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9" r:id="rId2"/>
    <p:sldId id="260" r:id="rId3"/>
    <p:sldId id="311" r:id="rId4"/>
    <p:sldId id="290" r:id="rId5"/>
    <p:sldId id="336" r:id="rId6"/>
    <p:sldId id="292" r:id="rId7"/>
    <p:sldId id="337" r:id="rId8"/>
    <p:sldId id="335" r:id="rId9"/>
    <p:sldId id="312" r:id="rId10"/>
    <p:sldId id="338" r:id="rId11"/>
    <p:sldId id="342" r:id="rId12"/>
    <p:sldId id="341" r:id="rId13"/>
    <p:sldId id="339" r:id="rId14"/>
    <p:sldId id="315" r:id="rId15"/>
    <p:sldId id="316" r:id="rId16"/>
    <p:sldId id="317" r:id="rId17"/>
    <p:sldId id="343" r:id="rId18"/>
    <p:sldId id="345" r:id="rId19"/>
    <p:sldId id="344" r:id="rId20"/>
    <p:sldId id="327" r:id="rId21"/>
    <p:sldId id="330" r:id="rId22"/>
    <p:sldId id="313" r:id="rId23"/>
    <p:sldId id="314" r:id="rId24"/>
    <p:sldId id="309" r:id="rId25"/>
    <p:sldId id="332" r:id="rId26"/>
    <p:sldId id="318" r:id="rId27"/>
    <p:sldId id="326" r:id="rId28"/>
    <p:sldId id="340" r:id="rId29"/>
    <p:sldId id="334" r:id="rId30"/>
    <p:sldId id="331" r:id="rId31"/>
    <p:sldId id="319" r:id="rId32"/>
    <p:sldId id="322" r:id="rId33"/>
    <p:sldId id="323" r:id="rId34"/>
    <p:sldId id="320" r:id="rId35"/>
    <p:sldId id="321" r:id="rId36"/>
    <p:sldId id="333" r:id="rId37"/>
    <p:sldId id="324" r:id="rId38"/>
    <p:sldId id="293" r:id="rId39"/>
    <p:sldId id="310" r:id="rId40"/>
    <p:sldId id="294" r:id="rId41"/>
    <p:sldId id="258" r:id="rId42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00" d="100"/>
          <a:sy n="100" d="100"/>
        </p:scale>
        <p:origin x="3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130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practice</c:v>
                </c:pt>
                <c:pt idx="1">
                  <c:v>seminar(inc.essay)</c:v>
                </c:pt>
                <c:pt idx="2">
                  <c:v>homework(transl.)</c:v>
                </c:pt>
                <c:pt idx="3">
                  <c:v>written examination(inc.test 10)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1</c:v>
                </c:pt>
                <c:pt idx="2">
                  <c:v>1.5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22.10.2015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22.10.2015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22.10.2015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22.10.2015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22.10.2015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iis@ati.ttu.ee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9-bottles-of-beer.net/" TargetMode="External"/><Relationship Id="rId2" Type="http://schemas.openxmlformats.org/officeDocument/2006/relationships/hyperlink" Target="http://www.lysator.liu.se/c/ANSI-C-grammar-y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roups.engin.umd.umich.edu/CIS/course.des/cis400/maxi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im/Vladimir.Viies/IAG0450.html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/>
              <a:t> </a:t>
            </a:r>
            <a:r>
              <a:rPr lang="et-EE" sz="4000" dirty="0" smtClean="0"/>
              <a:t>Language </a:t>
            </a:r>
            <a:r>
              <a:rPr lang="et-EE" sz="4000" dirty="0"/>
              <a:t>components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1.Alphabet(</a:t>
            </a:r>
            <a:r>
              <a:rPr lang="en-US" sz="3200" b="1" dirty="0"/>
              <a:t>Latin </a:t>
            </a:r>
            <a:r>
              <a:rPr lang="en-US" sz="3200" b="1" dirty="0" smtClean="0"/>
              <a:t>letters</a:t>
            </a:r>
            <a:r>
              <a:rPr lang="et-EE" sz="3200" b="1" dirty="0" smtClean="0"/>
              <a:t>,</a:t>
            </a:r>
            <a:r>
              <a:rPr lang="en-US" sz="3200" b="1" dirty="0" smtClean="0"/>
              <a:t> </a:t>
            </a:r>
            <a:r>
              <a:rPr lang="en-US" sz="3200" b="1" dirty="0"/>
              <a:t>Arabic numerals and special </a:t>
            </a:r>
            <a:r>
              <a:rPr lang="en-US" sz="3200" b="1" dirty="0" smtClean="0"/>
              <a:t>symbols</a:t>
            </a:r>
            <a:r>
              <a:rPr lang="et-EE" sz="3200" b="1" dirty="0" smtClean="0"/>
              <a:t>);</a:t>
            </a:r>
          </a:p>
          <a:p>
            <a:pPr marL="0" indent="0">
              <a:buNone/>
            </a:pPr>
            <a:r>
              <a:rPr lang="et-EE" sz="2000" b="1" dirty="0"/>
              <a:t>L</a:t>
            </a:r>
            <a:r>
              <a:rPr lang="et-EE" sz="2000" b="1" dirty="0" smtClean="0"/>
              <a:t>={  </a:t>
            </a:r>
            <a:r>
              <a:rPr lang="et-EE" sz="2000" b="1" dirty="0"/>
              <a:t>“ </a:t>
            </a:r>
            <a:r>
              <a:rPr lang="et-EE" sz="2000" b="1" dirty="0" smtClean="0"/>
              <a:t>A“, “a“...“Z“,“z“}  S=</a:t>
            </a:r>
            <a:r>
              <a:rPr lang="et-EE" sz="2000" b="1" dirty="0"/>
              <a:t>{“ </a:t>
            </a:r>
            <a:r>
              <a:rPr lang="et-EE" sz="2000" b="1" dirty="0" smtClean="0"/>
              <a:t>&lt;“, “&gt;“...“:=“,“#“}</a:t>
            </a:r>
          </a:p>
          <a:p>
            <a:pPr marL="0" indent="0">
              <a:buNone/>
            </a:pPr>
            <a:r>
              <a:rPr lang="et-EE" sz="2000" b="1" dirty="0" smtClean="0"/>
              <a:t>N={</a:t>
            </a:r>
            <a:r>
              <a:rPr lang="et-EE" sz="2000" b="1" dirty="0"/>
              <a:t>“ </a:t>
            </a:r>
            <a:r>
              <a:rPr lang="et-EE" sz="2000" b="1" dirty="0" smtClean="0"/>
              <a:t>0“, “1“...“8“,“9“}    A={L,N,S}</a:t>
            </a:r>
          </a:p>
          <a:p>
            <a:pPr marL="0" indent="0">
              <a:buNone/>
            </a:pPr>
            <a:r>
              <a:rPr lang="et-EE" sz="3200" b="1" dirty="0"/>
              <a:t>2. </a:t>
            </a:r>
            <a:r>
              <a:rPr lang="et-EE" sz="3200" b="1" dirty="0" smtClean="0"/>
              <a:t>Number </a:t>
            </a:r>
            <a:r>
              <a:rPr lang="et-EE" sz="3200" b="1" dirty="0"/>
              <a:t>of lexical </a:t>
            </a:r>
            <a:r>
              <a:rPr lang="et-EE" sz="3200" b="1" dirty="0" smtClean="0"/>
              <a:t>words;</a:t>
            </a:r>
          </a:p>
          <a:p>
            <a:pPr marL="0" indent="0">
              <a:buNone/>
            </a:pPr>
            <a:r>
              <a:rPr lang="et-EE" sz="3200" b="1" dirty="0" smtClean="0"/>
              <a:t>3. </a:t>
            </a:r>
            <a:r>
              <a:rPr lang="et-EE" sz="3200" b="1" dirty="0"/>
              <a:t>Spelling </a:t>
            </a:r>
            <a:r>
              <a:rPr lang="et-EE" sz="3200" b="1" dirty="0" smtClean="0"/>
              <a:t>Rules;</a:t>
            </a:r>
          </a:p>
          <a:p>
            <a:pPr marL="0" indent="0">
              <a:buNone/>
            </a:pPr>
            <a:r>
              <a:rPr lang="et-EE" sz="3200" b="1" dirty="0"/>
              <a:t>4. Syntax </a:t>
            </a:r>
            <a:r>
              <a:rPr lang="et-EE" sz="3200" b="1" dirty="0" smtClean="0"/>
              <a:t>rules.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sz="3200" u="sng" dirty="0"/>
              <a:t>I</a:t>
            </a:r>
            <a:r>
              <a:rPr lang="et-EE" sz="3200" u="sng" dirty="0" smtClean="0"/>
              <a:t>Components</a:t>
            </a:r>
            <a:endParaRPr lang="et-EE" sz="3200" u="sng" dirty="0"/>
          </a:p>
          <a:p>
            <a:pPr marL="0" indent="0">
              <a:buNone/>
            </a:pPr>
            <a:r>
              <a:rPr lang="et-EE" dirty="0" smtClean="0"/>
              <a:t>*Main PROGRAM   </a:t>
            </a:r>
          </a:p>
          <a:p>
            <a:pPr marL="0" indent="0">
              <a:buNone/>
            </a:pPr>
            <a:r>
              <a:rPr lang="et-EE" dirty="0"/>
              <a:t>*</a:t>
            </a:r>
            <a:r>
              <a:rPr lang="et-EE" dirty="0" smtClean="0"/>
              <a:t>Sub-prougram SUBROUTINE  </a:t>
            </a:r>
          </a:p>
          <a:p>
            <a:r>
              <a:rPr lang="et-EE" dirty="0" smtClean="0"/>
              <a:t>Expression-FUNCTIONE</a:t>
            </a:r>
          </a:p>
          <a:p>
            <a:pPr marL="0" indent="0">
              <a:buNone/>
            </a:pPr>
            <a:r>
              <a:rPr lang="et-EE" dirty="0" smtClean="0"/>
              <a:t>*BLOCK </a:t>
            </a:r>
            <a:r>
              <a:rPr lang="et-EE" dirty="0"/>
              <a:t>DATA (COMMON</a:t>
            </a:r>
            <a:r>
              <a:rPr lang="et-EE" dirty="0" smtClean="0"/>
              <a:t>)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sz="3200" u="sng" dirty="0" smtClean="0"/>
              <a:t>IIPhrases</a:t>
            </a:r>
          </a:p>
          <a:p>
            <a:pPr marL="0" indent="0">
              <a:buNone/>
            </a:pPr>
            <a:r>
              <a:rPr lang="et-EE" dirty="0" smtClean="0"/>
              <a:t>*Activity phrases</a:t>
            </a:r>
          </a:p>
          <a:p>
            <a:pPr marL="0" indent="0">
              <a:buNone/>
            </a:pPr>
            <a:r>
              <a:rPr lang="et-EE" dirty="0" smtClean="0"/>
              <a:t>*Descriptions </a:t>
            </a:r>
            <a:r>
              <a:rPr lang="et-EE" dirty="0"/>
              <a:t>phrases</a:t>
            </a:r>
            <a:endParaRPr lang="et-EE" dirty="0"/>
          </a:p>
          <a:p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81328" y="188640"/>
            <a:ext cx="6821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t-EE" sz="2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FORTRAN, FORTRAN IV, FORTRAN 77</a:t>
            </a:r>
            <a:r>
              <a:rPr lang="et-EE" sz="28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sz="2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FORTRAN </a:t>
            </a:r>
            <a:r>
              <a:rPr lang="et-EE" sz="28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2008.....</a:t>
            </a:r>
            <a:endParaRPr lang="et-E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928" y="367045"/>
            <a:ext cx="6803136" cy="631373"/>
          </a:xfrm>
        </p:spPr>
        <p:txBody>
          <a:bodyPr/>
          <a:lstStyle/>
          <a:p>
            <a:pPr lvl="0"/>
            <a:r>
              <a:rPr lang="et-EE" sz="4000" dirty="0" smtClean="0"/>
              <a:t> </a:t>
            </a:r>
            <a:r>
              <a:rPr lang="et-EE" sz="4000" b="1" dirty="0"/>
              <a:t/>
            </a:r>
            <a:br>
              <a:rPr lang="et-EE" sz="4000" b="1" dirty="0"/>
            </a:br>
            <a:r>
              <a:rPr lang="et-EE" sz="4000" b="1" dirty="0" smtClean="0"/>
              <a:t/>
            </a:r>
            <a:br>
              <a:rPr lang="et-EE" sz="4000" b="1" dirty="0" smtClean="0"/>
            </a:br>
            <a:r>
              <a:rPr lang="et-EE" sz="2800" b="1" dirty="0" smtClean="0"/>
              <a:t> </a:t>
            </a:r>
            <a:r>
              <a:rPr lang="sv-SE" altLang="et-EE" sz="2800" b="1" u="sng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for(int i=1; i&lt;=n; i++)</a:t>
            </a:r>
            <a:r>
              <a:rPr lang="et-EE" altLang="et-EE" sz="1800" dirty="0"/>
              <a:t/>
            </a:r>
            <a:br>
              <a:rPr lang="et-EE" altLang="et-EE" sz="1800" dirty="0"/>
            </a:br>
            <a:r>
              <a:rPr lang="et-EE" sz="4000" b="1" dirty="0"/>
              <a:t/>
            </a:r>
            <a:br>
              <a:rPr lang="et-EE" sz="4000" b="1" dirty="0"/>
            </a:b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20756"/>
            <a:ext cx="8186112" cy="5060572"/>
          </a:xfrm>
        </p:spPr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 </a:t>
            </a:r>
            <a:endParaRPr lang="et-EE" dirty="0"/>
          </a:p>
          <a:p>
            <a:pPr marL="0" indent="0">
              <a:buNone/>
            </a:pP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3648" y="10881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t-E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2339753" y="620687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 smtClean="0">
                <a:latin typeface="Times New Roman" panose="02020603050405020304" pitchFamily="18" charset="0"/>
              </a:rPr>
              <a:t> </a:t>
            </a:r>
            <a:endParaRPr lang="et-EE" sz="4000" b="1" dirty="0">
              <a:latin typeface="Times New Roman" panose="02020603050405020304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97280" y="2767330"/>
            <a:ext cx="1371600" cy="82296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483965" y="2899792"/>
            <a:ext cx="6397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34640" y="2891790"/>
            <a:ext cx="640080" cy="5486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5011" y="2971800"/>
            <a:ext cx="118903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t-EE" altLang="et-E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ate type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452107" y="2768917"/>
            <a:ext cx="1279525" cy="655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1600" b="1" dirty="0" smtClean="0">
                <a:latin typeface="Arial" panose="020B0604020202020204" pitchFamily="34" charset="0"/>
              </a:rPr>
              <a:t>expression</a:t>
            </a:r>
            <a:endParaRPr kumimoji="0" lang="et-EE" alt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et-EE" alt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initial</a:t>
            </a:r>
            <a:r>
              <a:rPr kumimoji="0" lang="et-EE" altLang="et-EE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value</a:t>
            </a:r>
            <a:r>
              <a:rPr kumimoji="0" lang="et-EE" altLang="et-E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et-EE" alt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01219" y="3010347"/>
            <a:ext cx="274637" cy="274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468880" y="3166110"/>
            <a:ext cx="3657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474720" y="3166110"/>
            <a:ext cx="3657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029200" y="316611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51920" y="3861048"/>
            <a:ext cx="1006475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logical expression</a:t>
            </a:r>
            <a:endParaRPr kumimoji="0" lang="et-EE" altLang="et-E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669280" y="3881755"/>
            <a:ext cx="731520" cy="6400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842992" y="3999979"/>
            <a:ext cx="457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6035040" y="344043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>
            <a:off x="4846320" y="4171950"/>
            <a:ext cx="8229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743200" y="3897630"/>
            <a:ext cx="731520" cy="6400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63059" y="5296123"/>
            <a:ext cx="365125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3474720" y="4263390"/>
            <a:ext cx="3657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463040" y="5161915"/>
            <a:ext cx="731520" cy="6400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204243" y="3869358"/>
            <a:ext cx="1279525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1400" b="1" dirty="0" smtClean="0">
                <a:latin typeface="Arial" panose="020B0604020202020204" pitchFamily="34" charset="0"/>
              </a:rPr>
              <a:t>expression</a:t>
            </a:r>
            <a:endParaRPr kumimoji="0" lang="et-EE" alt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(final</a:t>
            </a:r>
            <a:r>
              <a:rPr kumimoji="0" lang="et-EE" altLang="et-E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value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H="1">
            <a:off x="2468880" y="4247515"/>
            <a:ext cx="2743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1828800" y="4613275"/>
            <a:ext cx="0" cy="5486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614587" y="5296123"/>
            <a:ext cx="365125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2761488" y="5253355"/>
            <a:ext cx="1554163" cy="548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t-EE" altLang="et-E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entence (</a:t>
            </a:r>
            <a:r>
              <a:rPr lang="et-EE" altLang="et-EE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reapeat)</a:t>
            </a:r>
            <a:r>
              <a:rPr kumimoji="0" lang="et-EE" alt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t-EE" altLang="et-E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669280" y="5161915"/>
            <a:ext cx="731520" cy="6400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t-EE" dirty="0" smtClean="0"/>
              <a:t>  ;</a:t>
            </a:r>
            <a:endParaRPr lang="et-EE" dirty="0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987824" y="3999979"/>
            <a:ext cx="365125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2194560" y="5436235"/>
            <a:ext cx="54864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4297680" y="5436235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H="1">
            <a:off x="822960" y="4816475"/>
            <a:ext cx="100584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74320" y="4542155"/>
            <a:ext cx="54864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t-EE" dirty="0"/>
              <a:t> </a:t>
            </a:r>
            <a:r>
              <a:rPr lang="et-EE" dirty="0" smtClean="0"/>
              <a:t>,</a:t>
            </a:r>
            <a:endParaRPr lang="et-EE" dirty="0"/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548640" y="3627755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548640" y="3627755"/>
            <a:ext cx="20116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2560320" y="3627755"/>
            <a:ext cx="0" cy="6400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3657600" y="2588895"/>
            <a:ext cx="0" cy="6400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389120" y="2463165"/>
            <a:ext cx="54864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937760" y="2588895"/>
            <a:ext cx="20116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6949440" y="2588895"/>
            <a:ext cx="0" cy="1097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6035040" y="3627755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3657600" y="2588895"/>
            <a:ext cx="7315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3657600" y="2564904"/>
            <a:ext cx="0" cy="6400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4513386" y="2492896"/>
            <a:ext cx="274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-777875" y="2763838"/>
            <a:ext cx="365125" cy="274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0" y="-79176"/>
            <a:ext cx="4828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v-SE" altLang="et-E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</a:t>
            </a:r>
            <a:endParaRPr kumimoji="0" lang="et-EE" alt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4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81328" y="188640"/>
            <a:ext cx="6821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t-EE" sz="28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6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 meta-language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58" y="2095314"/>
            <a:ext cx="7293148" cy="37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Translation: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r>
              <a:rPr lang="et-EE" dirty="0" smtClean="0"/>
              <a:t>Advantages:  -statements decoded ONCE  -efficient execution</a:t>
            </a:r>
          </a:p>
          <a:p>
            <a:r>
              <a:rPr lang="et-EE" dirty="0" smtClean="0"/>
              <a:t>Disadvantages:  -space consumption</a:t>
            </a:r>
          </a:p>
          <a:p>
            <a:r>
              <a:rPr lang="et-EE" dirty="0" smtClean="0"/>
              <a:t> Interpretation: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r>
              <a:rPr lang="et-EE" dirty="0" smtClean="0"/>
              <a:t> Advantages:         -space conservation</a:t>
            </a:r>
          </a:p>
          <a:p>
            <a:r>
              <a:rPr lang="et-EE" dirty="0" smtClean="0"/>
              <a:t>Disadvantages:   -execution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/>
              <a:t>TRANSLATORS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smtClean="0"/>
              <a:t>Compiler: high level-&gt; machine</a:t>
            </a:r>
          </a:p>
          <a:p>
            <a:r>
              <a:rPr lang="et-EE" dirty="0" smtClean="0"/>
              <a:t>Assembler: one to one, assembly -&gt; machine</a:t>
            </a:r>
          </a:p>
          <a:p>
            <a:r>
              <a:rPr lang="et-EE" dirty="0" smtClean="0"/>
              <a:t>Loader: relocatable version of machine code -&gt; machine code</a:t>
            </a:r>
          </a:p>
          <a:p>
            <a:r>
              <a:rPr lang="et-EE" dirty="0" smtClean="0"/>
              <a:t>Link editor: combines collections of relocatable programs -&gt; single relocatable machine program</a:t>
            </a:r>
          </a:p>
          <a:p>
            <a:r>
              <a:rPr lang="et-EE" dirty="0" smtClean="0"/>
              <a:t>Pre-processor: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/>
              <a:t>INTERPRETER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smtClean="0"/>
              <a:t>Fetch op code</a:t>
            </a:r>
          </a:p>
          <a:p>
            <a:r>
              <a:rPr lang="et-EE" dirty="0" smtClean="0"/>
              <a:t>De-code op code</a:t>
            </a:r>
          </a:p>
          <a:p>
            <a:r>
              <a:rPr lang="et-EE" dirty="0" smtClean="0"/>
              <a:t>Fetch necessary operands</a:t>
            </a:r>
          </a:p>
          <a:p>
            <a:r>
              <a:rPr lang="et-EE" dirty="0" smtClean="0"/>
              <a:t>Branch to primitive (OP</a:t>
            </a:r>
            <a:r>
              <a:rPr lang="et-EE" baseline="-25000" dirty="0" smtClean="0"/>
              <a:t>k</a:t>
            </a:r>
            <a:r>
              <a:rPr lang="et-EE" dirty="0" smtClean="0"/>
              <a:t>)</a:t>
            </a:r>
          </a:p>
          <a:p>
            <a:r>
              <a:rPr lang="et-EE" dirty="0" smtClean="0"/>
              <a:t>Then 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/>
              <a:t> 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5852" y="1484785"/>
            <a:ext cx="68145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>
              <a:tabLst>
                <a:tab pos="685800" algn="l"/>
              </a:tabLst>
            </a:pPr>
            <a:r>
              <a:rPr lang="et-EE" altLang="et-EE" dirty="0">
                <a:latin typeface="Arial" panose="020B0604020202020204" pitchFamily="34" charset="0"/>
              </a:rPr>
              <a:t>Compiler organization phases</a:t>
            </a:r>
            <a:endParaRPr lang="et-EE" altLang="et-EE" sz="1100" dirty="0">
              <a:latin typeface="Arial" panose="020B0604020202020204" pitchFamily="34" charset="0"/>
            </a:endParaRPr>
          </a:p>
          <a:p>
            <a:pPr lvl="0" defTabSz="914400" eaLnBrk="0" hangingPunct="0">
              <a:buFontTx/>
              <a:buChar char="•"/>
              <a:tabLst>
                <a:tab pos="685800" algn="l"/>
              </a:tabLst>
            </a:pPr>
            <a:r>
              <a:rPr lang="et-EE" altLang="et-EE" dirty="0">
                <a:latin typeface="Symbol" panose="05050102010706020507" pitchFamily="18" charset="2"/>
              </a:rPr>
              <a:t>·</a:t>
            </a:r>
            <a:r>
              <a:rPr lang="et-EE" alt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dirty="0"/>
              <a:t>Lexical analysis</a:t>
            </a:r>
            <a:endParaRPr lang="et-EE" altLang="et-EE" sz="1100" dirty="0">
              <a:latin typeface="Arial" panose="020B0604020202020204" pitchFamily="34" charset="0"/>
            </a:endParaRPr>
          </a:p>
          <a:p>
            <a:pPr lvl="0" defTabSz="914400" eaLnBrk="0" hangingPunct="0">
              <a:buFontTx/>
              <a:buChar char="•"/>
              <a:tabLst>
                <a:tab pos="685800" algn="l"/>
              </a:tabLst>
            </a:pPr>
            <a:r>
              <a:rPr lang="et-EE" altLang="et-EE" dirty="0">
                <a:latin typeface="Symbol" panose="05050102010706020507" pitchFamily="18" charset="2"/>
              </a:rPr>
              <a:t>·</a:t>
            </a:r>
            <a:r>
              <a:rPr lang="et-EE" alt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dirty="0"/>
              <a:t>Syntactical analysis</a:t>
            </a:r>
            <a:endParaRPr lang="et-EE" altLang="et-EE" sz="1100" dirty="0">
              <a:latin typeface="Arial" panose="020B0604020202020204" pitchFamily="34" charset="0"/>
            </a:endParaRPr>
          </a:p>
          <a:p>
            <a:pPr lvl="0" defTabSz="914400" eaLnBrk="0" hangingPunct="0">
              <a:buFontTx/>
              <a:buChar char="•"/>
              <a:tabLst>
                <a:tab pos="685800" algn="l"/>
              </a:tabLst>
            </a:pPr>
            <a:r>
              <a:rPr lang="et-EE" altLang="et-EE" dirty="0">
                <a:latin typeface="Symbol" panose="05050102010706020507" pitchFamily="18" charset="2"/>
              </a:rPr>
              <a:t>·</a:t>
            </a:r>
            <a:r>
              <a:rPr lang="et-EE" alt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dirty="0"/>
              <a:t>Semantic analysis</a:t>
            </a:r>
            <a:endParaRPr lang="et-EE" altLang="et-EE" sz="1100" dirty="0">
              <a:latin typeface="Arial" panose="020B0604020202020204" pitchFamily="34" charset="0"/>
            </a:endParaRPr>
          </a:p>
          <a:p>
            <a:pPr lvl="0" defTabSz="914400" eaLnBrk="0" hangingPunct="0">
              <a:buFontTx/>
              <a:buChar char="•"/>
              <a:tabLst>
                <a:tab pos="685800" algn="l"/>
              </a:tabLst>
            </a:pPr>
            <a:r>
              <a:rPr lang="et-EE" altLang="et-EE" dirty="0">
                <a:latin typeface="Symbol" panose="05050102010706020507" pitchFamily="18" charset="2"/>
              </a:rPr>
              <a:t>·</a:t>
            </a:r>
            <a:r>
              <a:rPr lang="et-EE" alt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dirty="0" smtClean="0"/>
              <a:t>Optimization</a:t>
            </a:r>
            <a:endParaRPr lang="et-EE" altLang="et-EE" sz="1100" dirty="0" smtClean="0">
              <a:latin typeface="Arial" panose="020B0604020202020204" pitchFamily="34" charset="0"/>
            </a:endParaRPr>
          </a:p>
          <a:p>
            <a:pPr lvl="0" defTabSz="914400" eaLnBrk="0" hangingPunct="0">
              <a:buFontTx/>
              <a:buChar char="•"/>
              <a:tabLst>
                <a:tab pos="685800" algn="l"/>
              </a:tabLst>
            </a:pPr>
            <a:r>
              <a:rPr lang="et-EE" altLang="et-EE" dirty="0" smtClean="0">
                <a:latin typeface="Symbol" panose="05050102010706020507" pitchFamily="18" charset="2"/>
              </a:rPr>
              <a:t>·</a:t>
            </a:r>
            <a:r>
              <a:rPr lang="et-EE" alt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dirty="0"/>
              <a:t>Code generation</a:t>
            </a:r>
            <a:endParaRPr lang="et-EE" altLang="et-EE" sz="2800" dirty="0">
              <a:latin typeface="Arial" panose="020B0604020202020204" pitchFamily="34" charset="0"/>
            </a:endParaRPr>
          </a:p>
        </p:txBody>
      </p:sp>
      <p:pic>
        <p:nvPicPr>
          <p:cNvPr id="7171" name="Picture 3" descr="http://groups.engin.umd.umich.edu/CIS/course.des/cis400/maxim/lectures/lecture4_files/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05" y="1196752"/>
            <a:ext cx="3192289" cy="57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/>
              <a:t> </a:t>
            </a:r>
            <a:endParaRPr lang="et-EE" dirty="0" smtClean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Expression ::= term | expression  addop  term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Term ::= operand | term  mulop  operand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Operand ::= a | b | c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Addop ::=   + | -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Mulop ::=  * | /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 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 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Natural ::= digit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Integer ::= [ +|- ]  natural</a:t>
            </a:r>
            <a:endParaRPr lang="et-EE" altLang="et-EE" sz="1400" dirty="0"/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et-EE" altLang="et-EE" dirty="0"/>
              <a:t>Digit ::= 0 | 1 | 2 | 3 | 4 | </a:t>
            </a:r>
            <a:r>
              <a:rPr lang="et-EE" altLang="et-EE" dirty="0" smtClean="0"/>
              <a:t>…         </a:t>
            </a:r>
            <a:r>
              <a:rPr lang="et-EE" sz="1600" u="sng" dirty="0" smtClean="0"/>
              <a:t>Top </a:t>
            </a:r>
            <a:r>
              <a:rPr lang="et-EE" sz="1600" u="sng" dirty="0"/>
              <a:t>down parsing:  a*b+c</a:t>
            </a:r>
            <a:r>
              <a:rPr lang="et-EE" sz="1600" dirty="0" smtClean="0"/>
              <a:t>                                              </a:t>
            </a:r>
            <a:endParaRPr lang="et-E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3" name="Picture 3" descr="http://groups.engin.umd.umich.edu/CIS/course.des/cis400/maxim/lectures/lecture6_files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848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648072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808" y="980728"/>
            <a:ext cx="7087624" cy="5832648"/>
          </a:xfrm>
        </p:spPr>
        <p:txBody>
          <a:bodyPr/>
          <a:lstStyle/>
          <a:p>
            <a:pPr marL="0" lvl="0" indent="0" defTabSz="914400">
              <a:spcBef>
                <a:spcPct val="0"/>
              </a:spcBef>
              <a:buClrTx/>
              <a:buNone/>
              <a:tabLst>
                <a:tab pos="228600" algn="l"/>
                <a:tab pos="1714500" algn="l"/>
              </a:tabLst>
            </a:pPr>
            <a:r>
              <a:rPr lang="et-EE" sz="2000" b="1" dirty="0" smtClean="0"/>
              <a:t> </a:t>
            </a:r>
            <a:r>
              <a:rPr lang="et-EE" altLang="et-EE" sz="2000" u="sng" dirty="0"/>
              <a:t>Lexical analyzer (or scanner</a:t>
            </a:r>
            <a:r>
              <a:rPr lang="et-EE" altLang="et-EE" sz="2000" u="sng" dirty="0" smtClean="0"/>
              <a:t>")</a:t>
            </a:r>
            <a:r>
              <a:rPr lang="et-EE" altLang="et-EE" sz="2000" dirty="0"/>
              <a:t>					</a:t>
            </a:r>
          </a:p>
          <a:p>
            <a:pPr marL="0" lvl="0" indent="0" defTabSz="914400">
              <a:spcBef>
                <a:spcPct val="0"/>
              </a:spcBef>
              <a:buClrTx/>
              <a:buFontTx/>
              <a:buChar char="•"/>
              <a:tabLst>
                <a:tab pos="228600" algn="l"/>
                <a:tab pos="1714500" algn="l"/>
              </a:tabLst>
            </a:pPr>
            <a:r>
              <a:rPr lang="et-EE" altLang="et-EE" sz="2000" dirty="0">
                <a:latin typeface="Symbol" panose="05050102010706020507" pitchFamily="18" charset="2"/>
              </a:rPr>
              <a:t>·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sz="2000" dirty="0"/>
              <a:t>Looks for variables and special words</a:t>
            </a:r>
          </a:p>
          <a:p>
            <a:pPr marL="0" lvl="0" indent="0" defTabSz="914400">
              <a:spcBef>
                <a:spcPct val="0"/>
              </a:spcBef>
              <a:buClrTx/>
              <a:buFontTx/>
              <a:buChar char="•"/>
              <a:tabLst>
                <a:tab pos="228600" algn="l"/>
                <a:tab pos="1714500" algn="l"/>
              </a:tabLst>
            </a:pPr>
            <a:r>
              <a:rPr lang="et-EE" altLang="et-EE" sz="2000" dirty="0">
                <a:latin typeface="Symbol" panose="05050102010706020507" pitchFamily="18" charset="2"/>
              </a:rPr>
              <a:t>·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sz="2000" dirty="0"/>
              <a:t>Creates spaces  in symbol table</a:t>
            </a:r>
          </a:p>
          <a:p>
            <a:pPr marL="0" lvl="0" indent="0" defTabSz="914400">
              <a:spcBef>
                <a:spcPct val="0"/>
              </a:spcBef>
              <a:buClrTx/>
              <a:buFontTx/>
              <a:buChar char="•"/>
              <a:tabLst>
                <a:tab pos="228600" algn="l"/>
                <a:tab pos="1714500" algn="l"/>
              </a:tabLst>
            </a:pPr>
            <a:r>
              <a:rPr lang="et-EE" altLang="et-EE" sz="2000" dirty="0">
                <a:latin typeface="Symbol" panose="05050102010706020507" pitchFamily="18" charset="2"/>
              </a:rPr>
              <a:t>·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sz="2000" dirty="0"/>
              <a:t>"Lex" is a UNIX tool, (scanner</a:t>
            </a:r>
            <a:r>
              <a:rPr lang="et-EE" altLang="et-EE" sz="2000" dirty="0" smtClean="0"/>
              <a:t>)</a:t>
            </a:r>
          </a:p>
          <a:p>
            <a:pPr marL="0" lvl="0" indent="0" defTabSz="914400">
              <a:spcBef>
                <a:spcPct val="0"/>
              </a:spcBef>
              <a:buClrTx/>
              <a:buFontTx/>
              <a:buChar char="•"/>
              <a:tabLst>
                <a:tab pos="228600" algn="l"/>
                <a:tab pos="1714500" algn="l"/>
              </a:tabLst>
            </a:pPr>
            <a:endParaRPr lang="et-EE" altLang="et-EE" dirty="0"/>
          </a:p>
          <a:p>
            <a:pPr marL="0" lvl="0" indent="0" defTabSz="914400">
              <a:spcBef>
                <a:spcPct val="0"/>
              </a:spcBef>
              <a:buClrTx/>
              <a:buNone/>
              <a:tabLst>
                <a:tab pos="228600" algn="l"/>
                <a:tab pos="1714500" algn="l"/>
              </a:tabLst>
            </a:pPr>
            <a:endParaRPr lang="et-EE" altLang="et-EE" dirty="0" smtClean="0"/>
          </a:p>
          <a:p>
            <a:pPr marL="0" lvl="0" indent="0" defTabSz="914400">
              <a:spcBef>
                <a:spcPct val="0"/>
              </a:spcBef>
              <a:buClrTx/>
              <a:buNone/>
              <a:tabLst>
                <a:tab pos="228600" algn="l"/>
                <a:tab pos="1714500" algn="l"/>
              </a:tabLst>
            </a:pPr>
            <a:endParaRPr lang="et-EE" altLang="et-EE" sz="3600" dirty="0"/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81328" y="2846154"/>
            <a:ext cx="476604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t-EE" altLang="et-EE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Syntactic analyzer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0" algn="l"/>
              </a:tabLst>
            </a:pP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Parser, (generates parsing tree)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0" algn="l"/>
              </a:tabLst>
            </a:pP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 UNIX, "yacc" takes output from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14500" algn="l"/>
              </a:tabLst>
            </a:pPr>
            <a:r>
              <a:rPr lang="et-EE" altLang="et-EE" sz="2000" dirty="0"/>
              <a:t> </a:t>
            </a:r>
            <a:r>
              <a:rPr lang="et-EE" altLang="et-EE" sz="2000" dirty="0" smtClean="0"/>
              <a:t>        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"lex" for generating a parse tree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t-EE" alt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2832" y="4354259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hangingPunct="0">
              <a:tabLst>
                <a:tab pos="228600" algn="l"/>
                <a:tab pos="1714500" algn="l"/>
              </a:tabLst>
            </a:pPr>
            <a:r>
              <a:rPr lang="et-EE" altLang="et-EE" sz="2000" u="sng" dirty="0">
                <a:latin typeface="Arial" panose="020B0604020202020204" pitchFamily="34" charset="0"/>
              </a:rPr>
              <a:t>Optimizer</a:t>
            </a:r>
            <a:endParaRPr lang="et-EE" altLang="et-EE" sz="1100" dirty="0">
              <a:latin typeface="Arial" panose="020B0604020202020204" pitchFamily="34" charset="0"/>
            </a:endParaRPr>
          </a:p>
          <a:p>
            <a:pPr lvl="0" defTabSz="914400" eaLnBrk="0" hangingPunct="0">
              <a:buFontTx/>
              <a:buChar char="•"/>
              <a:tabLst>
                <a:tab pos="228600" algn="l"/>
                <a:tab pos="1714500" algn="l"/>
              </a:tabLst>
            </a:pPr>
            <a:r>
              <a:rPr lang="et-EE" altLang="et-EE" sz="2000" dirty="0">
                <a:latin typeface="Symbol" panose="05050102010706020507" pitchFamily="18" charset="2"/>
              </a:rPr>
              <a:t>·</a:t>
            </a:r>
            <a:r>
              <a:rPr lang="et-EE" alt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dirty="0"/>
              <a:t>Performs sub-expression elimination (i.e. in expression: a[i+j] = b[i+j] * c[i+j], the (i+j) will be calculated to a new variable, d, such that: a[d] = b[d] * c[d])</a:t>
            </a:r>
            <a:endParaRPr lang="et-EE" altLang="et-EE" sz="1100" dirty="0">
              <a:latin typeface="Arial" panose="020B0604020202020204" pitchFamily="34" charset="0"/>
            </a:endParaRPr>
          </a:p>
          <a:p>
            <a:pPr lvl="0" defTabSz="914400" eaLnBrk="0" hangingPunct="0">
              <a:buFontTx/>
              <a:buChar char="•"/>
              <a:tabLst>
                <a:tab pos="228600" algn="l"/>
                <a:tab pos="1714500" algn="l"/>
              </a:tabLst>
            </a:pPr>
            <a:r>
              <a:rPr lang="et-EE" altLang="et-EE" sz="2000" dirty="0">
                <a:latin typeface="Symbol" panose="05050102010706020507" pitchFamily="18" charset="2"/>
              </a:rPr>
              <a:t>·</a:t>
            </a:r>
            <a:r>
              <a:rPr lang="et-EE" alt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dirty="0"/>
              <a:t>Strength reduction (i.e. L = Length(str1 || str2) is changed to the simpler to compute expression L = Length(str1) || Length(str2))</a:t>
            </a:r>
            <a:endParaRPr lang="et-EE" altLang="et-EE" sz="1100" dirty="0">
              <a:latin typeface="Arial" panose="020B0604020202020204" pitchFamily="34" charset="0"/>
            </a:endParaRPr>
          </a:p>
          <a:p>
            <a:pPr lvl="0" defTabSz="914400" eaLnBrk="0" hangingPunct="0">
              <a:buFontTx/>
              <a:buChar char="•"/>
              <a:tabLst>
                <a:tab pos="228600" algn="l"/>
                <a:tab pos="1714500" algn="l"/>
              </a:tabLst>
            </a:pPr>
            <a:r>
              <a:rPr lang="et-EE" altLang="et-EE" sz="2000" dirty="0">
                <a:latin typeface="Symbol" panose="05050102010706020507" pitchFamily="18" charset="2"/>
              </a:rPr>
              <a:t>·</a:t>
            </a:r>
            <a:r>
              <a:rPr lang="et-EE" alt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et-EE" altLang="et-EE" dirty="0"/>
              <a:t>Loop optimization</a:t>
            </a:r>
            <a:endParaRPr lang="et-EE" altLang="et-EE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/>
              <a:t>Analysis of Programming Language</a:t>
            </a:r>
            <a:r>
              <a:rPr lang="et-EE" sz="3600" dirty="0" smtClean="0"/>
              <a:t> </a:t>
            </a:r>
          </a:p>
          <a:p>
            <a:pPr algn="ctr"/>
            <a:r>
              <a:rPr lang="et-EE" sz="1400" dirty="0" smtClean="0"/>
              <a:t> </a:t>
            </a:r>
            <a:endParaRPr lang="et-EE" dirty="0" smtClean="0"/>
          </a:p>
          <a:p>
            <a:pPr algn="ctr"/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viis@ati.ttu.ee</a:t>
            </a:r>
            <a:r>
              <a:rPr lang="et-E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algn="ctr"/>
            <a:r>
              <a:rPr lang="et-EE" sz="1600" dirty="0" smtClean="0"/>
              <a:t>Lembit Jürimägi </a:t>
            </a:r>
            <a:r>
              <a:rPr lang="et-EE" sz="1600" dirty="0" smtClean="0">
                <a:solidFill>
                  <a:schemeClr val="tx2"/>
                </a:solidFill>
              </a:rPr>
              <a:t>lembit.jyrimagi@gmail.com</a:t>
            </a:r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2015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Home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800" b="1" dirty="0" smtClean="0"/>
              <a:t>Translator</a:t>
            </a:r>
            <a:endParaRPr lang="et-EE" sz="1800" b="1" dirty="0"/>
          </a:p>
          <a:p>
            <a:pPr lvl="0"/>
            <a:r>
              <a:rPr lang="et-EE" sz="1800" dirty="0"/>
              <a:t>Choose any procedural or object oriented programming language (except C) or make up your own syntax.</a:t>
            </a:r>
          </a:p>
          <a:p>
            <a:pPr lvl="0"/>
            <a:r>
              <a:rPr lang="et-EE" sz="1800" dirty="0"/>
              <a:t>Define vocabulary for the language using Flex (or any alternative)</a:t>
            </a:r>
          </a:p>
          <a:p>
            <a:pPr lvl="0"/>
            <a:r>
              <a:rPr lang="et-EE" sz="1800" dirty="0"/>
              <a:t>Define grammar rules for the chosen language using GNU Bison (or any alternative). </a:t>
            </a:r>
            <a:br>
              <a:rPr lang="et-EE" sz="1800" dirty="0"/>
            </a:br>
            <a:r>
              <a:rPr lang="et-EE" sz="1800" dirty="0"/>
              <a:t>Example on C can be seen here: </a:t>
            </a:r>
            <a:r>
              <a:rPr lang="et-EE" sz="1800" u="sng" dirty="0">
                <a:hlinkClick r:id="rId2"/>
              </a:rPr>
              <a:t>http://www.lysator.liu.se/c/ANSI-C-grammar-y.html</a:t>
            </a:r>
            <a:r>
              <a:rPr lang="et-EE" sz="1800" dirty="0"/>
              <a:t> </a:t>
            </a:r>
          </a:p>
          <a:p>
            <a:pPr lvl="0"/>
            <a:r>
              <a:rPr lang="et-EE" sz="1800" dirty="0"/>
              <a:t>Write enough functionality to be able to run one of the final tasks.</a:t>
            </a:r>
          </a:p>
          <a:p>
            <a:pPr lvl="0"/>
            <a:r>
              <a:rPr lang="et-EE" sz="1800" dirty="0"/>
              <a:t>To demostrate the newly created language, realize one of the given algorithms:</a:t>
            </a:r>
          </a:p>
          <a:p>
            <a:pPr lvl="1"/>
            <a:r>
              <a:rPr lang="et-EE" sz="1800" dirty="0"/>
              <a:t>For maximum points:  Bubblesort</a:t>
            </a:r>
          </a:p>
          <a:p>
            <a:pPr lvl="1"/>
            <a:r>
              <a:rPr lang="et-EE" sz="1800" dirty="0"/>
              <a:t>99-bottles-of-beer </a:t>
            </a:r>
            <a:r>
              <a:rPr lang="et-EE" sz="1800" u="sng" dirty="0">
                <a:hlinkClick r:id="rId3"/>
              </a:rPr>
              <a:t>http://www.99-bottles-of-beer.net/</a:t>
            </a:r>
            <a:endParaRPr lang="et-EE" sz="1800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SQL </a:t>
            </a:r>
            <a:r>
              <a:rPr lang="x-none" sz="3200" dirty="0" smtClean="0"/>
              <a:t>Translator</a:t>
            </a:r>
            <a:endParaRPr lang="et-EE" sz="3200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Language design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A:</a:t>
            </a:r>
          </a:p>
          <a:p>
            <a:r>
              <a:rPr lang="et-EE" dirty="0" smtClean="0"/>
              <a:t>Focus on one well known feature at a time, (could be basic as data       type)</a:t>
            </a:r>
          </a:p>
          <a:p>
            <a:r>
              <a:rPr lang="et-EE" dirty="0" smtClean="0"/>
              <a:t> Examine many alternative features designed by others &amp; choose the best, rejecting those that are inconsisten</a:t>
            </a:r>
          </a:p>
          <a:p>
            <a:r>
              <a:rPr lang="et-EE" dirty="0" smtClean="0"/>
              <a:t>B:</a:t>
            </a:r>
          </a:p>
          <a:p>
            <a:r>
              <a:rPr lang="et-EE" dirty="0" smtClean="0"/>
              <a:t>Choose specific application (logic, financial, etc.)</a:t>
            </a:r>
          </a:p>
          <a:p>
            <a:r>
              <a:rPr lang="et-EE" dirty="0" smtClean="0"/>
              <a:t>Keep design committee small</a:t>
            </a:r>
          </a:p>
          <a:p>
            <a:r>
              <a:rPr lang="et-EE" dirty="0" smtClean="0"/>
              <a:t>Choose precise design goals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Language design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Release versions to small sets of interested people</a:t>
            </a:r>
          </a:p>
          <a:p>
            <a:r>
              <a:rPr lang="et-EE" dirty="0" smtClean="0"/>
              <a:t>Revise language definition</a:t>
            </a:r>
          </a:p>
          <a:p>
            <a:r>
              <a:rPr lang="et-EE" dirty="0" smtClean="0"/>
              <a:t> Attempt to build  &amp; write formal language definition- semantics</a:t>
            </a:r>
          </a:p>
          <a:p>
            <a:r>
              <a:rPr lang="et-EE" dirty="0" smtClean="0"/>
              <a:t>Revise language definition</a:t>
            </a:r>
          </a:p>
          <a:p>
            <a:r>
              <a:rPr lang="et-EE" dirty="0" smtClean="0"/>
              <a:t>Produce clear and concise manual</a:t>
            </a:r>
          </a:p>
          <a:p>
            <a:r>
              <a:rPr lang="et-EE" dirty="0" smtClean="0"/>
              <a:t>Provide "production quality" compiler and wide distribution</a:t>
            </a:r>
          </a:p>
          <a:p>
            <a:r>
              <a:rPr lang="et-EE" dirty="0" smtClean="0"/>
              <a:t>Write primers explaining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Criteria for Language ( seminar)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sz="2000" dirty="0" smtClean="0"/>
              <a:t>Criteria for Language Design Evaluation</a:t>
            </a:r>
            <a:r>
              <a:rPr lang="et-EE" dirty="0" smtClean="0"/>
              <a:t>         </a:t>
            </a:r>
          </a:p>
          <a:p>
            <a:r>
              <a:rPr lang="et-EE" dirty="0" smtClean="0"/>
              <a:t>1. efficiency (translation and execution)            2. simplicity (readability and writability)            3. orthogonality        </a:t>
            </a:r>
          </a:p>
          <a:p>
            <a:pPr>
              <a:buNone/>
            </a:pPr>
            <a:r>
              <a:rPr lang="et-EE" dirty="0" smtClean="0"/>
              <a:t>    4. definiteness (syntax and semantics)            5. reliability           </a:t>
            </a:r>
          </a:p>
          <a:p>
            <a:pPr>
              <a:buNone/>
            </a:pPr>
            <a:r>
              <a:rPr lang="et-EE" dirty="0" smtClean="0"/>
              <a:t>    6. program verification (correctness)         </a:t>
            </a:r>
          </a:p>
          <a:p>
            <a:pPr>
              <a:buNone/>
            </a:pPr>
            <a:r>
              <a:rPr lang="et-EE" dirty="0" smtClean="0"/>
              <a:t>    7. abstraction facilities (data and procedural)            8. portability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LANGUAGES 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Amount of Languages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1026" name="Picture 2" descr="C:\Users\viis\Desktop\alg_anaj_13\The Language Guide_files\cis400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4937"/>
            <a:ext cx="381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928" y="367045"/>
            <a:ext cx="6803136" cy="631373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sz="4000" b="1" dirty="0"/>
              <a:t/>
            </a:r>
            <a:br>
              <a:rPr lang="et-EE" sz="4000" b="1" dirty="0"/>
            </a:br>
            <a:r>
              <a:rPr lang="et-EE" sz="2000" b="1" dirty="0"/>
              <a:t>Significant Language </a:t>
            </a:r>
            <a:r>
              <a:rPr lang="et-EE" sz="2000" b="1" dirty="0" smtClean="0"/>
              <a:t>Features  </a:t>
            </a:r>
            <a:r>
              <a:rPr lang="et-EE" sz="1800" b="1" dirty="0" smtClean="0"/>
              <a:t>( www.fortran.com)</a:t>
            </a:r>
            <a:r>
              <a:rPr lang="et-EE" sz="4000" b="1" dirty="0"/>
              <a:t/>
            </a:r>
            <a:br>
              <a:rPr lang="et-EE" sz="4000" b="1" dirty="0"/>
            </a:b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836712"/>
            <a:ext cx="7234076" cy="5426928"/>
          </a:xfrm>
        </p:spPr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 </a:t>
            </a:r>
            <a:endParaRPr lang="et-EE" dirty="0"/>
          </a:p>
          <a:p>
            <a:pPr marL="0" indent="0">
              <a:buNone/>
            </a:pP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3648" y="1088152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Some </a:t>
            </a: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more significant features of the language are as listed below: </a:t>
            </a:r>
            <a:endParaRPr lang="et-E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Simple to learn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when FORTRAN was design one of the objectives was to write a language that was easy to learn and understand. </a:t>
            </a:r>
            <a:endParaRPr lang="et-E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Machine Independent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allows for easy transportation of a program from one machine to another. </a:t>
            </a:r>
            <a:endParaRPr lang="et-E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More natural ways to express mathematical functions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FORTRAN permits even severely complex mathematical functions to be expressed similarly to regular algebraic notation. </a:t>
            </a:r>
            <a:endParaRPr lang="et-E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 orientated language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t-E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Remains close to and exploits the available hardware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t-E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Efficient execution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there is only an approximate 20% decrease in efficiency as compared to assembly/machine code. </a:t>
            </a:r>
            <a:endParaRPr lang="et-E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Ability to control storage allocation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-programmers were able to easily control the allocation of storage (although this is considered to be a dangerous practice today, it was quite important some time ago due to limited memory. </a:t>
            </a:r>
            <a:endParaRPr lang="et-E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More freedom in code layout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unlike assembly/machine language, code does not need to be laid out in rigidly defined columns, (though it still must remain within the parameters of the FORTRAN source code form). </a:t>
            </a:r>
            <a:endParaRPr lang="et-E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2339753" y="620687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 smtClean="0">
                <a:latin typeface="Times New Roman" panose="02020603050405020304" pitchFamily="18" charset="0"/>
              </a:rPr>
              <a:t> </a:t>
            </a:r>
            <a:endParaRPr lang="et-EE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·  </a:t>
            </a:r>
            <a:r>
              <a:rPr lang="et-EE" b="1" dirty="0"/>
              <a:t>Loops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Input from the keyboard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Menu Driven Applications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System 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dirty="0"/>
              <a:t>·  </a:t>
            </a:r>
            <a:r>
              <a:rPr lang="et-EE" b="1" dirty="0"/>
              <a:t>Structured Programming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Subroutines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Built-In Functions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User-Defined Functions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Arrays,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goals 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r>
              <a:rPr lang="et-EE" sz="3200" b="1" dirty="0" smtClean="0"/>
              <a:t> A</a:t>
            </a:r>
            <a:r>
              <a:rPr lang="en-US" sz="3200" b="1" dirty="0" smtClean="0"/>
              <a:t> student has to be able: </a:t>
            </a:r>
            <a:br>
              <a:rPr lang="en-US" sz="3200" b="1" dirty="0" smtClean="0"/>
            </a:br>
            <a:r>
              <a:rPr lang="en-US" sz="3200" b="1" dirty="0" smtClean="0"/>
              <a:t>- to associate tasks with a suitable </a:t>
            </a:r>
            <a:endParaRPr lang="et-EE" sz="3200" b="1" dirty="0" smtClean="0"/>
          </a:p>
          <a:p>
            <a:pPr>
              <a:buNone/>
            </a:pPr>
            <a:r>
              <a:rPr lang="et-EE" sz="3200" b="1" dirty="0" smtClean="0"/>
              <a:t>      </a:t>
            </a:r>
            <a:r>
              <a:rPr lang="en-US" sz="3200" b="1" dirty="0" smtClean="0"/>
              <a:t>algorithmic language; </a:t>
            </a:r>
            <a:endParaRPr lang="et-EE" sz="3200" b="1" dirty="0" smtClean="0"/>
          </a:p>
          <a:p>
            <a:pPr marL="0" indent="0">
              <a:buNone/>
            </a:pPr>
            <a:r>
              <a:rPr lang="et-EE" sz="3200" b="1" dirty="0" smtClean="0"/>
              <a:t>   -</a:t>
            </a:r>
            <a:r>
              <a:rPr lang="en-US" sz="3200" b="1" dirty="0" smtClean="0"/>
              <a:t>to design a special purpose</a:t>
            </a:r>
            <a:endParaRPr lang="et-EE" sz="3200" b="1" dirty="0" smtClean="0"/>
          </a:p>
          <a:p>
            <a:pPr marL="0" indent="0">
              <a:buNone/>
            </a:pPr>
            <a:r>
              <a:rPr lang="et-EE" sz="3200" b="1" dirty="0" smtClean="0"/>
              <a:t>    </a:t>
            </a:r>
            <a:r>
              <a:rPr lang="en-US" sz="3200" b="1" dirty="0" smtClean="0"/>
              <a:t> algorithmic language and create </a:t>
            </a:r>
            <a:endParaRPr lang="et-EE" sz="3200" b="1" dirty="0" smtClean="0"/>
          </a:p>
          <a:p>
            <a:pPr marL="0" indent="0">
              <a:buNone/>
            </a:pPr>
            <a:r>
              <a:rPr lang="et-EE" sz="3200" b="1" dirty="0" smtClean="0"/>
              <a:t>     a </a:t>
            </a:r>
            <a:r>
              <a:rPr lang="en-US" sz="3200" b="1" dirty="0" smtClean="0"/>
              <a:t>compiler for it;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6539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u="sng" dirty="0"/>
              <a:t>LANGUAGE USE ALLOWED</a:t>
            </a:r>
            <a:r>
              <a:rPr lang="et-EE" b="1" dirty="0"/>
              <a:t> </a:t>
            </a:r>
            <a:endParaRPr lang="et-EE" b="1" dirty="0" smtClean="0"/>
          </a:p>
          <a:p>
            <a:pPr marL="0" indent="0">
              <a:buNone/>
            </a:pPr>
            <a:endParaRPr lang="et-EE" dirty="0"/>
          </a:p>
          <a:p>
            <a:r>
              <a:rPr lang="et-EE" b="1" dirty="0"/>
              <a:t>   x = y; </a:t>
            </a:r>
            <a:r>
              <a:rPr lang="et-EE" b="1" dirty="0" smtClean="0"/>
              <a:t>assignment</a:t>
            </a:r>
          </a:p>
          <a:p>
            <a:endParaRPr lang="et-EE" b="1" dirty="0" smtClean="0"/>
          </a:p>
          <a:p>
            <a:r>
              <a:rPr lang="et-EE" b="1" dirty="0" smtClean="0"/>
              <a:t>   </a:t>
            </a:r>
            <a:r>
              <a:rPr lang="et-EE" b="1" dirty="0"/>
              <a:t>x = x○y; </a:t>
            </a:r>
            <a:r>
              <a:rPr lang="et-EE" b="1" dirty="0" smtClean="0"/>
              <a:t>binary</a:t>
            </a:r>
          </a:p>
          <a:p>
            <a:endParaRPr lang="et-EE" b="1" dirty="0" smtClean="0"/>
          </a:p>
          <a:p>
            <a:r>
              <a:rPr lang="et-EE" b="1" dirty="0" smtClean="0"/>
              <a:t>   </a:t>
            </a:r>
            <a:r>
              <a:rPr lang="et-EE" b="1" dirty="0"/>
              <a:t>x = □x; unary </a:t>
            </a:r>
            <a:endParaRPr lang="et-EE" b="1" dirty="0" smtClean="0"/>
          </a:p>
          <a:p>
            <a:endParaRPr lang="et-EE" dirty="0"/>
          </a:p>
          <a:p>
            <a:r>
              <a:rPr lang="et-EE" b="1" dirty="0"/>
              <a:t>x=x+1   x= succ(x)  pred (x) simplification</a:t>
            </a:r>
            <a:endParaRPr lang="et-EE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727550"/>
          </a:xfrm>
        </p:spPr>
        <p:txBody>
          <a:bodyPr/>
          <a:lstStyle/>
          <a:p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r>
              <a:rPr lang="et-EE" sz="2000" b="1" dirty="0"/>
              <a:t>                      </a:t>
            </a:r>
            <a:r>
              <a:rPr lang="et-EE" sz="2000" b="1" dirty="0" smtClean="0"/>
              <a:t>JMP M   </a:t>
            </a:r>
          </a:p>
          <a:p>
            <a:r>
              <a:rPr lang="et-EE" sz="2000" b="1" dirty="0" smtClean="0"/>
              <a:t>                   </a:t>
            </a:r>
            <a:endParaRPr lang="et-EE" sz="2000" dirty="0"/>
          </a:p>
          <a:p>
            <a:r>
              <a:rPr lang="et-EE" sz="2000" b="1" dirty="0"/>
              <a:t>IF x◊y THEN GOTO M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</a:t>
            </a:r>
            <a:r>
              <a:rPr lang="et-EE" sz="1400" b="1" dirty="0" smtClean="0"/>
              <a:t> </a:t>
            </a:r>
            <a:r>
              <a:rPr lang="et-EE" sz="1400" b="1" dirty="0"/>
              <a:t>number of </a:t>
            </a:r>
            <a:r>
              <a:rPr lang="et-EE" sz="1400" b="1" dirty="0" smtClean="0"/>
              <a:t>integers</a:t>
            </a:r>
          </a:p>
          <a:p>
            <a:endParaRPr lang="et-EE" sz="1400" b="1" dirty="0"/>
          </a:p>
          <a:p>
            <a:r>
              <a:rPr lang="et-EE" sz="2000" b="1" dirty="0" smtClean="0"/>
              <a:t>CMP     x,y</a:t>
            </a:r>
            <a:endParaRPr lang="et-EE" sz="2000" dirty="0"/>
          </a:p>
          <a:p>
            <a:r>
              <a:rPr lang="et-EE" sz="2000" b="1" dirty="0"/>
              <a:t>B 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r>
              <a:rPr lang="et-EE" sz="2000" b="1" dirty="0"/>
              <a:t>ii€(NE,EQ,GT,LT,GE,LE) specifications</a:t>
            </a:r>
            <a:endParaRPr lang="et-EE" sz="2000" dirty="0"/>
          </a:p>
          <a:p>
            <a:r>
              <a:rPr lang="et-EE" sz="2000" b="1" dirty="0" smtClean="0"/>
              <a:t>   </a:t>
            </a:r>
            <a:r>
              <a:rPr lang="et-EE" sz="2000" b="1" dirty="0"/>
              <a:t> </a:t>
            </a:r>
            <a:endParaRPr lang="et-EE" sz="2000" dirty="0"/>
          </a:p>
          <a:p>
            <a:r>
              <a:rPr lang="et-EE" sz="2000" b="1" dirty="0"/>
              <a:t>CMPB      </a:t>
            </a:r>
            <a:r>
              <a:rPr lang="et-EE" sz="2000" b="1" dirty="0" smtClean="0"/>
              <a:t>X,Y        </a:t>
            </a:r>
            <a:r>
              <a:rPr lang="et-EE" sz="2000" b="1" dirty="0"/>
              <a:t>X,Y € {C</a:t>
            </a:r>
            <a:r>
              <a:rPr lang="et-EE" sz="2000" b="1" dirty="0" smtClean="0"/>
              <a:t>} C-</a:t>
            </a:r>
            <a:r>
              <a:rPr lang="et-EE" sz="1200" b="1" dirty="0" smtClean="0"/>
              <a:t>amount of symbols of the alphabet</a:t>
            </a:r>
            <a:endParaRPr lang="et-EE" sz="1200" dirty="0"/>
          </a:p>
          <a:p>
            <a:r>
              <a:rPr lang="et-EE" sz="2000" b="1" dirty="0"/>
              <a:t>B cc          </a:t>
            </a:r>
            <a:r>
              <a:rPr lang="et-EE" sz="2000" b="1" dirty="0" smtClean="0"/>
              <a:t>M </a:t>
            </a:r>
            <a:endParaRPr lang="et-EE" sz="2000" dirty="0"/>
          </a:p>
          <a:p>
            <a:r>
              <a:rPr lang="et-EE" sz="2000" b="1" dirty="0"/>
              <a:t>cc€(NE,EQ,..........) </a:t>
            </a:r>
            <a:r>
              <a:rPr lang="et-EE" sz="2000" b="1" dirty="0" smtClean="0"/>
              <a:t>specifications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b="1" dirty="0"/>
              <a:t>If  you  compare  the form of the IF statement above with the as-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 smtClean="0"/>
              <a:t>     sembler </a:t>
            </a:r>
            <a:r>
              <a:rPr lang="et-EE" sz="1600" b="1" dirty="0"/>
              <a:t>code that must be produced, you can see  that  there  </a:t>
            </a:r>
            <a:r>
              <a:rPr lang="et-EE" sz="1600" b="1" dirty="0" smtClean="0"/>
              <a:t>are</a:t>
            </a:r>
          </a:p>
          <a:p>
            <a:pPr marL="0" indent="0">
              <a:buNone/>
            </a:pPr>
            <a:r>
              <a:rPr lang="et-EE" sz="1600" b="1" dirty="0"/>
              <a:t> </a:t>
            </a:r>
            <a:r>
              <a:rPr lang="et-EE" sz="1600" b="1" dirty="0" smtClean="0"/>
              <a:t> </a:t>
            </a:r>
            <a:r>
              <a:rPr lang="et-EE" sz="1600" dirty="0" smtClean="0"/>
              <a:t>   </a:t>
            </a:r>
            <a:r>
              <a:rPr lang="et-EE" sz="1600" b="1" dirty="0" smtClean="0"/>
              <a:t>certain  </a:t>
            </a:r>
            <a:r>
              <a:rPr lang="et-EE" sz="1600" b="1" dirty="0"/>
              <a:t>actions  associated  with each of the  keywords  in  </a:t>
            </a:r>
            <a:r>
              <a:rPr lang="et-EE" sz="1600" b="1" dirty="0" smtClean="0"/>
              <a:t>the</a:t>
            </a:r>
            <a:r>
              <a:rPr lang="et-EE" sz="1600" dirty="0"/>
              <a:t> </a:t>
            </a:r>
            <a:endParaRPr lang="et-EE" sz="1600" dirty="0" smtClean="0"/>
          </a:p>
          <a:p>
            <a:pPr marL="0" indent="0">
              <a:buNone/>
            </a:pPr>
            <a:r>
              <a:rPr lang="et-EE" sz="1600" b="1" dirty="0"/>
              <a:t> </a:t>
            </a:r>
            <a:r>
              <a:rPr lang="et-EE" sz="1600" b="1" dirty="0" smtClean="0"/>
              <a:t>    </a:t>
            </a:r>
            <a:r>
              <a:rPr lang="et-EE" sz="1600" b="1" dirty="0" smtClean="0"/>
              <a:t>statement</a:t>
            </a:r>
            <a:r>
              <a:rPr lang="et-EE" sz="1600" b="1" dirty="0"/>
              <a:t>:</a:t>
            </a:r>
            <a:endParaRPr lang="et-EE" sz="1600" dirty="0"/>
          </a:p>
          <a:p>
            <a:r>
              <a:rPr lang="et-EE" sz="1600" b="1" dirty="0"/>
              <a:t>     IF:  First, get the condition and issue the code for it</a:t>
            </a:r>
            <a:r>
              <a:rPr lang="et-EE" sz="1600" b="1" dirty="0" smtClean="0"/>
              <a:t>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</a:t>
            </a:r>
            <a:r>
              <a:rPr lang="et-EE" sz="1600" b="1" dirty="0" smtClean="0"/>
              <a:t>            </a:t>
            </a:r>
            <a:r>
              <a:rPr lang="et-EE" sz="1600" b="1" dirty="0"/>
              <a:t>Then, create a unique label and emit a branch if false.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 smtClean="0"/>
              <a:t>          </a:t>
            </a:r>
            <a:r>
              <a:rPr lang="et-EE" sz="1600" b="1" dirty="0"/>
              <a:t>ENDIF: Emit the label.</a:t>
            </a:r>
            <a:endParaRPr lang="et-EE" sz="1600" dirty="0"/>
          </a:p>
          <a:p>
            <a:r>
              <a:rPr lang="et-EE" sz="1600" b="1" dirty="0"/>
              <a:t>These actions can be shown very concisely if we write  the </a:t>
            </a:r>
            <a:r>
              <a:rPr lang="et-EE" sz="1600" b="1" dirty="0" smtClean="0"/>
              <a:t>syntax</a:t>
            </a:r>
            <a:r>
              <a:rPr lang="et-EE" sz="1600" dirty="0"/>
              <a:t> </a:t>
            </a:r>
            <a:r>
              <a:rPr lang="et-EE" sz="1600" b="1" dirty="0" smtClean="0"/>
              <a:t>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r>
              <a:rPr lang="et-EE" sz="1600" b="1" dirty="0"/>
              <a:t>     IF</a:t>
            </a:r>
            <a:endParaRPr lang="et-EE" sz="1600" dirty="0"/>
          </a:p>
          <a:p>
            <a:r>
              <a:rPr lang="et-EE" sz="1600" b="1" dirty="0"/>
              <a:t>     &lt;condition&gt;    { Condition;</a:t>
            </a:r>
            <a:endParaRPr lang="et-EE" sz="1600" dirty="0"/>
          </a:p>
          <a:p>
            <a:r>
              <a:rPr lang="et-EE" sz="1600" b="1" dirty="0"/>
              <a:t>                      L = NewLabel;</a:t>
            </a:r>
            <a:endParaRPr lang="et-EE" sz="1600" dirty="0"/>
          </a:p>
          <a:p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r>
              <a:rPr lang="et-EE" sz="1600" b="1" dirty="0"/>
              <a:t>     &lt;block&gt;</a:t>
            </a:r>
            <a:endParaRPr lang="et-EE" sz="1600" dirty="0"/>
          </a:p>
          <a:p>
            <a:r>
              <a:rPr lang="et-EE" sz="1600" b="1" dirty="0"/>
              <a:t>     ENDIF          { PostLabel(L) }</a:t>
            </a:r>
            <a:endParaRPr lang="et-EE" sz="1600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u="sng" dirty="0"/>
              <a:t>EXAMPLE 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r>
              <a:rPr lang="et-EE" b="1" dirty="0"/>
              <a:t>IF (condition) THEN sentence1;</a:t>
            </a:r>
            <a:endParaRPr lang="et-EE" dirty="0"/>
          </a:p>
          <a:p>
            <a:pPr marL="0" indent="0">
              <a:buNone/>
            </a:pPr>
            <a:r>
              <a:rPr lang="et-EE" b="1" dirty="0" smtClean="0"/>
              <a:t>     ELSE</a:t>
            </a:r>
            <a:r>
              <a:rPr lang="et-EE" b="1" dirty="0"/>
              <a:t>; </a:t>
            </a:r>
            <a:r>
              <a:rPr lang="et-EE" b="1" dirty="0" smtClean="0"/>
              <a:t>sentence2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i="1" dirty="0"/>
              <a:t>if: if  </a:t>
            </a:r>
            <a:r>
              <a:rPr lang="et-EE" b="1" i="1" dirty="0" smtClean="0"/>
              <a:t>!(condition) </a:t>
            </a:r>
            <a:r>
              <a:rPr lang="et-EE" b="1" i="1" dirty="0"/>
              <a:t>then goto else;</a:t>
            </a:r>
            <a:endParaRPr lang="et-EE" dirty="0"/>
          </a:p>
          <a:p>
            <a:pPr marL="0" indent="0">
              <a:buNone/>
            </a:pPr>
            <a:r>
              <a:rPr lang="et-EE" b="1" i="1" dirty="0" smtClean="0"/>
              <a:t>   then</a:t>
            </a:r>
            <a:r>
              <a:rPr lang="et-EE" b="1" i="1" dirty="0"/>
              <a:t>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i="1" dirty="0" smtClean="0"/>
              <a:t>          </a:t>
            </a:r>
            <a:r>
              <a:rPr lang="et-EE" b="1" i="1" dirty="0"/>
              <a:t>goto endif;</a:t>
            </a:r>
            <a:endParaRPr lang="et-EE" dirty="0"/>
          </a:p>
          <a:p>
            <a:pPr marL="0" indent="0">
              <a:buNone/>
            </a:pPr>
            <a:r>
              <a:rPr lang="et-EE" b="1" i="1" dirty="0" smtClean="0"/>
              <a:t>   endif</a:t>
            </a:r>
            <a:r>
              <a:rPr lang="et-EE" b="1" i="1" dirty="0"/>
              <a:t>: </a:t>
            </a:r>
            <a:r>
              <a:rPr lang="et-EE" b="1" i="1" dirty="0" smtClean="0"/>
              <a:t>the </a:t>
            </a:r>
            <a:r>
              <a:rPr lang="et-EE" b="1" i="1" dirty="0"/>
              <a:t>program will continue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u="sng" dirty="0" smtClean="0"/>
              <a:t>EXAMLE </a:t>
            </a:r>
            <a:r>
              <a:rPr lang="et-EE" b="1" u="sng" dirty="0"/>
              <a:t>2(</a:t>
            </a:r>
            <a:r>
              <a:rPr lang="et-EE" b="1" i="1" u="sng" dirty="0"/>
              <a:t>C</a:t>
            </a:r>
            <a:r>
              <a:rPr lang="et-EE" b="1" u="sng" dirty="0"/>
              <a:t>)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DO </a:t>
            </a:r>
            <a:r>
              <a:rPr lang="et-EE" b="1" dirty="0" smtClean="0"/>
              <a:t>sentence1</a:t>
            </a:r>
            <a:r>
              <a:rPr lang="et-EE" b="1" dirty="0"/>
              <a:t>; </a:t>
            </a:r>
            <a:r>
              <a:rPr lang="et-EE" b="1" dirty="0" smtClean="0"/>
              <a:t>sentence2;....sentenceN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dirty="0"/>
              <a:t>WHILE expression </a:t>
            </a:r>
            <a:r>
              <a:rPr lang="et-EE" b="1" dirty="0" smtClean="0"/>
              <a:t>;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do       : </a:t>
            </a:r>
            <a:r>
              <a:rPr lang="et-EE" b="1" dirty="0" smtClean="0"/>
              <a:t>sentence1</a:t>
            </a:r>
            <a:r>
              <a:rPr lang="et-EE" b="1" dirty="0"/>
              <a:t>; </a:t>
            </a:r>
            <a:r>
              <a:rPr lang="et-EE" b="1" dirty="0" smtClean="0"/>
              <a:t>sentence2;..sentenceN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dirty="0"/>
              <a:t>check : expression computing;</a:t>
            </a:r>
            <a:endParaRPr lang="et-EE" dirty="0"/>
          </a:p>
          <a:p>
            <a:r>
              <a:rPr lang="et-EE" b="1" dirty="0"/>
              <a:t>while  : if not expression goto do;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88729"/>
            <a:ext cx="57531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2800" b="1" dirty="0" smtClean="0"/>
              <a:t> </a:t>
            </a:r>
            <a:r>
              <a:rPr lang="et-EE" sz="2800" dirty="0" smtClean="0"/>
              <a:t>What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dirty="0" smtClean="0"/>
              <a:t>Complexity </a:t>
            </a:r>
            <a:r>
              <a:rPr lang="et-EE" sz="2800" dirty="0"/>
              <a:t>of loop expression?</a:t>
            </a:r>
          </a:p>
          <a:p>
            <a:r>
              <a:rPr lang="et-EE" sz="2800" dirty="0" smtClean="0"/>
              <a:t>How </a:t>
            </a:r>
            <a:r>
              <a:rPr lang="et-EE" sz="2800" dirty="0"/>
              <a:t>often is loop variable checked against final value?</a:t>
            </a:r>
          </a:p>
          <a:p>
            <a:r>
              <a:rPr lang="et-EE" sz="2800" dirty="0" smtClean="0"/>
              <a:t>Can </a:t>
            </a:r>
            <a:r>
              <a:rPr lang="et-EE" sz="2800" dirty="0"/>
              <a:t>loop variable be assignment inside loop body?</a:t>
            </a:r>
          </a:p>
          <a:p>
            <a:r>
              <a:rPr lang="et-EE" sz="2800" dirty="0" smtClean="0"/>
              <a:t> </a:t>
            </a:r>
            <a:r>
              <a:rPr lang="et-EE" sz="2800" dirty="0"/>
              <a:t>When evaluate stopping expression?</a:t>
            </a:r>
          </a:p>
          <a:p>
            <a:r>
              <a:rPr lang="et-EE" sz="2800" dirty="0" smtClean="0"/>
              <a:t> </a:t>
            </a:r>
            <a:r>
              <a:rPr lang="et-EE" sz="2800" dirty="0"/>
              <a:t>Transfer permitted outside loop?</a:t>
            </a:r>
          </a:p>
          <a:p>
            <a:r>
              <a:rPr lang="et-EE" sz="2800" dirty="0" smtClean="0"/>
              <a:t>Scope </a:t>
            </a:r>
            <a:r>
              <a:rPr lang="et-EE" sz="2800" dirty="0"/>
              <a:t>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Exercise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Your assignment  are to select 3 of the languages (</a:t>
            </a:r>
            <a:r>
              <a:rPr lang="et-EE" i="1" u="sng" dirty="0" smtClean="0"/>
              <a:t>set of languages</a:t>
            </a:r>
            <a:r>
              <a:rPr lang="et-EE" dirty="0" smtClean="0"/>
              <a:t>)  and evaluate its standard implementation. You are to assign the language a  grade (1 through 8) for each criterion point listed below and to provide written justification for your rating.  This </a:t>
            </a:r>
            <a:r>
              <a:rPr lang="et-EE" i="1" u="sng" dirty="0" smtClean="0"/>
              <a:t>set of languages</a:t>
            </a:r>
            <a:r>
              <a:rPr lang="et-EE" dirty="0" smtClean="0"/>
              <a:t> is to include at least the following:   Fortran, Cobol, PL/I, Pascal, C, C++, Ada, Lisp,   Smalltalk, Basic, Modula-2, Algol, APL, Snobol, Icon,  Prolog, Simula, Scheme, Eifel, Oberon, Visual Basic,  Visual C++, Perl, Java, Delphi, HTML, </a:t>
            </a:r>
            <a:r>
              <a:rPr lang="et-EE" dirty="0" smtClean="0"/>
              <a:t>...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Excercise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727550"/>
          </a:xfrm>
        </p:spPr>
        <p:txBody>
          <a:bodyPr/>
          <a:lstStyle/>
          <a:p>
            <a:r>
              <a:rPr lang="et-EE" dirty="0" smtClean="0"/>
              <a:t> LOOP:     DO WHILE (FLAG = 0);                     PUT SKIP DATA('HELLO WORLD!');          END LOOP; END HELLO;  </a:t>
            </a:r>
          </a:p>
          <a:p>
            <a:r>
              <a:rPr lang="et-EE" dirty="0" smtClean="0"/>
              <a:t>******Ouput for Hellow World </a:t>
            </a:r>
          </a:p>
          <a:p>
            <a:pPr marL="0" indent="0">
              <a:buNone/>
            </a:pPr>
            <a:r>
              <a:rPr lang="et-EE" dirty="0" smtClean="0"/>
              <a:t>    WRITE(6,*)'Hello world'      STOP      END</a:t>
            </a:r>
          </a:p>
          <a:p>
            <a:r>
              <a:rPr lang="et-EE" dirty="0" smtClean="0"/>
              <a:t>class HelloWorld {  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public static void main(String args[])  </a:t>
            </a:r>
          </a:p>
          <a:p>
            <a:pPr marL="0" indent="0">
              <a:buNone/>
            </a:pPr>
            <a:r>
              <a:rPr lang="et-EE" dirty="0" smtClean="0"/>
              <a:t>  {  System.out.println("Hello world!");    }}</a:t>
            </a:r>
          </a:p>
          <a:p>
            <a:r>
              <a:rPr lang="et-EE" dirty="0" smtClean="0"/>
              <a:t>#include&lt;stdio.h&gt;</a:t>
            </a:r>
          </a:p>
          <a:p>
            <a:pPr>
              <a:buNone/>
            </a:pPr>
            <a:r>
              <a:rPr lang="et-EE" dirty="0" smtClean="0"/>
              <a:t>    main()</a:t>
            </a:r>
          </a:p>
          <a:p>
            <a:pPr>
              <a:buNone/>
            </a:pPr>
            <a:r>
              <a:rPr lang="et-EE" dirty="0" smtClean="0"/>
              <a:t>    {    printf("Hello World"); }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r>
              <a:rPr lang="en-US" b="1" dirty="0"/>
              <a:t>Classification of algorithmic languages. Universal and specific languages. </a:t>
            </a:r>
            <a:r>
              <a:rPr lang="en-US" b="1" dirty="0" err="1"/>
              <a:t>Comparision</a:t>
            </a:r>
            <a:r>
              <a:rPr lang="en-US" b="1" dirty="0"/>
              <a:t> of the possibilities of data types, sentences and </a:t>
            </a:r>
            <a:r>
              <a:rPr lang="en-US" b="1" dirty="0" err="1"/>
              <a:t>intramodular</a:t>
            </a:r>
            <a:r>
              <a:rPr lang="en-US" b="1" dirty="0"/>
              <a:t> data exchange in different languages (</a:t>
            </a:r>
            <a:r>
              <a:rPr lang="en-US" sz="1600" b="1" dirty="0"/>
              <a:t>FORTRAN , PL/1, </a:t>
            </a:r>
            <a:r>
              <a:rPr lang="en-US" sz="1600" b="1" dirty="0" smtClean="0"/>
              <a:t>PASCAL</a:t>
            </a:r>
            <a:r>
              <a:rPr lang="et-EE" sz="1600" b="1" dirty="0" smtClean="0"/>
              <a:t>,Assembler</a:t>
            </a:r>
            <a:r>
              <a:rPr lang="en-US" sz="1600" b="1" dirty="0" smtClean="0"/>
              <a:t> </a:t>
            </a:r>
            <a:r>
              <a:rPr lang="en-US" sz="1600" b="1" dirty="0"/>
              <a:t>etc</a:t>
            </a:r>
            <a:r>
              <a:rPr lang="en-US" sz="1600" b="1" dirty="0" smtClean="0"/>
              <a:t>.</a:t>
            </a:r>
            <a:r>
              <a:rPr lang="en-US" b="1" dirty="0" smtClean="0"/>
              <a:t>).</a:t>
            </a:r>
            <a:r>
              <a:rPr lang="et-EE" b="1" dirty="0" smtClean="0"/>
              <a:t>Assembler.</a:t>
            </a:r>
            <a:r>
              <a:rPr lang="en-US" b="1" dirty="0" smtClean="0"/>
              <a:t> </a:t>
            </a:r>
            <a:r>
              <a:rPr lang="en-US" b="1" dirty="0"/>
              <a:t>Translators, their components and work principles. </a:t>
            </a:r>
            <a:r>
              <a:rPr lang="en-US" sz="2800" b="1" dirty="0"/>
              <a:t>Art of translator design</a:t>
            </a:r>
            <a:r>
              <a:rPr lang="en-US" b="1" dirty="0"/>
              <a:t>.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      You may use any language you wish to do this .   You will need to turn in a clearly commented source 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5949280"/>
            <a:ext cx="106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/>
              <a:t>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Täname, et läbisid kursuse!</a:t>
            </a:r>
          </a:p>
          <a:p>
            <a:r>
              <a:rPr lang="et-EE" sz="1600" dirty="0" smtClean="0">
                <a:solidFill>
                  <a:schemeClr val="bg1"/>
                </a:solidFill>
              </a:rPr>
              <a:t>Jätka ainete omandamist tarkvaraainete plokist</a:t>
            </a:r>
            <a:r>
              <a:rPr lang="et-EE" dirty="0" smtClean="0">
                <a:solidFill>
                  <a:schemeClr val="bg1"/>
                </a:solidFill>
              </a:rPr>
              <a:t>!</a:t>
            </a: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Thanks for Your attention!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Tutvu ainetega Infotehnoloogia teaduskonna õppematerjalide kodulehel </a:t>
            </a:r>
          </a:p>
          <a:p>
            <a:r>
              <a:rPr lang="et-EE" dirty="0" smtClean="0">
                <a:hlinkClick r:id="rId3"/>
              </a:rPr>
              <a:t>Look at 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72" y="332656"/>
            <a:ext cx="6803136" cy="1152128"/>
          </a:xfrm>
        </p:spPr>
        <p:txBody>
          <a:bodyPr/>
          <a:lstStyle/>
          <a:p>
            <a:r>
              <a:rPr lang="et-EE" sz="4000" dirty="0" smtClean="0"/>
              <a:t>Subject  contents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r>
              <a:rPr lang="et-EE" sz="1400" dirty="0"/>
              <a:t>                            LET'S BUILD A COMPILER!</a:t>
            </a:r>
          </a:p>
          <a:p>
            <a:r>
              <a:rPr lang="et-EE" sz="1400" dirty="0"/>
              <a:t> </a:t>
            </a:r>
          </a:p>
          <a:p>
            <a:r>
              <a:rPr lang="et-EE" sz="1400" b="1" dirty="0"/>
              <a:t>                       </a:t>
            </a:r>
            <a:r>
              <a:rPr lang="et-EE" sz="1400" b="1" dirty="0" smtClean="0"/>
              <a:t>    By</a:t>
            </a:r>
            <a:r>
              <a:rPr lang="et-EE" sz="1400" b="1" dirty="0"/>
              <a:t> </a:t>
            </a:r>
            <a:r>
              <a:rPr lang="et-EE" sz="1400" b="1" dirty="0" smtClean="0"/>
              <a:t> </a:t>
            </a:r>
            <a:r>
              <a:rPr lang="et-EE" sz="1400" b="1" dirty="0"/>
              <a:t>Jack W. Crenshaw, Ph.D</a:t>
            </a:r>
            <a:r>
              <a:rPr lang="et-EE" sz="1400" dirty="0"/>
              <a:t>.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r>
              <a:rPr lang="et-EE" sz="1400" dirty="0"/>
              <a:t>This file contains all of the installments of Jack Crenshaw's</a:t>
            </a:r>
          </a:p>
          <a:p>
            <a:r>
              <a:rPr lang="et-EE" sz="1400" dirty="0"/>
              <a:t>tutorial on compiler </a:t>
            </a:r>
            <a:r>
              <a:rPr lang="et-EE" sz="1400" dirty="0" smtClean="0"/>
              <a:t>construction</a:t>
            </a:r>
            <a:r>
              <a:rPr lang="et-EE" sz="1400" dirty="0"/>
              <a:t>.</a:t>
            </a:r>
            <a:r>
              <a:rPr lang="et-EE" sz="1400" dirty="0" smtClean="0"/>
              <a:t> </a:t>
            </a:r>
            <a:endParaRPr lang="et-EE" sz="1400" dirty="0"/>
          </a:p>
          <a:p>
            <a:r>
              <a:rPr lang="et-EE" sz="1400" dirty="0"/>
              <a:t>The intended audience is those folks who are not computer scientists,</a:t>
            </a:r>
          </a:p>
          <a:p>
            <a:r>
              <a:rPr lang="et-EE" sz="1400" dirty="0"/>
              <a:t>but who enjoy computing and have always wanted to know how compilers</a:t>
            </a:r>
          </a:p>
          <a:p>
            <a:r>
              <a:rPr lang="et-EE" sz="1400" dirty="0"/>
              <a:t>work. A lot of compiler theory has been left out, but the practical</a:t>
            </a:r>
          </a:p>
          <a:p>
            <a:r>
              <a:rPr lang="et-EE" sz="1400" dirty="0"/>
              <a:t>issues are covered. By the time you have completed the series, you</a:t>
            </a:r>
          </a:p>
          <a:p>
            <a:r>
              <a:rPr lang="et-EE" sz="1400" dirty="0"/>
              <a:t>should be able to design and build your own working compiler. It will</a:t>
            </a:r>
          </a:p>
          <a:p>
            <a:r>
              <a:rPr lang="et-EE" sz="1400" dirty="0"/>
              <a:t>not be the world's best, nor will it put out incredibly tight code.</a:t>
            </a:r>
          </a:p>
          <a:p>
            <a:r>
              <a:rPr lang="et-EE" sz="1400" dirty="0"/>
              <a:t>Your product will probably never put Borland or MicroSoft out of</a:t>
            </a:r>
          </a:p>
          <a:p>
            <a:r>
              <a:rPr lang="et-EE" sz="1400" dirty="0"/>
              <a:t>business.  But it will work, and it will be yours</a:t>
            </a:r>
            <a:endParaRPr lang="et-E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59492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>
                <a:hlinkClick r:id="rId2"/>
              </a:rPr>
              <a:t>http://groups.engin.umd.umich.edu/CIS/course.des/cis400/maxim</a:t>
            </a:r>
            <a:r>
              <a:rPr lang="et-EE" u="sng" dirty="0" smtClean="0">
                <a:hlinkClick r:id="rId2"/>
              </a:rPr>
              <a:t>/</a:t>
            </a:r>
            <a:endParaRPr lang="et-EE" u="sng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8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Course structure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</a:p>
          <a:p>
            <a:pPr lvl="1"/>
            <a:r>
              <a:rPr lang="et-EE" sz="3200" dirty="0" smtClean="0"/>
              <a:t>I moodul: </a:t>
            </a:r>
            <a:r>
              <a:rPr lang="et-EE" sz="3200" b="1" dirty="0" smtClean="0"/>
              <a:t>Practice(</a:t>
            </a:r>
            <a:r>
              <a:rPr lang="en-US" sz="3200" b="1" dirty="0" smtClean="0"/>
              <a:t>translator design</a:t>
            </a:r>
            <a:r>
              <a:rPr lang="et-EE" sz="3200" b="1" dirty="0" smtClean="0"/>
              <a:t>)</a:t>
            </a:r>
            <a:endParaRPr lang="et-EE" sz="3200" dirty="0" smtClean="0"/>
          </a:p>
          <a:p>
            <a:pPr lvl="1"/>
            <a:r>
              <a:rPr lang="et-EE" sz="3200" dirty="0" smtClean="0"/>
              <a:t>II moodul:  Seminars(</a:t>
            </a:r>
            <a:r>
              <a:rPr lang="en-US" sz="3200" b="1" dirty="0" err="1" smtClean="0"/>
              <a:t>Comparision</a:t>
            </a:r>
            <a:r>
              <a:rPr lang="en-US" sz="3200" b="1" dirty="0" smtClean="0"/>
              <a:t> of the possibilities in different languages</a:t>
            </a:r>
            <a:r>
              <a:rPr lang="et-EE" sz="3200" b="1" dirty="0" smtClean="0"/>
              <a:t>, </a:t>
            </a:r>
            <a:r>
              <a:rPr lang="et-EE" sz="2400" b="1" dirty="0" smtClean="0"/>
              <a:t>include essay</a:t>
            </a:r>
            <a:r>
              <a:rPr lang="en-US" sz="2400" b="1" dirty="0" smtClean="0"/>
              <a:t> </a:t>
            </a:r>
            <a:r>
              <a:rPr lang="et-EE" sz="3200" dirty="0" smtClean="0"/>
              <a:t>)</a:t>
            </a:r>
          </a:p>
          <a:p>
            <a:pPr lvl="1"/>
            <a:r>
              <a:rPr lang="et-EE" sz="3200" dirty="0" smtClean="0"/>
              <a:t>III moodul:</a:t>
            </a:r>
            <a:r>
              <a:rPr lang="et-EE" sz="3200" b="1" dirty="0" smtClean="0"/>
              <a:t>Homework</a:t>
            </a:r>
            <a:r>
              <a:rPr lang="et-EE" sz="3200" dirty="0" smtClean="0"/>
              <a:t> (</a:t>
            </a:r>
            <a:r>
              <a:rPr lang="en-US" sz="3200" b="1" dirty="0" smtClean="0"/>
              <a:t>create </a:t>
            </a:r>
            <a:r>
              <a:rPr lang="et-EE" sz="3200" b="1" dirty="0" smtClean="0"/>
              <a:t> a translator</a:t>
            </a:r>
            <a:r>
              <a:rPr lang="et-EE" sz="3200" dirty="0" smtClean="0"/>
              <a:t>  )  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Course structure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r>
              <a:rPr lang="et-EE" sz="3200" b="1" dirty="0" smtClean="0"/>
              <a:t> 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62091"/>
              </p:ext>
            </p:extLst>
          </p:nvPr>
        </p:nvGraphicFramePr>
        <p:xfrm>
          <a:off x="1481328" y="1484791"/>
          <a:ext cx="6619064" cy="4536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27"/>
                <a:gridCol w="1130819"/>
                <a:gridCol w="5035918"/>
              </a:tblGrid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1.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03.09.2015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Introduction, some examples of what we're going to do - short lecture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10.09.2015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Regular Languages, Regular Expressions, Flex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 smtClean="0">
                          <a:effectLst/>
                        </a:rPr>
                        <a:t> 3.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17.09.2015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Context Free Grammar, Bison, Postfix/Infix Calculator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24.09.2015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Practice Task 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5.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01.10.2015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Abstract Syntax Tree, General Purpose Language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6.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08.10.2015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General Purpose Language, cont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7.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15.10.2015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Practice Task 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8.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22.10.2015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Evolution of Programming Languages-lecture</a:t>
                      </a:r>
                      <a:r>
                        <a:rPr lang="et-EE" sz="1100" dirty="0" smtClean="0">
                          <a:effectLst/>
                        </a:rPr>
                        <a:t>+ exercise+essay </a:t>
                      </a:r>
                      <a:r>
                        <a:rPr lang="et-EE" sz="1100" dirty="0">
                          <a:effectLst/>
                        </a:rPr>
                        <a:t>explanation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9.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29.10.2015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Test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10.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05.11.2015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PICkit/TI Launchpad Assembler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11.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12.11.2015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PIC/TI Specific Language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12.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19.11.2015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ANTLR (guest lecturer - HK)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13.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26.11.2015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ANTLR + custom CPU assembler  (guest lecturer - HK / KJ)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14.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03.12.2015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Seminar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15.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10.12.2015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Seminar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16.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17.12.2015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Exam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3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POINTS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196457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4564" y="561730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www.tud.ttu.ee/im/Vladimir.Viies/IAG0450.html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7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POINTS II</a:t>
            </a:r>
            <a:r>
              <a:rPr lang="et-EE" dirty="0" smtClean="0"/>
              <a:t> 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162638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</a:t>
            </a:r>
            <a:r>
              <a:rPr lang="et-EE" sz="3200" b="1" dirty="0" smtClean="0"/>
              <a:t>max</a:t>
            </a:r>
          </a:p>
          <a:p>
            <a:r>
              <a:rPr lang="et-EE" sz="3200" b="1" dirty="0" smtClean="0"/>
              <a:t>Practice x 10 ----------25p(10 + 15)</a:t>
            </a:r>
          </a:p>
          <a:p>
            <a:r>
              <a:rPr lang="et-EE" sz="3200" b="1" dirty="0" smtClean="0"/>
              <a:t>Seminar x  2 -----------10p</a:t>
            </a:r>
            <a:r>
              <a:rPr lang="et-EE" b="1" dirty="0" smtClean="0"/>
              <a:t>(inc. essay)</a:t>
            </a:r>
          </a:p>
          <a:p>
            <a:r>
              <a:rPr lang="et-EE" sz="3200" b="1" dirty="0" smtClean="0"/>
              <a:t>Homework 1 -----------15p</a:t>
            </a:r>
            <a:r>
              <a:rPr lang="et-EE" b="1" dirty="0" smtClean="0"/>
              <a:t>(translater</a:t>
            </a:r>
            <a:r>
              <a:rPr lang="et-EE" b="1" dirty="0" smtClean="0"/>
              <a:t>)</a:t>
            </a:r>
          </a:p>
          <a:p>
            <a:r>
              <a:rPr lang="et-EE" sz="3200" b="1" dirty="0" smtClean="0"/>
              <a:t>Test ----------------------- 20p</a:t>
            </a:r>
            <a:endParaRPr lang="et-EE" sz="3200" b="1" dirty="0" smtClean="0"/>
          </a:p>
          <a:p>
            <a:r>
              <a:rPr lang="et-EE" sz="3200" b="1" dirty="0" smtClean="0"/>
              <a:t>Written examination--50p</a:t>
            </a:r>
          </a:p>
          <a:p>
            <a:pPr>
              <a:buNone/>
            </a:pPr>
            <a:r>
              <a:rPr lang="et-EE" sz="3200" b="1" dirty="0" smtClean="0"/>
              <a:t>     (include test max10p)</a:t>
            </a:r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3200" b="1" u="sng" dirty="0" smtClean="0"/>
              <a:t>Permission to examination(30p)</a:t>
            </a:r>
          </a:p>
          <a:p>
            <a:pPr>
              <a:buNone/>
            </a:pPr>
            <a:r>
              <a:rPr lang="et-EE" sz="3200" b="1" u="sng" dirty="0" smtClean="0"/>
              <a:t> </a:t>
            </a:r>
            <a:endParaRPr lang="et-EE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1641</Words>
  <Application>Microsoft Office PowerPoint</Application>
  <PresentationFormat>On-screen Show (4:3)</PresentationFormat>
  <Paragraphs>472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Courier New</vt:lpstr>
      <vt:lpstr>Symbol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Subject goals  </vt:lpstr>
      <vt:lpstr>Subject  contents I</vt:lpstr>
      <vt:lpstr>Subject  contents II</vt:lpstr>
      <vt:lpstr>Course structure I</vt:lpstr>
      <vt:lpstr> Course structure II</vt:lpstr>
      <vt:lpstr> POINTS I</vt:lpstr>
      <vt:lpstr>POINTS II  </vt:lpstr>
      <vt:lpstr> Language components</vt:lpstr>
      <vt:lpstr> </vt:lpstr>
      <vt:lpstr>    for(int i=1; i&lt;=n; i++)  </vt:lpstr>
      <vt:lpstr> </vt:lpstr>
      <vt:lpstr>TRANSLATION VS. INTERPRETATION I </vt:lpstr>
      <vt:lpstr>TRANSLATION VS. INTERPRETATION II</vt:lpstr>
      <vt:lpstr>TRANSLATION VS. INTERPRETATION III</vt:lpstr>
      <vt:lpstr>TRANSLATION VS. INTERPRETATION II</vt:lpstr>
      <vt:lpstr>TRANSLATION VS. INTERPRETATION III</vt:lpstr>
      <vt:lpstr>TRANSLATION VS. INTERPRETATION III</vt:lpstr>
      <vt:lpstr>Home task</vt:lpstr>
      <vt:lpstr>PowerPoint Presentation</vt:lpstr>
      <vt:lpstr>Language design I</vt:lpstr>
      <vt:lpstr>Language design II</vt:lpstr>
      <vt:lpstr>Criteria for Language ( seminar)</vt:lpstr>
      <vt:lpstr> </vt:lpstr>
      <vt:lpstr>Amount of Languages</vt:lpstr>
      <vt:lpstr>Significant Language Features I </vt:lpstr>
      <vt:lpstr>  Significant Language Features  ( www.fortran.com) </vt:lpstr>
      <vt:lpstr>Significant Language Features II </vt:lpstr>
      <vt:lpstr> </vt:lpstr>
      <vt:lpstr>PSEUDO LANGUAGE I</vt:lpstr>
      <vt:lpstr>PSEUDO LANGUAGE II</vt:lpstr>
      <vt:lpstr>PSEUDO LANGUAGE III</vt:lpstr>
      <vt:lpstr>PSEUDO LANGUAGE IV</vt:lpstr>
      <vt:lpstr>PSEUDO LANGUAGE V</vt:lpstr>
      <vt:lpstr> If-then/else or case design issues</vt:lpstr>
      <vt:lpstr> Loop design issues </vt:lpstr>
      <vt:lpstr>Exercise 1</vt:lpstr>
      <vt:lpstr>Excercise 2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viis</cp:lastModifiedBy>
  <cp:revision>151</cp:revision>
  <cp:lastPrinted>2015-10-22T08:23:56Z</cp:lastPrinted>
  <dcterms:created xsi:type="dcterms:W3CDTF">2011-01-05T14:05:55Z</dcterms:created>
  <dcterms:modified xsi:type="dcterms:W3CDTF">2015-10-22T12:47:14Z</dcterms:modified>
</cp:coreProperties>
</file>