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1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42" r:id="rId19"/>
    <p:sldId id="343" r:id="rId20"/>
    <p:sldId id="344" r:id="rId21"/>
    <p:sldId id="345" r:id="rId22"/>
    <p:sldId id="326" r:id="rId23"/>
    <p:sldId id="334" r:id="rId24"/>
    <p:sldId id="309" r:id="rId25"/>
    <p:sldId id="346" r:id="rId26"/>
    <p:sldId id="331" r:id="rId27"/>
    <p:sldId id="319" r:id="rId28"/>
    <p:sldId id="322" r:id="rId29"/>
    <p:sldId id="323" r:id="rId30"/>
    <p:sldId id="320" r:id="rId31"/>
    <p:sldId id="321" r:id="rId32"/>
    <p:sldId id="333" r:id="rId33"/>
    <p:sldId id="324" r:id="rId34"/>
    <p:sldId id="337" r:id="rId35"/>
    <p:sldId id="294" r:id="rId36"/>
    <p:sldId id="258" r:id="rId37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8" autoAdjust="0"/>
    <p:restoredTop sz="94660" autoAdjust="0"/>
  </p:normalViewPr>
  <p:slideViewPr>
    <p:cSldViewPr snapToObjects="1"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19.10.2020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19.10.2020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19.10.2020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19.10.2020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(analyze different 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Disadvantages: 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Language</a:t>
            </a:r>
            <a:r>
              <a:rPr lang="et-EE" dirty="0"/>
              <a:t> parts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 part</a:t>
            </a:r>
          </a:p>
          <a:p>
            <a:r>
              <a:rPr lang="et-EE" dirty="0"/>
              <a:t>Alphabet   = </a:t>
            </a:r>
            <a:r>
              <a:rPr lang="et-EE" dirty="0" err="1"/>
              <a:t>latin</a:t>
            </a:r>
            <a:r>
              <a:rPr lang="et-EE" dirty="0"/>
              <a:t> </a:t>
            </a:r>
            <a:r>
              <a:rPr lang="et-EE" dirty="0" err="1"/>
              <a:t>characters</a:t>
            </a:r>
            <a:r>
              <a:rPr lang="et-EE" dirty="0"/>
              <a:t> + </a:t>
            </a:r>
            <a:r>
              <a:rPr lang="et-EE" dirty="0" err="1"/>
              <a:t>arabic</a:t>
            </a:r>
            <a:r>
              <a:rPr lang="et-EE" dirty="0"/>
              <a:t> </a:t>
            </a:r>
            <a:r>
              <a:rPr lang="et-EE" dirty="0" err="1"/>
              <a:t>numeral</a:t>
            </a:r>
            <a:r>
              <a:rPr lang="et-EE" dirty="0"/>
              <a:t> + </a:t>
            </a:r>
            <a:r>
              <a:rPr lang="et-EE" dirty="0" err="1"/>
              <a:t>special</a:t>
            </a:r>
            <a:r>
              <a:rPr lang="et-EE" dirty="0"/>
              <a:t> </a:t>
            </a:r>
            <a:r>
              <a:rPr lang="et-EE" dirty="0" err="1"/>
              <a:t>symbols</a:t>
            </a:r>
            <a:r>
              <a:rPr lang="et-EE" dirty="0"/>
              <a:t>(</a:t>
            </a:r>
            <a:r>
              <a:rPr lang="et-EE" dirty="0" err="1"/>
              <a:t>inc</a:t>
            </a:r>
            <a:r>
              <a:rPr lang="et-EE" dirty="0"/>
              <a:t>. </a:t>
            </a:r>
            <a:r>
              <a:rPr lang="et-EE" dirty="0" err="1"/>
              <a:t>punctuation</a:t>
            </a:r>
            <a:r>
              <a:rPr lang="et-EE" dirty="0"/>
              <a:t> </a:t>
            </a:r>
            <a:r>
              <a:rPr lang="et-EE" dirty="0" err="1"/>
              <a:t>marks</a:t>
            </a:r>
            <a:r>
              <a:rPr lang="et-EE" dirty="0" smtClean="0"/>
              <a:t>)</a:t>
            </a:r>
            <a:endParaRPr lang="et-EE" dirty="0"/>
          </a:p>
          <a:p>
            <a:r>
              <a:rPr lang="et-EE" dirty="0"/>
              <a:t>II part</a:t>
            </a:r>
          </a:p>
          <a:p>
            <a:r>
              <a:rPr lang="et-EE" dirty="0" err="1" smtClean="0"/>
              <a:t>Lexic</a:t>
            </a:r>
            <a:r>
              <a:rPr lang="et-EE" dirty="0" smtClean="0"/>
              <a:t>/</a:t>
            </a:r>
            <a:r>
              <a:rPr lang="et-EE" dirty="0" err="1" smtClean="0"/>
              <a:t>vocabulary</a:t>
            </a:r>
            <a:endParaRPr lang="et-EE" dirty="0"/>
          </a:p>
          <a:p>
            <a:r>
              <a:rPr lang="et-EE" dirty="0"/>
              <a:t>III part</a:t>
            </a:r>
          </a:p>
          <a:p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rules</a:t>
            </a:r>
            <a:r>
              <a:rPr lang="et-EE" dirty="0"/>
              <a:t>/</a:t>
            </a:r>
            <a:r>
              <a:rPr lang="et-EE" dirty="0" err="1"/>
              <a:t>Spelling</a:t>
            </a:r>
            <a:r>
              <a:rPr lang="et-EE" dirty="0"/>
              <a:t> </a:t>
            </a:r>
          </a:p>
          <a:p>
            <a:r>
              <a:rPr lang="et-EE" dirty="0"/>
              <a:t>IV part</a:t>
            </a:r>
          </a:p>
          <a:p>
            <a:r>
              <a:rPr lang="et-EE" dirty="0" err="1"/>
              <a:t>Semantics</a:t>
            </a:r>
            <a:r>
              <a:rPr lang="et-EE" dirty="0"/>
              <a:t> </a:t>
            </a:r>
            <a:r>
              <a:rPr lang="et-EE" dirty="0" err="1"/>
              <a:t>rules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91072" cy="720080"/>
          </a:xfrm>
        </p:spPr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representation</a:t>
            </a:r>
            <a:r>
              <a:rPr lang="et-EE" dirty="0" smtClean="0"/>
              <a:t> of a </a:t>
            </a:r>
            <a:r>
              <a:rPr lang="et-EE" dirty="0" err="1" smtClean="0"/>
              <a:t>grammar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043120" cy="5544616"/>
          </a:xfrm>
        </p:spPr>
        <p:txBody>
          <a:bodyPr/>
          <a:lstStyle/>
          <a:p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representation</a:t>
            </a:r>
            <a:r>
              <a:rPr lang="et-EE" dirty="0"/>
              <a:t> of a </a:t>
            </a:r>
            <a:r>
              <a:rPr lang="et-EE" dirty="0" err="1"/>
              <a:t>grammar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made of a </a:t>
            </a:r>
            <a:r>
              <a:rPr lang="et-EE" dirty="0" err="1"/>
              <a:t>set</a:t>
            </a:r>
            <a:r>
              <a:rPr lang="et-EE" dirty="0"/>
              <a:t> of </a:t>
            </a:r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diagrams</a:t>
            </a:r>
            <a:r>
              <a:rPr lang="et-EE" dirty="0"/>
              <a:t>. </a:t>
            </a:r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a non-terminal. </a:t>
            </a:r>
            <a:r>
              <a:rPr lang="et-EE" i="1" dirty="0" err="1"/>
              <a:t>There</a:t>
            </a:r>
            <a:r>
              <a:rPr lang="et-EE" i="1" dirty="0"/>
              <a:t> </a:t>
            </a:r>
            <a:r>
              <a:rPr lang="et-EE" i="1" dirty="0" err="1"/>
              <a:t>is</a:t>
            </a:r>
            <a:r>
              <a:rPr lang="et-EE" i="1" dirty="0"/>
              <a:t> a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which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following</a:t>
            </a:r>
            <a:r>
              <a:rPr lang="et-EE" i="1" dirty="0"/>
              <a:t> </a:t>
            </a:r>
            <a:r>
              <a:rPr lang="et-EE" i="1" dirty="0" err="1"/>
              <a:t>way</a:t>
            </a:r>
            <a:r>
              <a:rPr lang="et-EE" i="1" dirty="0"/>
              <a:t>:</a:t>
            </a:r>
            <a:endParaRPr lang="et-EE" dirty="0"/>
          </a:p>
          <a:p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belong</a:t>
            </a:r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, a </a:t>
            </a:r>
            <a:r>
              <a:rPr lang="et-EE" i="1" dirty="0" err="1"/>
              <a:t>word</a:t>
            </a:r>
            <a:r>
              <a:rPr lang="et-EE" i="1" dirty="0"/>
              <a:t> must </a:t>
            </a:r>
            <a:r>
              <a:rPr lang="et-EE" i="1" dirty="0" err="1"/>
              <a:t>describe</a:t>
            </a:r>
            <a:r>
              <a:rPr lang="et-EE" i="1" dirty="0"/>
              <a:t> a </a:t>
            </a:r>
            <a:r>
              <a:rPr lang="et-EE" i="1" dirty="0" err="1"/>
              <a:t>path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.</a:t>
            </a:r>
            <a:endParaRPr lang="et-EE" dirty="0"/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has</a:t>
            </a:r>
            <a:r>
              <a:rPr lang="et-EE" i="1" dirty="0"/>
              <a:t> </a:t>
            </a:r>
            <a:r>
              <a:rPr lang="et-EE" i="1" dirty="0" err="1"/>
              <a:t>an</a:t>
            </a:r>
            <a:r>
              <a:rPr lang="et-EE" i="1" dirty="0"/>
              <a:t> </a:t>
            </a:r>
            <a:r>
              <a:rPr lang="et-EE" i="1" dirty="0" err="1"/>
              <a:t>entry</a:t>
            </a:r>
            <a:r>
              <a:rPr lang="et-EE" i="1" dirty="0"/>
              <a:t> </a:t>
            </a:r>
            <a:r>
              <a:rPr lang="et-EE" i="1" dirty="0" err="1"/>
              <a:t>point</a:t>
            </a:r>
            <a:r>
              <a:rPr lang="et-EE" i="1" dirty="0"/>
              <a:t> and </a:t>
            </a:r>
            <a:r>
              <a:rPr lang="et-EE" i="1" dirty="0" err="1"/>
              <a:t>an</a:t>
            </a:r>
            <a:r>
              <a:rPr lang="et-EE" i="1" dirty="0"/>
              <a:t> end </a:t>
            </a:r>
            <a:r>
              <a:rPr lang="et-EE" i="1" dirty="0" err="1"/>
              <a:t>point</a:t>
            </a:r>
            <a:r>
              <a:rPr lang="et-EE" i="1" dirty="0"/>
              <a:t>. </a:t>
            </a:r>
            <a:endParaRPr lang="et-EE" dirty="0"/>
          </a:p>
          <a:p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describes</a:t>
            </a:r>
            <a:r>
              <a:rPr lang="et-EE" i="1" dirty="0"/>
              <a:t> </a:t>
            </a:r>
            <a:r>
              <a:rPr lang="et-EE" i="1" dirty="0" err="1"/>
              <a:t>possible</a:t>
            </a:r>
            <a:r>
              <a:rPr lang="et-EE" i="1" dirty="0"/>
              <a:t> </a:t>
            </a:r>
            <a:r>
              <a:rPr lang="et-EE" i="1" dirty="0" err="1"/>
              <a:t>paths</a:t>
            </a:r>
            <a:r>
              <a:rPr lang="et-EE" i="1" dirty="0"/>
              <a:t> </a:t>
            </a:r>
            <a:r>
              <a:rPr lang="et-EE" i="1" dirty="0" err="1"/>
              <a:t>between</a:t>
            </a:r>
            <a:r>
              <a:rPr lang="et-EE" i="1" dirty="0"/>
              <a:t> </a:t>
            </a:r>
            <a:r>
              <a:rPr lang="et-EE" i="1" dirty="0" err="1"/>
              <a:t>these</a:t>
            </a:r>
            <a:r>
              <a:rPr lang="et-EE" i="1" dirty="0"/>
              <a:t> </a:t>
            </a:r>
            <a:r>
              <a:rPr lang="et-EE" i="1" dirty="0" err="1"/>
              <a:t>two</a:t>
            </a:r>
            <a:r>
              <a:rPr lang="et-EE" i="1" dirty="0"/>
              <a:t> </a:t>
            </a:r>
            <a:r>
              <a:rPr lang="et-EE" i="1" dirty="0" err="1"/>
              <a:t>points</a:t>
            </a:r>
            <a:r>
              <a:rPr lang="et-EE" i="1" dirty="0"/>
              <a:t> </a:t>
            </a:r>
            <a:r>
              <a:rPr lang="et-EE" i="1" dirty="0" err="1"/>
              <a:t>by</a:t>
            </a:r>
            <a:r>
              <a:rPr lang="et-EE" i="1" dirty="0"/>
              <a:t> </a:t>
            </a:r>
            <a:r>
              <a:rPr lang="et-EE" i="1" dirty="0" err="1"/>
              <a:t>going</a:t>
            </a:r>
            <a:r>
              <a:rPr lang="et-EE" i="1" dirty="0"/>
              <a:t> </a:t>
            </a:r>
            <a:r>
              <a:rPr lang="et-EE" i="1" dirty="0" err="1"/>
              <a:t>through</a:t>
            </a:r>
            <a:r>
              <a:rPr lang="et-EE" i="1" dirty="0"/>
              <a:t> </a:t>
            </a:r>
            <a:r>
              <a:rPr lang="et-EE" i="1" dirty="0" err="1"/>
              <a:t>other</a:t>
            </a:r>
            <a:r>
              <a:rPr lang="et-EE" i="1" dirty="0"/>
              <a:t> </a:t>
            </a:r>
            <a:r>
              <a:rPr lang="et-EE" i="1" dirty="0" err="1"/>
              <a:t>nonterminals</a:t>
            </a:r>
            <a:r>
              <a:rPr lang="et-EE" i="1" dirty="0"/>
              <a:t> and </a:t>
            </a:r>
            <a:r>
              <a:rPr lang="et-EE" i="1" dirty="0" err="1"/>
              <a:t>terminals</a:t>
            </a:r>
            <a:r>
              <a:rPr lang="et-EE" i="1" dirty="0"/>
              <a:t>. </a:t>
            </a:r>
            <a:endParaRPr lang="et-EE" dirty="0"/>
          </a:p>
          <a:p>
            <a:r>
              <a:rPr lang="et-EE" dirty="0" err="1"/>
              <a:t>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round</a:t>
            </a:r>
            <a:r>
              <a:rPr lang="et-EE" dirty="0"/>
              <a:t> </a:t>
            </a:r>
            <a:r>
              <a:rPr lang="et-EE" dirty="0" err="1"/>
              <a:t>boxes</a:t>
            </a:r>
            <a:r>
              <a:rPr lang="et-EE" dirty="0"/>
              <a:t> </a:t>
            </a:r>
            <a:r>
              <a:rPr lang="et-EE" dirty="0" err="1"/>
              <a:t>while</a:t>
            </a:r>
            <a:r>
              <a:rPr lang="et-EE" dirty="0"/>
              <a:t> </a:t>
            </a:r>
            <a:r>
              <a:rPr lang="et-EE" dirty="0" err="1"/>
              <a:t>nonterminals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square</a:t>
            </a:r>
            <a:r>
              <a:rPr lang="et-EE" dirty="0"/>
              <a:t> </a:t>
            </a:r>
            <a:r>
              <a:rPr lang="et-EE" dirty="0" err="1"/>
              <a:t>boxes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</a:t>
            </a:r>
            <a:r>
              <a:rPr lang="et-EE" sz="3600" dirty="0" smtClean="0"/>
              <a:t>Languages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vladimir.viies@gmail.com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/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 </a:t>
            </a: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smtClean="0"/>
              <a:t> 2020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Diagram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 descr="Example syntax diagram 3.s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774"/>
            <a:ext cx="3960440" cy="489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9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Meta</a:t>
            </a:r>
            <a:r>
              <a:rPr lang="et-EE" dirty="0" smtClean="0"/>
              <a:t> </a:t>
            </a:r>
            <a:r>
              <a:rPr lang="et-EE" dirty="0" err="1" smtClean="0"/>
              <a:t>language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&lt;</a:t>
            </a:r>
            <a:r>
              <a:rPr lang="et-EE" dirty="0" err="1"/>
              <a:t>expression</a:t>
            </a:r>
            <a:r>
              <a:rPr lang="et-EE" dirty="0"/>
              <a:t>&gt; ::= &lt;term&gt; | &lt;term&gt; "+" &lt;</a:t>
            </a:r>
            <a:r>
              <a:rPr lang="et-EE" dirty="0" err="1"/>
              <a:t>expression</a:t>
            </a:r>
            <a:r>
              <a:rPr lang="et-EE" dirty="0"/>
              <a:t>&gt;</a:t>
            </a:r>
          </a:p>
          <a:p>
            <a:r>
              <a:rPr lang="et-EE" dirty="0"/>
              <a:t>&lt;term&gt;       ::= &lt;</a:t>
            </a:r>
            <a:r>
              <a:rPr lang="et-EE" dirty="0" err="1"/>
              <a:t>factor</a:t>
            </a:r>
            <a:r>
              <a:rPr lang="et-EE" dirty="0"/>
              <a:t>&gt; | &lt;term&gt; "*" &lt;</a:t>
            </a:r>
            <a:r>
              <a:rPr lang="et-EE" dirty="0" err="1"/>
              <a:t>factor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factor</a:t>
            </a:r>
            <a:r>
              <a:rPr lang="et-EE" dirty="0"/>
              <a:t>&gt;     ::= &lt;</a:t>
            </a:r>
            <a:r>
              <a:rPr lang="et-EE" dirty="0" err="1"/>
              <a:t>constant</a:t>
            </a:r>
            <a:r>
              <a:rPr lang="et-EE" dirty="0"/>
              <a:t>&gt; | &lt;</a:t>
            </a:r>
            <a:r>
              <a:rPr lang="et-EE" dirty="0" err="1"/>
              <a:t>variable</a:t>
            </a:r>
            <a:r>
              <a:rPr lang="et-EE" dirty="0"/>
              <a:t>&gt; | "(" &lt;</a:t>
            </a:r>
            <a:r>
              <a:rPr lang="et-EE" dirty="0" err="1"/>
              <a:t>expression</a:t>
            </a:r>
            <a:r>
              <a:rPr lang="et-EE" dirty="0"/>
              <a:t>&gt; ")"</a:t>
            </a:r>
          </a:p>
          <a:p>
            <a:r>
              <a:rPr lang="et-EE" dirty="0"/>
              <a:t>&lt;</a:t>
            </a:r>
            <a:r>
              <a:rPr lang="et-EE" dirty="0" err="1"/>
              <a:t>variable</a:t>
            </a:r>
            <a:r>
              <a:rPr lang="et-EE" dirty="0"/>
              <a:t>&gt;   ::= "x" | "y" | "z" </a:t>
            </a:r>
          </a:p>
          <a:p>
            <a:r>
              <a:rPr lang="et-EE" dirty="0"/>
              <a:t>&lt;</a:t>
            </a:r>
            <a:r>
              <a:rPr lang="et-EE" dirty="0" err="1"/>
              <a:t>constant</a:t>
            </a:r>
            <a:r>
              <a:rPr lang="et-EE" dirty="0"/>
              <a:t>&gt;   ::= &lt;</a:t>
            </a:r>
            <a:r>
              <a:rPr lang="et-EE" dirty="0" err="1"/>
              <a:t>digit</a:t>
            </a:r>
            <a:r>
              <a:rPr lang="et-EE" dirty="0"/>
              <a:t>&gt; | &lt;</a:t>
            </a:r>
            <a:r>
              <a:rPr lang="et-EE" dirty="0" err="1"/>
              <a:t>digit</a:t>
            </a:r>
            <a:r>
              <a:rPr lang="et-EE" dirty="0"/>
              <a:t>&gt; &lt;</a:t>
            </a:r>
            <a:r>
              <a:rPr lang="et-EE" dirty="0" err="1"/>
              <a:t>constant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digit</a:t>
            </a:r>
            <a:r>
              <a:rPr lang="et-EE" dirty="0"/>
              <a:t>&gt;      ::= "0" | "1" | "2" | "3" | "4" | "5" | "6" | "7" | "8" | "9"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Criteria for Language Design Evaluation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1.	efficiency (translation and execution) The efficiency of the code, for example, is  how  we loading a simple constant ... but at least it's correct.</a:t>
            </a:r>
          </a:p>
          <a:p>
            <a:r>
              <a:rPr lang="en-US" sz="1800" dirty="0"/>
              <a:t>2.	simplicity (readability and </a:t>
            </a:r>
            <a:r>
              <a:rPr lang="en-US" sz="1800" dirty="0" err="1"/>
              <a:t>writability</a:t>
            </a:r>
            <a:r>
              <a:rPr lang="en-US" sz="1800" dirty="0"/>
              <a:t>) a </a:t>
            </a:r>
            <a:r>
              <a:rPr lang="en-US" sz="1800" dirty="0" smtClean="0"/>
              <a:t>wonderful </a:t>
            </a:r>
            <a:r>
              <a:rPr lang="en-US" sz="1800" dirty="0"/>
              <a:t>way to get functionality </a:t>
            </a:r>
            <a:r>
              <a:rPr lang="en-US" sz="1800" dirty="0" err="1" smtClean="0"/>
              <a:t>andsimplicity</a:t>
            </a:r>
            <a:r>
              <a:rPr lang="en-US" sz="1800" dirty="0" smtClean="0"/>
              <a:t> </a:t>
            </a:r>
            <a:r>
              <a:rPr lang="en-US" sz="1800" dirty="0"/>
              <a:t>at the same time:  You write reusable code, and </a:t>
            </a:r>
            <a:r>
              <a:rPr lang="en-US" sz="1800" dirty="0" smtClean="0"/>
              <a:t>in</a:t>
            </a:r>
            <a:r>
              <a:rPr lang="et-EE" sz="1800" dirty="0" smtClean="0"/>
              <a:t> </a:t>
            </a:r>
            <a:r>
              <a:rPr lang="en-US" sz="1800" dirty="0" err="1" smtClean="0"/>
              <a:t>voke</a:t>
            </a:r>
            <a:r>
              <a:rPr lang="en-US" sz="1800" dirty="0" smtClean="0"/>
              <a:t> </a:t>
            </a:r>
            <a:r>
              <a:rPr lang="en-US" sz="1800" dirty="0"/>
              <a:t>it with </a:t>
            </a:r>
            <a:r>
              <a:rPr lang="en-US" sz="1800" dirty="0" smtClean="0"/>
              <a:t>a </a:t>
            </a:r>
            <a:r>
              <a:rPr lang="en-US" sz="1800" dirty="0"/>
              <a:t>single line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/>
              <a:t>3.</a:t>
            </a:r>
            <a:r>
              <a:rPr lang="en-US" sz="1800" dirty="0"/>
              <a:t>	orthogonality, an instruction set is said to be orthogonal if it lacks redundancy (i.e., there is only a single instruction that can be used to accomplish a given task) and is designed such that instructions can use any register in any addressing mode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2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</a:t>
            </a:r>
            <a:r>
              <a:rPr lang="en-US" sz="3200" b="1"/>
              <a:t>: </a:t>
            </a:r>
            <a:endParaRPr lang="et-EE" sz="3200" b="1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associate tasks with </a:t>
            </a:r>
            <a:r>
              <a:rPr lang="en-US" sz="3200" b="1"/>
              <a:t>a </a:t>
            </a:r>
            <a:r>
              <a:rPr lang="en-US" sz="3200" b="1" smtClean="0"/>
              <a:t>suitable</a:t>
            </a:r>
            <a:r>
              <a:rPr lang="et-EE" sz="3200" b="1" smtClean="0"/>
              <a:t> 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design a </a:t>
            </a:r>
            <a:r>
              <a:rPr lang="en-US" sz="3200" b="1"/>
              <a:t>special </a:t>
            </a:r>
            <a:r>
              <a:rPr lang="en-US" sz="3200" b="1" smtClean="0"/>
              <a:t>purpose</a:t>
            </a:r>
            <a:r>
              <a:rPr lang="et-EE" sz="3200" b="1" smtClean="0"/>
              <a:t>    </a:t>
            </a:r>
            <a:r>
              <a:rPr lang="en-US" sz="3200" b="1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</a:t>
            </a:r>
            <a:r>
              <a:rPr lang="en-US" sz="3200" b="1"/>
              <a:t>create </a:t>
            </a:r>
            <a:r>
              <a:rPr lang="et-EE" sz="3200" b="1" smtClean="0"/>
              <a:t>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sentence2;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Classification </a:t>
            </a:r>
            <a:r>
              <a:rPr lang="en-US" b="1" dirty="0"/>
              <a:t>of </a:t>
            </a:r>
            <a:r>
              <a:rPr lang="en-US" b="1"/>
              <a:t>algorithmic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Universal </a:t>
            </a:r>
            <a:r>
              <a:rPr lang="en-US" b="1" dirty="0"/>
              <a:t>and </a:t>
            </a:r>
            <a:r>
              <a:rPr lang="en-US" b="1"/>
              <a:t>specific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smtClean="0"/>
              <a:t>PASCAL</a:t>
            </a:r>
            <a:r>
              <a:rPr lang="et-EE" sz="1600" b="1" smtClean="0"/>
              <a:t>, Assembler</a:t>
            </a:r>
            <a:r>
              <a:rPr lang="en-US" sz="1600" b="1" smtClean="0"/>
              <a:t> </a:t>
            </a:r>
            <a:r>
              <a:rPr lang="en-US" sz="1600" b="1"/>
              <a:t>etc</a:t>
            </a:r>
            <a:r>
              <a:rPr lang="en-US" sz="1600" b="1" smtClean="0"/>
              <a:t>.</a:t>
            </a:r>
            <a:r>
              <a:rPr lang="en-US" b="1" smtClean="0"/>
              <a:t>).</a:t>
            </a:r>
            <a:endParaRPr lang="et-EE" b="1" smtClean="0"/>
          </a:p>
          <a:p>
            <a:r>
              <a:rPr lang="et-EE" b="1" smtClean="0"/>
              <a:t>Assembler.</a:t>
            </a:r>
            <a:r>
              <a:rPr lang="en-US" b="1" smtClean="0"/>
              <a:t> </a:t>
            </a:r>
            <a:endParaRPr lang="et-EE" b="1" smtClean="0"/>
          </a:p>
          <a:p>
            <a:r>
              <a:rPr lang="en-US" b="1" smtClean="0"/>
              <a:t>Translators</a:t>
            </a:r>
            <a:r>
              <a:rPr lang="en-US" b="1" dirty="0"/>
              <a:t>, their components and work </a:t>
            </a:r>
            <a:r>
              <a:rPr lang="en-US" b="1"/>
              <a:t>principles</a:t>
            </a:r>
            <a:r>
              <a:rPr lang="en-US" b="1" smtClean="0"/>
              <a:t>.</a:t>
            </a:r>
            <a:endParaRPr lang="et-EE" b="1" smtClean="0"/>
          </a:p>
          <a:p>
            <a:r>
              <a:rPr lang="en-US" b="1" smtClean="0"/>
              <a:t>Art </a:t>
            </a:r>
            <a:r>
              <a:rPr lang="en-US" b="1" dirty="0"/>
              <a:t>of translator design.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II(EXAM 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</a:t>
            </a:r>
            <a:r>
              <a:rPr lang="et-EE" sz="2800" b="1" smtClean="0"/>
              <a:t>) — max20p</a:t>
            </a:r>
            <a:endParaRPr lang="et-EE" sz="2800" b="1" dirty="0" smtClean="0"/>
          </a:p>
          <a:p>
            <a:r>
              <a:rPr lang="et-EE" sz="2800" b="1" smtClean="0"/>
              <a:t>Homework (</a:t>
            </a:r>
            <a:r>
              <a:rPr lang="et-EE" sz="2800" b="1" dirty="0" err="1" smtClean="0"/>
              <a:t>translator</a:t>
            </a:r>
            <a:r>
              <a:rPr lang="et-EE" sz="2800" b="1" smtClean="0"/>
              <a:t>) </a:t>
            </a:r>
            <a:r>
              <a:rPr lang="et-EE" sz="2800" b="1"/>
              <a:t>— max15p</a:t>
            </a:r>
            <a:endParaRPr lang="et-EE" sz="2800" b="1" dirty="0" smtClean="0"/>
          </a:p>
          <a:p>
            <a:r>
              <a:rPr lang="et-EE" sz="2800" b="1" smtClean="0"/>
              <a:t>Presentation (</a:t>
            </a:r>
            <a:r>
              <a:rPr lang="et-EE" sz="2800" b="1" err="1" smtClean="0"/>
              <a:t>languages</a:t>
            </a:r>
            <a:r>
              <a:rPr lang="et-EE" sz="2800" b="1"/>
              <a:t>) </a:t>
            </a:r>
            <a:r>
              <a:rPr lang="et-EE" sz="2800" b="1" smtClean="0"/>
              <a:t>— max10p</a:t>
            </a:r>
            <a:endParaRPr lang="et-EE" sz="2800" b="1" dirty="0" smtClean="0"/>
          </a:p>
          <a:p>
            <a:r>
              <a:rPr lang="et-EE" sz="2800" b="1" smtClean="0"/>
              <a:t>Seminar — max5p</a:t>
            </a:r>
            <a:endParaRPr lang="et-EE" b="1" dirty="0" smtClean="0"/>
          </a:p>
          <a:p>
            <a:r>
              <a:rPr lang="et-EE" sz="3200" b="1" smtClean="0"/>
              <a:t>Written </a:t>
            </a:r>
            <a:r>
              <a:rPr lang="et-EE" sz="3200" b="1"/>
              <a:t>examination — max50p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b="1" u="sng" dirty="0" smtClean="0"/>
              <a:t>  min 10pract(max20</a:t>
            </a:r>
            <a:r>
              <a:rPr lang="et-EE" b="1" u="sng" smtClean="0"/>
              <a:t>) 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smtClean="0"/>
              <a:t>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</a:t>
            </a:r>
            <a:r>
              <a:rPr lang="en-US" sz="3200" b="1" smtClean="0"/>
              <a:t>design</a:t>
            </a:r>
            <a:r>
              <a:rPr lang="et-EE" sz="3200" b="1" smtClean="0"/>
              <a:t>)</a:t>
            </a:r>
            <a:endParaRPr lang="et-EE" sz="3200" dirty="0"/>
          </a:p>
          <a:p>
            <a:r>
              <a:rPr lang="et-EE" sz="320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err="1" smtClean="0"/>
              <a:t>Seminars</a:t>
            </a:r>
            <a:r>
              <a:rPr lang="et-EE" sz="3200" dirty="0" smtClean="0"/>
              <a:t> (</a:t>
            </a:r>
            <a:r>
              <a:rPr lang="en-US" sz="3200" b="1" dirty="0" smtClean="0"/>
              <a:t>Comparison </a:t>
            </a:r>
            <a:r>
              <a:rPr lang="en-US" sz="3200" b="1" smtClean="0"/>
              <a:t>of the</a:t>
            </a:r>
            <a:r>
              <a:rPr lang="et-EE" sz="3200" b="1" smtClean="0"/>
              <a:t> </a:t>
            </a:r>
            <a:r>
              <a:rPr lang="en-US" sz="3200" b="1" smtClean="0"/>
              <a:t>possibilities in different</a:t>
            </a:r>
            <a:r>
              <a:rPr lang="et-EE" sz="3200" b="1" smtClean="0"/>
              <a:t> </a:t>
            </a:r>
            <a:r>
              <a:rPr lang="en-US" sz="3200" b="1" smtClean="0"/>
              <a:t>languages</a:t>
            </a:r>
            <a:r>
              <a:rPr lang="et-EE" sz="2400" b="1" smtClean="0"/>
              <a:t> </a:t>
            </a:r>
            <a:r>
              <a:rPr lang="et-EE" sz="3200" smtClean="0"/>
              <a:t>)</a:t>
            </a:r>
          </a:p>
          <a:p>
            <a:r>
              <a:rPr lang="et-EE" sz="3200" smtClean="0"/>
              <a:t>III </a:t>
            </a:r>
            <a:r>
              <a:rPr lang="et-EE" sz="3200" dirty="0" err="1" smtClean="0"/>
              <a:t>module:</a:t>
            </a:r>
            <a:r>
              <a:rPr lang="et-EE" sz="3200" b="1" dirty="0" err="1" smtClean="0"/>
              <a:t>Homework</a:t>
            </a:r>
            <a:r>
              <a:rPr lang="et-EE" sz="3200" dirty="0" err="1" smtClean="0"/>
              <a:t>s</a:t>
            </a:r>
            <a:r>
              <a:rPr lang="et-EE" sz="3200" dirty="0" smtClean="0"/>
              <a:t>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/>
              <a:t>timetable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 dirty="0"/>
              <a:t>1.	</a:t>
            </a:r>
            <a:r>
              <a:rPr lang="et-EE" sz="1800" dirty="0" smtClean="0"/>
              <a:t>31.08.2020</a:t>
            </a:r>
            <a:r>
              <a:rPr lang="et-EE" sz="1800" dirty="0"/>
              <a:t>	</a:t>
            </a:r>
            <a:r>
              <a:rPr lang="et-EE" sz="1800" dirty="0" err="1"/>
              <a:t>Introduction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2.	</a:t>
            </a:r>
            <a:r>
              <a:rPr lang="et-EE" sz="1800" dirty="0" smtClean="0"/>
              <a:t>07.09.2020</a:t>
            </a:r>
            <a:r>
              <a:rPr lang="et-EE" sz="1800" dirty="0"/>
              <a:t>	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,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Expressions</a:t>
            </a:r>
            <a:r>
              <a:rPr lang="et-EE" sz="1800" dirty="0"/>
              <a:t>, </a:t>
            </a:r>
            <a:r>
              <a:rPr lang="et-EE" sz="1800" dirty="0" err="1"/>
              <a:t>Flex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3.	</a:t>
            </a:r>
            <a:r>
              <a:rPr lang="et-EE" sz="1800" dirty="0" smtClean="0"/>
              <a:t>14.09.2020</a:t>
            </a:r>
            <a:r>
              <a:rPr lang="et-EE" sz="1800" dirty="0"/>
              <a:t>	</a:t>
            </a:r>
            <a:r>
              <a:rPr lang="et-EE" sz="1800" dirty="0" err="1"/>
              <a:t>Evolution</a:t>
            </a:r>
            <a:r>
              <a:rPr lang="et-EE" sz="1800" dirty="0"/>
              <a:t> of </a:t>
            </a:r>
            <a:r>
              <a:rPr lang="et-EE" sz="1800" dirty="0" err="1"/>
              <a:t>Programming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 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4.	</a:t>
            </a:r>
            <a:r>
              <a:rPr lang="et-EE" sz="1800" dirty="0" smtClean="0"/>
              <a:t>21.09.2020</a:t>
            </a:r>
            <a:r>
              <a:rPr lang="et-EE" sz="1800" dirty="0"/>
              <a:t>	</a:t>
            </a:r>
            <a:r>
              <a:rPr lang="et-EE" sz="1800" dirty="0" err="1"/>
              <a:t>Context</a:t>
            </a:r>
            <a:r>
              <a:rPr lang="et-EE" sz="1800" dirty="0"/>
              <a:t> </a:t>
            </a:r>
            <a:r>
              <a:rPr lang="et-EE" sz="1800" dirty="0" err="1"/>
              <a:t>Free</a:t>
            </a:r>
            <a:r>
              <a:rPr lang="et-EE" sz="1800" dirty="0"/>
              <a:t> </a:t>
            </a:r>
            <a:r>
              <a:rPr lang="et-EE" sz="1800" dirty="0" err="1"/>
              <a:t>Grammar</a:t>
            </a:r>
            <a:r>
              <a:rPr lang="et-EE" sz="1800" dirty="0"/>
              <a:t>, </a:t>
            </a:r>
            <a:r>
              <a:rPr lang="et-EE" sz="1800" dirty="0" err="1"/>
              <a:t>Bison</a:t>
            </a:r>
            <a:r>
              <a:rPr lang="et-EE" sz="1800" dirty="0"/>
              <a:t>, </a:t>
            </a:r>
            <a:r>
              <a:rPr lang="et-EE" sz="1800" dirty="0" err="1"/>
              <a:t>Postfix</a:t>
            </a:r>
            <a:r>
              <a:rPr lang="et-EE" sz="1800" dirty="0"/>
              <a:t>/</a:t>
            </a:r>
            <a:r>
              <a:rPr lang="et-EE" sz="1800" dirty="0" err="1"/>
              <a:t>Infix</a:t>
            </a:r>
            <a:r>
              <a:rPr lang="et-EE" sz="1800" dirty="0"/>
              <a:t> </a:t>
            </a:r>
            <a:r>
              <a:rPr lang="et-EE" sz="1800" dirty="0" err="1"/>
              <a:t>Calculator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5.	</a:t>
            </a:r>
            <a:r>
              <a:rPr lang="et-EE" sz="1800" dirty="0" smtClean="0"/>
              <a:t>28.09.2020</a:t>
            </a:r>
            <a:r>
              <a:rPr lang="et-EE" sz="1800" dirty="0"/>
              <a:t>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1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6.	</a:t>
            </a:r>
            <a:r>
              <a:rPr lang="et-EE" sz="1800" dirty="0" smtClean="0"/>
              <a:t>05.10.2020</a:t>
            </a:r>
            <a:r>
              <a:rPr lang="et-EE" sz="1800" dirty="0"/>
              <a:t>	</a:t>
            </a:r>
            <a:r>
              <a:rPr lang="et-EE" sz="1800" dirty="0" err="1"/>
              <a:t>Abstract</a:t>
            </a:r>
            <a:r>
              <a:rPr lang="et-EE" sz="1800" dirty="0"/>
              <a:t> </a:t>
            </a:r>
            <a:r>
              <a:rPr lang="et-EE" sz="1800" dirty="0" err="1"/>
              <a:t>Syntax</a:t>
            </a:r>
            <a:r>
              <a:rPr lang="et-EE" sz="1800" dirty="0"/>
              <a:t> </a:t>
            </a:r>
            <a:r>
              <a:rPr lang="et-EE" sz="1800" dirty="0" err="1"/>
              <a:t>Tree</a:t>
            </a:r>
            <a:r>
              <a:rPr lang="et-EE" sz="1800" dirty="0"/>
              <a:t>,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7.	</a:t>
            </a:r>
            <a:r>
              <a:rPr lang="et-EE" sz="1800" dirty="0" smtClean="0"/>
              <a:t>12.10.2020</a:t>
            </a:r>
            <a:r>
              <a:rPr lang="et-EE" sz="1800" dirty="0"/>
              <a:t>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1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8.	</a:t>
            </a:r>
            <a:r>
              <a:rPr lang="et-EE" sz="1800" dirty="0" smtClean="0"/>
              <a:t>19.10.2020</a:t>
            </a:r>
            <a:r>
              <a:rPr lang="et-EE" sz="1800" dirty="0"/>
              <a:t>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2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9.	</a:t>
            </a:r>
            <a:r>
              <a:rPr lang="et-EE" sz="1800" dirty="0" smtClean="0"/>
              <a:t>26.10.2020</a:t>
            </a:r>
            <a:r>
              <a:rPr lang="et-EE" sz="1800" dirty="0"/>
              <a:t>	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10.	</a:t>
            </a:r>
            <a:r>
              <a:rPr lang="et-EE" sz="1800" dirty="0" smtClean="0"/>
              <a:t>02.11.2020</a:t>
            </a:r>
            <a:r>
              <a:rPr lang="et-EE" sz="1800" dirty="0"/>
              <a:t>	</a:t>
            </a:r>
            <a:r>
              <a:rPr lang="et-EE" sz="1800" dirty="0" err="1"/>
              <a:t>Guest</a:t>
            </a:r>
            <a:r>
              <a:rPr lang="et-EE" sz="1800" dirty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11.	</a:t>
            </a:r>
            <a:r>
              <a:rPr lang="et-EE" sz="1800" dirty="0" smtClean="0"/>
              <a:t>09.11.2020</a:t>
            </a:r>
            <a:r>
              <a:rPr lang="et-EE" sz="1800" dirty="0"/>
              <a:t>	</a:t>
            </a:r>
            <a:r>
              <a:rPr lang="et-EE" sz="1800" dirty="0" smtClean="0"/>
              <a:t>Test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12.	</a:t>
            </a:r>
            <a:r>
              <a:rPr lang="et-EE" sz="1800" dirty="0" smtClean="0"/>
              <a:t>16.11.2020</a:t>
            </a:r>
            <a:r>
              <a:rPr lang="et-EE" sz="1800" dirty="0"/>
              <a:t>	</a:t>
            </a:r>
            <a:r>
              <a:rPr lang="et-EE" sz="1800" dirty="0" err="1"/>
              <a:t>Machine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>, </a:t>
            </a:r>
            <a:r>
              <a:rPr lang="et-EE" sz="1800" dirty="0" err="1"/>
              <a:t>Assembly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13.	</a:t>
            </a:r>
            <a:r>
              <a:rPr lang="et-EE" sz="1800" dirty="0" smtClean="0"/>
              <a:t>23.11.2020</a:t>
            </a:r>
            <a:r>
              <a:rPr lang="et-EE" sz="1800" dirty="0"/>
              <a:t>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2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14.	</a:t>
            </a:r>
            <a:r>
              <a:rPr lang="et-EE" sz="1800" dirty="0" smtClean="0"/>
              <a:t>30.11.2020</a:t>
            </a:r>
            <a:r>
              <a:rPr lang="et-EE" sz="1800" dirty="0"/>
              <a:t>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15.	</a:t>
            </a:r>
            <a:r>
              <a:rPr lang="et-EE" sz="1800" dirty="0" smtClean="0"/>
              <a:t>07.12.2020</a:t>
            </a:r>
            <a:r>
              <a:rPr lang="et-EE" sz="1800" dirty="0"/>
              <a:t>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16.	</a:t>
            </a:r>
            <a:r>
              <a:rPr lang="et-EE" sz="1800" smtClean="0"/>
              <a:t>14.12.2020</a:t>
            </a:r>
            <a:r>
              <a:rPr lang="et-EE" sz="1800" dirty="0"/>
              <a:t>	</a:t>
            </a:r>
            <a:r>
              <a:rPr lang="et-EE" sz="1800" dirty="0" err="1"/>
              <a:t>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2096</Words>
  <Application>Microsoft Office PowerPoint</Application>
  <PresentationFormat>On-screen Show (4:3)</PresentationFormat>
  <Paragraphs>329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 POINTS I(EXAM)</vt:lpstr>
      <vt:lpstr>Points II(EXAM &amp; PERMISSION) </vt:lpstr>
      <vt:lpstr>Course structure</vt:lpstr>
      <vt:lpstr>Course timetable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Language parts </vt:lpstr>
      <vt:lpstr>The representation of a grammar</vt:lpstr>
      <vt:lpstr>Diagram</vt:lpstr>
      <vt:lpstr>Meta language</vt:lpstr>
      <vt:lpstr>Significant Language Features I </vt:lpstr>
      <vt:lpstr>Significant Language Features II </vt:lpstr>
      <vt:lpstr> </vt:lpstr>
      <vt:lpstr> Criteria for Language Design Evaluation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173</cp:revision>
  <cp:lastPrinted>2015-09-03T11:58:30Z</cp:lastPrinted>
  <dcterms:created xsi:type="dcterms:W3CDTF">2011-01-05T14:05:55Z</dcterms:created>
  <dcterms:modified xsi:type="dcterms:W3CDTF">2020-10-19T13:38:18Z</dcterms:modified>
</cp:coreProperties>
</file>