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0" r:id="rId3"/>
    <p:sldId id="311" r:id="rId4"/>
    <p:sldId id="290" r:id="rId5"/>
    <p:sldId id="335" r:id="rId6"/>
    <p:sldId id="312" r:id="rId7"/>
    <p:sldId id="292" r:id="rId8"/>
    <p:sldId id="341" r:id="rId9"/>
    <p:sldId id="336" r:id="rId10"/>
    <p:sldId id="327" r:id="rId11"/>
    <p:sldId id="318" r:id="rId12"/>
    <p:sldId id="338" r:id="rId13"/>
    <p:sldId id="330" r:id="rId14"/>
    <p:sldId id="315" r:id="rId15"/>
    <p:sldId id="316" r:id="rId16"/>
    <p:sldId id="317" r:id="rId17"/>
    <p:sldId id="332" r:id="rId18"/>
    <p:sldId id="326" r:id="rId19"/>
    <p:sldId id="334" r:id="rId20"/>
    <p:sldId id="309" r:id="rId21"/>
    <p:sldId id="331" r:id="rId22"/>
    <p:sldId id="319" r:id="rId23"/>
    <p:sldId id="322" r:id="rId24"/>
    <p:sldId id="323" r:id="rId25"/>
    <p:sldId id="320" r:id="rId26"/>
    <p:sldId id="321" r:id="rId27"/>
    <p:sldId id="333" r:id="rId28"/>
    <p:sldId id="324" r:id="rId29"/>
    <p:sldId id="293" r:id="rId30"/>
    <p:sldId id="310" r:id="rId31"/>
    <p:sldId id="337" r:id="rId32"/>
    <p:sldId id="294" r:id="rId33"/>
    <p:sldId id="258" r:id="rId34"/>
  </p:sldIdLst>
  <p:sldSz cx="9144000" cy="6858000" type="screen4x3"/>
  <p:notesSz cx="7019925" cy="9305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8" autoAdjust="0"/>
    <p:restoredTop sz="94660" autoAdjust="0"/>
  </p:normalViewPr>
  <p:slideViewPr>
    <p:cSldViewPr snapToObjects="1">
      <p:cViewPr varScale="1">
        <p:scale>
          <a:sx n="100" d="100"/>
          <a:sy n="100" d="100"/>
        </p:scale>
        <p:origin x="7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179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E-441E-8E22-7D103227A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E-441E-8E22-7D103227A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E-441E-8E22-7D103227A5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E-441E-8E22-7D103227A53B}"/>
              </c:ext>
            </c:extLst>
          </c:dPt>
          <c:cat>
            <c:strRef>
              <c:f>Sheet1!$A$2:$A$4</c:f>
              <c:strCache>
                <c:ptCount val="3"/>
                <c:pt idx="0">
                  <c:v>practice Tasks</c:v>
                </c:pt>
                <c:pt idx="1">
                  <c:v>homework(inc.seminar)</c:v>
                </c:pt>
                <c:pt idx="2">
                  <c:v>written examination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E-441E-8E22-7D103227A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968" cy="4669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1"/>
            <a:ext cx="3041968" cy="4669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05.09.2024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1968" cy="465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1"/>
            <a:ext cx="3041968" cy="4652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05.09.2024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49787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05.09.2024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05.09.2024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05.09.2024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viies@gmail.com" TargetMode="External"/><Relationship Id="rId2" Type="http://schemas.openxmlformats.org/officeDocument/2006/relationships/hyperlink" Target="mailto:lembit.jyrimagi@gmail.co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sz="4000" dirty="0" err="1" smtClean="0"/>
              <a:t>Presentation</a:t>
            </a:r>
            <a:r>
              <a:rPr lang="et-EE" sz="4000" dirty="0" smtClean="0"/>
              <a:t> </a:t>
            </a:r>
            <a:r>
              <a:rPr lang="et-EE" sz="2800" dirty="0" smtClean="0"/>
              <a:t>(analysis question list)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7"/>
            <a:ext cx="7704856" cy="5740747"/>
          </a:xfrm>
        </p:spPr>
        <p:txBody>
          <a:bodyPr/>
          <a:lstStyle/>
          <a:p>
            <a:r>
              <a:rPr lang="et-EE" sz="1800" b="1" u="sng" dirty="0" smtClean="0"/>
              <a:t> </a:t>
            </a:r>
            <a:r>
              <a:rPr lang="et-EE" sz="1800" b="1" u="sng" smtClean="0"/>
              <a:t>(analyze different languages)</a:t>
            </a:r>
            <a:endParaRPr lang="et-EE" sz="1800" b="1" u="sng" dirty="0" smtClean="0"/>
          </a:p>
          <a:p>
            <a:pPr marL="0" indent="0">
              <a:buNone/>
            </a:pPr>
            <a:r>
              <a:rPr lang="en-US" sz="2000" dirty="0"/>
              <a:t>- field where language is used (general purpose hardware, </a:t>
            </a:r>
            <a:r>
              <a:rPr lang="en-US" sz="2000" dirty="0" err="1"/>
              <a:t>gpu</a:t>
            </a:r>
            <a:r>
              <a:rPr lang="en-US" sz="2000" dirty="0"/>
              <a:t>, </a:t>
            </a:r>
            <a:r>
              <a:rPr lang="en-US" sz="2000" dirty="0" err="1"/>
              <a:t>vm</a:t>
            </a:r>
            <a:r>
              <a:rPr lang="en-US" sz="2000" dirty="0"/>
              <a:t>, web </a:t>
            </a:r>
            <a:r>
              <a:rPr lang="en-US" sz="2000" dirty="0" err="1"/>
              <a:t>etc</a:t>
            </a:r>
            <a:r>
              <a:rPr lang="en-US" sz="2000" dirty="0"/>
              <a:t>), proximity to </a:t>
            </a:r>
            <a:r>
              <a:rPr lang="en-US" sz="2000" dirty="0" smtClean="0"/>
              <a:t>hardware(What </a:t>
            </a:r>
            <a:r>
              <a:rPr lang="en-US" sz="2000" dirty="0"/>
              <a:t>problem is language meant to solve</a:t>
            </a:r>
            <a:r>
              <a:rPr lang="en-US" sz="2000" dirty="0" smtClean="0"/>
              <a:t>?)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compiled or interpreted, comparative speed to other </a:t>
            </a:r>
            <a:r>
              <a:rPr lang="en-US" sz="2000" dirty="0" smtClean="0"/>
              <a:t>languages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strongly typed vs weakly typed, examples, data type conversion? </a:t>
            </a:r>
            <a:br>
              <a:rPr lang="en-US" sz="2000" dirty="0"/>
            </a:br>
            <a:r>
              <a:rPr lang="en-US" sz="2000" dirty="0"/>
              <a:t>- single thread vs multithread, handling of parallelism,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memory handling, explicit memory allocation vs implicit, </a:t>
            </a:r>
            <a:r>
              <a:rPr lang="en-US" sz="2000" dirty="0" smtClean="0"/>
              <a:t>examples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what sort of problems would you use this language for?</a:t>
            </a:r>
            <a:br>
              <a:rPr lang="en-US" sz="2000" dirty="0"/>
            </a:br>
            <a:r>
              <a:rPr lang="en-US" sz="2000" dirty="0"/>
              <a:t>- if you could improve on this language what would you add to it or remove from it?</a:t>
            </a:r>
            <a:br>
              <a:rPr lang="en-US" sz="2000" dirty="0"/>
            </a:br>
            <a:r>
              <a:rPr lang="en-US" sz="2000" dirty="0"/>
              <a:t>- extending the functionality of language, </a:t>
            </a:r>
            <a:r>
              <a:rPr lang="en-US" sz="2000" dirty="0" err="1"/>
              <a:t>dlls</a:t>
            </a:r>
            <a:r>
              <a:rPr lang="en-US" sz="2000" dirty="0"/>
              <a:t>, </a:t>
            </a:r>
            <a:r>
              <a:rPr lang="en-US" sz="2000" dirty="0" err="1" smtClean="0"/>
              <a:t>apis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is the purpose of the code understandable when looking at code (assembler - no, pascal - somewhat, scripting languages </a:t>
            </a:r>
            <a:r>
              <a:rPr lang="en-US" sz="2000" dirty="0" smtClean="0"/>
              <a:t>– yes)</a:t>
            </a:r>
            <a:r>
              <a:rPr lang="et-EE" sz="2000" dirty="0" smtClean="0"/>
              <a:t>...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effort needed for learning the language (assembler - high, scripts </a:t>
            </a:r>
            <a:r>
              <a:rPr lang="en-US" sz="2000" dirty="0" smtClean="0"/>
              <a:t>medium)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an example program in the language from the field it is used </a:t>
            </a:r>
            <a:r>
              <a:rPr lang="en-US" sz="2000" dirty="0" smtClean="0"/>
              <a:t>for</a:t>
            </a:r>
            <a:r>
              <a:rPr lang="et-EE" sz="2000" dirty="0" smtClean="0"/>
              <a:t>..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1026" name="Picture 2" descr="C:\Users\viis\Desktop\alg_anaj_13\The Language Guide_files\cis400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4937"/>
            <a:ext cx="381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400" dirty="0" smtClean="0"/>
              <a:t>COMPUTER as a MULTILEVEL MACHINE</a:t>
            </a:r>
            <a:endParaRPr lang="et-EE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5" y="1247498"/>
            <a:ext cx="5978705" cy="54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/>
              <a:t>SQL </a:t>
            </a:r>
            <a:r>
              <a:rPr lang="x-none" sz="2400" b="1" smtClean="0"/>
              <a:t>Translator</a:t>
            </a:r>
            <a:endParaRPr lang="et-EE" sz="2400" b="1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Translation: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pPr lvl="1"/>
            <a:r>
              <a:rPr lang="et-EE" smtClean="0"/>
              <a:t>Advantages</a:t>
            </a:r>
            <a:r>
              <a:rPr lang="et-EE" dirty="0" smtClean="0"/>
              <a:t>:</a:t>
            </a:r>
            <a:r>
              <a:rPr lang="et-EE" smtClean="0"/>
              <a:t> 		statements </a:t>
            </a:r>
            <a:r>
              <a:rPr lang="et-EE" dirty="0" smtClean="0"/>
              <a:t>decoded ONCE</a:t>
            </a:r>
            <a:r>
              <a:rPr lang="et-EE" smtClean="0"/>
              <a:t> </a:t>
            </a:r>
            <a:r>
              <a:rPr lang="et-EE"/>
              <a:t>—</a:t>
            </a:r>
            <a:r>
              <a:rPr lang="et-EE" smtClean="0"/>
              <a:t> efficient  </a:t>
            </a:r>
            <a:r>
              <a:rPr lang="et-EE" dirty="0" smtClean="0"/>
              <a:t>execution</a:t>
            </a:r>
          </a:p>
          <a:p>
            <a:pPr lvl="1"/>
            <a:r>
              <a:rPr lang="et-EE" smtClean="0"/>
              <a:t>Disadvantages: 	space </a:t>
            </a:r>
            <a:r>
              <a:rPr lang="et-EE" dirty="0" smtClean="0"/>
              <a:t>consumption</a:t>
            </a:r>
          </a:p>
          <a:p>
            <a:r>
              <a:rPr lang="et-EE" dirty="0" smtClean="0"/>
              <a:t>Interpretation: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pPr lvl="1"/>
            <a:r>
              <a:rPr lang="et-EE" smtClean="0"/>
              <a:t>Advantages: 		space </a:t>
            </a:r>
            <a:r>
              <a:rPr lang="et-EE" dirty="0" smtClean="0"/>
              <a:t>conservation</a:t>
            </a:r>
          </a:p>
          <a:p>
            <a:pPr lvl="1"/>
            <a:r>
              <a:rPr lang="et-EE" smtClean="0"/>
              <a:t>Disadvantages: 	execution speed</a:t>
            </a:r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pPr lvl="1"/>
            <a:r>
              <a:rPr lang="et-EE" sz="2400" smtClean="0"/>
              <a:t>Compiler</a:t>
            </a:r>
            <a:r>
              <a:rPr lang="et-EE" sz="2400" dirty="0" smtClean="0"/>
              <a:t>: high level-&gt; machine</a:t>
            </a:r>
          </a:p>
          <a:p>
            <a:pPr lvl="1"/>
            <a:r>
              <a:rPr lang="et-EE" sz="2400" smtClean="0"/>
              <a:t>Assembler</a:t>
            </a:r>
            <a:r>
              <a:rPr lang="et-EE" sz="2400" dirty="0" smtClean="0"/>
              <a:t>: one to one, assembly -&gt; machine</a:t>
            </a:r>
          </a:p>
          <a:p>
            <a:pPr lvl="1"/>
            <a:r>
              <a:rPr lang="et-EE" sz="2400" smtClean="0"/>
              <a:t>Loader</a:t>
            </a:r>
            <a:r>
              <a:rPr lang="et-EE" sz="2400" dirty="0" smtClean="0"/>
              <a:t>: relocatable version of machine code -&gt; machine code</a:t>
            </a:r>
          </a:p>
          <a:p>
            <a:pPr lvl="1"/>
            <a:r>
              <a:rPr lang="et-EE" sz="2400" smtClean="0"/>
              <a:t>Link </a:t>
            </a:r>
            <a:r>
              <a:rPr lang="et-EE" sz="2400" dirty="0" smtClean="0"/>
              <a:t>editor: combines collections of relocatable programs -&gt; single relocatable machine program</a:t>
            </a:r>
          </a:p>
          <a:p>
            <a:pPr lvl="1"/>
            <a:r>
              <a:rPr lang="et-EE" sz="2400" smtClean="0"/>
              <a:t>Pre-processor</a:t>
            </a:r>
            <a:r>
              <a:rPr lang="et-EE" sz="2400" dirty="0" smtClean="0"/>
              <a:t>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De-code </a:t>
            </a:r>
            <a:r>
              <a:rPr lang="et-EE" sz="2400" dirty="0" smtClean="0"/>
              <a:t>op code</a:t>
            </a:r>
          </a:p>
          <a:p>
            <a:pPr lvl="1"/>
            <a:r>
              <a:rPr lang="et-EE" sz="2400" smtClean="0"/>
              <a:t>Fetch </a:t>
            </a:r>
            <a:r>
              <a:rPr lang="et-EE" sz="2400" dirty="0" smtClean="0"/>
              <a:t>necessary operands</a:t>
            </a:r>
          </a:p>
          <a:p>
            <a:pPr lvl="1"/>
            <a:r>
              <a:rPr lang="et-EE" sz="2400" smtClean="0"/>
              <a:t>Branch </a:t>
            </a:r>
            <a:r>
              <a:rPr lang="et-EE" sz="2400" dirty="0" smtClean="0"/>
              <a:t>to primitive (OP</a:t>
            </a:r>
            <a:r>
              <a:rPr lang="et-EE" sz="2400" baseline="-25000" dirty="0" smtClean="0"/>
              <a:t>k</a:t>
            </a:r>
            <a:r>
              <a:rPr lang="et-EE" sz="2400" dirty="0" smtClean="0"/>
              <a:t>)</a:t>
            </a:r>
          </a:p>
          <a:p>
            <a:pPr lvl="1"/>
            <a:r>
              <a:rPr lang="et-EE" sz="2400" smtClean="0"/>
              <a:t>Then </a:t>
            </a:r>
            <a:r>
              <a:rPr lang="et-EE" sz="2400" dirty="0" smtClean="0"/>
              <a:t>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LANGUAGES 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smtClean="0"/>
              <a:t>Loops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Input </a:t>
            </a:r>
            <a:r>
              <a:rPr lang="et-EE" b="1" dirty="0"/>
              <a:t>from the keyboard</a:t>
            </a:r>
            <a:r>
              <a:rPr lang="et-EE" dirty="0"/>
              <a:t> </a:t>
            </a:r>
          </a:p>
          <a:p>
            <a:r>
              <a:rPr lang="et-EE" b="1" smtClean="0"/>
              <a:t>Menu </a:t>
            </a:r>
            <a:r>
              <a:rPr lang="et-EE" b="1" dirty="0"/>
              <a:t>Driven Applications</a:t>
            </a:r>
            <a:r>
              <a:rPr lang="et-EE" dirty="0"/>
              <a:t> </a:t>
            </a:r>
          </a:p>
          <a:p>
            <a:r>
              <a:rPr lang="et-EE" b="1" smtClean="0"/>
              <a:t>System </a:t>
            </a:r>
            <a:r>
              <a:rPr lang="et-EE" b="1" dirty="0"/>
              <a:t>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b="1" smtClean="0"/>
              <a:t>Structured </a:t>
            </a:r>
            <a:r>
              <a:rPr lang="et-EE" b="1" dirty="0"/>
              <a:t>Programming</a:t>
            </a:r>
            <a:r>
              <a:rPr lang="et-EE" dirty="0"/>
              <a:t> </a:t>
            </a:r>
          </a:p>
          <a:p>
            <a:r>
              <a:rPr lang="et-EE" b="1" smtClean="0"/>
              <a:t>Subroutines</a:t>
            </a:r>
            <a:r>
              <a:rPr lang="et-EE" smtClean="0"/>
              <a:t> </a:t>
            </a:r>
            <a:endParaRPr lang="et-EE" dirty="0"/>
          </a:p>
          <a:p>
            <a:r>
              <a:rPr lang="et-EE" b="1" smtClean="0"/>
              <a:t>Built-In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User-Defined </a:t>
            </a:r>
            <a:r>
              <a:rPr lang="et-EE" b="1" dirty="0"/>
              <a:t>Functions</a:t>
            </a:r>
            <a:r>
              <a:rPr lang="et-EE" dirty="0"/>
              <a:t> </a:t>
            </a:r>
          </a:p>
          <a:p>
            <a:r>
              <a:rPr lang="et-EE" b="1" smtClean="0"/>
              <a:t>Arrays</a:t>
            </a:r>
            <a:r>
              <a:rPr lang="et-EE" b="1" dirty="0"/>
              <a:t>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 smtClean="0"/>
              <a:t> Programmeerimiskeelte analüüs</a:t>
            </a:r>
            <a:endParaRPr lang="et-EE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t-EE" dirty="0" smtClean="0"/>
              <a:t>Lembit Jürimägi </a:t>
            </a:r>
            <a:r>
              <a:rPr lang="et-EE" dirty="0" smtClean="0">
                <a:solidFill>
                  <a:schemeClr val="tx2"/>
                </a:solidFill>
                <a:hlinkClick r:id="rId2"/>
              </a:rPr>
              <a:t>lembit.jyrimagi@gmail.com</a:t>
            </a:r>
            <a:r>
              <a:rPr lang="et-EE" dirty="0" smtClean="0">
                <a:solidFill>
                  <a:schemeClr val="tx2"/>
                </a:solidFill>
              </a:rPr>
              <a:t>,   </a:t>
            </a:r>
          </a:p>
          <a:p>
            <a:pPr algn="ctr"/>
            <a:r>
              <a:rPr lang="et-EE" dirty="0"/>
              <a:t>Vladimir Viies </a:t>
            </a:r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vladimir.viies@gmail.com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</a:t>
            </a:r>
            <a:r>
              <a:rPr lang="et-EE" dirty="0" smtClean="0"/>
              <a:t>2024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b="1" dirty="0" smtClean="0"/>
              <a:t>Criteria for Language </a:t>
            </a:r>
            <a:r>
              <a:rPr lang="et-EE" b="1" smtClean="0"/>
              <a:t>Design Evaluation</a:t>
            </a:r>
          </a:p>
          <a:p>
            <a:pPr marL="457200" indent="-457200">
              <a:buAutoNum type="arabicPeriod"/>
            </a:pPr>
            <a:r>
              <a:rPr lang="et-EE" smtClean="0"/>
              <a:t>efficiency (translation and execution)</a:t>
            </a:r>
          </a:p>
          <a:p>
            <a:pPr marL="457200" indent="-457200">
              <a:buAutoNum type="arabicPeriod"/>
            </a:pPr>
            <a:r>
              <a:rPr lang="et-EE" smtClean="0"/>
              <a:t>simplicity </a:t>
            </a:r>
            <a:r>
              <a:rPr lang="et-EE" dirty="0" smtClean="0"/>
              <a:t>(readability and </a:t>
            </a:r>
            <a:r>
              <a:rPr lang="et-EE" smtClean="0"/>
              <a:t>writability)</a:t>
            </a:r>
          </a:p>
          <a:p>
            <a:pPr marL="457200" indent="-457200">
              <a:buAutoNum type="arabicPeriod"/>
            </a:pPr>
            <a:r>
              <a:rPr lang="et-EE" smtClean="0"/>
              <a:t>orthogonality</a:t>
            </a:r>
          </a:p>
          <a:p>
            <a:pPr marL="457200" indent="-457200">
              <a:buAutoNum type="arabicPeriod"/>
            </a:pPr>
            <a:r>
              <a:rPr lang="et-EE" smtClean="0"/>
              <a:t>definiteness </a:t>
            </a:r>
            <a:r>
              <a:rPr lang="et-EE" dirty="0" smtClean="0"/>
              <a:t>(syntax and </a:t>
            </a:r>
            <a:r>
              <a:rPr lang="et-EE" smtClean="0"/>
              <a:t>semantics)</a:t>
            </a:r>
          </a:p>
          <a:p>
            <a:pPr marL="457200" indent="-457200">
              <a:buAutoNum type="arabicPeriod"/>
            </a:pPr>
            <a:r>
              <a:rPr lang="et-EE" smtClean="0"/>
              <a:t>reliability</a:t>
            </a:r>
          </a:p>
          <a:p>
            <a:pPr marL="457200" indent="-457200">
              <a:buAutoNum type="arabicPeriod"/>
            </a:pPr>
            <a:r>
              <a:rPr lang="et-EE" smtClean="0"/>
              <a:t>program </a:t>
            </a:r>
            <a:r>
              <a:rPr lang="et-EE" dirty="0" smtClean="0"/>
              <a:t>verification </a:t>
            </a:r>
            <a:r>
              <a:rPr lang="et-EE" smtClean="0"/>
              <a:t>(correctness)</a:t>
            </a:r>
          </a:p>
          <a:p>
            <a:pPr marL="457200" indent="-457200">
              <a:buAutoNum type="arabicPeriod"/>
            </a:pPr>
            <a:r>
              <a:rPr lang="et-EE" smtClean="0"/>
              <a:t>abstraction </a:t>
            </a:r>
            <a:r>
              <a:rPr lang="et-EE" dirty="0" smtClean="0"/>
              <a:t>facilities (data </a:t>
            </a:r>
            <a:r>
              <a:rPr lang="et-EE" smtClean="0"/>
              <a:t>and procedural)</a:t>
            </a:r>
          </a:p>
          <a:p>
            <a:pPr marL="457200" indent="-457200">
              <a:buAutoNum type="arabicPeriod"/>
            </a:pPr>
            <a:r>
              <a:rPr lang="et-EE" smtClean="0"/>
              <a:t>portability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35696" y="476672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Significant Language </a:t>
            </a:r>
            <a:r>
              <a:rPr lang="et-EE" sz="2400" b="1" dirty="0" smtClean="0"/>
              <a:t>Features III </a:t>
            </a:r>
            <a:endParaRPr lang="et-E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6539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u="sng" smtClean="0"/>
              <a:t>LANGUAGE  ARE ALLOWED  TO USE  THE FOLLOWING SENTENCES</a:t>
            </a:r>
            <a:r>
              <a:rPr lang="et-EE" sz="2000" b="1" u="sng" dirty="0" smtClean="0"/>
              <a:t>:</a:t>
            </a:r>
            <a:endParaRPr lang="et-EE" sz="2000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 dirty="0"/>
              <a:t>= </a:t>
            </a:r>
            <a:r>
              <a:rPr lang="et-EE" b="1"/>
              <a:t>y</a:t>
            </a:r>
            <a:r>
              <a:rPr lang="et-EE" b="1" smtClean="0"/>
              <a:t>;		</a:t>
            </a:r>
            <a:r>
              <a:rPr lang="et-EE" smtClean="0"/>
              <a:t>assigment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x ○ y;	</a:t>
            </a:r>
            <a:r>
              <a:rPr lang="et-EE" smtClean="0"/>
              <a:t>binary</a:t>
            </a:r>
            <a:endParaRPr lang="et-EE" dirty="0"/>
          </a:p>
          <a:p>
            <a:pPr marL="0" indent="0">
              <a:buNone/>
            </a:pPr>
            <a:r>
              <a:rPr lang="et-EE" b="1"/>
              <a:t> </a:t>
            </a:r>
            <a:r>
              <a:rPr lang="et-EE" b="1" smtClean="0"/>
              <a:t>x </a:t>
            </a:r>
            <a:r>
              <a:rPr lang="et-EE" b="1"/>
              <a:t>= </a:t>
            </a:r>
            <a:r>
              <a:rPr lang="et-EE" b="1" smtClean="0"/>
              <a:t>□ x;		</a:t>
            </a:r>
            <a:r>
              <a:rPr lang="et-EE" smtClean="0"/>
              <a:t>unary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 x = x + 1   x = </a:t>
            </a:r>
            <a:r>
              <a:rPr lang="et-EE" b="1" dirty="0"/>
              <a:t>succ(x</a:t>
            </a:r>
            <a:r>
              <a:rPr lang="et-EE" b="1"/>
              <a:t>) </a:t>
            </a:r>
            <a:endParaRPr lang="et-EE" b="1" dirty="0" smtClean="0"/>
          </a:p>
          <a:p>
            <a:pPr marL="0" indent="0">
              <a:buNone/>
            </a:pPr>
            <a:r>
              <a:rPr lang="et-EE" b="1" smtClean="0"/>
              <a:t> x = x - 1    x = pred(x</a:t>
            </a:r>
            <a:r>
              <a:rPr lang="et-EE" b="1" dirty="0"/>
              <a:t>)  </a:t>
            </a:r>
            <a:r>
              <a:rPr lang="et-EE" b="1" dirty="0" smtClean="0"/>
              <a:t>   </a:t>
            </a:r>
            <a:r>
              <a:rPr lang="et-EE" sz="2000" dirty="0" smtClean="0"/>
              <a:t>simplification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                       JMP </a:t>
            </a:r>
            <a:r>
              <a:rPr lang="et-EE" sz="2000" b="1" dirty="0" smtClean="0"/>
              <a:t>M   </a:t>
            </a:r>
          </a:p>
          <a:p>
            <a:pPr marL="0" indent="0">
              <a:buNone/>
            </a:pPr>
            <a:r>
              <a:rPr lang="et-EE" sz="2000" b="1" dirty="0" smtClean="0"/>
              <a:t>                   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IF x◊y THEN GOTO M   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 set of integers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CMP     </a:t>
            </a:r>
            <a:r>
              <a:rPr lang="et-EE" sz="2000" b="1" dirty="0" smtClean="0"/>
              <a:t>x,y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Bii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ii € (</a:t>
            </a:r>
            <a:r>
              <a:rPr lang="et-EE" sz="2000" b="1"/>
              <a:t>NE</a:t>
            </a:r>
            <a:r>
              <a:rPr lang="et-EE" sz="2000" b="1" smtClean="0"/>
              <a:t>, EQ, GT, LT, GE, LE</a:t>
            </a:r>
            <a:r>
              <a:rPr lang="et-EE" sz="2000" b="1" dirty="0"/>
              <a:t>)  </a:t>
            </a:r>
            <a:endParaRPr lang="et-EE" sz="2000" b="1" dirty="0" smtClean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 dirty="0"/>
              <a:t> </a:t>
            </a:r>
            <a:endParaRPr lang="et-EE" sz="2000" dirty="0"/>
          </a:p>
          <a:p>
            <a:pPr marL="0" indent="0">
              <a:buNone/>
            </a:pPr>
            <a:r>
              <a:rPr lang="et-EE" sz="2000" b="1"/>
              <a:t>CMPB  </a:t>
            </a:r>
            <a:r>
              <a:rPr lang="et-EE" sz="2000" b="1" smtClean="0"/>
              <a:t> X,Y       X,Y </a:t>
            </a:r>
            <a:r>
              <a:rPr lang="et-EE" sz="2000" b="1" dirty="0"/>
              <a:t>€ {C} </a:t>
            </a:r>
            <a:r>
              <a:rPr lang="et-EE" sz="2000" b="1" dirty="0" smtClean="0"/>
              <a:t>C- </a:t>
            </a:r>
            <a:r>
              <a:rPr lang="et-EE" sz="1800" b="1" dirty="0" smtClean="0"/>
              <a:t>set of alphabetical symbols</a:t>
            </a:r>
            <a:endParaRPr lang="et-EE" sz="1800" dirty="0"/>
          </a:p>
          <a:p>
            <a:pPr marL="0" indent="0">
              <a:buNone/>
            </a:pPr>
            <a:r>
              <a:rPr lang="et-EE" sz="2000" b="1" smtClean="0"/>
              <a:t>Bcc       M </a:t>
            </a:r>
            <a:endParaRPr lang="et-EE" sz="2000" dirty="0"/>
          </a:p>
          <a:p>
            <a:pPr marL="0" indent="0">
              <a:buNone/>
            </a:pPr>
            <a:r>
              <a:rPr lang="et-EE" sz="2000" b="1" smtClean="0"/>
              <a:t>cc € (</a:t>
            </a:r>
            <a:r>
              <a:rPr lang="et-EE" sz="2000" b="1"/>
              <a:t>NE</a:t>
            </a:r>
            <a:r>
              <a:rPr lang="et-EE" sz="2000" b="1" smtClean="0"/>
              <a:t>, EQ, ..........)  </a:t>
            </a:r>
            <a:r>
              <a:rPr lang="et-EE" sz="2000" b="1" dirty="0" smtClean="0"/>
              <a:t>special functionality</a:t>
            </a:r>
            <a:endParaRPr lang="et-EE" sz="2000" dirty="0"/>
          </a:p>
          <a:p>
            <a:pPr marL="0" indent="0">
              <a:buNone/>
            </a:pP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1600" b="1" smtClean="0"/>
              <a:t>If you compare the form of the </a:t>
            </a:r>
            <a:r>
              <a:rPr lang="et-EE" sz="1600" b="1" dirty="0"/>
              <a:t>IF statement above with </a:t>
            </a:r>
            <a:r>
              <a:rPr lang="et-EE" sz="1600" b="1"/>
              <a:t>the </a:t>
            </a:r>
            <a:r>
              <a:rPr lang="et-EE" sz="1600" b="1" smtClean="0"/>
              <a:t>assembler </a:t>
            </a:r>
            <a:r>
              <a:rPr lang="et-EE" sz="1600" b="1" dirty="0"/>
              <a:t>code that must be produced, you </a:t>
            </a:r>
            <a:r>
              <a:rPr lang="et-EE" sz="1600" b="1"/>
              <a:t>can </a:t>
            </a:r>
            <a:r>
              <a:rPr lang="et-EE" sz="1600" b="1" smtClean="0"/>
              <a:t>see that there are certain actions associated with each of the keywords in the statement</a:t>
            </a:r>
            <a:r>
              <a:rPr lang="et-EE" sz="1600" b="1" dirty="0"/>
              <a:t>: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IF:  First, get the condition and issue the code for it.</a:t>
            </a:r>
            <a:endParaRPr lang="et-EE" sz="1600" dirty="0"/>
          </a:p>
          <a:p>
            <a:pPr marL="0" indent="0">
              <a:buNone/>
            </a:pPr>
            <a:r>
              <a:rPr lang="et-EE" sz="1600" b="1" smtClean="0"/>
              <a:t>           </a:t>
            </a:r>
            <a:r>
              <a:rPr lang="et-EE" sz="1600" b="1" dirty="0"/>
              <a:t>Then, create a unique label and emit a branch if false.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ENDIF: Emit the label.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These actions can be shown very concisely if </a:t>
            </a:r>
            <a:r>
              <a:rPr lang="et-EE" sz="1600" b="1"/>
              <a:t>we </a:t>
            </a:r>
            <a:r>
              <a:rPr lang="et-EE" sz="1600" b="1" smtClean="0"/>
              <a:t>write the syntax 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IF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&lt;condition&gt;    { Condition;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L = NewLabel;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&lt;block&gt;</a:t>
            </a:r>
            <a:endParaRPr lang="et-EE" sz="1600" dirty="0"/>
          </a:p>
          <a:p>
            <a:pPr marL="0" indent="0">
              <a:buNone/>
            </a:pPr>
            <a:r>
              <a:rPr lang="et-EE" sz="1600" b="1" dirty="0"/>
              <a:t>     ENDIF          { PostLabel(L) }</a:t>
            </a:r>
            <a:endParaRPr lang="et-EE" sz="1600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 dirty="0"/>
              <a:t>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IF ( </a:t>
            </a:r>
            <a:r>
              <a:rPr lang="et-EE" b="1" dirty="0" smtClean="0"/>
              <a:t>condition</a:t>
            </a:r>
            <a:r>
              <a:rPr lang="et-EE" b="1" smtClean="0"/>
              <a:t>) </a:t>
            </a:r>
          </a:p>
          <a:p>
            <a:pPr marL="0" indent="0">
              <a:buNone/>
            </a:pPr>
            <a:r>
              <a:rPr lang="et-EE" b="1" smtClean="0"/>
              <a:t>THEN </a:t>
            </a:r>
            <a:r>
              <a:rPr lang="et-EE" b="1" dirty="0" smtClean="0"/>
              <a:t>sentence1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smtClean="0"/>
              <a:t>ELSE sentence2;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i="1" smtClean="0"/>
              <a:t>if		: if !(</a:t>
            </a:r>
            <a:r>
              <a:rPr lang="et-EE" b="1" i="1" dirty="0" smtClean="0"/>
              <a:t>condition) </a:t>
            </a:r>
            <a:r>
              <a:rPr lang="et-EE" b="1" i="1" dirty="0"/>
              <a:t>then goto else;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then	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/>
              <a:t>        </a:t>
            </a:r>
            <a:r>
              <a:rPr lang="et-EE" b="1" i="1" smtClean="0"/>
              <a:t>     goto </a:t>
            </a:r>
            <a:r>
              <a:rPr lang="et-EE" b="1" i="1"/>
              <a:t>endif</a:t>
            </a:r>
            <a:r>
              <a:rPr lang="et-EE" b="1" i="1" smtClean="0"/>
              <a:t>;</a:t>
            </a:r>
          </a:p>
          <a:p>
            <a:pPr marL="0" indent="0">
              <a:buNone/>
            </a:pPr>
            <a:r>
              <a:rPr lang="et-EE" b="1" i="1" smtClean="0"/>
              <a:t>else	: sentence2;</a:t>
            </a:r>
            <a:endParaRPr lang="et-EE" i="1" dirty="0"/>
          </a:p>
          <a:p>
            <a:pPr marL="0" indent="0">
              <a:buNone/>
            </a:pPr>
            <a:r>
              <a:rPr lang="et-EE" b="1" i="1" smtClean="0"/>
              <a:t>endif	: </a:t>
            </a:r>
            <a:r>
              <a:rPr lang="et-EE" b="1" i="1" dirty="0" smtClean="0"/>
              <a:t>program </a:t>
            </a:r>
            <a:r>
              <a:rPr lang="et-EE" b="1" i="1" dirty="0"/>
              <a:t>will continue</a:t>
            </a:r>
            <a:endParaRPr lang="et-EE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u="sng" dirty="0" smtClean="0"/>
              <a:t>EXAMPLE </a:t>
            </a:r>
            <a:r>
              <a:rPr lang="et-EE" b="1" u="sng"/>
              <a:t>2(</a:t>
            </a:r>
            <a:r>
              <a:rPr lang="et-EE" b="1" i="1" u="sng"/>
              <a:t>C</a:t>
            </a:r>
            <a:r>
              <a:rPr lang="et-EE" b="1" u="sng" smtClean="0"/>
              <a:t>)</a:t>
            </a:r>
          </a:p>
          <a:p>
            <a:pPr marL="0" indent="0">
              <a:buNone/>
            </a:pPr>
            <a:r>
              <a:rPr lang="et-EE" b="1" smtClean="0"/>
              <a:t>DO {sentence1</a:t>
            </a:r>
            <a:r>
              <a:rPr lang="et-EE" b="1" dirty="0"/>
              <a:t>; </a:t>
            </a:r>
            <a:r>
              <a:rPr lang="et-EE" b="1"/>
              <a:t>sentence2</a:t>
            </a:r>
            <a:r>
              <a:rPr lang="et-EE" b="1" smtClean="0"/>
              <a:t>; .... </a:t>
            </a:r>
            <a:r>
              <a:rPr lang="et-EE" b="1"/>
              <a:t>sentenceN</a:t>
            </a:r>
            <a:r>
              <a:rPr lang="et-EE" b="1" smtClean="0"/>
              <a:t>;}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WHILE </a:t>
            </a:r>
            <a:r>
              <a:rPr lang="et-EE" b="1" dirty="0" smtClean="0"/>
              <a:t>expression</a:t>
            </a:r>
            <a:r>
              <a:rPr lang="et-EE" b="1" dirty="0"/>
              <a:t>;</a:t>
            </a:r>
            <a:endParaRPr lang="et-EE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r>
              <a:rPr lang="et-EE" b="1" i="1" dirty="0"/>
              <a:t>do       : </a:t>
            </a:r>
            <a:r>
              <a:rPr lang="et-EE" b="1" i="1" smtClean="0"/>
              <a:t>sentence1;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 	  sentence2;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... </a:t>
            </a:r>
          </a:p>
          <a:p>
            <a:pPr marL="0" indent="0">
              <a:buNone/>
            </a:pPr>
            <a:r>
              <a:rPr lang="et-EE" b="1" i="1"/>
              <a:t> </a:t>
            </a:r>
            <a:r>
              <a:rPr lang="et-EE" b="1" i="1" smtClean="0"/>
              <a:t>     	  sentenceN</a:t>
            </a:r>
            <a:r>
              <a:rPr lang="et-EE" b="1" i="1" dirty="0"/>
              <a:t>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check : </a:t>
            </a:r>
            <a:r>
              <a:rPr lang="et-EE" b="1" i="1" dirty="0" smtClean="0"/>
              <a:t>calculation </a:t>
            </a:r>
            <a:r>
              <a:rPr lang="et-EE" b="1" i="1" dirty="0"/>
              <a:t>of expression;</a:t>
            </a:r>
            <a:endParaRPr lang="et-EE" i="1" dirty="0"/>
          </a:p>
          <a:p>
            <a:pPr marL="0" indent="0">
              <a:buNone/>
            </a:pPr>
            <a:r>
              <a:rPr lang="et-EE" b="1" i="1" dirty="0"/>
              <a:t>while  : if not </a:t>
            </a:r>
            <a:r>
              <a:rPr lang="et-EE" b="1" i="1" dirty="0" smtClean="0"/>
              <a:t>expression </a:t>
            </a:r>
            <a:r>
              <a:rPr lang="et-EE" b="1" i="1" dirty="0"/>
              <a:t>goto do;</a:t>
            </a:r>
            <a:endParaRPr lang="et-EE" i="1" dirty="0"/>
          </a:p>
          <a:p>
            <a:pPr marL="0" indent="0">
              <a:buNone/>
            </a:pPr>
            <a:r>
              <a:rPr lang="et-EE" b="1" dirty="0"/>
              <a:t> </a:t>
            </a: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807062"/>
            <a:ext cx="6549113" cy="350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2800" smtClean="0"/>
              <a:t>What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smtClean="0"/>
              <a:t>Complexity </a:t>
            </a:r>
            <a:r>
              <a:rPr lang="et-EE" sz="2800" dirty="0"/>
              <a:t>of loop expression?</a:t>
            </a:r>
          </a:p>
          <a:p>
            <a:r>
              <a:rPr lang="et-EE" sz="2800" smtClean="0"/>
              <a:t>How </a:t>
            </a:r>
            <a:r>
              <a:rPr lang="et-EE" sz="2800" dirty="0"/>
              <a:t>often is loop variable checked against final value?</a:t>
            </a:r>
          </a:p>
          <a:p>
            <a:r>
              <a:rPr lang="et-EE" sz="2800" smtClean="0"/>
              <a:t>Can </a:t>
            </a:r>
            <a:r>
              <a:rPr lang="et-EE" sz="2800" dirty="0"/>
              <a:t>loop variable be assignment inside loop body?</a:t>
            </a:r>
          </a:p>
          <a:p>
            <a:r>
              <a:rPr lang="et-EE" sz="2800" smtClean="0"/>
              <a:t>When </a:t>
            </a:r>
            <a:r>
              <a:rPr lang="et-EE" sz="2800" dirty="0"/>
              <a:t>evaluate stopping expression?</a:t>
            </a:r>
          </a:p>
          <a:p>
            <a:r>
              <a:rPr lang="et-EE" sz="2800" smtClean="0"/>
              <a:t>Transfer </a:t>
            </a:r>
            <a:r>
              <a:rPr lang="et-EE" sz="2800" dirty="0"/>
              <a:t>permitted outside loop?</a:t>
            </a:r>
          </a:p>
          <a:p>
            <a:r>
              <a:rPr lang="et-EE" sz="2800" smtClean="0"/>
              <a:t>Scope </a:t>
            </a:r>
            <a:r>
              <a:rPr lang="et-EE" sz="2800" dirty="0"/>
              <a:t>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Exercise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err="1" smtClean="0"/>
              <a:t>Your</a:t>
            </a:r>
            <a:r>
              <a:rPr lang="et-EE" dirty="0" smtClean="0"/>
              <a:t> assignment  are to select 3 of the languages (</a:t>
            </a:r>
            <a:r>
              <a:rPr lang="et-EE" i="1" u="sng" dirty="0" smtClean="0"/>
              <a:t>set of languages</a:t>
            </a:r>
            <a:r>
              <a:rPr lang="et-EE" dirty="0" smtClean="0"/>
              <a:t>) and evaluate its standard implementation. You are to assign the language a  grade (1 </a:t>
            </a:r>
            <a:r>
              <a:rPr lang="et-EE" dirty="0" err="1" smtClean="0"/>
              <a:t>through</a:t>
            </a:r>
            <a:r>
              <a:rPr lang="et-EE" dirty="0" smtClean="0"/>
              <a:t> 5) for each criterion point listed below and to provide written justification for your rating.  This </a:t>
            </a:r>
            <a:r>
              <a:rPr lang="et-EE" i="1" u="sng" dirty="0" smtClean="0"/>
              <a:t>set of languages</a:t>
            </a:r>
            <a:r>
              <a:rPr lang="et-EE" dirty="0" smtClean="0"/>
              <a:t> is to include at least the following:   Fortran, Cobol, PL/I, Pascal, C, C++, Ada, Lisp,   Smalltalk, Basic, Modula-2, Algol, APL, Snobol, Icon,  Prolog, Simula, Scheme, Eifel, Oberon, Visual Basic,  Visual C++, Perl, Java, Delphi, HTML…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Aine eesmärk</a:t>
            </a:r>
            <a:r>
              <a:rPr lang="et-EE" sz="4000" dirty="0" smtClean="0"/>
              <a:t> 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051112" cy="4634840"/>
          </a:xfrm>
        </p:spPr>
        <p:txBody>
          <a:bodyPr/>
          <a:lstStyle/>
          <a:p>
            <a:r>
              <a:rPr lang="et-EE" dirty="0" smtClean="0"/>
              <a:t> </a:t>
            </a: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> </a:t>
            </a:r>
            <a:endParaRPr lang="et-EE" sz="3200" b="1" dirty="0"/>
          </a:p>
          <a:p>
            <a:r>
              <a:rPr lang="et-EE" dirty="0" smtClean="0"/>
              <a:t>Kursuse läbinud üliõpilane peab </a:t>
            </a:r>
            <a:r>
              <a:rPr lang="et-EE" dirty="0"/>
              <a:t>suutma: </a:t>
            </a:r>
            <a:endParaRPr lang="et-EE" dirty="0" smtClean="0"/>
          </a:p>
          <a:p>
            <a:r>
              <a:rPr lang="et-EE" dirty="0" smtClean="0"/>
              <a:t>siduda </a:t>
            </a:r>
            <a:r>
              <a:rPr lang="et-EE" dirty="0"/>
              <a:t>ülesandeid sobiva </a:t>
            </a:r>
            <a:r>
              <a:rPr lang="et-EE" dirty="0" err="1"/>
              <a:t>algoritmilise</a:t>
            </a:r>
            <a:r>
              <a:rPr lang="et-EE" dirty="0"/>
              <a:t> keelega</a:t>
            </a:r>
            <a:r>
              <a:rPr lang="et-EE" dirty="0" smtClean="0"/>
              <a:t>;</a:t>
            </a:r>
          </a:p>
          <a:p>
            <a:r>
              <a:rPr lang="et-EE" dirty="0" smtClean="0"/>
              <a:t> koostada </a:t>
            </a:r>
            <a:r>
              <a:rPr lang="et-EE" dirty="0" err="1"/>
              <a:t>eriotstarbeline</a:t>
            </a:r>
            <a:r>
              <a:rPr lang="et-EE" dirty="0"/>
              <a:t> algoritmkeel ja luua selle jaoks </a:t>
            </a:r>
            <a:r>
              <a:rPr lang="et-EE" dirty="0" smtClean="0"/>
              <a:t>translaator;</a:t>
            </a:r>
            <a:endParaRPr lang="et-EE" dirty="0"/>
          </a:p>
          <a:p>
            <a:pPr marL="0" indent="0">
              <a:buNone/>
            </a:pP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Excercise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mtClean="0"/>
              <a:t>LOOP</a:t>
            </a:r>
            <a:r>
              <a:rPr lang="et-EE" dirty="0" smtClean="0"/>
              <a:t>:     DO WHILE (FLAG = 0);                     PUT SKIP DATA('HELLO WORLD!');          END LOOP; END HELLO;  </a:t>
            </a:r>
          </a:p>
          <a:p>
            <a:r>
              <a:rPr lang="et-EE" dirty="0" smtClean="0"/>
              <a:t>******Ouput </a:t>
            </a:r>
            <a:r>
              <a:rPr lang="et-EE" smtClean="0"/>
              <a:t>for Hello </a:t>
            </a:r>
            <a:r>
              <a:rPr lang="et-EE" dirty="0" smtClean="0"/>
              <a:t>World  </a:t>
            </a:r>
          </a:p>
          <a:p>
            <a:pPr>
              <a:buNone/>
            </a:pPr>
            <a:r>
              <a:rPr lang="et-EE" dirty="0" smtClean="0"/>
              <a:t>    WRITE(6,*)'Hello world'      STOP      END</a:t>
            </a:r>
          </a:p>
          <a:p>
            <a:r>
              <a:rPr lang="et-EE" dirty="0" smtClean="0"/>
              <a:t>class HelloWorld {    public static void main(String args[])    {        System.out.println("Hello world!");    }}</a:t>
            </a:r>
          </a:p>
          <a:p>
            <a:r>
              <a:rPr lang="et-EE" dirty="0" smtClean="0"/>
              <a:t>#include&lt;stdio.h&gt;</a:t>
            </a:r>
          </a:p>
          <a:p>
            <a:pPr>
              <a:buNone/>
            </a:pPr>
            <a:r>
              <a:rPr lang="et-EE" dirty="0" smtClean="0"/>
              <a:t>    main()</a:t>
            </a:r>
          </a:p>
          <a:p>
            <a:pPr>
              <a:buNone/>
            </a:pPr>
            <a:r>
              <a:rPr lang="et-EE" dirty="0" smtClean="0"/>
              <a:t>    {    printf("Hello World"); }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t-EE" smtClean="0"/>
              <a:t>Excercise 3</a:t>
            </a:r>
            <a:endParaRPr lang="et-E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764" y="1952790"/>
            <a:ext cx="8056788" cy="4275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64" y="2708919"/>
            <a:ext cx="6800699" cy="273630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886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</a:t>
            </a:r>
            <a:r>
              <a:rPr lang="et-EE" smtClean="0"/>
              <a:t>      </a:t>
            </a:r>
          </a:p>
          <a:p>
            <a:pPr marL="0" indent="0">
              <a:buNone/>
            </a:pPr>
            <a:r>
              <a:rPr lang="et-EE" smtClean="0"/>
              <a:t>You </a:t>
            </a:r>
            <a:r>
              <a:rPr lang="et-EE" dirty="0" smtClean="0"/>
              <a:t>may use any language you wish to </a:t>
            </a:r>
            <a:r>
              <a:rPr lang="et-EE" smtClean="0"/>
              <a:t>do this. You </a:t>
            </a:r>
            <a:r>
              <a:rPr lang="et-EE" dirty="0" smtClean="0"/>
              <a:t>will need to turn in a clearly </a:t>
            </a:r>
            <a:r>
              <a:rPr lang="et-EE" smtClean="0"/>
              <a:t>commented source </a:t>
            </a:r>
            <a:r>
              <a:rPr lang="et-EE" dirty="0" smtClean="0"/>
              <a:t>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Aine sisu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.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  <a:r>
              <a:rPr lang="et-EE" b="1" dirty="0" smtClean="0"/>
              <a:t>Algoritmikeelte klassifikatsioon.</a:t>
            </a:r>
          </a:p>
          <a:p>
            <a:pPr>
              <a:buNone/>
            </a:pPr>
            <a:r>
              <a:rPr lang="et-EE" b="1" dirty="0" smtClean="0"/>
              <a:t>Universaalsed </a:t>
            </a:r>
            <a:r>
              <a:rPr lang="et-EE" b="1" dirty="0"/>
              <a:t>ja spetsiifilised keeled</a:t>
            </a:r>
            <a:r>
              <a:rPr lang="et-EE" b="1" dirty="0" smtClean="0"/>
              <a:t>.</a:t>
            </a:r>
          </a:p>
          <a:p>
            <a:pPr>
              <a:buNone/>
            </a:pPr>
            <a:r>
              <a:rPr lang="et-EE" b="1" dirty="0" smtClean="0"/>
              <a:t>Andmetüüpide</a:t>
            </a:r>
            <a:r>
              <a:rPr lang="et-EE" b="1" dirty="0"/>
              <a:t>, lausete ja </a:t>
            </a:r>
            <a:r>
              <a:rPr lang="et-EE" b="1" dirty="0" err="1"/>
              <a:t>modulaarse</a:t>
            </a:r>
            <a:r>
              <a:rPr lang="et-EE" b="1" dirty="0"/>
              <a:t> andmevahetuse võimaluste võrdlus erinevates keeltes (FORTRAN ,C, PL/1, </a:t>
            </a:r>
            <a:r>
              <a:rPr lang="et-EE" b="1" dirty="0" err="1"/>
              <a:t>Java,PASCAL</a:t>
            </a:r>
            <a:r>
              <a:rPr lang="et-EE" b="1" dirty="0"/>
              <a:t>, Assembler jne</a:t>
            </a:r>
            <a:r>
              <a:rPr lang="et-EE" b="1" dirty="0" smtClean="0"/>
              <a:t>).</a:t>
            </a:r>
          </a:p>
          <a:p>
            <a:pPr>
              <a:buNone/>
            </a:pPr>
            <a:r>
              <a:rPr lang="et-EE" b="1" dirty="0" smtClean="0"/>
              <a:t> translaatorid , </a:t>
            </a:r>
            <a:r>
              <a:rPr lang="et-EE" b="1" dirty="0"/>
              <a:t>nende komponendid ja tööpõhimõtted</a:t>
            </a:r>
            <a:r>
              <a:rPr lang="et-EE" b="1" dirty="0" smtClean="0"/>
              <a:t>.</a:t>
            </a:r>
          </a:p>
          <a:p>
            <a:pPr>
              <a:buNone/>
            </a:pPr>
            <a:r>
              <a:rPr lang="et-EE" b="1" dirty="0" smtClean="0"/>
              <a:t>Translaatori </a:t>
            </a:r>
            <a:r>
              <a:rPr lang="et-EE" b="1" dirty="0"/>
              <a:t>kujundamise kunst</a:t>
            </a:r>
            <a:endParaRPr lang="et-E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r>
              <a:rPr lang="et-EE" sz="4000" dirty="0" smtClean="0"/>
              <a:t>Punktid </a:t>
            </a:r>
            <a:r>
              <a:rPr lang="et-EE" sz="4000" dirty="0" smtClean="0"/>
              <a:t>I(EXAM)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775834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Punktid</a:t>
            </a:r>
            <a:r>
              <a:rPr lang="et-EE" dirty="0" smtClean="0"/>
              <a:t> </a:t>
            </a:r>
            <a:r>
              <a:rPr lang="et-EE" dirty="0" smtClean="0"/>
              <a:t>II(EXAM &amp; </a:t>
            </a:r>
            <a:r>
              <a:rPr lang="et-EE" dirty="0" smtClean="0"/>
              <a:t>Pääs </a:t>
            </a:r>
            <a:r>
              <a:rPr lang="et-EE" dirty="0" err="1" smtClean="0"/>
              <a:t>examile</a:t>
            </a:r>
            <a:r>
              <a:rPr lang="et-EE" dirty="0" smtClean="0"/>
              <a:t>)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162638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</a:t>
            </a:r>
          </a:p>
          <a:p>
            <a:r>
              <a:rPr lang="et-EE" sz="2800" b="1" dirty="0" smtClean="0"/>
              <a:t>Practice(töödT1+T2+T3)  —   max35p</a:t>
            </a:r>
            <a:endParaRPr lang="et-EE" sz="2800" b="1" dirty="0" smtClean="0"/>
          </a:p>
          <a:p>
            <a:r>
              <a:rPr lang="et-EE" sz="2800" b="1" dirty="0" err="1" smtClean="0"/>
              <a:t>Etekanne</a:t>
            </a:r>
            <a:r>
              <a:rPr lang="et-EE" sz="2800" b="1" dirty="0" smtClean="0"/>
              <a:t> 5  (</a:t>
            </a:r>
            <a:r>
              <a:rPr lang="et-EE" sz="2800" b="1" dirty="0" err="1" smtClean="0"/>
              <a:t>languages</a:t>
            </a:r>
            <a:r>
              <a:rPr lang="et-EE" sz="2800" b="1" dirty="0"/>
              <a:t>) </a:t>
            </a:r>
            <a:r>
              <a:rPr lang="et-EE" sz="2800" b="1" dirty="0" smtClean="0"/>
              <a:t>—   </a:t>
            </a:r>
            <a:r>
              <a:rPr lang="et-EE" sz="2800" b="1" dirty="0" smtClean="0"/>
              <a:t> max15p</a:t>
            </a:r>
            <a:endParaRPr lang="et-EE" sz="2800" b="1" dirty="0" smtClean="0"/>
          </a:p>
          <a:p>
            <a:pPr marL="0" indent="0">
              <a:buNone/>
            </a:pPr>
            <a:r>
              <a:rPr lang="et-EE" sz="2800" b="1" dirty="0"/>
              <a:t> </a:t>
            </a:r>
            <a:r>
              <a:rPr lang="et-EE" sz="2800" b="1" dirty="0" smtClean="0"/>
              <a:t>  </a:t>
            </a:r>
            <a:r>
              <a:rPr lang="et-EE" sz="3200" b="1" dirty="0" smtClean="0"/>
              <a:t> Kirjalik </a:t>
            </a:r>
            <a:r>
              <a:rPr lang="et-EE" sz="3200" b="1" dirty="0" err="1" smtClean="0"/>
              <a:t>exam</a:t>
            </a:r>
            <a:r>
              <a:rPr lang="et-EE" sz="3200" b="1" dirty="0" smtClean="0"/>
              <a:t>— </a:t>
            </a:r>
            <a:r>
              <a:rPr lang="et-EE" sz="3200" b="1" dirty="0" smtClean="0"/>
              <a:t>max50p</a:t>
            </a:r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3200" b="1" u="sng" dirty="0" smtClean="0"/>
              <a:t>Pääs </a:t>
            </a:r>
            <a:r>
              <a:rPr lang="et-EE" sz="3200" b="1" u="sng" dirty="0" err="1" smtClean="0"/>
              <a:t>examile</a:t>
            </a:r>
            <a:r>
              <a:rPr lang="et-EE" sz="3200" b="1" u="sng" dirty="0" smtClean="0"/>
              <a:t>(35p</a:t>
            </a:r>
            <a:r>
              <a:rPr lang="et-EE" sz="3200" b="1" u="sng" dirty="0" smtClean="0"/>
              <a:t>)</a:t>
            </a:r>
          </a:p>
          <a:p>
            <a:pPr>
              <a:buNone/>
            </a:pPr>
            <a:r>
              <a:rPr lang="et-EE" b="1" u="sng" dirty="0" smtClean="0"/>
              <a:t>   min 15lab(max30) + min  </a:t>
            </a:r>
            <a:r>
              <a:rPr lang="et-EE" b="1" u="sng" dirty="0"/>
              <a:t>2</a:t>
            </a:r>
            <a:r>
              <a:rPr lang="et-EE" b="1" u="sng" dirty="0" smtClean="0"/>
              <a:t>0test (max 30)</a:t>
            </a:r>
            <a:endParaRPr lang="et-EE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Kursuse struktuur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3200" dirty="0" smtClean="0"/>
              <a:t>I </a:t>
            </a:r>
            <a:r>
              <a:rPr lang="et-EE" sz="3200" dirty="0" err="1" smtClean="0"/>
              <a:t>module:Praktika</a:t>
            </a:r>
            <a:r>
              <a:rPr lang="et-EE" sz="3200" dirty="0" smtClean="0"/>
              <a:t> (</a:t>
            </a:r>
            <a:r>
              <a:rPr lang="en-US" sz="3200" b="1" dirty="0" smtClean="0"/>
              <a:t>translator </a:t>
            </a:r>
            <a:r>
              <a:rPr lang="en-US" sz="3200" b="1" dirty="0" smtClean="0"/>
              <a:t>design</a:t>
            </a:r>
            <a:r>
              <a:rPr lang="et-EE" sz="3200" b="1" dirty="0" smtClean="0"/>
              <a:t>)  ja tunnitööd T1 T2 T3</a:t>
            </a:r>
            <a:endParaRPr lang="et-EE" sz="3200" dirty="0"/>
          </a:p>
          <a:p>
            <a:r>
              <a:rPr lang="et-EE" sz="3200" dirty="0" smtClean="0"/>
              <a:t>II </a:t>
            </a:r>
            <a:r>
              <a:rPr lang="et-EE" sz="3200" dirty="0" err="1" smtClean="0"/>
              <a:t>module</a:t>
            </a:r>
            <a:r>
              <a:rPr lang="et-EE" sz="3200" dirty="0" smtClean="0"/>
              <a:t>:  </a:t>
            </a:r>
            <a:r>
              <a:rPr lang="et-EE" sz="3200" dirty="0" smtClean="0"/>
              <a:t>Seminar </a:t>
            </a:r>
            <a:r>
              <a:rPr lang="et-EE" sz="3200" dirty="0" smtClean="0"/>
              <a:t>(</a:t>
            </a:r>
            <a:r>
              <a:rPr lang="en-US" sz="3200" b="1" dirty="0" smtClean="0"/>
              <a:t>Comparison of the</a:t>
            </a:r>
            <a:r>
              <a:rPr lang="et-EE" sz="3200" b="1" dirty="0" smtClean="0"/>
              <a:t> </a:t>
            </a:r>
            <a:r>
              <a:rPr lang="en-US" sz="3200" b="1" dirty="0" smtClean="0"/>
              <a:t>possibilities in different</a:t>
            </a:r>
            <a:r>
              <a:rPr lang="et-EE" sz="3200" b="1" dirty="0" smtClean="0"/>
              <a:t> </a:t>
            </a:r>
            <a:r>
              <a:rPr lang="en-US" sz="3200" b="1" dirty="0" smtClean="0"/>
              <a:t>languages</a:t>
            </a:r>
            <a:r>
              <a:rPr lang="et-EE" sz="2400" b="1" dirty="0" smtClean="0"/>
              <a:t> </a:t>
            </a:r>
            <a:r>
              <a:rPr lang="et-EE" sz="3200" dirty="0" smtClean="0"/>
              <a:t>)</a:t>
            </a:r>
          </a:p>
          <a:p>
            <a:pPr marL="0" indent="0">
              <a:buNone/>
            </a:pPr>
            <a:endParaRPr lang="et-EE" sz="3200" dirty="0" smtClean="0"/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619064" cy="648072"/>
          </a:xfrm>
        </p:spPr>
        <p:txBody>
          <a:bodyPr/>
          <a:lstStyle/>
          <a:p>
            <a:r>
              <a:rPr lang="et-EE" dirty="0" smtClean="0"/>
              <a:t>Ajakava ja teemad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920880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t-EE" sz="1800" dirty="0"/>
              <a:t>1.		</a:t>
            </a:r>
            <a:r>
              <a:rPr lang="et-EE" sz="1800" dirty="0" err="1"/>
              <a:t>Introduction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2.		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Languages</a:t>
            </a:r>
            <a:r>
              <a:rPr lang="et-EE" sz="1800" dirty="0"/>
              <a:t>, </a:t>
            </a:r>
            <a:r>
              <a:rPr lang="et-EE" sz="1800" dirty="0" err="1"/>
              <a:t>Regular</a:t>
            </a:r>
            <a:r>
              <a:rPr lang="et-EE" sz="1800" dirty="0"/>
              <a:t> </a:t>
            </a:r>
            <a:r>
              <a:rPr lang="et-EE" sz="1800" dirty="0" err="1"/>
              <a:t>Expressions</a:t>
            </a:r>
            <a:r>
              <a:rPr lang="et-EE" sz="1800" dirty="0"/>
              <a:t>, </a:t>
            </a:r>
            <a:r>
              <a:rPr lang="et-EE" sz="1800" dirty="0" err="1" smtClean="0"/>
              <a:t>Flex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3</a:t>
            </a:r>
            <a:r>
              <a:rPr lang="et-EE" sz="1800" dirty="0" smtClean="0"/>
              <a:t>.</a:t>
            </a:r>
            <a:r>
              <a:rPr lang="et-EE" sz="1800" dirty="0"/>
              <a:t>		</a:t>
            </a:r>
            <a:r>
              <a:rPr lang="et-EE" sz="1800" dirty="0" err="1"/>
              <a:t>Context</a:t>
            </a:r>
            <a:r>
              <a:rPr lang="et-EE" sz="1800" dirty="0"/>
              <a:t> </a:t>
            </a:r>
            <a:r>
              <a:rPr lang="et-EE" sz="1800" dirty="0" err="1"/>
              <a:t>Free</a:t>
            </a:r>
            <a:r>
              <a:rPr lang="et-EE" sz="1800" dirty="0"/>
              <a:t> </a:t>
            </a:r>
            <a:r>
              <a:rPr lang="et-EE" sz="1800" dirty="0" err="1"/>
              <a:t>Grammar</a:t>
            </a:r>
            <a:r>
              <a:rPr lang="et-EE" sz="1800" dirty="0"/>
              <a:t>, </a:t>
            </a:r>
            <a:r>
              <a:rPr lang="et-EE" sz="1800" dirty="0" err="1"/>
              <a:t>Bison</a:t>
            </a:r>
            <a:r>
              <a:rPr lang="et-EE" sz="1800" dirty="0"/>
              <a:t>, </a:t>
            </a:r>
            <a:r>
              <a:rPr lang="et-EE" sz="1800" dirty="0" err="1"/>
              <a:t>Postfix</a:t>
            </a:r>
            <a:r>
              <a:rPr lang="et-EE" sz="1800" dirty="0"/>
              <a:t>/</a:t>
            </a:r>
            <a:r>
              <a:rPr lang="et-EE" sz="1800" dirty="0" err="1"/>
              <a:t>Infix</a:t>
            </a:r>
            <a:r>
              <a:rPr lang="et-EE" sz="1800" dirty="0"/>
              <a:t> </a:t>
            </a:r>
            <a:r>
              <a:rPr lang="et-EE" sz="1800" dirty="0" err="1"/>
              <a:t>Calculator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4</a:t>
            </a:r>
            <a:r>
              <a:rPr lang="et-EE" sz="1800" dirty="0" smtClean="0"/>
              <a:t>.       </a:t>
            </a:r>
            <a:r>
              <a:rPr lang="et-EE" sz="1800" dirty="0"/>
              <a:t>	</a:t>
            </a:r>
            <a:r>
              <a:rPr lang="et-EE" sz="1800" dirty="0" err="1"/>
              <a:t>Practice</a:t>
            </a:r>
            <a:r>
              <a:rPr lang="et-EE" sz="1800" dirty="0"/>
              <a:t> </a:t>
            </a:r>
            <a:r>
              <a:rPr lang="et-EE" sz="1800" dirty="0" err="1"/>
              <a:t>Task</a:t>
            </a:r>
            <a:r>
              <a:rPr lang="et-EE" sz="1800" dirty="0"/>
              <a:t> 1</a:t>
            </a:r>
          </a:p>
          <a:p>
            <a:pPr>
              <a:spcBef>
                <a:spcPts val="0"/>
              </a:spcBef>
            </a:pPr>
            <a:r>
              <a:rPr lang="et-EE" sz="1800" dirty="0" smtClean="0"/>
              <a:t>5.             Keelte areng, </a:t>
            </a:r>
            <a:r>
              <a:rPr lang="et-EE" sz="1800" dirty="0" err="1" smtClean="0"/>
              <a:t>harjutustunnd</a:t>
            </a:r>
            <a:endParaRPr lang="et-EE" sz="1800" dirty="0" smtClean="0"/>
          </a:p>
          <a:p>
            <a:pPr>
              <a:spcBef>
                <a:spcPts val="0"/>
              </a:spcBef>
            </a:pPr>
            <a:r>
              <a:rPr lang="et-EE" sz="1800" dirty="0" smtClean="0"/>
              <a:t>6.</a:t>
            </a:r>
            <a:r>
              <a:rPr lang="et-EE" sz="1800" dirty="0"/>
              <a:t>	</a:t>
            </a:r>
            <a:r>
              <a:rPr lang="et-EE" sz="1800" dirty="0" smtClean="0"/>
              <a:t>       </a:t>
            </a:r>
            <a:r>
              <a:rPr lang="et-EE" sz="1800" dirty="0" err="1" smtClean="0"/>
              <a:t>Abstract</a:t>
            </a:r>
            <a:r>
              <a:rPr lang="et-EE" sz="1800" dirty="0" smtClean="0"/>
              <a:t> </a:t>
            </a:r>
            <a:r>
              <a:rPr lang="et-EE" sz="1800" dirty="0" err="1"/>
              <a:t>Syntax</a:t>
            </a:r>
            <a:r>
              <a:rPr lang="et-EE" sz="1800" dirty="0"/>
              <a:t> </a:t>
            </a:r>
            <a:r>
              <a:rPr lang="et-EE" sz="1800" dirty="0" err="1"/>
              <a:t>Tree</a:t>
            </a:r>
            <a:r>
              <a:rPr lang="et-EE" sz="1800" dirty="0"/>
              <a:t>, General </a:t>
            </a:r>
            <a:r>
              <a:rPr lang="et-EE" sz="1800" dirty="0" err="1"/>
              <a:t>Purpose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endParaRPr lang="et-EE" sz="1800" dirty="0" smtClean="0"/>
          </a:p>
          <a:p>
            <a:pPr>
              <a:spcBef>
                <a:spcPts val="0"/>
              </a:spcBef>
            </a:pPr>
            <a:r>
              <a:rPr lang="et-EE" sz="1800" dirty="0" smtClean="0"/>
              <a:t>                Test(kontrolltöö)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7.		</a:t>
            </a:r>
            <a:r>
              <a:rPr lang="et-EE" sz="1800" dirty="0" err="1"/>
              <a:t>Functional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, </a:t>
            </a:r>
            <a:r>
              <a:rPr lang="et-EE" sz="1800" dirty="0" err="1" smtClean="0"/>
              <a:t>Task</a:t>
            </a:r>
            <a:r>
              <a:rPr lang="et-EE" sz="1800" dirty="0" smtClean="0"/>
              <a:t> 2</a:t>
            </a:r>
            <a:r>
              <a:rPr lang="et-EE" sz="1800" dirty="0" smtClean="0"/>
              <a:t>1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8.		</a:t>
            </a:r>
            <a:r>
              <a:rPr lang="et-EE" sz="1800" dirty="0" err="1"/>
              <a:t>Functional</a:t>
            </a:r>
            <a:r>
              <a:rPr lang="et-EE" sz="1800" dirty="0"/>
              <a:t> </a:t>
            </a:r>
            <a:r>
              <a:rPr lang="et-EE" sz="1800" dirty="0" err="1" smtClean="0"/>
              <a:t>Language</a:t>
            </a:r>
            <a:r>
              <a:rPr lang="et-EE" sz="1800" dirty="0" smtClean="0"/>
              <a:t>, part 2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9.		</a:t>
            </a:r>
            <a:r>
              <a:rPr lang="et-EE" sz="1800" dirty="0" err="1" smtClean="0"/>
              <a:t>Guest</a:t>
            </a:r>
            <a:r>
              <a:rPr lang="et-EE" sz="1800" dirty="0" smtClean="0"/>
              <a:t> </a:t>
            </a:r>
            <a:r>
              <a:rPr lang="et-EE" sz="1800" dirty="0" err="1"/>
              <a:t>lecturer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10.		</a:t>
            </a:r>
            <a:r>
              <a:rPr lang="et-EE" sz="1800" dirty="0" smtClean="0"/>
              <a:t> 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11.	</a:t>
            </a:r>
            <a:r>
              <a:rPr lang="et-EE" sz="1800" dirty="0" smtClean="0"/>
              <a:t> 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12.	 </a:t>
            </a:r>
            <a:r>
              <a:rPr lang="et-EE" sz="1800" dirty="0" smtClean="0"/>
              <a:t>       </a:t>
            </a:r>
            <a:r>
              <a:rPr lang="et-EE" sz="1800" dirty="0" err="1" smtClean="0"/>
              <a:t>Machine</a:t>
            </a:r>
            <a:r>
              <a:rPr lang="et-EE" sz="1800" dirty="0" smtClean="0"/>
              <a:t> </a:t>
            </a:r>
            <a:r>
              <a:rPr lang="et-EE" sz="1800" dirty="0" err="1"/>
              <a:t>Language</a:t>
            </a:r>
            <a:r>
              <a:rPr lang="et-EE" sz="1800" dirty="0"/>
              <a:t>, </a:t>
            </a:r>
            <a:r>
              <a:rPr lang="et-EE" sz="1800" dirty="0" err="1"/>
              <a:t>Assembly</a:t>
            </a:r>
            <a:r>
              <a:rPr lang="et-EE" sz="1800" dirty="0"/>
              <a:t> </a:t>
            </a:r>
            <a:r>
              <a:rPr lang="et-EE" sz="1800" dirty="0" err="1"/>
              <a:t>Language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13</a:t>
            </a:r>
            <a:r>
              <a:rPr lang="et-EE" sz="1800" dirty="0" smtClean="0"/>
              <a:t>.</a:t>
            </a:r>
            <a:r>
              <a:rPr lang="et-EE" sz="1800" dirty="0"/>
              <a:t> </a:t>
            </a:r>
            <a:r>
              <a:rPr lang="et-EE" sz="1800" dirty="0" smtClean="0"/>
              <a:t>        </a:t>
            </a:r>
            <a:r>
              <a:rPr lang="et-EE" sz="1800" dirty="0"/>
              <a:t>	Practice </a:t>
            </a:r>
            <a:r>
              <a:rPr lang="et-EE" sz="1800" dirty="0" err="1"/>
              <a:t>Task</a:t>
            </a:r>
            <a:r>
              <a:rPr lang="et-EE" sz="1800" dirty="0"/>
              <a:t> </a:t>
            </a:r>
            <a:r>
              <a:rPr lang="et-EE" sz="1800" dirty="0" smtClean="0"/>
              <a:t>3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14.	 </a:t>
            </a:r>
            <a:r>
              <a:rPr lang="et-EE" sz="1800" dirty="0" smtClean="0"/>
              <a:t>      </a:t>
            </a:r>
            <a:r>
              <a:rPr lang="et-EE" sz="1800" dirty="0" err="1" smtClean="0"/>
              <a:t>Presentation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15.	</a:t>
            </a:r>
            <a:r>
              <a:rPr lang="et-EE" sz="1800"/>
              <a:t> </a:t>
            </a:r>
            <a:r>
              <a:rPr lang="et-EE" sz="1800" smtClean="0"/>
              <a:t>      </a:t>
            </a:r>
            <a:r>
              <a:rPr lang="et-EE" sz="1800" smtClean="0"/>
              <a:t> </a:t>
            </a:r>
            <a:endParaRPr lang="et-EE" sz="1800" dirty="0"/>
          </a:p>
          <a:p>
            <a:pPr>
              <a:spcBef>
                <a:spcPts val="0"/>
              </a:spcBef>
            </a:pPr>
            <a:r>
              <a:rPr lang="et-EE" sz="1800" dirty="0"/>
              <a:t>16.	 </a:t>
            </a:r>
            <a:r>
              <a:rPr lang="et-EE" sz="1800" dirty="0" smtClean="0"/>
              <a:t>      </a:t>
            </a:r>
            <a:r>
              <a:rPr lang="et-EE" sz="1800" dirty="0" err="1" smtClean="0"/>
              <a:t>Exam</a:t>
            </a:r>
            <a:endParaRPr lang="et-EE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5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pPr marL="0" indent="0">
              <a:buNone/>
            </a:pPr>
            <a:r>
              <a:rPr lang="et-EE" sz="1400" dirty="0"/>
              <a:t>                            LET'S BUILD A COMPILER!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b="1" dirty="0"/>
              <a:t>                       </a:t>
            </a:r>
            <a:r>
              <a:rPr lang="et-EE" sz="1400" b="1" dirty="0" smtClean="0"/>
              <a:t>    By</a:t>
            </a:r>
            <a:r>
              <a:rPr lang="et-EE" sz="1400" b="1" dirty="0"/>
              <a:t> </a:t>
            </a:r>
            <a:r>
              <a:rPr lang="et-EE" sz="1400" b="1" dirty="0" smtClean="0"/>
              <a:t> </a:t>
            </a:r>
            <a:r>
              <a:rPr lang="et-EE" sz="1400" b="1" dirty="0"/>
              <a:t>Jack W. Crenshaw, Ph.D</a:t>
            </a:r>
            <a:r>
              <a:rPr lang="et-EE" sz="1400" dirty="0"/>
              <a:t>.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pPr marL="0" indent="0">
              <a:buNone/>
            </a:pPr>
            <a:r>
              <a:rPr lang="et-EE" sz="1400" dirty="0"/>
              <a:t>This file contains all of the installments of Jack Crenshaw's</a:t>
            </a:r>
          </a:p>
          <a:p>
            <a:pPr marL="0" indent="0">
              <a:buNone/>
            </a:pPr>
            <a:r>
              <a:rPr lang="et-EE" sz="1400" dirty="0"/>
              <a:t>tutorial on compiler </a:t>
            </a:r>
            <a:r>
              <a:rPr lang="et-EE" sz="1400" dirty="0" smtClean="0"/>
              <a:t>construction</a:t>
            </a:r>
            <a:r>
              <a:rPr lang="et-EE" sz="1400" dirty="0"/>
              <a:t>.</a:t>
            </a:r>
            <a:r>
              <a:rPr lang="et-EE" sz="1400" dirty="0" smtClean="0"/>
              <a:t> </a:t>
            </a:r>
            <a:endParaRPr lang="et-EE" sz="1400" dirty="0"/>
          </a:p>
          <a:p>
            <a:pPr marL="0" indent="0">
              <a:buNone/>
            </a:pPr>
            <a:r>
              <a:rPr lang="et-EE" sz="1400" dirty="0"/>
              <a:t>The intended audience is those folks who are not computer scientists,</a:t>
            </a:r>
          </a:p>
          <a:p>
            <a:pPr marL="0" indent="0">
              <a:buNone/>
            </a:pPr>
            <a:r>
              <a:rPr lang="et-EE" sz="1400" dirty="0"/>
              <a:t>but who enjoy computing and have always wanted to know how compilers</a:t>
            </a:r>
          </a:p>
          <a:p>
            <a:pPr marL="0" indent="0">
              <a:buNone/>
            </a:pPr>
            <a:r>
              <a:rPr lang="et-EE" sz="1400" dirty="0"/>
              <a:t>work. A lot of compiler theory has been left out, but the practical</a:t>
            </a:r>
          </a:p>
          <a:p>
            <a:pPr marL="0" indent="0">
              <a:buNone/>
            </a:pPr>
            <a:r>
              <a:rPr lang="et-EE" sz="1400" dirty="0"/>
              <a:t>issues are covered. By the time you have completed the series, you</a:t>
            </a:r>
          </a:p>
          <a:p>
            <a:pPr marL="0" indent="0">
              <a:buNone/>
            </a:pPr>
            <a:r>
              <a:rPr lang="et-EE" sz="1400" dirty="0"/>
              <a:t>should be able to design and build your own working compiler. It will</a:t>
            </a:r>
          </a:p>
          <a:p>
            <a:pPr marL="0" indent="0">
              <a:buNone/>
            </a:pPr>
            <a:r>
              <a:rPr lang="et-EE" sz="1400" dirty="0"/>
              <a:t>not be the world's best, nor will it put out incredibly tight code.</a:t>
            </a:r>
          </a:p>
          <a:p>
            <a:pPr marL="0" indent="0">
              <a:buNone/>
            </a:pPr>
            <a:r>
              <a:rPr lang="et-EE" sz="1400" dirty="0"/>
              <a:t>Your product will probably never put Borland or MicroSoft out of</a:t>
            </a:r>
          </a:p>
          <a:p>
            <a:pPr marL="0" indent="0">
              <a:buNone/>
            </a:pPr>
            <a:r>
              <a:rPr lang="et-EE" sz="1400" dirty="0"/>
              <a:t>business.  But it will work, and it will be yours</a:t>
            </a:r>
            <a:endParaRPr lang="et-E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</TotalTime>
  <Words>1864</Words>
  <Application>Microsoft Office PowerPoint</Application>
  <PresentationFormat>On-screen Show (4:3)</PresentationFormat>
  <Paragraphs>300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Verdana</vt:lpstr>
      <vt:lpstr>Office Theme</vt:lpstr>
      <vt:lpstr>PowerPoint Presentation</vt:lpstr>
      <vt:lpstr>PowerPoint Presentation</vt:lpstr>
      <vt:lpstr>Aine eesmärk  </vt:lpstr>
      <vt:lpstr> Aine sisu</vt:lpstr>
      <vt:lpstr> Punktid I(EXAM)</vt:lpstr>
      <vt:lpstr>Punktid II(EXAM &amp; Pääs examile) </vt:lpstr>
      <vt:lpstr> Kursuse struktuur</vt:lpstr>
      <vt:lpstr>Ajakava ja teemad</vt:lpstr>
      <vt:lpstr>Subject  contents II</vt:lpstr>
      <vt:lpstr>Presentation (analysis question list)</vt:lpstr>
      <vt:lpstr>Subject  contents III</vt:lpstr>
      <vt:lpstr>COMPUTER as a MULTILEVEL MACHINE</vt:lpstr>
      <vt:lpstr>PowerPoint Presentation</vt:lpstr>
      <vt:lpstr>TRANSLATION VS. INTERPRETATION I </vt:lpstr>
      <vt:lpstr>TRANSLATION VS. INTERPRETATION II</vt:lpstr>
      <vt:lpstr>TRANSLATION VS. INTERPRETATION III</vt:lpstr>
      <vt:lpstr> </vt:lpstr>
      <vt:lpstr>Significant Language Features I </vt:lpstr>
      <vt:lpstr>Significant Language Features II </vt:lpstr>
      <vt:lpstr> </vt:lpstr>
      <vt:lpstr> </vt:lpstr>
      <vt:lpstr>PSEUDO LANGUAGE I</vt:lpstr>
      <vt:lpstr>PSEUDO LANGUAGE II</vt:lpstr>
      <vt:lpstr>PSEUDO LANGUAGE III</vt:lpstr>
      <vt:lpstr>PSEUDO LANGUAGE IV</vt:lpstr>
      <vt:lpstr>PSEUDO LANGUAGE V</vt:lpstr>
      <vt:lpstr> If-then/else or case design issues</vt:lpstr>
      <vt:lpstr> Loop design issues </vt:lpstr>
      <vt:lpstr>Exercise 1</vt:lpstr>
      <vt:lpstr>Excercise 2</vt:lpstr>
      <vt:lpstr>PowerPoint Presentation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182</cp:revision>
  <cp:lastPrinted>2023-09-08T11:29:57Z</cp:lastPrinted>
  <dcterms:created xsi:type="dcterms:W3CDTF">2011-01-05T14:05:55Z</dcterms:created>
  <dcterms:modified xsi:type="dcterms:W3CDTF">2024-09-05T08:53:14Z</dcterms:modified>
</cp:coreProperties>
</file>