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3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260" r:id="rId2"/>
    <p:sldId id="393" r:id="rId3"/>
    <p:sldId id="394" r:id="rId4"/>
    <p:sldId id="336" r:id="rId5"/>
    <p:sldId id="341" r:id="rId6"/>
    <p:sldId id="337" r:id="rId7"/>
    <p:sldId id="338" r:id="rId8"/>
    <p:sldId id="342" r:id="rId9"/>
    <p:sldId id="339" r:id="rId10"/>
    <p:sldId id="340" r:id="rId11"/>
    <p:sldId id="366" r:id="rId12"/>
    <p:sldId id="343" r:id="rId13"/>
    <p:sldId id="367" r:id="rId14"/>
    <p:sldId id="353" r:id="rId15"/>
    <p:sldId id="359" r:id="rId16"/>
    <p:sldId id="358" r:id="rId17"/>
    <p:sldId id="357" r:id="rId18"/>
    <p:sldId id="356" r:id="rId19"/>
    <p:sldId id="354" r:id="rId20"/>
    <p:sldId id="355" r:id="rId21"/>
    <p:sldId id="326" r:id="rId22"/>
    <p:sldId id="334" r:id="rId23"/>
    <p:sldId id="313" r:id="rId24"/>
    <p:sldId id="364" r:id="rId25"/>
    <p:sldId id="314" r:id="rId26"/>
    <p:sldId id="365" r:id="rId27"/>
    <p:sldId id="368" r:id="rId28"/>
    <p:sldId id="315" r:id="rId29"/>
    <p:sldId id="316" r:id="rId30"/>
    <p:sldId id="317" r:id="rId31"/>
    <p:sldId id="360" r:id="rId32"/>
    <p:sldId id="373" r:id="rId33"/>
    <p:sldId id="374" r:id="rId34"/>
    <p:sldId id="331" r:id="rId35"/>
    <p:sldId id="332" r:id="rId36"/>
    <p:sldId id="375" r:id="rId37"/>
    <p:sldId id="376" r:id="rId38"/>
    <p:sldId id="377" r:id="rId39"/>
    <p:sldId id="378" r:id="rId40"/>
    <p:sldId id="386" r:id="rId41"/>
    <p:sldId id="387" r:id="rId42"/>
    <p:sldId id="388" r:id="rId43"/>
    <p:sldId id="389" r:id="rId44"/>
    <p:sldId id="390" r:id="rId45"/>
    <p:sldId id="333" r:id="rId46"/>
    <p:sldId id="324" r:id="rId47"/>
    <p:sldId id="380" r:id="rId48"/>
    <p:sldId id="381" r:id="rId49"/>
    <p:sldId id="382" r:id="rId50"/>
    <p:sldId id="379" r:id="rId51"/>
    <p:sldId id="319" r:id="rId52"/>
    <p:sldId id="391" r:id="rId53"/>
    <p:sldId id="323" r:id="rId54"/>
    <p:sldId id="320" r:id="rId55"/>
    <p:sldId id="321" r:id="rId56"/>
    <p:sldId id="293" r:id="rId57"/>
    <p:sldId id="310" r:id="rId58"/>
    <p:sldId id="392" r:id="rId59"/>
  </p:sldIdLst>
  <p:sldSz cx="12192000" cy="6858000"/>
  <p:notesSz cx="6805613" cy="99393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0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8" autoAdjust="0"/>
    <p:restoredTop sz="94700" autoAdjust="0"/>
  </p:normalViewPr>
  <p:slideViewPr>
    <p:cSldViewPr snapToObjects="1">
      <p:cViewPr varScale="1">
        <p:scale>
          <a:sx n="100" d="100"/>
          <a:sy n="100" d="100"/>
        </p:scale>
        <p:origin x="192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1532"/>
    </p:cViewPr>
    <p:sldLst>
      <p:sld r:id="rId1" collapse="1"/>
      <p:sld r:id="rId2" collapse="1"/>
      <p:sld r:id="rId3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Objects="1">
      <p:cViewPr varScale="1">
        <p:scale>
          <a:sx n="92" d="100"/>
          <a:sy n="92" d="100"/>
        </p:scale>
        <p:origin x="374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2.xml"/><Relationship Id="rId2" Type="http://schemas.openxmlformats.org/officeDocument/2006/relationships/slide" Target="slides/slide9.xml"/><Relationship Id="rId1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B731A-5C79-4945-A0B8-E2559B99185C}" type="datetimeFigureOut">
              <a:rPr lang="et-EE" smtClean="0"/>
              <a:t>02.09.2025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C70FA7-B7A3-466D-AA2A-095462939C6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87955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303AD4-9338-4CB1-935E-39B7618DC92B}" type="datetimeFigureOut">
              <a:rPr lang="et-EE" smtClean="0"/>
              <a:pPr/>
              <a:t>02.09.2025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0B032-697D-4373-B68C-9DEB4250BBE6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18891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t-EE" dirty="0" err="1" smtClean="0"/>
              <a:t>Click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edit</a:t>
            </a:r>
            <a:r>
              <a:rPr lang="et-EE" dirty="0" smtClean="0"/>
              <a:t> </a:t>
            </a:r>
            <a:r>
              <a:rPr lang="et-EE" dirty="0" err="1" smtClean="0"/>
              <a:t>Master</a:t>
            </a:r>
            <a:r>
              <a:rPr lang="et-EE" dirty="0" smtClean="0"/>
              <a:t> </a:t>
            </a:r>
            <a:r>
              <a:rPr lang="et-EE" dirty="0" err="1" smtClean="0"/>
              <a:t>title</a:t>
            </a:r>
            <a:r>
              <a:rPr lang="et-EE" dirty="0" smtClean="0"/>
              <a:t> </a:t>
            </a:r>
            <a:r>
              <a:rPr lang="et-EE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Arial" pitchFamily="34" charset="0"/>
              <a:buChar char="•"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t-EE" dirty="0" err="1" smtClean="0"/>
              <a:t>Click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edit</a:t>
            </a:r>
            <a:r>
              <a:rPr lang="et-EE" dirty="0" smtClean="0"/>
              <a:t> </a:t>
            </a:r>
            <a:r>
              <a:rPr lang="et-EE" dirty="0" err="1" smtClean="0"/>
              <a:t>Master</a:t>
            </a:r>
            <a:r>
              <a:rPr lang="et-EE" dirty="0" smtClean="0"/>
              <a:t> </a:t>
            </a:r>
            <a:r>
              <a:rPr lang="et-EE" dirty="0" err="1" smtClean="0"/>
              <a:t>text</a:t>
            </a:r>
            <a:r>
              <a:rPr lang="et-EE" dirty="0" smtClean="0"/>
              <a:t> </a:t>
            </a:r>
            <a:r>
              <a:rPr lang="et-EE" dirty="0" err="1" smtClean="0"/>
              <a:t>styles</a:t>
            </a:r>
            <a:endParaRPr lang="et-EE" dirty="0" smtClean="0"/>
          </a:p>
          <a:p>
            <a:pPr lvl="1"/>
            <a:r>
              <a:rPr lang="et-EE" dirty="0" err="1" smtClean="0"/>
              <a:t>Second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endParaRPr lang="et-EE" dirty="0" smtClean="0"/>
          </a:p>
          <a:p>
            <a:pPr lvl="2"/>
            <a:r>
              <a:rPr lang="et-EE" dirty="0" err="1" smtClean="0"/>
              <a:t>Third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endParaRPr lang="et-EE" dirty="0" smtClean="0"/>
          </a:p>
          <a:p>
            <a:pPr lvl="3"/>
            <a:r>
              <a:rPr lang="et-EE" dirty="0" err="1" smtClean="0"/>
              <a:t>Fourth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endParaRPr lang="et-EE" dirty="0" smtClean="0"/>
          </a:p>
          <a:p>
            <a:pPr lvl="4"/>
            <a:r>
              <a:rPr lang="et-EE" dirty="0" err="1" smtClean="0"/>
              <a:t>Fifth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02717" y="6372000"/>
            <a:ext cx="1037899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703512" y="332656"/>
            <a:ext cx="9937104" cy="1152128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t-EE" dirty="0" err="1" smtClean="0"/>
              <a:t>Click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edit</a:t>
            </a:r>
            <a:r>
              <a:rPr lang="et-EE" dirty="0" smtClean="0"/>
              <a:t> </a:t>
            </a:r>
            <a:r>
              <a:rPr lang="et-EE" dirty="0" err="1" smtClean="0"/>
              <a:t>Master</a:t>
            </a:r>
            <a:r>
              <a:rPr lang="et-EE" dirty="0" smtClean="0"/>
              <a:t> </a:t>
            </a:r>
            <a:r>
              <a:rPr lang="et-EE" dirty="0" err="1" smtClean="0"/>
              <a:t>title</a:t>
            </a:r>
            <a:r>
              <a:rPr lang="et-EE" dirty="0" smtClean="0"/>
              <a:t> </a:t>
            </a:r>
            <a:r>
              <a:rPr lang="et-EE" dirty="0" err="1" smtClean="0"/>
              <a:t>style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02717" y="6372000"/>
            <a:ext cx="1037899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02000" y="6372000"/>
            <a:ext cx="1037899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ppt_sisupohi.gif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703512" y="332656"/>
            <a:ext cx="993710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 dirty="0" err="1" smtClean="0"/>
              <a:t>Click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edit</a:t>
            </a:r>
            <a:r>
              <a:rPr lang="et-EE" dirty="0" smtClean="0"/>
              <a:t> </a:t>
            </a:r>
            <a:r>
              <a:rPr lang="et-EE" dirty="0" err="1" smtClean="0"/>
              <a:t>Master</a:t>
            </a:r>
            <a:r>
              <a:rPr lang="et-EE" dirty="0" smtClean="0"/>
              <a:t> </a:t>
            </a:r>
            <a:r>
              <a:rPr lang="et-EE" dirty="0" err="1" smtClean="0"/>
              <a:t>title</a:t>
            </a:r>
            <a:r>
              <a:rPr lang="et-EE" dirty="0" smtClean="0"/>
              <a:t> </a:t>
            </a:r>
            <a:r>
              <a:rPr lang="et-EE" dirty="0" err="1" smtClean="0"/>
              <a:t>style</a:t>
            </a:r>
            <a:endParaRPr lang="en-US" dirty="0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703512" y="1628800"/>
            <a:ext cx="9937104" cy="4634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 dirty="0" err="1" smtClean="0"/>
              <a:t>Click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edit</a:t>
            </a:r>
            <a:r>
              <a:rPr lang="et-EE" dirty="0" smtClean="0"/>
              <a:t> </a:t>
            </a:r>
            <a:r>
              <a:rPr lang="et-EE" dirty="0" err="1" smtClean="0"/>
              <a:t>Master</a:t>
            </a:r>
            <a:r>
              <a:rPr lang="et-EE" dirty="0" smtClean="0"/>
              <a:t> </a:t>
            </a:r>
            <a:r>
              <a:rPr lang="et-EE" dirty="0" err="1" smtClean="0"/>
              <a:t>text</a:t>
            </a:r>
            <a:r>
              <a:rPr lang="et-EE" dirty="0" smtClean="0"/>
              <a:t> </a:t>
            </a:r>
            <a:r>
              <a:rPr lang="et-EE" dirty="0" err="1" smtClean="0"/>
              <a:t>styles</a:t>
            </a:r>
            <a:endParaRPr lang="et-EE" dirty="0" smtClean="0"/>
          </a:p>
          <a:p>
            <a:pPr lvl="1"/>
            <a:r>
              <a:rPr lang="et-EE" dirty="0" err="1" smtClean="0"/>
              <a:t>Second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endParaRPr lang="et-EE" dirty="0" smtClean="0"/>
          </a:p>
          <a:p>
            <a:pPr lvl="2"/>
            <a:r>
              <a:rPr lang="et-EE" dirty="0" err="1" smtClean="0"/>
              <a:t>Third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endParaRPr lang="et-EE" dirty="0" smtClean="0"/>
          </a:p>
          <a:p>
            <a:pPr lvl="3"/>
            <a:r>
              <a:rPr lang="et-EE" dirty="0" err="1" smtClean="0"/>
              <a:t>Fourth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endParaRPr lang="et-EE" dirty="0" smtClean="0"/>
          </a:p>
          <a:p>
            <a:pPr lvl="4"/>
            <a:r>
              <a:rPr lang="et-EE" dirty="0" err="1" smtClean="0"/>
              <a:t>Fifth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endParaRPr lang="en-US" dirty="0" smtClean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02717" y="6371345"/>
            <a:ext cx="1037899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4" r:id="rId2"/>
    <p:sldLayoutId id="2147483665" r:id="rId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itchFamily="34" charset="0"/>
          <a:ea typeface="Verdana" pitchFamily="34" charset="0"/>
          <a:cs typeface="Arial" pitchFamily="34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870042"/>
        </a:buClr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Verdana" pitchFamily="34" charset="0"/>
          <a:cs typeface="Arial" pitchFamily="34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870042"/>
        </a:buClr>
        <a:buFont typeface="Symbol" pitchFamily="18" charset="2"/>
        <a:buChar char=""/>
        <a:defRPr sz="2000" kern="1200">
          <a:solidFill>
            <a:schemeClr val="tx1"/>
          </a:solidFill>
          <a:latin typeface="Arial" pitchFamily="34" charset="0"/>
          <a:ea typeface="Verdana" pitchFamily="34" charset="0"/>
          <a:cs typeface="Arial" pitchFamily="34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-"/>
        <a:defRPr sz="1800" kern="1200">
          <a:solidFill>
            <a:schemeClr val="tx1"/>
          </a:solidFill>
          <a:latin typeface="Arial" pitchFamily="34" charset="0"/>
          <a:ea typeface="Verdana" pitchFamily="34" charset="0"/>
          <a:cs typeface="Arial" pitchFamily="34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Verdana"/>
          <a:ea typeface="Verdana" pitchFamily="34" charset="0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Verdana"/>
          <a:ea typeface="Verdana" pitchFamily="34" charset="0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ladimir.viies@gmail.com" TargetMode="External"/><Relationship Id="rId2" Type="http://schemas.openxmlformats.org/officeDocument/2006/relationships/hyperlink" Target="mailto:lembit.jyrimagi@gmail.com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15680" y="980729"/>
            <a:ext cx="6500858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et-EE" sz="3600" dirty="0" smtClean="0"/>
              <a:t> Programmeerimiskeelte analüüs</a:t>
            </a:r>
            <a:endParaRPr lang="et-EE" dirty="0" smtClean="0"/>
          </a:p>
          <a:p>
            <a:pPr algn="ctr"/>
            <a:r>
              <a:rPr lang="et-EE" dirty="0" smtClean="0"/>
              <a:t>Lembit </a:t>
            </a:r>
            <a:r>
              <a:rPr lang="et-EE" dirty="0"/>
              <a:t>Jürimägi </a:t>
            </a:r>
            <a:r>
              <a:rPr lang="et-EE" dirty="0">
                <a:solidFill>
                  <a:schemeClr val="tx2"/>
                </a:solidFill>
                <a:hlinkClick r:id="rId2"/>
              </a:rPr>
              <a:t>lembit.jyrimagi@gmail.com</a:t>
            </a:r>
            <a:r>
              <a:rPr lang="et-EE" dirty="0">
                <a:solidFill>
                  <a:schemeClr val="tx2"/>
                </a:solidFill>
              </a:rPr>
              <a:t> </a:t>
            </a:r>
            <a:endParaRPr lang="et-EE" dirty="0" smtClean="0">
              <a:solidFill>
                <a:schemeClr val="tx2"/>
              </a:solidFill>
            </a:endParaRPr>
          </a:p>
          <a:p>
            <a:pPr algn="ctr"/>
            <a:r>
              <a:rPr lang="et-EE" sz="1600" dirty="0"/>
              <a:t>Vladimir Viies </a:t>
            </a:r>
            <a:r>
              <a:rPr lang="et-EE" sz="1600" dirty="0" smtClean="0"/>
              <a:t> </a:t>
            </a:r>
            <a:r>
              <a:rPr lang="et-EE" sz="1600" dirty="0" smtClean="0">
                <a:hlinkClick r:id="rId3"/>
              </a:rPr>
              <a:t>vladimir.viies</a:t>
            </a:r>
            <a:r>
              <a:rPr lang="et-EE" sz="12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@gmail.com</a:t>
            </a:r>
            <a:endParaRPr lang="et-EE" sz="12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endParaRPr lang="et-EE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endParaRPr lang="et-EE" sz="1600" dirty="0" smtClean="0">
              <a:solidFill>
                <a:schemeClr val="tx2"/>
              </a:solidFill>
            </a:endParaRPr>
          </a:p>
          <a:p>
            <a:pPr algn="ctr"/>
            <a:r>
              <a:rPr lang="et-EE" dirty="0" smtClean="0"/>
              <a:t>Tallinna Tehnikaülikool </a:t>
            </a:r>
          </a:p>
          <a:p>
            <a:pPr algn="ctr"/>
            <a:r>
              <a:rPr lang="et-EE" dirty="0" smtClean="0"/>
              <a:t>  </a:t>
            </a:r>
            <a:endParaRPr lang="et-E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077" y="3831000"/>
            <a:ext cx="4024064" cy="2241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46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/>
            </a:r>
            <a:br>
              <a:rPr lang="et-EE" dirty="0"/>
            </a:br>
            <a:r>
              <a:rPr lang="et-EE" dirty="0"/>
              <a:t>Mälu </a:t>
            </a:r>
            <a:r>
              <a:rPr lang="et-EE" dirty="0" smtClean="0"/>
              <a:t>jaotamine</a:t>
            </a:r>
            <a:endParaRPr lang="en-US" altLang="et-EE" dirty="0"/>
          </a:p>
        </p:txBody>
      </p:sp>
      <p:sp>
        <p:nvSpPr>
          <p:cNvPr id="155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t-EE" dirty="0" err="1"/>
              <a:t>Põhimälu</a:t>
            </a:r>
            <a:r>
              <a:rPr lang="en-US" altLang="et-EE" dirty="0"/>
              <a:t> </a:t>
            </a:r>
            <a:r>
              <a:rPr lang="en-US" altLang="et-EE" dirty="0" err="1"/>
              <a:t>eraldamine</a:t>
            </a:r>
            <a:r>
              <a:rPr lang="en-US" altLang="et-EE" dirty="0"/>
              <a:t> </a:t>
            </a:r>
            <a:r>
              <a:rPr lang="en-US" altLang="et-EE" dirty="0" err="1" smtClean="0"/>
              <a:t>protsessidele</a:t>
            </a:r>
            <a:endParaRPr lang="et-EE" altLang="et-EE" dirty="0" smtClean="0"/>
          </a:p>
          <a:p>
            <a:r>
              <a:rPr lang="en-US" altLang="et-EE" dirty="0" err="1" smtClean="0"/>
              <a:t>Teisese</a:t>
            </a:r>
            <a:r>
              <a:rPr lang="en-US" altLang="et-EE" dirty="0" smtClean="0"/>
              <a:t> </a:t>
            </a:r>
            <a:r>
              <a:rPr lang="en-US" altLang="et-EE" dirty="0" err="1"/>
              <a:t>mälu</a:t>
            </a:r>
            <a:r>
              <a:rPr lang="en-US" altLang="et-EE" dirty="0"/>
              <a:t> </a:t>
            </a:r>
            <a:r>
              <a:rPr lang="en-US" altLang="et-EE" dirty="0" err="1"/>
              <a:t>eraldamine</a:t>
            </a:r>
            <a:r>
              <a:rPr lang="en-US" altLang="et-EE" dirty="0"/>
              <a:t> </a:t>
            </a:r>
            <a:r>
              <a:rPr lang="en-US" altLang="et-EE" dirty="0" err="1" smtClean="0"/>
              <a:t>protsessidele</a:t>
            </a:r>
            <a:endParaRPr lang="et-EE" altLang="et-EE" dirty="0" smtClean="0"/>
          </a:p>
          <a:p>
            <a:r>
              <a:rPr lang="en-US" altLang="et-EE" dirty="0" err="1" smtClean="0"/>
              <a:t>Jagatud</a:t>
            </a:r>
            <a:r>
              <a:rPr lang="en-US" altLang="et-EE" dirty="0" smtClean="0"/>
              <a:t> </a:t>
            </a:r>
            <a:r>
              <a:rPr lang="en-US" altLang="et-EE" dirty="0" err="1"/>
              <a:t>mälupiirkondadele</a:t>
            </a:r>
            <a:r>
              <a:rPr lang="en-US" altLang="et-EE" dirty="0"/>
              <a:t> </a:t>
            </a:r>
            <a:r>
              <a:rPr lang="en-US" altLang="et-EE" dirty="0" err="1"/>
              <a:t>juurdepääsu</a:t>
            </a:r>
            <a:r>
              <a:rPr lang="en-US" altLang="et-EE" dirty="0"/>
              <a:t> </a:t>
            </a:r>
            <a:r>
              <a:rPr lang="en-US" altLang="et-EE" dirty="0" err="1" smtClean="0"/>
              <a:t>kaitseatribuudid</a:t>
            </a:r>
            <a:endParaRPr lang="et-EE" altLang="et-EE" dirty="0" smtClean="0"/>
          </a:p>
          <a:p>
            <a:r>
              <a:rPr lang="en-US" altLang="et-EE" dirty="0" err="1" smtClean="0"/>
              <a:t>Virtuaalmälu</a:t>
            </a:r>
            <a:r>
              <a:rPr lang="en-US" altLang="et-EE" dirty="0" smtClean="0"/>
              <a:t> </a:t>
            </a:r>
            <a:r>
              <a:rPr lang="en-US" altLang="et-EE" dirty="0" err="1"/>
              <a:t>haldamiseks</a:t>
            </a:r>
            <a:r>
              <a:rPr lang="en-US" altLang="et-EE" dirty="0"/>
              <a:t> </a:t>
            </a:r>
            <a:r>
              <a:rPr lang="en-US" altLang="et-EE" dirty="0" err="1"/>
              <a:t>vajalik</a:t>
            </a:r>
            <a:r>
              <a:rPr lang="en-US" altLang="et-EE" dirty="0"/>
              <a:t> </a:t>
            </a:r>
            <a:r>
              <a:rPr lang="en-US" altLang="et-EE" dirty="0" err="1"/>
              <a:t>teave</a:t>
            </a:r>
            <a:endParaRPr lang="en-US" altLang="et-E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3AB6B5D-45E8-4CD9-9066-B5FAF214CEA0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617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Olekud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Instructions</a:t>
            </a:r>
            <a:r>
              <a:rPr lang="et-EE" dirty="0" smtClean="0"/>
              <a:t> - </a:t>
            </a:r>
            <a:r>
              <a:rPr lang="et-EE" dirty="0"/>
              <a:t>represent state transition via program execution</a:t>
            </a:r>
          </a:p>
          <a:p>
            <a:r>
              <a:rPr lang="et-EE" dirty="0" err="1" smtClean="0"/>
              <a:t>You</a:t>
            </a:r>
            <a:r>
              <a:rPr lang="et-EE" dirty="0" smtClean="0"/>
              <a:t> </a:t>
            </a:r>
            <a:r>
              <a:rPr lang="et-EE" dirty="0"/>
              <a:t>have a choice: </a:t>
            </a:r>
            <a:endParaRPr lang="et-EE" dirty="0" smtClean="0"/>
          </a:p>
          <a:p>
            <a:pPr lvl="1"/>
            <a:r>
              <a:rPr lang="et-EE" dirty="0" err="1" smtClean="0"/>
              <a:t>implement</a:t>
            </a:r>
            <a:r>
              <a:rPr lang="et-EE" dirty="0" smtClean="0"/>
              <a:t> </a:t>
            </a:r>
            <a:r>
              <a:rPr lang="et-EE" dirty="0"/>
              <a:t>with hardware, (quick </a:t>
            </a:r>
            <a:r>
              <a:rPr lang="et-EE" dirty="0" err="1"/>
              <a:t>yet</a:t>
            </a:r>
            <a:r>
              <a:rPr lang="et-EE" dirty="0"/>
              <a:t> </a:t>
            </a:r>
            <a:r>
              <a:rPr lang="et-EE" dirty="0" err="1" smtClean="0"/>
              <a:t>inflexible</a:t>
            </a:r>
            <a:r>
              <a:rPr lang="et-EE" dirty="0" smtClean="0"/>
              <a:t>)</a:t>
            </a:r>
          </a:p>
          <a:p>
            <a:pPr lvl="1"/>
            <a:r>
              <a:rPr lang="et-EE" dirty="0" err="1" smtClean="0"/>
              <a:t>implement</a:t>
            </a:r>
            <a:r>
              <a:rPr lang="et-EE" dirty="0" smtClean="0"/>
              <a:t> </a:t>
            </a:r>
            <a:r>
              <a:rPr lang="et-EE" dirty="0"/>
              <a:t>with software, (slow and flexible)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241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dirty="0" smtClean="0"/>
              <a:t>UNIX-</a:t>
            </a:r>
            <a:r>
              <a:rPr lang="en-US" altLang="et-EE" dirty="0" err="1" smtClean="0"/>
              <a:t>i</a:t>
            </a:r>
            <a:r>
              <a:rPr lang="en-US" altLang="et-EE" dirty="0" smtClean="0"/>
              <a:t> </a:t>
            </a:r>
            <a:r>
              <a:rPr lang="en-US" altLang="et-EE" dirty="0" err="1"/>
              <a:t>protsesside</a:t>
            </a:r>
            <a:r>
              <a:rPr lang="en-US" altLang="et-EE" dirty="0"/>
              <a:t> </a:t>
            </a:r>
            <a:r>
              <a:rPr lang="en-US" altLang="et-EE" dirty="0" err="1"/>
              <a:t>olekud</a:t>
            </a:r>
            <a:endParaRPr lang="en-US" altLang="et-EE" dirty="0"/>
          </a:p>
        </p:txBody>
      </p:sp>
      <p:pic>
        <p:nvPicPr>
          <p:cNvPr id="1853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776" y="1905001"/>
            <a:ext cx="6124575" cy="444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72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             ARVUTISÜSTEEM  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1026" name="Picture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620" y="1916833"/>
            <a:ext cx="5286375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0880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 Keelte areng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Tõhus </a:t>
            </a:r>
            <a:r>
              <a:rPr lang="et-EE" dirty="0" smtClean="0"/>
              <a:t>tõlge</a:t>
            </a:r>
          </a:p>
          <a:p>
            <a:r>
              <a:rPr lang="et-EE" dirty="0" smtClean="0"/>
              <a:t>Tõhus teostus</a:t>
            </a:r>
          </a:p>
          <a:p>
            <a:r>
              <a:rPr lang="et-EE" dirty="0" err="1" smtClean="0"/>
              <a:t>Kirjutatavus</a:t>
            </a:r>
            <a:endParaRPr lang="et-EE" dirty="0" smtClean="0"/>
          </a:p>
          <a:p>
            <a:r>
              <a:rPr lang="et-EE" dirty="0" smtClean="0"/>
              <a:t>Lihtsus </a:t>
            </a:r>
            <a:r>
              <a:rPr lang="et-EE" dirty="0"/>
              <a:t>– kõiki keele omadusi peaks olema lihtne õppida ja </a:t>
            </a:r>
            <a:r>
              <a:rPr lang="et-EE" dirty="0" smtClean="0"/>
              <a:t>omandada</a:t>
            </a:r>
          </a:p>
          <a:p>
            <a:r>
              <a:rPr lang="et-EE" dirty="0" smtClean="0"/>
              <a:t>Ekspressiivsus</a:t>
            </a:r>
          </a:p>
          <a:p>
            <a:r>
              <a:rPr lang="et-EE" dirty="0" smtClean="0"/>
              <a:t>Kindlus</a:t>
            </a:r>
          </a:p>
          <a:p>
            <a:r>
              <a:rPr lang="et-EE" dirty="0" smtClean="0"/>
              <a:t>Loetavus</a:t>
            </a:r>
          </a:p>
          <a:p>
            <a:r>
              <a:rPr lang="et-EE" dirty="0" smtClean="0"/>
              <a:t>Usaldusväärsus </a:t>
            </a:r>
            <a:r>
              <a:rPr lang="et-EE" dirty="0"/>
              <a:t>– staatiline ja dünaamiline </a:t>
            </a:r>
            <a:r>
              <a:rPr lang="et-EE" dirty="0" smtClean="0"/>
              <a:t>kontroll</a:t>
            </a:r>
          </a:p>
          <a:p>
            <a:r>
              <a:rPr lang="et-EE" dirty="0" smtClean="0"/>
              <a:t>Staatiline </a:t>
            </a:r>
            <a:r>
              <a:rPr lang="et-EE" dirty="0"/>
              <a:t>kompileerimise </a:t>
            </a:r>
            <a:r>
              <a:rPr lang="et-EE" dirty="0" smtClean="0"/>
              <a:t>ajal</a:t>
            </a:r>
          </a:p>
          <a:p>
            <a:r>
              <a:rPr lang="et-EE" dirty="0" smtClean="0"/>
              <a:t>Dünaamiline </a:t>
            </a:r>
            <a:r>
              <a:rPr lang="et-EE" dirty="0"/>
              <a:t>täitmise ajal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15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 Keelte areng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Expressivity</a:t>
            </a:r>
            <a:r>
              <a:rPr lang="et-EE" dirty="0" smtClean="0"/>
              <a:t>- </a:t>
            </a:r>
            <a:r>
              <a:rPr lang="et-EE" dirty="0"/>
              <a:t>readability</a:t>
            </a:r>
          </a:p>
          <a:p>
            <a:r>
              <a:rPr lang="et-EE" dirty="0" err="1" smtClean="0"/>
              <a:t>Well</a:t>
            </a:r>
            <a:r>
              <a:rPr lang="et-EE" dirty="0" smtClean="0"/>
              <a:t> </a:t>
            </a:r>
            <a:r>
              <a:rPr lang="et-EE" dirty="0"/>
              <a:t>defined- syntax, semantics</a:t>
            </a:r>
          </a:p>
          <a:p>
            <a:r>
              <a:rPr lang="et-EE" dirty="0" smtClean="0"/>
              <a:t>I/O </a:t>
            </a:r>
            <a:r>
              <a:rPr lang="et-EE" dirty="0"/>
              <a:t>facilities</a:t>
            </a:r>
          </a:p>
          <a:p>
            <a:r>
              <a:rPr lang="et-EE" dirty="0" err="1" smtClean="0"/>
              <a:t>Portability</a:t>
            </a:r>
            <a:endParaRPr lang="et-EE" dirty="0"/>
          </a:p>
          <a:p>
            <a:r>
              <a:rPr lang="et-EE" dirty="0" err="1" smtClean="0"/>
              <a:t>Efficiency</a:t>
            </a:r>
            <a:endParaRPr lang="et-EE" dirty="0"/>
          </a:p>
          <a:p>
            <a:r>
              <a:rPr lang="et-EE" dirty="0" err="1" smtClean="0"/>
              <a:t>Pedagogy</a:t>
            </a:r>
            <a:r>
              <a:rPr lang="et-EE" dirty="0" smtClean="0"/>
              <a:t> - </a:t>
            </a:r>
            <a:r>
              <a:rPr lang="et-EE" dirty="0"/>
              <a:t>easy to teach &amp; learn</a:t>
            </a:r>
          </a:p>
          <a:p>
            <a:r>
              <a:rPr lang="et-EE" dirty="0" err="1" smtClean="0"/>
              <a:t>Generality</a:t>
            </a:r>
            <a:r>
              <a:rPr lang="et-EE" dirty="0" smtClean="0"/>
              <a:t> - </a:t>
            </a:r>
            <a:r>
              <a:rPr lang="et-EE" dirty="0"/>
              <a:t>useful in wide range of applications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65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Language</a:t>
            </a:r>
            <a:r>
              <a:rPr lang="et-EE" dirty="0"/>
              <a:t> </a:t>
            </a:r>
            <a:r>
              <a:rPr lang="et-EE" dirty="0" err="1" smtClean="0"/>
              <a:t>evaluation</a:t>
            </a:r>
            <a:r>
              <a:rPr lang="et-EE" dirty="0" smtClean="0"/>
              <a:t> II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Readability</a:t>
            </a:r>
            <a:r>
              <a:rPr lang="et-EE" dirty="0" smtClean="0"/>
              <a:t> </a:t>
            </a:r>
            <a:r>
              <a:rPr lang="et-EE" dirty="0" smtClean="0"/>
              <a:t>: Loetavus</a:t>
            </a:r>
            <a:endParaRPr lang="et-EE" dirty="0" smtClean="0"/>
          </a:p>
          <a:p>
            <a:pPr lvl="1"/>
            <a:r>
              <a:rPr lang="et-EE" dirty="0" err="1" smtClean="0"/>
              <a:t>Simplicity</a:t>
            </a:r>
            <a:endParaRPr lang="et-EE" dirty="0"/>
          </a:p>
          <a:p>
            <a:pPr lvl="1"/>
            <a:r>
              <a:rPr lang="et-EE" dirty="0" err="1" smtClean="0"/>
              <a:t>Orthogonality</a:t>
            </a:r>
            <a:endParaRPr lang="et-EE" dirty="0"/>
          </a:p>
          <a:p>
            <a:pPr lvl="1"/>
            <a:r>
              <a:rPr lang="et-EE" dirty="0" err="1" smtClean="0"/>
              <a:t>Control</a:t>
            </a:r>
            <a:r>
              <a:rPr lang="et-EE" dirty="0" smtClean="0"/>
              <a:t> </a:t>
            </a:r>
            <a:r>
              <a:rPr lang="et-EE" dirty="0" err="1" smtClean="0"/>
              <a:t>statements</a:t>
            </a:r>
            <a:endParaRPr lang="et-EE" dirty="0" smtClean="0"/>
          </a:p>
          <a:p>
            <a:pPr lvl="1"/>
            <a:r>
              <a:rPr lang="et-EE" dirty="0" err="1" smtClean="0"/>
              <a:t>Data</a:t>
            </a:r>
            <a:r>
              <a:rPr lang="et-EE" dirty="0" smtClean="0"/>
              <a:t> </a:t>
            </a:r>
            <a:r>
              <a:rPr lang="et-EE" dirty="0" err="1" smtClean="0"/>
              <a:t>structures</a:t>
            </a:r>
            <a:endParaRPr lang="et-EE" dirty="0" smtClean="0"/>
          </a:p>
          <a:p>
            <a:pPr lvl="1"/>
            <a:r>
              <a:rPr lang="et-EE" dirty="0" err="1" smtClean="0"/>
              <a:t>Syntax</a:t>
            </a:r>
            <a:endParaRPr lang="et-EE" dirty="0"/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09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Language</a:t>
            </a:r>
            <a:r>
              <a:rPr lang="et-EE" dirty="0"/>
              <a:t> </a:t>
            </a:r>
            <a:r>
              <a:rPr lang="et-EE" dirty="0" err="1" smtClean="0"/>
              <a:t>evaluation</a:t>
            </a:r>
            <a:r>
              <a:rPr lang="et-EE" dirty="0" smtClean="0"/>
              <a:t> III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Writeability</a:t>
            </a:r>
            <a:r>
              <a:rPr lang="et-EE" dirty="0" smtClean="0"/>
              <a:t>:</a:t>
            </a:r>
          </a:p>
          <a:p>
            <a:pPr lvl="1"/>
            <a:r>
              <a:rPr lang="et-EE" dirty="0" err="1" smtClean="0"/>
              <a:t>Simplicity</a:t>
            </a:r>
            <a:endParaRPr lang="et-EE" dirty="0"/>
          </a:p>
          <a:p>
            <a:pPr lvl="1"/>
            <a:r>
              <a:rPr lang="et-EE" dirty="0" err="1" smtClean="0"/>
              <a:t>Orthogonality</a:t>
            </a:r>
            <a:endParaRPr lang="et-EE" dirty="0"/>
          </a:p>
          <a:p>
            <a:pPr lvl="1"/>
            <a:r>
              <a:rPr lang="et-EE" dirty="0" err="1" smtClean="0"/>
              <a:t>Support</a:t>
            </a:r>
            <a:r>
              <a:rPr lang="et-EE" dirty="0" smtClean="0"/>
              <a:t> </a:t>
            </a:r>
            <a:r>
              <a:rPr lang="et-EE" dirty="0"/>
              <a:t>for abstraction</a:t>
            </a:r>
          </a:p>
          <a:p>
            <a:r>
              <a:rPr lang="et-EE" dirty="0" err="1" smtClean="0"/>
              <a:t>Reliability</a:t>
            </a:r>
            <a:r>
              <a:rPr lang="et-EE" dirty="0" smtClean="0"/>
              <a:t>:</a:t>
            </a:r>
          </a:p>
          <a:p>
            <a:pPr lvl="1"/>
            <a:r>
              <a:rPr lang="et-EE" dirty="0" err="1" smtClean="0"/>
              <a:t>Type</a:t>
            </a:r>
            <a:r>
              <a:rPr lang="et-EE" dirty="0" smtClean="0"/>
              <a:t> </a:t>
            </a:r>
            <a:r>
              <a:rPr lang="et-EE" dirty="0" err="1" smtClean="0"/>
              <a:t>checking</a:t>
            </a:r>
            <a:endParaRPr lang="et-EE" dirty="0" smtClean="0"/>
          </a:p>
          <a:p>
            <a:pPr lvl="1"/>
            <a:r>
              <a:rPr lang="et-EE" dirty="0" err="1" smtClean="0"/>
              <a:t>Exception</a:t>
            </a:r>
            <a:r>
              <a:rPr lang="et-EE" dirty="0" smtClean="0"/>
              <a:t> </a:t>
            </a:r>
            <a:r>
              <a:rPr lang="et-EE" dirty="0" err="1" smtClean="0"/>
              <a:t>handling</a:t>
            </a:r>
            <a:endParaRPr lang="et-EE" dirty="0" smtClean="0"/>
          </a:p>
          <a:p>
            <a:pPr lvl="1"/>
            <a:r>
              <a:rPr lang="et-EE" dirty="0" err="1" smtClean="0"/>
              <a:t>Readability</a:t>
            </a:r>
            <a:r>
              <a:rPr lang="et-EE" dirty="0" smtClean="0"/>
              <a:t> / </a:t>
            </a:r>
            <a:r>
              <a:rPr lang="et-EE" dirty="0" err="1" smtClean="0"/>
              <a:t>writeability</a:t>
            </a:r>
            <a:endParaRPr lang="et-EE" dirty="0" smtClean="0"/>
          </a:p>
          <a:p>
            <a:pPr lvl="1"/>
            <a:r>
              <a:rPr lang="et-EE" dirty="0" err="1" smtClean="0"/>
              <a:t>Aliasing</a:t>
            </a:r>
            <a:r>
              <a:rPr lang="et-EE" dirty="0" smtClean="0"/>
              <a:t> </a:t>
            </a:r>
            <a:r>
              <a:rPr lang="et-EE" dirty="0"/>
              <a:t>– 2 different ways to refer to the same spot in </a:t>
            </a:r>
            <a:r>
              <a:rPr lang="et-EE" dirty="0" err="1" smtClean="0"/>
              <a:t>memory</a:t>
            </a:r>
            <a:r>
              <a:rPr lang="et-EE" dirty="0" smtClean="0"/>
              <a:t> / </a:t>
            </a:r>
            <a:r>
              <a:rPr lang="et-EE" dirty="0" err="1" smtClean="0"/>
              <a:t>storage</a:t>
            </a:r>
            <a:endParaRPr lang="et-EE" dirty="0"/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69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Language</a:t>
            </a:r>
            <a:r>
              <a:rPr lang="et-EE" dirty="0"/>
              <a:t> </a:t>
            </a:r>
            <a:r>
              <a:rPr lang="et-EE" dirty="0" err="1" smtClean="0"/>
              <a:t>evaluation</a:t>
            </a:r>
            <a:r>
              <a:rPr lang="et-EE" dirty="0" smtClean="0"/>
              <a:t> IV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Cost</a:t>
            </a:r>
            <a:r>
              <a:rPr lang="et-EE" dirty="0" smtClean="0"/>
              <a:t>:</a:t>
            </a:r>
          </a:p>
          <a:p>
            <a:pPr lvl="1"/>
            <a:r>
              <a:rPr lang="et-EE" dirty="0" err="1" smtClean="0"/>
              <a:t>Training</a:t>
            </a:r>
            <a:r>
              <a:rPr lang="et-EE" dirty="0" smtClean="0"/>
              <a:t> </a:t>
            </a:r>
            <a:endParaRPr lang="et-EE" dirty="0"/>
          </a:p>
          <a:p>
            <a:pPr lvl="1"/>
            <a:r>
              <a:rPr lang="et-EE" dirty="0" err="1" smtClean="0"/>
              <a:t>Code</a:t>
            </a:r>
            <a:r>
              <a:rPr lang="et-EE" dirty="0" smtClean="0"/>
              <a:t> </a:t>
            </a:r>
            <a:r>
              <a:rPr lang="et-EE" dirty="0"/>
              <a:t>development</a:t>
            </a:r>
          </a:p>
          <a:p>
            <a:pPr lvl="1"/>
            <a:r>
              <a:rPr lang="et-EE" dirty="0" err="1" smtClean="0"/>
              <a:t>Compilation</a:t>
            </a:r>
            <a:endParaRPr lang="et-EE" dirty="0"/>
          </a:p>
          <a:p>
            <a:pPr lvl="1"/>
            <a:r>
              <a:rPr lang="et-EE" dirty="0" err="1" smtClean="0"/>
              <a:t>Execution</a:t>
            </a:r>
            <a:endParaRPr lang="et-EE" dirty="0"/>
          </a:p>
          <a:p>
            <a:pPr lvl="1"/>
            <a:r>
              <a:rPr lang="et-EE" dirty="0" err="1" smtClean="0"/>
              <a:t>Maintenance</a:t>
            </a:r>
            <a:endParaRPr lang="et-EE" dirty="0"/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998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PÕHIOMADUSED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Keele hästi määratletud süntaktiline ja semantiline </a:t>
            </a:r>
            <a:r>
              <a:rPr lang="et-EE" dirty="0" smtClean="0"/>
              <a:t>määratlus</a:t>
            </a:r>
          </a:p>
          <a:p>
            <a:r>
              <a:rPr lang="et-EE" dirty="0" smtClean="0"/>
              <a:t>Usaldusväärsus</a:t>
            </a:r>
          </a:p>
          <a:p>
            <a:r>
              <a:rPr lang="et-EE" dirty="0" smtClean="0"/>
              <a:t>Kiire tõlge</a:t>
            </a:r>
          </a:p>
          <a:p>
            <a:r>
              <a:rPr lang="et-EE" dirty="0" smtClean="0"/>
              <a:t>Tõhus objektkood</a:t>
            </a:r>
          </a:p>
          <a:p>
            <a:r>
              <a:rPr lang="et-EE" dirty="0" err="1" smtClean="0"/>
              <a:t>Ortogonaalsus</a:t>
            </a:r>
            <a:endParaRPr lang="et-EE" dirty="0" smtClean="0"/>
          </a:p>
          <a:p>
            <a:r>
              <a:rPr lang="et-EE" dirty="0" smtClean="0"/>
              <a:t>Masinsõltumatus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211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07568" y="1268760"/>
            <a:ext cx="7776864" cy="4640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b="1" u="sng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Õppeaine eesmärk on:</a:t>
            </a:r>
            <a:r>
              <a:rPr lang="et-EE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t-EE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t-EE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anda ülevaade algoritmiliste keelte arengust, seletada universaal- ja spetsiaalkeelte omadusi;</a:t>
            </a:r>
            <a:br>
              <a:rPr lang="et-EE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t-EE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tutvustada masinkeelt ja assemblerit;</a:t>
            </a:r>
            <a:br>
              <a:rPr lang="et-EE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t-EE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võrrelda eri keeltes sarnaseid konstruktsioone (omistamine, hargnemine, korduslaused) ja andmetüüpe (täisarv, ujukomaarv, tekst);</a:t>
            </a:r>
            <a:br>
              <a:rPr lang="et-EE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t-EE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selgitada translaatorite ja nende komponentide ehitust ja tööpõhimõtteid;</a:t>
            </a:r>
            <a:br>
              <a:rPr lang="et-EE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t-EE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anda oskusi spetsiaalkeelte kirjeldamiseks ja nende translaatorite koostamiseks;</a:t>
            </a:r>
            <a:br>
              <a:rPr lang="et-EE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t-EE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õpetada teemasid, mis on </a:t>
            </a:r>
            <a:r>
              <a:rPr lang="et-EE" dirty="0" err="1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programmeerijale</a:t>
            </a:r>
            <a:r>
              <a:rPr lang="et-EE" dirty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tähtsad igapäevatöös</a:t>
            </a:r>
            <a:r>
              <a:rPr lang="et-EE" dirty="0" smtClean="0">
                <a:solidFill>
                  <a:srgbClr val="45475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b="1" u="sng" dirty="0"/>
              <a:t>Aine läbinud üliõpilane</a:t>
            </a:r>
            <a:r>
              <a:rPr lang="et-EE" dirty="0"/>
              <a:t>:</a:t>
            </a:r>
            <a:br>
              <a:rPr lang="et-EE" dirty="0"/>
            </a:br>
            <a:r>
              <a:rPr lang="et-EE" dirty="0"/>
              <a:t>- seostab lahendatavaid ülesandeid ja selleks sobivaid </a:t>
            </a:r>
            <a:r>
              <a:rPr lang="et-EE" dirty="0" err="1"/>
              <a:t>algoritmilisi</a:t>
            </a:r>
            <a:r>
              <a:rPr lang="et-EE" dirty="0"/>
              <a:t> keeli;</a:t>
            </a:r>
            <a:br>
              <a:rPr lang="et-EE" dirty="0"/>
            </a:br>
            <a:r>
              <a:rPr lang="et-EE" dirty="0"/>
              <a:t>- saab aru assembleris kirjutatud koodist;</a:t>
            </a:r>
            <a:br>
              <a:rPr lang="et-EE" dirty="0"/>
            </a:br>
            <a:r>
              <a:rPr lang="et-EE" dirty="0"/>
              <a:t>- oskab projekteerida eriotstarbelist algoritmilist keelt ja loob sellele translaatorit</a:t>
            </a:r>
            <a:endParaRPr lang="et-E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83632" y="332656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3200" dirty="0" smtClean="0"/>
              <a:t>AINEKAART</a:t>
            </a:r>
            <a:endParaRPr lang="et-EE" sz="3200" dirty="0"/>
          </a:p>
        </p:txBody>
      </p:sp>
    </p:spTree>
    <p:extLst>
      <p:ext uri="{BB962C8B-B14F-4D97-AF65-F5344CB8AC3E}">
        <p14:creationId xmlns:p14="http://schemas.microsoft.com/office/powerpoint/2010/main" val="34289515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SOOVITAVAD OMADUSED</a:t>
            </a:r>
            <a:endParaRPr lang="et-E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Tõestatavus</a:t>
            </a:r>
            <a:endParaRPr lang="et-EE" dirty="0" smtClean="0"/>
          </a:p>
          <a:p>
            <a:r>
              <a:rPr lang="et-EE" dirty="0" smtClean="0"/>
              <a:t>Üldine</a:t>
            </a:r>
          </a:p>
          <a:p>
            <a:r>
              <a:rPr lang="et-EE" dirty="0" smtClean="0"/>
              <a:t>Kooskõla </a:t>
            </a:r>
            <a:r>
              <a:rPr lang="et-EE" dirty="0"/>
              <a:t>tavaliselt kasutatavate </a:t>
            </a:r>
            <a:r>
              <a:rPr lang="et-EE" dirty="0" smtClean="0"/>
              <a:t>tähistustega</a:t>
            </a:r>
          </a:p>
          <a:p>
            <a:r>
              <a:rPr lang="et-EE" dirty="0" smtClean="0"/>
              <a:t>Alamhulgad</a:t>
            </a:r>
          </a:p>
          <a:p>
            <a:r>
              <a:rPr lang="et-EE" dirty="0" smtClean="0"/>
              <a:t>Ühtlasuse aste</a:t>
            </a:r>
          </a:p>
          <a:p>
            <a:r>
              <a:rPr lang="et-EE" dirty="0" err="1" smtClean="0"/>
              <a:t>Laiendatavus</a:t>
            </a:r>
            <a:r>
              <a:rPr lang="et-EE" dirty="0" smtClean="0"/>
              <a:t> </a:t>
            </a:r>
            <a:r>
              <a:rPr lang="et-EE" dirty="0"/>
              <a:t>(funktsioonide lisamise lihtsus)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7100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IOlulised</a:t>
            </a:r>
            <a:r>
              <a:rPr lang="et-EE" dirty="0"/>
              <a:t> keelelised omadused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Lihtne </a:t>
            </a:r>
            <a:r>
              <a:rPr lang="et-EE" dirty="0" smtClean="0"/>
              <a:t>õppida</a:t>
            </a:r>
          </a:p>
          <a:p>
            <a:r>
              <a:rPr lang="et-EE" dirty="0" smtClean="0"/>
              <a:t>Masinsõltumatu</a:t>
            </a:r>
          </a:p>
          <a:p>
            <a:r>
              <a:rPr lang="et-EE" dirty="0" smtClean="0"/>
              <a:t>Loomulikumad </a:t>
            </a:r>
            <a:r>
              <a:rPr lang="et-EE" dirty="0"/>
              <a:t>viisid matemaatiliste funktsioonide </a:t>
            </a:r>
            <a:r>
              <a:rPr lang="et-EE" dirty="0" smtClean="0"/>
              <a:t>väljendamiseks</a:t>
            </a:r>
          </a:p>
          <a:p>
            <a:r>
              <a:rPr lang="et-EE" dirty="0" smtClean="0"/>
              <a:t>Probleemikeskne keel</a:t>
            </a:r>
          </a:p>
          <a:p>
            <a:r>
              <a:rPr lang="et-EE" dirty="0" smtClean="0"/>
              <a:t>Jääb </a:t>
            </a:r>
            <a:r>
              <a:rPr lang="et-EE" dirty="0"/>
              <a:t>olemasoleva riistvaraga lähedale ja kasutab seda </a:t>
            </a:r>
            <a:r>
              <a:rPr lang="et-EE" dirty="0" smtClean="0"/>
              <a:t>ära</a:t>
            </a:r>
          </a:p>
          <a:p>
            <a:r>
              <a:rPr lang="et-EE" dirty="0" smtClean="0"/>
              <a:t>Tõhus teostus</a:t>
            </a:r>
          </a:p>
          <a:p>
            <a:r>
              <a:rPr lang="et-EE" dirty="0" smtClean="0"/>
              <a:t>Võimalus </a:t>
            </a:r>
            <a:r>
              <a:rPr lang="et-EE" dirty="0"/>
              <a:t>kontrollida salvestusruumi </a:t>
            </a:r>
            <a:r>
              <a:rPr lang="et-EE" dirty="0" smtClean="0"/>
              <a:t>eraldamist</a:t>
            </a:r>
          </a:p>
          <a:p>
            <a:r>
              <a:rPr lang="et-EE" dirty="0" smtClean="0"/>
              <a:t>Rohkem </a:t>
            </a:r>
            <a:r>
              <a:rPr lang="et-EE" dirty="0"/>
              <a:t>vabadust koodipaigutuses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90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Significant Language </a:t>
            </a:r>
            <a:r>
              <a:rPr lang="et-EE" dirty="0" err="1"/>
              <a:t>Features</a:t>
            </a:r>
            <a:r>
              <a:rPr lang="et-EE" dirty="0"/>
              <a:t> </a:t>
            </a:r>
            <a:r>
              <a:rPr lang="et-EE" dirty="0" smtClean="0"/>
              <a:t>II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/>
              <a:t>Loops</a:t>
            </a:r>
            <a:r>
              <a:rPr lang="et-EE" dirty="0"/>
              <a:t> </a:t>
            </a:r>
          </a:p>
          <a:p>
            <a:r>
              <a:rPr lang="et-EE" dirty="0" err="1"/>
              <a:t>Input</a:t>
            </a:r>
            <a:r>
              <a:rPr lang="et-EE" dirty="0"/>
              <a:t> from the keyboard </a:t>
            </a:r>
          </a:p>
          <a:p>
            <a:r>
              <a:rPr lang="et-EE" dirty="0"/>
              <a:t>Menu Driven Applications </a:t>
            </a:r>
          </a:p>
          <a:p>
            <a:r>
              <a:rPr lang="et-EE" dirty="0" err="1"/>
              <a:t>System</a:t>
            </a:r>
            <a:r>
              <a:rPr lang="et-EE" dirty="0"/>
              <a:t> Commands  </a:t>
            </a:r>
          </a:p>
          <a:p>
            <a:r>
              <a:rPr lang="et-EE" dirty="0" err="1"/>
              <a:t>Structured</a:t>
            </a:r>
            <a:r>
              <a:rPr lang="et-EE" dirty="0"/>
              <a:t> Programming </a:t>
            </a:r>
          </a:p>
          <a:p>
            <a:r>
              <a:rPr lang="et-EE" dirty="0" err="1"/>
              <a:t>Subroutines</a:t>
            </a:r>
            <a:r>
              <a:rPr lang="et-EE" dirty="0"/>
              <a:t> </a:t>
            </a:r>
          </a:p>
          <a:p>
            <a:r>
              <a:rPr lang="et-EE" dirty="0" err="1"/>
              <a:t>Built</a:t>
            </a:r>
            <a:r>
              <a:rPr lang="et-EE" dirty="0"/>
              <a:t>-In Functions </a:t>
            </a:r>
          </a:p>
          <a:p>
            <a:r>
              <a:rPr lang="et-EE" dirty="0" err="1"/>
              <a:t>User-Defined</a:t>
            </a:r>
            <a:r>
              <a:rPr lang="et-EE" dirty="0"/>
              <a:t> Functions </a:t>
            </a:r>
          </a:p>
          <a:p>
            <a:r>
              <a:rPr lang="et-EE" dirty="0" err="1"/>
              <a:t>Arrays</a:t>
            </a:r>
            <a:r>
              <a:rPr lang="et-EE" dirty="0"/>
              <a:t>, sorting, and searches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66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Language design 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Focus</a:t>
            </a:r>
            <a:r>
              <a:rPr lang="et-EE" dirty="0" smtClean="0"/>
              <a:t> on one well known feature at a time, (could </a:t>
            </a:r>
            <a:r>
              <a:rPr lang="et-EE" dirty="0" err="1" smtClean="0"/>
              <a:t>be</a:t>
            </a:r>
            <a:r>
              <a:rPr lang="et-EE" dirty="0" smtClean="0"/>
              <a:t> </a:t>
            </a:r>
            <a:r>
              <a:rPr lang="et-EE" dirty="0" err="1" smtClean="0"/>
              <a:t>basic</a:t>
            </a:r>
            <a:r>
              <a:rPr lang="et-EE" dirty="0" smtClean="0"/>
              <a:t> </a:t>
            </a:r>
            <a:r>
              <a:rPr lang="et-EE" dirty="0" err="1" smtClean="0"/>
              <a:t>as</a:t>
            </a:r>
            <a:r>
              <a:rPr lang="et-EE" dirty="0" smtClean="0"/>
              <a:t> </a:t>
            </a:r>
            <a:r>
              <a:rPr lang="et-EE" dirty="0" err="1" smtClean="0"/>
              <a:t>data</a:t>
            </a:r>
            <a:r>
              <a:rPr lang="et-EE" dirty="0" smtClean="0"/>
              <a:t> </a:t>
            </a:r>
            <a:r>
              <a:rPr lang="et-EE" dirty="0" err="1" smtClean="0"/>
              <a:t>type</a:t>
            </a:r>
            <a:r>
              <a:rPr lang="et-EE" dirty="0" smtClean="0"/>
              <a:t>)</a:t>
            </a:r>
          </a:p>
          <a:p>
            <a:r>
              <a:rPr lang="et-EE" dirty="0" err="1" smtClean="0"/>
              <a:t>Examine</a:t>
            </a:r>
            <a:r>
              <a:rPr lang="et-EE" dirty="0" smtClean="0"/>
              <a:t> many alternative features designed by others &amp; choose the best, rejecting those that are </a:t>
            </a:r>
            <a:r>
              <a:rPr lang="et-EE" dirty="0" err="1" smtClean="0"/>
              <a:t>inconsistent</a:t>
            </a:r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Language </a:t>
            </a:r>
            <a:r>
              <a:rPr lang="et-EE" dirty="0" smtClean="0"/>
              <a:t>design II</a:t>
            </a:r>
            <a:endParaRPr lang="et-EE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Choose</a:t>
            </a:r>
            <a:r>
              <a:rPr lang="et-EE" dirty="0" smtClean="0"/>
              <a:t> </a:t>
            </a:r>
            <a:r>
              <a:rPr lang="et-EE" dirty="0" err="1"/>
              <a:t>specific</a:t>
            </a:r>
            <a:r>
              <a:rPr lang="et-EE" dirty="0"/>
              <a:t> </a:t>
            </a:r>
            <a:r>
              <a:rPr lang="et-EE" dirty="0" err="1"/>
              <a:t>application</a:t>
            </a:r>
            <a:r>
              <a:rPr lang="et-EE" dirty="0"/>
              <a:t> (</a:t>
            </a:r>
            <a:r>
              <a:rPr lang="et-EE" dirty="0" err="1"/>
              <a:t>logic</a:t>
            </a:r>
            <a:r>
              <a:rPr lang="et-EE" dirty="0"/>
              <a:t>, </a:t>
            </a:r>
            <a:r>
              <a:rPr lang="et-EE" dirty="0" err="1"/>
              <a:t>financial</a:t>
            </a:r>
            <a:r>
              <a:rPr lang="et-EE" dirty="0"/>
              <a:t>, </a:t>
            </a:r>
            <a:r>
              <a:rPr lang="et-EE" dirty="0" err="1"/>
              <a:t>etc</a:t>
            </a:r>
            <a:r>
              <a:rPr lang="et-EE" dirty="0"/>
              <a:t>.)</a:t>
            </a:r>
          </a:p>
          <a:p>
            <a:r>
              <a:rPr lang="et-EE" dirty="0" smtClean="0"/>
              <a:t>Keep </a:t>
            </a:r>
            <a:r>
              <a:rPr lang="et-EE" dirty="0" err="1"/>
              <a:t>design</a:t>
            </a:r>
            <a:r>
              <a:rPr lang="et-EE" dirty="0"/>
              <a:t> </a:t>
            </a:r>
            <a:r>
              <a:rPr lang="et-EE" dirty="0" err="1"/>
              <a:t>committee</a:t>
            </a:r>
            <a:r>
              <a:rPr lang="et-EE" dirty="0"/>
              <a:t> </a:t>
            </a:r>
            <a:r>
              <a:rPr lang="et-EE" dirty="0" err="1"/>
              <a:t>small</a:t>
            </a:r>
            <a:endParaRPr lang="et-EE" dirty="0"/>
          </a:p>
          <a:p>
            <a:r>
              <a:rPr lang="et-EE" dirty="0" err="1" smtClean="0"/>
              <a:t>Choose</a:t>
            </a:r>
            <a:r>
              <a:rPr lang="et-EE" dirty="0" smtClean="0"/>
              <a:t> </a:t>
            </a:r>
            <a:r>
              <a:rPr lang="et-EE" dirty="0" err="1"/>
              <a:t>precise</a:t>
            </a:r>
            <a:r>
              <a:rPr lang="et-EE" dirty="0"/>
              <a:t> </a:t>
            </a:r>
            <a:r>
              <a:rPr lang="et-EE" dirty="0" err="1"/>
              <a:t>design</a:t>
            </a:r>
            <a:r>
              <a:rPr lang="et-EE" dirty="0"/>
              <a:t> </a:t>
            </a:r>
            <a:r>
              <a:rPr lang="et-EE" dirty="0" err="1"/>
              <a:t>goals</a:t>
            </a:r>
            <a:endParaRPr lang="et-EE" dirty="0"/>
          </a:p>
          <a:p>
            <a:r>
              <a:rPr lang="et-EE" dirty="0" err="1" smtClean="0"/>
              <a:t>Choose</a:t>
            </a:r>
            <a:r>
              <a:rPr lang="et-EE" dirty="0" smtClean="0"/>
              <a:t> </a:t>
            </a:r>
            <a:r>
              <a:rPr lang="et-EE" dirty="0" err="1"/>
              <a:t>precise</a:t>
            </a:r>
            <a:r>
              <a:rPr lang="et-EE" dirty="0"/>
              <a:t> </a:t>
            </a:r>
            <a:r>
              <a:rPr lang="et-EE" dirty="0" err="1"/>
              <a:t>design</a:t>
            </a:r>
            <a:r>
              <a:rPr lang="et-EE" dirty="0"/>
              <a:t> </a:t>
            </a:r>
            <a:r>
              <a:rPr lang="et-EE" dirty="0" err="1"/>
              <a:t>goals</a:t>
            </a:r>
            <a:endParaRPr lang="et-EE" dirty="0"/>
          </a:p>
          <a:p>
            <a:r>
              <a:rPr lang="et-EE" dirty="0" err="1" smtClean="0"/>
              <a:t>Release</a:t>
            </a:r>
            <a:r>
              <a:rPr lang="et-EE" dirty="0" smtClean="0"/>
              <a:t> </a:t>
            </a:r>
            <a:r>
              <a:rPr lang="et-EE" dirty="0" err="1"/>
              <a:t>versions</a:t>
            </a:r>
            <a:r>
              <a:rPr lang="et-EE" dirty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small</a:t>
            </a:r>
            <a:r>
              <a:rPr lang="et-EE" dirty="0"/>
              <a:t> </a:t>
            </a:r>
            <a:r>
              <a:rPr lang="et-EE" dirty="0" err="1"/>
              <a:t>sets</a:t>
            </a:r>
            <a:r>
              <a:rPr lang="et-EE" dirty="0"/>
              <a:t> of </a:t>
            </a:r>
            <a:r>
              <a:rPr lang="et-EE" dirty="0" err="1"/>
              <a:t>interested</a:t>
            </a:r>
            <a:r>
              <a:rPr lang="et-EE" dirty="0"/>
              <a:t> </a:t>
            </a:r>
            <a:r>
              <a:rPr lang="et-EE" dirty="0" err="1"/>
              <a:t>people</a:t>
            </a:r>
            <a:endParaRPr lang="et-EE" dirty="0"/>
          </a:p>
          <a:p>
            <a:r>
              <a:rPr lang="et-EE" dirty="0" err="1" smtClean="0"/>
              <a:t>Revise</a:t>
            </a:r>
            <a:r>
              <a:rPr lang="et-EE" dirty="0" smtClean="0"/>
              <a:t> </a:t>
            </a:r>
            <a:r>
              <a:rPr lang="et-EE" dirty="0" err="1"/>
              <a:t>language</a:t>
            </a:r>
            <a:r>
              <a:rPr lang="et-EE" dirty="0"/>
              <a:t> </a:t>
            </a:r>
            <a:r>
              <a:rPr lang="et-EE" dirty="0" err="1"/>
              <a:t>definition</a:t>
            </a:r>
            <a:endParaRPr lang="et-EE" dirty="0"/>
          </a:p>
          <a:p>
            <a:r>
              <a:rPr lang="et-EE" dirty="0" err="1" smtClean="0"/>
              <a:t>Attempt</a:t>
            </a:r>
            <a:r>
              <a:rPr lang="et-EE" dirty="0" smtClean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build</a:t>
            </a:r>
            <a:r>
              <a:rPr lang="et-EE" dirty="0"/>
              <a:t> </a:t>
            </a:r>
            <a:r>
              <a:rPr lang="et-EE" dirty="0" err="1"/>
              <a:t>compiler</a:t>
            </a:r>
            <a:r>
              <a:rPr lang="et-EE" dirty="0"/>
              <a:t> &amp; </a:t>
            </a:r>
            <a:r>
              <a:rPr lang="et-EE" dirty="0" err="1"/>
              <a:t>write</a:t>
            </a:r>
            <a:r>
              <a:rPr lang="et-EE" dirty="0"/>
              <a:t> </a:t>
            </a:r>
            <a:r>
              <a:rPr lang="et-EE" dirty="0" err="1"/>
              <a:t>formal</a:t>
            </a:r>
            <a:r>
              <a:rPr lang="et-EE" dirty="0"/>
              <a:t> </a:t>
            </a:r>
            <a:r>
              <a:rPr lang="et-EE" dirty="0" err="1"/>
              <a:t>language</a:t>
            </a:r>
            <a:r>
              <a:rPr lang="et-EE" dirty="0"/>
              <a:t> </a:t>
            </a:r>
            <a:r>
              <a:rPr lang="et-EE" dirty="0" err="1"/>
              <a:t>definition</a:t>
            </a:r>
            <a:r>
              <a:rPr lang="et-EE" dirty="0"/>
              <a:t>- </a:t>
            </a:r>
            <a:r>
              <a:rPr lang="et-EE" dirty="0" err="1"/>
              <a:t>semantics</a:t>
            </a:r>
            <a:endParaRPr lang="et-EE" dirty="0"/>
          </a:p>
          <a:p>
            <a:r>
              <a:rPr lang="et-EE" dirty="0" err="1" smtClean="0"/>
              <a:t>Produce</a:t>
            </a:r>
            <a:r>
              <a:rPr lang="et-EE" dirty="0" smtClean="0"/>
              <a:t> </a:t>
            </a:r>
            <a:r>
              <a:rPr lang="et-EE" dirty="0" err="1"/>
              <a:t>clear</a:t>
            </a:r>
            <a:r>
              <a:rPr lang="et-EE" dirty="0"/>
              <a:t> and </a:t>
            </a:r>
            <a:r>
              <a:rPr lang="et-EE" dirty="0" err="1"/>
              <a:t>concise</a:t>
            </a:r>
            <a:r>
              <a:rPr lang="et-EE" dirty="0"/>
              <a:t> </a:t>
            </a:r>
            <a:r>
              <a:rPr lang="et-EE" dirty="0" err="1"/>
              <a:t>manual</a:t>
            </a:r>
            <a:endParaRPr lang="et-EE" dirty="0"/>
          </a:p>
          <a:p>
            <a:r>
              <a:rPr lang="et-EE" dirty="0" err="1" smtClean="0"/>
              <a:t>Provide</a:t>
            </a:r>
            <a:r>
              <a:rPr lang="et-EE" dirty="0" smtClean="0"/>
              <a:t> </a:t>
            </a:r>
            <a:r>
              <a:rPr lang="et-EE" dirty="0"/>
              <a:t>"</a:t>
            </a:r>
            <a:r>
              <a:rPr lang="et-EE" dirty="0" err="1"/>
              <a:t>production</a:t>
            </a:r>
            <a:r>
              <a:rPr lang="et-EE" dirty="0"/>
              <a:t> </a:t>
            </a:r>
            <a:r>
              <a:rPr lang="et-EE" dirty="0" err="1"/>
              <a:t>quality</a:t>
            </a:r>
            <a:r>
              <a:rPr lang="et-EE" dirty="0"/>
              <a:t>" </a:t>
            </a:r>
            <a:r>
              <a:rPr lang="et-EE" dirty="0" err="1"/>
              <a:t>compiler</a:t>
            </a:r>
            <a:r>
              <a:rPr lang="et-EE" dirty="0"/>
              <a:t> and </a:t>
            </a:r>
            <a:r>
              <a:rPr lang="et-EE" dirty="0" err="1"/>
              <a:t>wide</a:t>
            </a:r>
            <a:r>
              <a:rPr lang="et-EE" dirty="0"/>
              <a:t> </a:t>
            </a:r>
            <a:r>
              <a:rPr lang="et-EE" dirty="0" err="1"/>
              <a:t>distribution</a:t>
            </a:r>
            <a:endParaRPr lang="et-EE" dirty="0"/>
          </a:p>
          <a:p>
            <a:r>
              <a:rPr lang="et-EE" dirty="0" err="1" smtClean="0"/>
              <a:t>Write</a:t>
            </a:r>
            <a:r>
              <a:rPr lang="et-EE" dirty="0" smtClean="0"/>
              <a:t> </a:t>
            </a:r>
            <a:r>
              <a:rPr lang="et-EE" dirty="0" err="1"/>
              <a:t>primers</a:t>
            </a:r>
            <a:r>
              <a:rPr lang="et-EE" dirty="0"/>
              <a:t> </a:t>
            </a:r>
            <a:r>
              <a:rPr lang="et-EE" dirty="0" err="1"/>
              <a:t>explaining</a:t>
            </a:r>
            <a:r>
              <a:rPr lang="et-EE" dirty="0"/>
              <a:t> </a:t>
            </a:r>
            <a:r>
              <a:rPr lang="et-EE" dirty="0" err="1"/>
              <a:t>language</a:t>
            </a:r>
            <a:endParaRPr lang="et-EE" dirty="0"/>
          </a:p>
          <a:p>
            <a:endParaRPr lang="et-EE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2348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Language design III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Release</a:t>
            </a:r>
            <a:r>
              <a:rPr lang="et-EE" dirty="0" smtClean="0"/>
              <a:t> versions to small sets of interested people</a:t>
            </a:r>
          </a:p>
          <a:p>
            <a:r>
              <a:rPr lang="et-EE" dirty="0" err="1" smtClean="0"/>
              <a:t>Revise</a:t>
            </a:r>
            <a:r>
              <a:rPr lang="et-EE" dirty="0" smtClean="0"/>
              <a:t> language definition</a:t>
            </a:r>
          </a:p>
          <a:p>
            <a:r>
              <a:rPr lang="et-EE" dirty="0" err="1" smtClean="0"/>
              <a:t>Attempt</a:t>
            </a:r>
            <a:r>
              <a:rPr lang="et-EE" dirty="0" smtClean="0"/>
              <a:t> to build  &amp; write formal language definition- semantics</a:t>
            </a:r>
          </a:p>
          <a:p>
            <a:r>
              <a:rPr lang="et-EE" dirty="0" err="1" smtClean="0"/>
              <a:t>Revise</a:t>
            </a:r>
            <a:r>
              <a:rPr lang="et-EE" dirty="0" smtClean="0"/>
              <a:t> language definition</a:t>
            </a:r>
          </a:p>
          <a:p>
            <a:r>
              <a:rPr lang="et-EE" dirty="0" err="1" smtClean="0"/>
              <a:t>Produce</a:t>
            </a:r>
            <a:r>
              <a:rPr lang="et-EE" dirty="0" smtClean="0"/>
              <a:t> clear and concise manual</a:t>
            </a:r>
          </a:p>
          <a:p>
            <a:r>
              <a:rPr lang="et-EE" dirty="0" err="1" smtClean="0"/>
              <a:t>Provide</a:t>
            </a:r>
            <a:r>
              <a:rPr lang="et-EE" dirty="0" smtClean="0"/>
              <a:t> "production quality" compiler and wide distribution</a:t>
            </a:r>
          </a:p>
          <a:p>
            <a:r>
              <a:rPr lang="et-EE" dirty="0" err="1" smtClean="0"/>
              <a:t>Write</a:t>
            </a:r>
            <a:r>
              <a:rPr lang="et-EE" dirty="0" smtClean="0"/>
              <a:t> primers explaining language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Language</a:t>
            </a:r>
            <a:r>
              <a:rPr lang="et-EE" dirty="0"/>
              <a:t> </a:t>
            </a:r>
            <a:r>
              <a:rPr lang="et-EE" dirty="0" err="1" smtClean="0"/>
              <a:t>processors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Computers</a:t>
            </a:r>
            <a:r>
              <a:rPr lang="et-EE" dirty="0" smtClean="0"/>
              <a:t> - </a:t>
            </a:r>
            <a:r>
              <a:rPr lang="et-EE" dirty="0"/>
              <a:t>integrated set of algorithms &amp; data structures capable of storing and executing programs</a:t>
            </a:r>
          </a:p>
          <a:p>
            <a:r>
              <a:rPr lang="et-EE" dirty="0" err="1" smtClean="0"/>
              <a:t>Composite</a:t>
            </a:r>
            <a:r>
              <a:rPr lang="et-EE" dirty="0"/>
              <a:t> </a:t>
            </a:r>
            <a:r>
              <a:rPr lang="et-EE" dirty="0" smtClean="0"/>
              <a:t>- </a:t>
            </a:r>
            <a:r>
              <a:rPr lang="et-EE" dirty="0" err="1" smtClean="0"/>
              <a:t>actual</a:t>
            </a:r>
            <a:r>
              <a:rPr lang="et-EE" dirty="0" smtClean="0"/>
              <a:t> </a:t>
            </a:r>
            <a:r>
              <a:rPr lang="et-EE" dirty="0"/>
              <a:t>(hardware) computer-wires and circuits</a:t>
            </a:r>
          </a:p>
          <a:p>
            <a:r>
              <a:rPr lang="et-EE" dirty="0" err="1" smtClean="0"/>
              <a:t>Computer</a:t>
            </a:r>
            <a:r>
              <a:rPr lang="et-EE" dirty="0" smtClean="0"/>
              <a:t> - </a:t>
            </a:r>
            <a:r>
              <a:rPr lang="et-EE" dirty="0" err="1" smtClean="0"/>
              <a:t>software</a:t>
            </a:r>
            <a:r>
              <a:rPr lang="et-EE" dirty="0" smtClean="0"/>
              <a:t> </a:t>
            </a:r>
            <a:r>
              <a:rPr lang="et-EE" dirty="0"/>
              <a:t>simulated computer</a:t>
            </a:r>
          </a:p>
          <a:p>
            <a:r>
              <a:rPr lang="et-EE" dirty="0" err="1"/>
              <a:t>P</a:t>
            </a:r>
            <a:r>
              <a:rPr lang="et-EE" dirty="0" err="1" smtClean="0"/>
              <a:t>rogramming</a:t>
            </a:r>
            <a:r>
              <a:rPr lang="et-EE" dirty="0" smtClean="0"/>
              <a:t> </a:t>
            </a:r>
            <a:r>
              <a:rPr lang="et-EE" dirty="0"/>
              <a:t>language is implemented by developing a translator capable of transforming programs in one language into machine language of some computer where it can be executed correctly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7243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2800" dirty="0"/>
              <a:t>COMPUTER AS A MULTI-LEVEL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i="1" dirty="0"/>
              <a:t>Each level supported by the level below </a:t>
            </a:r>
            <a:r>
              <a:rPr lang="et-EE" i="1" dirty="0" smtClean="0"/>
              <a:t>it</a:t>
            </a:r>
          </a:p>
          <a:p>
            <a:r>
              <a:rPr lang="et-EE" dirty="0"/>
              <a:t>level 5 </a:t>
            </a:r>
            <a:r>
              <a:rPr lang="et-EE" dirty="0" smtClean="0"/>
              <a:t>=&gt;</a:t>
            </a:r>
            <a:r>
              <a:rPr lang="et-EE" dirty="0"/>
              <a:t> </a:t>
            </a:r>
            <a:r>
              <a:rPr lang="et-EE" dirty="0" smtClean="0"/>
              <a:t>problem </a:t>
            </a:r>
            <a:r>
              <a:rPr lang="et-EE" dirty="0"/>
              <a:t>oriented </a:t>
            </a:r>
            <a:r>
              <a:rPr lang="et-EE" dirty="0" smtClean="0"/>
              <a:t>language</a:t>
            </a:r>
            <a:r>
              <a:rPr lang="et-EE" dirty="0"/>
              <a:t> translated </a:t>
            </a:r>
            <a:r>
              <a:rPr lang="et-EE" sz="2000" dirty="0"/>
              <a:t>(</a:t>
            </a:r>
            <a:r>
              <a:rPr lang="et-EE" sz="1800" dirty="0"/>
              <a:t>by compiler)</a:t>
            </a:r>
          </a:p>
          <a:p>
            <a:endParaRPr lang="et-EE" sz="1800" dirty="0"/>
          </a:p>
          <a:p>
            <a:r>
              <a:rPr lang="et-EE" dirty="0" err="1"/>
              <a:t>level</a:t>
            </a:r>
            <a:r>
              <a:rPr lang="et-EE" dirty="0"/>
              <a:t> </a:t>
            </a:r>
            <a:r>
              <a:rPr lang="et-EE" dirty="0" smtClean="0"/>
              <a:t>4</a:t>
            </a:r>
            <a:r>
              <a:rPr lang="et-EE" dirty="0"/>
              <a:t> </a:t>
            </a:r>
            <a:r>
              <a:rPr lang="et-EE" dirty="0" smtClean="0"/>
              <a:t>=&gt; </a:t>
            </a:r>
            <a:r>
              <a:rPr lang="et-EE" dirty="0" err="1" smtClean="0"/>
              <a:t>assembly</a:t>
            </a:r>
            <a:r>
              <a:rPr lang="et-EE" dirty="0" smtClean="0"/>
              <a:t> </a:t>
            </a:r>
            <a:r>
              <a:rPr lang="et-EE" dirty="0"/>
              <a:t>language </a:t>
            </a:r>
            <a:r>
              <a:rPr lang="et-EE" dirty="0" smtClean="0"/>
              <a:t>level </a:t>
            </a:r>
            <a:r>
              <a:rPr lang="et-EE" sz="1800" dirty="0"/>
              <a:t>(translated by assembly)</a:t>
            </a:r>
          </a:p>
          <a:p>
            <a:endParaRPr lang="et-EE" sz="1800" dirty="0"/>
          </a:p>
          <a:p>
            <a:r>
              <a:rPr lang="et-EE" dirty="0" err="1"/>
              <a:t>level</a:t>
            </a:r>
            <a:r>
              <a:rPr lang="et-EE" dirty="0"/>
              <a:t> </a:t>
            </a:r>
            <a:r>
              <a:rPr lang="et-EE" dirty="0" smtClean="0"/>
              <a:t>3</a:t>
            </a:r>
            <a:r>
              <a:rPr lang="et-EE" dirty="0"/>
              <a:t> </a:t>
            </a:r>
            <a:r>
              <a:rPr lang="et-EE" dirty="0" smtClean="0"/>
              <a:t>=&gt; </a:t>
            </a:r>
            <a:r>
              <a:rPr lang="et-EE" dirty="0" err="1" smtClean="0"/>
              <a:t>operating</a:t>
            </a:r>
            <a:r>
              <a:rPr lang="et-EE" dirty="0" smtClean="0"/>
              <a:t> system</a:t>
            </a:r>
            <a:r>
              <a:rPr lang="et-EE" dirty="0"/>
              <a:t> </a:t>
            </a:r>
            <a:r>
              <a:rPr lang="et-EE" sz="1800" dirty="0"/>
              <a:t>(partial interpretation by OS)</a:t>
            </a:r>
          </a:p>
          <a:p>
            <a:endParaRPr lang="et-EE" sz="1800" dirty="0"/>
          </a:p>
          <a:p>
            <a:r>
              <a:rPr lang="et-EE" dirty="0" err="1"/>
              <a:t>level</a:t>
            </a:r>
            <a:r>
              <a:rPr lang="et-EE" dirty="0"/>
              <a:t> </a:t>
            </a:r>
            <a:r>
              <a:rPr lang="et-EE" dirty="0" smtClean="0"/>
              <a:t>2 =&gt; </a:t>
            </a:r>
            <a:r>
              <a:rPr lang="et-EE" dirty="0" err="1" smtClean="0"/>
              <a:t>conventional</a:t>
            </a:r>
            <a:r>
              <a:rPr lang="et-EE" dirty="0" smtClean="0"/>
              <a:t> </a:t>
            </a:r>
            <a:r>
              <a:rPr lang="et-EE" dirty="0" err="1"/>
              <a:t>machine</a:t>
            </a:r>
            <a:r>
              <a:rPr lang="et-EE" dirty="0"/>
              <a:t> </a:t>
            </a:r>
            <a:r>
              <a:rPr lang="et-EE" dirty="0" err="1" smtClean="0"/>
              <a:t>language</a:t>
            </a:r>
            <a:r>
              <a:rPr lang="et-EE" dirty="0" smtClean="0"/>
              <a:t> </a:t>
            </a:r>
            <a:r>
              <a:rPr lang="et-EE" sz="1800" dirty="0" smtClean="0"/>
              <a:t>(</a:t>
            </a:r>
            <a:r>
              <a:rPr lang="et-EE" sz="1800" dirty="0" err="1" smtClean="0"/>
              <a:t>interpreted</a:t>
            </a:r>
            <a:r>
              <a:rPr lang="et-EE" sz="1800" dirty="0" smtClean="0"/>
              <a:t> </a:t>
            </a:r>
            <a:r>
              <a:rPr lang="et-EE" sz="1800" dirty="0"/>
              <a:t>by micro-program)</a:t>
            </a:r>
          </a:p>
          <a:p>
            <a:endParaRPr lang="et-EE" sz="1800" dirty="0"/>
          </a:p>
          <a:p>
            <a:r>
              <a:rPr lang="et-EE" dirty="0" err="1"/>
              <a:t>level</a:t>
            </a:r>
            <a:r>
              <a:rPr lang="et-EE" dirty="0"/>
              <a:t> </a:t>
            </a:r>
            <a:r>
              <a:rPr lang="et-EE" dirty="0" smtClean="0"/>
              <a:t>1</a:t>
            </a:r>
            <a:r>
              <a:rPr lang="et-EE" dirty="0"/>
              <a:t> </a:t>
            </a:r>
            <a:r>
              <a:rPr lang="et-EE" dirty="0" smtClean="0"/>
              <a:t>=&gt; </a:t>
            </a:r>
            <a:r>
              <a:rPr lang="et-EE" dirty="0" err="1" smtClean="0"/>
              <a:t>micro-programming</a:t>
            </a:r>
            <a:r>
              <a:rPr lang="et-EE" dirty="0"/>
              <a:t> </a:t>
            </a:r>
            <a:r>
              <a:rPr lang="et-EE" sz="1800" dirty="0"/>
              <a:t> </a:t>
            </a:r>
            <a:r>
              <a:rPr lang="et-EE" sz="1800" dirty="0" smtClean="0"/>
              <a:t>(</a:t>
            </a:r>
            <a:r>
              <a:rPr lang="et-EE" sz="1800" dirty="0" err="1" smtClean="0"/>
              <a:t>directly</a:t>
            </a:r>
            <a:r>
              <a:rPr lang="et-EE" sz="1800" dirty="0" smtClean="0"/>
              <a:t> </a:t>
            </a:r>
            <a:r>
              <a:rPr lang="et-EE" sz="1800" dirty="0"/>
              <a:t>executed by hardware)</a:t>
            </a:r>
          </a:p>
          <a:p>
            <a:endParaRPr lang="et-EE" sz="1800" dirty="0"/>
          </a:p>
          <a:p>
            <a:r>
              <a:rPr lang="et-EE" dirty="0" err="1"/>
              <a:t>level</a:t>
            </a:r>
            <a:r>
              <a:rPr lang="et-EE" dirty="0"/>
              <a:t> </a:t>
            </a:r>
            <a:r>
              <a:rPr lang="et-EE" dirty="0" smtClean="0"/>
              <a:t>0 =&gt; </a:t>
            </a:r>
            <a:r>
              <a:rPr lang="et-EE" dirty="0" err="1" smtClean="0"/>
              <a:t>digital</a:t>
            </a:r>
            <a:r>
              <a:rPr lang="et-EE" dirty="0" smtClean="0"/>
              <a:t> logic </a:t>
            </a:r>
            <a:r>
              <a:rPr lang="et-EE" sz="1800" dirty="0"/>
              <a:t>(gates &amp; transistors program address registers)</a:t>
            </a:r>
          </a:p>
          <a:p>
            <a:endParaRPr lang="et-EE" sz="1800" dirty="0"/>
          </a:p>
          <a:p>
            <a:endParaRPr lang="et-EE" sz="1800" dirty="0"/>
          </a:p>
          <a:p>
            <a:endParaRPr lang="et-EE" sz="1800" dirty="0"/>
          </a:p>
          <a:p>
            <a:endParaRPr lang="et-EE" sz="1800" dirty="0"/>
          </a:p>
          <a:p>
            <a:endParaRPr lang="et-EE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5226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2800" dirty="0"/>
              <a:t>TRANSLATION VS. INTERPRETATION </a:t>
            </a:r>
            <a:r>
              <a:rPr lang="et-EE" sz="2800" dirty="0" smtClean="0"/>
              <a:t>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Translation</a:t>
            </a:r>
            <a:r>
              <a:rPr lang="et-EE" dirty="0" smtClean="0"/>
              <a:t>: program written for level</a:t>
            </a:r>
            <a:r>
              <a:rPr lang="et-EE" i="1" dirty="0" smtClean="0"/>
              <a:t> </a:t>
            </a:r>
            <a:r>
              <a:rPr lang="et-EE" b="1" i="1" dirty="0" smtClean="0"/>
              <a:t>n </a:t>
            </a:r>
            <a:r>
              <a:rPr lang="et-EE" dirty="0" smtClean="0"/>
              <a:t>machine translated to level 1 machine</a:t>
            </a:r>
          </a:p>
          <a:p>
            <a:r>
              <a:rPr lang="et-EE" dirty="0" err="1" smtClean="0"/>
              <a:t>Advantages</a:t>
            </a:r>
            <a:r>
              <a:rPr lang="et-EE" dirty="0" smtClean="0"/>
              <a:t>: - </a:t>
            </a:r>
            <a:r>
              <a:rPr lang="et-EE" dirty="0" err="1" smtClean="0"/>
              <a:t>statements</a:t>
            </a:r>
            <a:r>
              <a:rPr lang="et-EE" dirty="0" smtClean="0"/>
              <a:t> decoded ONCE  -efficient execution</a:t>
            </a:r>
          </a:p>
          <a:p>
            <a:r>
              <a:rPr lang="et-EE" dirty="0" err="1" smtClean="0"/>
              <a:t>Disadvantages</a:t>
            </a:r>
            <a:r>
              <a:rPr lang="et-EE" dirty="0" smtClean="0"/>
              <a:t>: - </a:t>
            </a:r>
            <a:r>
              <a:rPr lang="et-EE" dirty="0" err="1" smtClean="0"/>
              <a:t>space</a:t>
            </a:r>
            <a:r>
              <a:rPr lang="et-EE" dirty="0" smtClean="0"/>
              <a:t> consumption</a:t>
            </a:r>
          </a:p>
          <a:p>
            <a:r>
              <a:rPr lang="et-EE" dirty="0" err="1" smtClean="0"/>
              <a:t>Interpretation</a:t>
            </a:r>
            <a:r>
              <a:rPr lang="et-EE" dirty="0" smtClean="0"/>
              <a:t>: program written for level </a:t>
            </a:r>
            <a:r>
              <a:rPr lang="et-EE" b="1" i="1" dirty="0" smtClean="0"/>
              <a:t>n + 1</a:t>
            </a:r>
            <a:r>
              <a:rPr lang="et-EE" dirty="0" smtClean="0"/>
              <a:t> is executed on level </a:t>
            </a:r>
            <a:r>
              <a:rPr lang="et-EE" b="1" i="1" dirty="0" smtClean="0"/>
              <a:t>n</a:t>
            </a:r>
            <a:r>
              <a:rPr lang="et-EE" dirty="0" smtClean="0"/>
              <a:t> machine</a:t>
            </a:r>
          </a:p>
          <a:p>
            <a:r>
              <a:rPr lang="et-EE" dirty="0" err="1" smtClean="0"/>
              <a:t>Advantages</a:t>
            </a:r>
            <a:r>
              <a:rPr lang="et-EE" dirty="0" smtClean="0"/>
              <a:t>: - </a:t>
            </a:r>
            <a:r>
              <a:rPr lang="et-EE" dirty="0" err="1" smtClean="0"/>
              <a:t>space</a:t>
            </a:r>
            <a:r>
              <a:rPr lang="et-EE" dirty="0" smtClean="0"/>
              <a:t> conservation</a:t>
            </a:r>
          </a:p>
          <a:p>
            <a:r>
              <a:rPr lang="et-EE" dirty="0" err="1" smtClean="0"/>
              <a:t>Disadvantages</a:t>
            </a:r>
            <a:r>
              <a:rPr lang="et-EE" dirty="0" smtClean="0"/>
              <a:t>: - </a:t>
            </a:r>
            <a:r>
              <a:rPr lang="et-EE" dirty="0" err="1" smtClean="0"/>
              <a:t>execution</a:t>
            </a:r>
            <a:endParaRPr lang="et-EE" dirty="0" smtClean="0"/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2800" dirty="0"/>
              <a:t>TRANSLATION VS. INTERPRETATION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b="1" dirty="0" smtClean="0"/>
              <a:t>TRANSLATOR</a:t>
            </a:r>
          </a:p>
          <a:p>
            <a:endParaRPr lang="et-EE" b="1" dirty="0" smtClean="0"/>
          </a:p>
          <a:p>
            <a:r>
              <a:rPr lang="et-EE" dirty="0" err="1" smtClean="0"/>
              <a:t>Compiler</a:t>
            </a:r>
            <a:r>
              <a:rPr lang="et-EE" dirty="0" smtClean="0"/>
              <a:t>: </a:t>
            </a:r>
            <a:r>
              <a:rPr lang="et-EE" dirty="0" err="1" smtClean="0"/>
              <a:t>high</a:t>
            </a:r>
            <a:r>
              <a:rPr lang="et-EE" dirty="0" smtClean="0"/>
              <a:t> </a:t>
            </a:r>
            <a:r>
              <a:rPr lang="et-EE" dirty="0" err="1" smtClean="0"/>
              <a:t>level</a:t>
            </a:r>
            <a:r>
              <a:rPr lang="et-EE" dirty="0" smtClean="0"/>
              <a:t> -&gt; machine</a:t>
            </a:r>
          </a:p>
          <a:p>
            <a:r>
              <a:rPr lang="et-EE" dirty="0" smtClean="0"/>
              <a:t>Assembler: one to one, assembly -&gt; machine</a:t>
            </a:r>
          </a:p>
          <a:p>
            <a:r>
              <a:rPr lang="et-EE" dirty="0" err="1" smtClean="0"/>
              <a:t>Loader</a:t>
            </a:r>
            <a:r>
              <a:rPr lang="et-EE" dirty="0" smtClean="0"/>
              <a:t>: relocatable version of machine code -&gt; machine code</a:t>
            </a:r>
          </a:p>
          <a:p>
            <a:r>
              <a:rPr lang="et-EE" dirty="0" smtClean="0"/>
              <a:t>Link editor: combines collections of relocatable programs -&gt; single relocatable machine program</a:t>
            </a:r>
          </a:p>
          <a:p>
            <a:r>
              <a:rPr lang="et-EE" dirty="0" err="1" smtClean="0"/>
              <a:t>Pre-processor</a:t>
            </a:r>
            <a:r>
              <a:rPr lang="et-EE" dirty="0" smtClean="0"/>
              <a:t>: extended language -&gt; standard language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23592" y="798265"/>
            <a:ext cx="7164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800" dirty="0" smtClean="0"/>
              <a:t>   </a:t>
            </a:r>
            <a:r>
              <a:rPr lang="et-EE" sz="2800" u="sng" dirty="0" smtClean="0"/>
              <a:t>Pääs eksamile  </a:t>
            </a:r>
            <a:endParaRPr lang="et-EE" sz="2800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2783632" y="1484784"/>
            <a:ext cx="640871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PEAB KOGUMA 24 punkti</a:t>
            </a:r>
          </a:p>
          <a:p>
            <a:endParaRPr lang="et-EE" dirty="0"/>
          </a:p>
          <a:p>
            <a:r>
              <a:rPr lang="et-EE" dirty="0" smtClean="0"/>
              <a:t>Iga tunnitöö annab 2 punkti, neid kokku 9</a:t>
            </a:r>
          </a:p>
          <a:p>
            <a:r>
              <a:rPr lang="et-EE" dirty="0" smtClean="0"/>
              <a:t> </a:t>
            </a:r>
          </a:p>
          <a:p>
            <a:r>
              <a:rPr lang="et-EE" dirty="0" smtClean="0"/>
              <a:t>Kontrolltöö annab 20 punkti</a:t>
            </a:r>
          </a:p>
          <a:p>
            <a:endParaRPr lang="et-EE" dirty="0"/>
          </a:p>
          <a:p>
            <a:r>
              <a:rPr lang="et-EE" dirty="0" smtClean="0"/>
              <a:t>_______________________________________________</a:t>
            </a:r>
          </a:p>
          <a:p>
            <a:endParaRPr lang="et-EE" dirty="0"/>
          </a:p>
          <a:p>
            <a:r>
              <a:rPr lang="et-EE" sz="2400" u="sng" dirty="0" smtClean="0">
                <a:solidFill>
                  <a:schemeClr val="accent1">
                    <a:lumMod val="50000"/>
                  </a:schemeClr>
                </a:solidFill>
              </a:rPr>
              <a:t>Lõpphinne</a:t>
            </a:r>
          </a:p>
          <a:p>
            <a:endParaRPr lang="et-EE" dirty="0" smtClean="0"/>
          </a:p>
          <a:p>
            <a:r>
              <a:rPr lang="et-EE" dirty="0"/>
              <a:t> </a:t>
            </a:r>
            <a:r>
              <a:rPr lang="et-EE" dirty="0" smtClean="0"/>
              <a:t>Kodutöö- 10p</a:t>
            </a:r>
          </a:p>
          <a:p>
            <a:endParaRPr lang="et-EE" dirty="0" smtClean="0"/>
          </a:p>
          <a:p>
            <a:r>
              <a:rPr lang="et-EE" dirty="0"/>
              <a:t> </a:t>
            </a:r>
            <a:r>
              <a:rPr lang="et-EE" dirty="0" smtClean="0"/>
              <a:t>Keelt analüüsiv ettekanne 10p</a:t>
            </a:r>
          </a:p>
          <a:p>
            <a:endParaRPr lang="et-EE" dirty="0" smtClean="0"/>
          </a:p>
          <a:p>
            <a:r>
              <a:rPr lang="et-EE" dirty="0" smtClean="0"/>
              <a:t>Kolm suurt </a:t>
            </a:r>
            <a:r>
              <a:rPr lang="et-EE" dirty="0" err="1" smtClean="0"/>
              <a:t>laborit,’a</a:t>
            </a:r>
            <a:r>
              <a:rPr lang="et-EE" dirty="0" smtClean="0"/>
              <a:t> 10p</a:t>
            </a:r>
          </a:p>
          <a:p>
            <a:endParaRPr lang="et-EE" dirty="0" smtClean="0"/>
          </a:p>
          <a:p>
            <a:r>
              <a:rPr lang="et-EE" dirty="0" smtClean="0"/>
              <a:t>Suuline eksam kirjaliku testi alusel 50p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23128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2800" dirty="0"/>
              <a:t>TRANSLATION VS. INTERPRETATION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b="1" dirty="0" smtClean="0"/>
              <a:t>INTERPRETER</a:t>
            </a:r>
          </a:p>
          <a:p>
            <a:pPr marL="0" indent="0">
              <a:buNone/>
            </a:pPr>
            <a:endParaRPr lang="et-EE" b="1" dirty="0" smtClean="0"/>
          </a:p>
          <a:p>
            <a:r>
              <a:rPr lang="et-EE" dirty="0" err="1" smtClean="0"/>
              <a:t>Fetch</a:t>
            </a:r>
            <a:r>
              <a:rPr lang="et-EE" dirty="0" smtClean="0"/>
              <a:t> op code</a:t>
            </a:r>
          </a:p>
          <a:p>
            <a:r>
              <a:rPr lang="et-EE" dirty="0" smtClean="0"/>
              <a:t>De-</a:t>
            </a:r>
            <a:r>
              <a:rPr lang="et-EE" dirty="0" err="1" smtClean="0"/>
              <a:t>code</a:t>
            </a:r>
            <a:r>
              <a:rPr lang="et-EE" dirty="0" smtClean="0"/>
              <a:t> op code</a:t>
            </a:r>
          </a:p>
          <a:p>
            <a:r>
              <a:rPr lang="et-EE" dirty="0" err="1" smtClean="0"/>
              <a:t>Fetch</a:t>
            </a:r>
            <a:r>
              <a:rPr lang="et-EE" dirty="0" smtClean="0"/>
              <a:t> necessary operands</a:t>
            </a:r>
          </a:p>
          <a:p>
            <a:r>
              <a:rPr lang="et-EE" dirty="0" err="1" smtClean="0"/>
              <a:t>Branch</a:t>
            </a:r>
            <a:r>
              <a:rPr lang="et-EE" dirty="0" smtClean="0"/>
              <a:t> to primitive (OP</a:t>
            </a:r>
            <a:r>
              <a:rPr lang="et-EE" baseline="-25000" dirty="0" smtClean="0"/>
              <a:t>k</a:t>
            </a:r>
            <a:r>
              <a:rPr lang="et-EE" dirty="0" smtClean="0"/>
              <a:t>)</a:t>
            </a:r>
          </a:p>
          <a:p>
            <a:r>
              <a:rPr lang="et-EE" dirty="0" err="1" smtClean="0"/>
              <a:t>Then</a:t>
            </a:r>
            <a:r>
              <a:rPr lang="et-EE" dirty="0" smtClean="0"/>
              <a:t> repeat until the end of the program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Fortran 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dirty="0"/>
              <a:t>Compiler completed 1957</a:t>
            </a:r>
          </a:p>
          <a:p>
            <a:pPr lvl="0"/>
            <a:r>
              <a:rPr lang="et-EE" dirty="0"/>
              <a:t>Mostly using assembly languages</a:t>
            </a:r>
          </a:p>
          <a:p>
            <a:pPr lvl="0"/>
            <a:r>
              <a:rPr lang="et-EE" dirty="0"/>
              <a:t>Fortran 1 &amp; 2 designed while the Fortran 0 compiler was in development stage</a:t>
            </a:r>
          </a:p>
          <a:p>
            <a:r>
              <a:rPr lang="et-EE" dirty="0"/>
              <a:t>Fixed fields in source code (columns 1-5 labels, 6 'continue', 7-72  source, 73-80 sequence fields)</a:t>
            </a:r>
          </a:p>
          <a:p>
            <a:pPr lvl="0"/>
            <a:r>
              <a:rPr lang="et-EE" dirty="0"/>
              <a:t>Implicit typing  (I-N was integer variable types, all else was floating point)</a:t>
            </a:r>
          </a:p>
          <a:p>
            <a:pPr lvl="0"/>
            <a:r>
              <a:rPr lang="et-EE" dirty="0"/>
              <a:t>Arithmetic 'if' </a:t>
            </a:r>
            <a:r>
              <a:rPr lang="et-EE" dirty="0" smtClean="0"/>
              <a:t>(&lt;0</a:t>
            </a:r>
            <a:r>
              <a:rPr lang="et-EE" dirty="0"/>
              <a:t>, </a:t>
            </a:r>
            <a:r>
              <a:rPr lang="et-EE" dirty="0" smtClean="0"/>
              <a:t>=0</a:t>
            </a:r>
            <a:r>
              <a:rPr lang="et-EE" dirty="0"/>
              <a:t>, </a:t>
            </a:r>
            <a:r>
              <a:rPr lang="et-EE" dirty="0" smtClean="0"/>
              <a:t>&gt;0</a:t>
            </a:r>
            <a:r>
              <a:rPr lang="et-EE" dirty="0"/>
              <a:t>)</a:t>
            </a:r>
          </a:p>
          <a:p>
            <a:pPr lvl="0"/>
            <a:r>
              <a:rPr lang="et-EE" dirty="0"/>
              <a:t>'Do' iterator</a:t>
            </a:r>
          </a:p>
          <a:p>
            <a:pPr lvl="0"/>
            <a:r>
              <a:rPr lang="et-EE" dirty="0" err="1"/>
              <a:t>Formatted</a:t>
            </a:r>
            <a:r>
              <a:rPr lang="et-EE" dirty="0"/>
              <a:t> </a:t>
            </a:r>
            <a:r>
              <a:rPr lang="et-EE" dirty="0" smtClean="0"/>
              <a:t>I/O</a:t>
            </a:r>
            <a:endParaRPr lang="et-EE" dirty="0"/>
          </a:p>
          <a:p>
            <a:pPr lvl="0"/>
            <a:r>
              <a:rPr lang="et-EE" dirty="0"/>
              <a:t>Comments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5295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Algol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dirty="0"/>
              <a:t>1963 </a:t>
            </a:r>
            <a:r>
              <a:rPr lang="et-EE" dirty="0" err="1"/>
              <a:t>Naur</a:t>
            </a:r>
            <a:r>
              <a:rPr lang="et-EE" dirty="0"/>
              <a:t> </a:t>
            </a:r>
            <a:r>
              <a:rPr lang="et-EE" dirty="0" err="1"/>
              <a:t>developed</a:t>
            </a:r>
            <a:r>
              <a:rPr lang="et-EE" dirty="0"/>
              <a:t> </a:t>
            </a:r>
            <a:r>
              <a:rPr lang="et-EE" dirty="0" err="1"/>
              <a:t>Algol</a:t>
            </a:r>
            <a:r>
              <a:rPr lang="et-EE" dirty="0"/>
              <a:t> 60 ('</a:t>
            </a:r>
            <a:r>
              <a:rPr lang="et-EE" dirty="0" err="1"/>
              <a:t>root</a:t>
            </a:r>
            <a:r>
              <a:rPr lang="et-EE" dirty="0"/>
              <a:t>' </a:t>
            </a:r>
            <a:r>
              <a:rPr lang="et-EE" dirty="0" err="1"/>
              <a:t>for</a:t>
            </a:r>
            <a:r>
              <a:rPr lang="et-EE" dirty="0"/>
              <a:t> </a:t>
            </a:r>
            <a:r>
              <a:rPr lang="et-EE" dirty="0" err="1"/>
              <a:t>Pascal</a:t>
            </a:r>
            <a:r>
              <a:rPr lang="et-EE" dirty="0"/>
              <a:t>, PL/1, Ada)</a:t>
            </a:r>
          </a:p>
          <a:p>
            <a:pPr lvl="0"/>
            <a:r>
              <a:rPr lang="et-EE" dirty="0" smtClean="0"/>
              <a:t>'</a:t>
            </a:r>
            <a:r>
              <a:rPr lang="et-EE" dirty="0" err="1" smtClean="0"/>
              <a:t>Free</a:t>
            </a:r>
            <a:r>
              <a:rPr lang="et-EE" dirty="0"/>
              <a:t>' format (freedom of indentation, spacing, etc)</a:t>
            </a:r>
          </a:p>
          <a:p>
            <a:pPr lvl="0"/>
            <a:r>
              <a:rPr lang="et-EE" dirty="0"/>
              <a:t>Reserved words (certain words could not be variable names)</a:t>
            </a:r>
          </a:p>
          <a:p>
            <a:pPr lvl="0"/>
            <a:r>
              <a:rPr lang="et-EE" dirty="0"/>
              <a:t>Explicit typing (variable type had to be explicitly defined)</a:t>
            </a:r>
          </a:p>
          <a:p>
            <a:pPr lvl="0"/>
            <a:r>
              <a:rPr lang="et-EE" dirty="0"/>
              <a:t>General iterator (similar to 'while')</a:t>
            </a:r>
          </a:p>
          <a:p>
            <a:pPr lvl="0"/>
            <a:r>
              <a:rPr lang="et-EE" dirty="0"/>
              <a:t>Block structure</a:t>
            </a:r>
          </a:p>
          <a:p>
            <a:pPr lvl="0"/>
            <a:r>
              <a:rPr lang="et-EE" dirty="0"/>
              <a:t>Recursive procedures</a:t>
            </a:r>
          </a:p>
          <a:p>
            <a:pPr lvl="0"/>
            <a:r>
              <a:rPr lang="et-EE" dirty="0"/>
              <a:t>Dynamic array bounds</a:t>
            </a:r>
          </a:p>
          <a:p>
            <a:pPr lvl="0"/>
            <a:r>
              <a:rPr lang="et-EE" dirty="0"/>
              <a:t>Value parameters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7312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 </a:t>
            </a:r>
            <a:r>
              <a:rPr lang="et-EE" dirty="0" err="1" smtClean="0"/>
              <a:t>Algoli</a:t>
            </a:r>
            <a:r>
              <a:rPr lang="et-EE" dirty="0" smtClean="0"/>
              <a:t> keeled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Leksikaalne ulatus on see, kus muutuja on nähtav ja võimaldab pesastatud alamprogramme, mis vajavad järjekorda</a:t>
            </a:r>
            <a:r>
              <a:rPr lang="et-EE" dirty="0" smtClean="0"/>
              <a:t>.</a:t>
            </a:r>
          </a:p>
          <a:p>
            <a:r>
              <a:rPr lang="et-EE" dirty="0" smtClean="0"/>
              <a:t>Tüübikontroll</a:t>
            </a:r>
          </a:p>
          <a:p>
            <a:r>
              <a:rPr lang="et-EE" dirty="0" smtClean="0"/>
              <a:t>IBM  </a:t>
            </a:r>
            <a:r>
              <a:rPr lang="et-EE" dirty="0"/>
              <a:t>oma </a:t>
            </a:r>
            <a:r>
              <a:rPr lang="et-EE" dirty="0" smtClean="0"/>
              <a:t>tarkuses eelistas </a:t>
            </a:r>
            <a:r>
              <a:rPr lang="et-EE" dirty="0" err="1"/>
              <a:t>FORTRANist</a:t>
            </a:r>
            <a:r>
              <a:rPr lang="et-EE" dirty="0"/>
              <a:t> </a:t>
            </a:r>
            <a:r>
              <a:rPr lang="et-EE" dirty="0" smtClean="0"/>
              <a:t>kõigis </a:t>
            </a:r>
            <a:r>
              <a:rPr lang="et-EE" dirty="0"/>
              <a:t>oma </a:t>
            </a:r>
            <a:r>
              <a:rPr lang="et-EE" dirty="0" smtClean="0"/>
              <a:t>uutes arvutites, </a:t>
            </a:r>
            <a:r>
              <a:rPr lang="et-EE" dirty="0"/>
              <a:t>luues laialdase toetuse </a:t>
            </a:r>
            <a:r>
              <a:rPr lang="et-EE" dirty="0" err="1"/>
              <a:t>FORTRANile</a:t>
            </a:r>
            <a:r>
              <a:rPr lang="et-EE" dirty="0"/>
              <a:t> ja õõnestades </a:t>
            </a:r>
            <a:r>
              <a:rPr lang="et-EE" dirty="0" err="1"/>
              <a:t>Algoli</a:t>
            </a:r>
            <a:r>
              <a:rPr lang="et-EE" dirty="0"/>
              <a:t> tuge</a:t>
            </a:r>
            <a:r>
              <a:rPr lang="et-EE" dirty="0" smtClean="0"/>
              <a:t>.</a:t>
            </a:r>
          </a:p>
          <a:p>
            <a:r>
              <a:rPr lang="et-EE" dirty="0" smtClean="0"/>
              <a:t>Nii </a:t>
            </a:r>
            <a:r>
              <a:rPr lang="et-EE" dirty="0"/>
              <a:t>tüübikontroll kui ka ulatus ei olnud </a:t>
            </a:r>
            <a:r>
              <a:rPr lang="et-EE" dirty="0" err="1"/>
              <a:t>Algolis</a:t>
            </a:r>
            <a:r>
              <a:rPr lang="et-EE" dirty="0"/>
              <a:t> nii head, mis vähendas usaldusväärsust</a:t>
            </a:r>
            <a:r>
              <a:rPr lang="et-EE" dirty="0" smtClean="0"/>
              <a:t>.</a:t>
            </a:r>
          </a:p>
          <a:p>
            <a:r>
              <a:rPr lang="et-EE" dirty="0" smtClean="0"/>
              <a:t>Tööstus </a:t>
            </a:r>
            <a:r>
              <a:rPr lang="et-EE" dirty="0"/>
              <a:t>eelistas </a:t>
            </a:r>
            <a:r>
              <a:rPr lang="et-EE" dirty="0" err="1"/>
              <a:t>Fortrani</a:t>
            </a:r>
            <a:r>
              <a:rPr lang="et-EE" dirty="0"/>
              <a:t>, akadeemikud eelistasid </a:t>
            </a:r>
            <a:r>
              <a:rPr lang="et-EE" dirty="0" err="1"/>
              <a:t>Algoli</a:t>
            </a:r>
            <a:r>
              <a:rPr lang="et-EE" dirty="0"/>
              <a:t>.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8456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 </a:t>
            </a:r>
            <a:r>
              <a:rPr lang="et-EE" dirty="0"/>
              <a:t>"</a:t>
            </a:r>
            <a:r>
              <a:rPr lang="et-EE" dirty="0" err="1"/>
              <a:t>Algol-like</a:t>
            </a:r>
            <a:r>
              <a:rPr lang="et-EE" dirty="0"/>
              <a:t>" </a:t>
            </a:r>
            <a:r>
              <a:rPr lang="et-EE" dirty="0" smtClean="0"/>
              <a:t>keeled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512" y="1628800"/>
            <a:ext cx="9937104" cy="1584176"/>
          </a:xfrm>
        </p:spPr>
        <p:txBody>
          <a:bodyPr/>
          <a:lstStyle/>
          <a:p>
            <a:pPr marL="0" indent="0">
              <a:buNone/>
            </a:pPr>
            <a:r>
              <a:rPr lang="et-EE" b="1" dirty="0"/>
              <a:t> </a:t>
            </a:r>
            <a:r>
              <a:rPr lang="et-EE" b="1" dirty="0" err="1" smtClean="0"/>
              <a:t>Algoritmilised</a:t>
            </a:r>
            <a:r>
              <a:rPr lang="et-EE" b="1" dirty="0" smtClean="0"/>
              <a:t> </a:t>
            </a:r>
            <a:r>
              <a:rPr lang="et-EE" b="1" dirty="0"/>
              <a:t>keel protsesside </a:t>
            </a:r>
            <a:r>
              <a:rPr lang="et-EE" b="1" dirty="0" smtClean="0"/>
              <a:t>kirjeldamiseks</a:t>
            </a:r>
          </a:p>
          <a:p>
            <a:pPr marL="0" indent="0">
              <a:buNone/>
            </a:pPr>
            <a:r>
              <a:rPr lang="et-EE" b="1" dirty="0" smtClean="0"/>
              <a:t>Imperatiivne </a:t>
            </a:r>
            <a:r>
              <a:rPr lang="et-EE" b="1" dirty="0"/>
              <a:t>(enamik arvutustöid tehakse </a:t>
            </a:r>
            <a:r>
              <a:rPr lang="et-EE" b="1" dirty="0" err="1"/>
              <a:t>omistuslausetes</a:t>
            </a:r>
            <a:r>
              <a:rPr lang="et-EE" b="1" dirty="0" smtClean="0"/>
              <a:t>)</a:t>
            </a:r>
          </a:p>
          <a:p>
            <a:pPr marL="0" indent="0">
              <a:buNone/>
            </a:pPr>
            <a:r>
              <a:rPr lang="et-EE" b="1" dirty="0" smtClean="0"/>
              <a:t>Plokk </a:t>
            </a:r>
            <a:r>
              <a:rPr lang="et-EE" b="1" dirty="0"/>
              <a:t>ja protseduur</a:t>
            </a:r>
            <a:r>
              <a:rPr lang="et-EE" b="1" dirty="0" smtClean="0"/>
              <a:t> </a:t>
            </a:r>
            <a:endParaRPr lang="et-EE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pic>
        <p:nvPicPr>
          <p:cNvPr id="3074" name="Picture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720" y="4461240"/>
            <a:ext cx="2522688" cy="179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159896" y="3506673"/>
            <a:ext cx="30963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dirty="0" err="1" smtClean="0"/>
              <a:t>Lexical</a:t>
            </a:r>
            <a:r>
              <a:rPr lang="et-EE" dirty="0" smtClean="0"/>
              <a:t> </a:t>
            </a:r>
            <a:r>
              <a:rPr lang="et-EE" dirty="0" err="1" smtClean="0"/>
              <a:t>Scope</a:t>
            </a:r>
            <a:endParaRPr lang="et-EE" dirty="0" smtClean="0"/>
          </a:p>
          <a:p>
            <a:pPr algn="ctr"/>
            <a:endParaRPr lang="et-EE" dirty="0" smtClean="0"/>
          </a:p>
          <a:p>
            <a:r>
              <a:rPr lang="et-EE" dirty="0" smtClean="0"/>
              <a:t>     C                        </a:t>
            </a:r>
            <a:r>
              <a:rPr lang="et-EE" dirty="0" err="1" smtClean="0"/>
              <a:t>Algol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04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Keelte arengu suunad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3AB6B5D-45E8-4CD9-9066-B5FAF214CEA0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54250" y="1628775"/>
            <a:ext cx="9937750" cy="4635500"/>
          </a:xfrm>
        </p:spPr>
        <p:txBody>
          <a:bodyPr/>
          <a:lstStyle/>
          <a:p>
            <a:pPr marL="0" indent="0">
              <a:buNone/>
            </a:pPr>
            <a:r>
              <a:rPr lang="et-EE" dirty="0" smtClean="0"/>
              <a:t> </a:t>
            </a:r>
          </a:p>
          <a:p>
            <a:pPr marL="0" indent="0">
              <a:buNone/>
            </a:pPr>
            <a:r>
              <a:rPr lang="et-EE" b="1" dirty="0" smtClean="0"/>
              <a:t> </a:t>
            </a:r>
            <a:endParaRPr lang="et-EE" b="1" dirty="0"/>
          </a:p>
          <a:p>
            <a:pPr>
              <a:buNone/>
            </a:pPr>
            <a:r>
              <a:rPr lang="et-EE" b="1" dirty="0"/>
              <a:t> </a:t>
            </a:r>
          </a:p>
        </p:txBody>
      </p:sp>
      <p:pic>
        <p:nvPicPr>
          <p:cNvPr id="2050" name="Picture 2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672" y="1990725"/>
            <a:ext cx="6381750" cy="398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467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COBOL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1959 Kaitseministeerium soovis ühtset </a:t>
            </a:r>
            <a:r>
              <a:rPr lang="et-EE" dirty="0" smtClean="0"/>
              <a:t>programmeerimiskeelt</a:t>
            </a:r>
          </a:p>
          <a:p>
            <a:r>
              <a:rPr lang="et-EE" dirty="0" smtClean="0"/>
              <a:t>1960 </a:t>
            </a:r>
            <a:r>
              <a:rPr lang="et-EE" dirty="0" err="1"/>
              <a:t>Remington</a:t>
            </a:r>
            <a:r>
              <a:rPr lang="et-EE" dirty="0"/>
              <a:t> (Rand) töötas välja esimesed </a:t>
            </a:r>
            <a:r>
              <a:rPr lang="et-EE" dirty="0" smtClean="0"/>
              <a:t>kompilaatorid</a:t>
            </a:r>
          </a:p>
          <a:p>
            <a:r>
              <a:rPr lang="et-EE" dirty="0" smtClean="0"/>
              <a:t>Masinsõltumatu</a:t>
            </a:r>
          </a:p>
          <a:p>
            <a:r>
              <a:rPr lang="et-EE" dirty="0" smtClean="0"/>
              <a:t>Üldine </a:t>
            </a:r>
            <a:r>
              <a:rPr lang="et-EE" dirty="0"/>
              <a:t>kui/siis </a:t>
            </a:r>
            <a:r>
              <a:rPr lang="et-EE" dirty="0" smtClean="0"/>
              <a:t>(</a:t>
            </a:r>
            <a:r>
              <a:rPr lang="et-EE" dirty="0" err="1" smtClean="0"/>
              <a:t>if</a:t>
            </a:r>
            <a:r>
              <a:rPr lang="et-EE" dirty="0" smtClean="0"/>
              <a:t>/</a:t>
            </a:r>
            <a:r>
              <a:rPr lang="et-EE" dirty="0" err="1" smtClean="0"/>
              <a:t>else</a:t>
            </a:r>
            <a:r>
              <a:rPr lang="et-EE" dirty="0" smtClean="0"/>
              <a:t>)</a:t>
            </a:r>
          </a:p>
          <a:p>
            <a:r>
              <a:rPr lang="et-EE" dirty="0" smtClean="0"/>
              <a:t>„Müra</a:t>
            </a:r>
            <a:r>
              <a:rPr lang="et-EE" dirty="0"/>
              <a:t>” sõnad (peaaegu inglise keele sarnased, nii et lihtsad raamatupidajad said programme jälgida, st nad ei pidanud teadma, kuidas programmeerida, et teada, mida kood esindab)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8921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APL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IBM 1960 (</a:t>
            </a:r>
            <a:r>
              <a:rPr lang="et-EE" dirty="0" err="1"/>
              <a:t>Ken</a:t>
            </a:r>
            <a:r>
              <a:rPr lang="et-EE" dirty="0"/>
              <a:t> </a:t>
            </a:r>
            <a:r>
              <a:rPr lang="et-EE" dirty="0" err="1"/>
              <a:t>Iverson</a:t>
            </a:r>
            <a:r>
              <a:rPr lang="et-EE" dirty="0" smtClean="0"/>
              <a:t>)</a:t>
            </a:r>
          </a:p>
          <a:p>
            <a:r>
              <a:rPr lang="et-EE" dirty="0" smtClean="0"/>
              <a:t>Väga </a:t>
            </a:r>
            <a:r>
              <a:rPr lang="et-EE" dirty="0"/>
              <a:t>kompaktne arvutuste </a:t>
            </a:r>
            <a:r>
              <a:rPr lang="et-EE" dirty="0" smtClean="0"/>
              <a:t>tähistus</a:t>
            </a:r>
          </a:p>
          <a:p>
            <a:r>
              <a:rPr lang="et-EE" dirty="0" smtClean="0"/>
              <a:t>Pakub </a:t>
            </a:r>
            <a:r>
              <a:rPr lang="et-EE" dirty="0"/>
              <a:t>palju maatriksitega </a:t>
            </a:r>
            <a:r>
              <a:rPr lang="et-EE" dirty="0" smtClean="0"/>
              <a:t>manipuleerimiseks</a:t>
            </a:r>
          </a:p>
          <a:p>
            <a:r>
              <a:rPr lang="et-EE" dirty="0" smtClean="0"/>
              <a:t>EI </a:t>
            </a:r>
            <a:r>
              <a:rPr lang="et-EE" dirty="0"/>
              <a:t>OLE </a:t>
            </a:r>
            <a:r>
              <a:rPr lang="et-EE" dirty="0" err="1" smtClean="0"/>
              <a:t>Algoli</a:t>
            </a:r>
            <a:r>
              <a:rPr lang="et-EE" dirty="0" smtClean="0"/>
              <a:t>-laadne</a:t>
            </a:r>
          </a:p>
          <a:p>
            <a:r>
              <a:rPr lang="et-EE" dirty="0" smtClean="0"/>
              <a:t>Algselt </a:t>
            </a:r>
            <a:r>
              <a:rPr lang="et-EE" dirty="0"/>
              <a:t>loodud IBM360 spetsifikatsioonide kirjeldamiseks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4782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LISP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John McCarthy poolt </a:t>
            </a:r>
            <a:r>
              <a:rPr lang="et-EE" dirty="0" err="1"/>
              <a:t>MIT-s</a:t>
            </a:r>
            <a:r>
              <a:rPr lang="et-EE" dirty="0"/>
              <a:t> (ja </a:t>
            </a:r>
            <a:r>
              <a:rPr lang="et-EE" dirty="0" smtClean="0"/>
              <a:t>teised) </a:t>
            </a:r>
            <a:r>
              <a:rPr lang="et-EE" dirty="0"/>
              <a:t>välja töötatud tehisintellekt on selle rakendusvaldkond</a:t>
            </a:r>
            <a:r>
              <a:rPr lang="et-EE" dirty="0" smtClean="0"/>
              <a:t>.</a:t>
            </a:r>
          </a:p>
          <a:p>
            <a:r>
              <a:rPr lang="et-EE" dirty="0" smtClean="0"/>
              <a:t> Sümboolne </a:t>
            </a:r>
            <a:r>
              <a:rPr lang="et-EE" dirty="0"/>
              <a:t>avaldis, mis suudab manipuleerida muutujate nimedega, näiteks muutujate väärtustega (nt pointeri aritmeetika</a:t>
            </a:r>
            <a:r>
              <a:rPr lang="et-EE" dirty="0" smtClean="0"/>
              <a:t>).</a:t>
            </a:r>
          </a:p>
          <a:p>
            <a:r>
              <a:rPr lang="et-EE" dirty="0" smtClean="0"/>
              <a:t>Avaldise </a:t>
            </a:r>
            <a:r>
              <a:rPr lang="et-EE" dirty="0"/>
              <a:t>(andmed=kood) käivitatavate andmestruktuuride ühtne esitus</a:t>
            </a:r>
            <a:r>
              <a:rPr lang="et-EE" dirty="0" smtClean="0"/>
              <a:t>.</a:t>
            </a:r>
          </a:p>
          <a:p>
            <a:r>
              <a:rPr lang="et-EE" dirty="0" smtClean="0"/>
              <a:t>Tingimusliku </a:t>
            </a:r>
            <a:r>
              <a:rPr lang="et-EE" dirty="0"/>
              <a:t>avaldise uus vorm (sarnane "</a:t>
            </a:r>
            <a:r>
              <a:rPr lang="et-EE" dirty="0" err="1"/>
              <a:t>switch</a:t>
            </a:r>
            <a:r>
              <a:rPr lang="et-EE" dirty="0"/>
              <a:t>"-lausetega</a:t>
            </a:r>
            <a:r>
              <a:rPr lang="et-EE" dirty="0" smtClean="0"/>
              <a:t>).</a:t>
            </a:r>
          </a:p>
          <a:p>
            <a:r>
              <a:rPr lang="et-EE" dirty="0" smtClean="0"/>
              <a:t>Avaldiste </a:t>
            </a:r>
            <a:r>
              <a:rPr lang="et-EE" dirty="0"/>
              <a:t>eesliide - operaator, millele järgneb argument</a:t>
            </a:r>
            <a:r>
              <a:rPr lang="et-EE" dirty="0" smtClean="0"/>
              <a:t>.</a:t>
            </a:r>
          </a:p>
          <a:p>
            <a:r>
              <a:rPr lang="et-EE" dirty="0" err="1" smtClean="0"/>
              <a:t>Rekursioon</a:t>
            </a:r>
            <a:r>
              <a:rPr lang="et-EE" dirty="0" smtClean="0"/>
              <a:t> </a:t>
            </a:r>
            <a:r>
              <a:rPr lang="et-EE" dirty="0"/>
              <a:t>on laialdasemalt kasutusel</a:t>
            </a:r>
            <a:r>
              <a:rPr lang="et-EE" dirty="0" smtClean="0"/>
              <a:t>.</a:t>
            </a:r>
          </a:p>
          <a:p>
            <a:r>
              <a:rPr lang="et-EE" dirty="0" smtClean="0"/>
              <a:t>Andmehalduses </a:t>
            </a:r>
            <a:r>
              <a:rPr lang="et-EE" dirty="0"/>
              <a:t>kasutatakse "</a:t>
            </a:r>
            <a:r>
              <a:rPr lang="et-EE" dirty="0" smtClean="0"/>
              <a:t>prügikoristust„</a:t>
            </a:r>
          </a:p>
          <a:p>
            <a:r>
              <a:rPr lang="et-EE" dirty="0" smtClean="0"/>
              <a:t>.</a:t>
            </a:r>
            <a:r>
              <a:rPr lang="et-EE" dirty="0" err="1"/>
              <a:t>LISP-i</a:t>
            </a:r>
            <a:r>
              <a:rPr lang="et-EE" dirty="0"/>
              <a:t> põhistruktuur on "lingitud loendi" tüüpi struktuur.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629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Data objects in </a:t>
            </a:r>
            <a:r>
              <a:rPr lang="et-EE" dirty="0" err="1"/>
              <a:t>Lisp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"</a:t>
            </a:r>
            <a:r>
              <a:rPr lang="et-EE" dirty="0"/>
              <a:t>Atoms", (either literal or numeric, i.e. 'sam or 3)</a:t>
            </a:r>
          </a:p>
          <a:p>
            <a:r>
              <a:rPr lang="et-EE" dirty="0" smtClean="0"/>
              <a:t>List- </a:t>
            </a:r>
            <a:r>
              <a:rPr lang="et-EE" dirty="0"/>
              <a:t>groups of atoms </a:t>
            </a:r>
            <a:r>
              <a:rPr lang="et-EE" dirty="0" err="1"/>
              <a:t>or</a:t>
            </a:r>
            <a:r>
              <a:rPr lang="et-EE" dirty="0"/>
              <a:t> </a:t>
            </a:r>
            <a:r>
              <a:rPr lang="et-EE" dirty="0" err="1" smtClean="0"/>
              <a:t>lists</a:t>
            </a:r>
            <a:r>
              <a:rPr lang="et-EE" dirty="0" smtClean="0"/>
              <a:t> </a:t>
            </a:r>
            <a:r>
              <a:rPr lang="et-EE" dirty="0"/>
              <a:t>nested list representation is ((1 </a:t>
            </a:r>
            <a:r>
              <a:rPr lang="et-EE" dirty="0" smtClean="0"/>
              <a:t>2) </a:t>
            </a:r>
            <a:r>
              <a:rPr lang="et-EE" dirty="0"/>
              <a:t>(3 </a:t>
            </a:r>
            <a:r>
              <a:rPr lang="et-EE" dirty="0" smtClean="0"/>
              <a:t>4))</a:t>
            </a:r>
            <a:endParaRPr lang="et-EE" dirty="0"/>
          </a:p>
          <a:p>
            <a:r>
              <a:rPr lang="et-EE" dirty="0" err="1" smtClean="0"/>
              <a:t>Expression</a:t>
            </a:r>
            <a:r>
              <a:rPr lang="et-EE" dirty="0" smtClean="0"/>
              <a:t> - </a:t>
            </a:r>
            <a:r>
              <a:rPr lang="et-EE" dirty="0"/>
              <a:t>atoms and lists together</a:t>
            </a:r>
          </a:p>
          <a:p>
            <a:pPr marL="0" indent="0">
              <a:buNone/>
            </a:pPr>
            <a:r>
              <a:rPr lang="et-EE" dirty="0"/>
              <a:t>There are no reserved words for literal except:</a:t>
            </a:r>
          </a:p>
          <a:p>
            <a:r>
              <a:rPr lang="et-EE" dirty="0" smtClean="0"/>
              <a:t>The </a:t>
            </a:r>
            <a:r>
              <a:rPr lang="et-EE" dirty="0"/>
              <a:t>literal T is for boolean true</a:t>
            </a:r>
          </a:p>
          <a:p>
            <a:r>
              <a:rPr lang="et-EE" dirty="0" smtClean="0"/>
              <a:t>The </a:t>
            </a:r>
            <a:r>
              <a:rPr lang="et-EE" dirty="0" err="1"/>
              <a:t>literal</a:t>
            </a:r>
            <a:r>
              <a:rPr lang="et-EE" dirty="0"/>
              <a:t> </a:t>
            </a:r>
            <a:r>
              <a:rPr lang="et-EE" dirty="0" smtClean="0"/>
              <a:t>NIL = </a:t>
            </a:r>
            <a:r>
              <a:rPr lang="et-EE" dirty="0"/>
              <a:t>'(   </a:t>
            </a:r>
            <a:r>
              <a:rPr lang="et-EE" dirty="0" smtClean="0"/>
              <a:t>) </a:t>
            </a:r>
            <a:r>
              <a:rPr lang="et-EE" dirty="0" err="1" smtClean="0"/>
              <a:t>or</a:t>
            </a:r>
            <a:r>
              <a:rPr lang="et-EE" dirty="0" smtClean="0"/>
              <a:t> </a:t>
            </a:r>
            <a:r>
              <a:rPr lang="et-EE" dirty="0" err="1" smtClean="0"/>
              <a:t>false</a:t>
            </a:r>
            <a:r>
              <a:rPr lang="et-EE" dirty="0" smtClean="0"/>
              <a:t> </a:t>
            </a:r>
          </a:p>
          <a:p>
            <a:pPr marL="0" indent="0">
              <a:buNone/>
            </a:pPr>
            <a:r>
              <a:rPr lang="et-EE" dirty="0" smtClean="0"/>
              <a:t>In </a:t>
            </a:r>
            <a:r>
              <a:rPr lang="et-EE" dirty="0"/>
              <a:t>Lisp</a:t>
            </a:r>
          </a:p>
          <a:p>
            <a:r>
              <a:rPr lang="et-EE" b="1" dirty="0"/>
              <a:t>;</a:t>
            </a:r>
            <a:r>
              <a:rPr lang="et-EE" dirty="0"/>
              <a:t> is for commenting like // for C++. So ; </a:t>
            </a:r>
            <a:r>
              <a:rPr lang="et-EE" u="sng" dirty="0"/>
              <a:t>this comment is not recognized by interpreter</a:t>
            </a:r>
            <a:endParaRPr lang="et-EE" dirty="0"/>
          </a:p>
          <a:p>
            <a:r>
              <a:rPr lang="et-EE" b="1" dirty="0"/>
              <a:t>' </a:t>
            </a:r>
            <a:r>
              <a:rPr lang="et-EE" dirty="0"/>
              <a:t>is to read "as is" and not for interpretation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747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t-EE" altLang="et-EE" dirty="0" smtClean="0"/>
              <a:t> </a:t>
            </a:r>
            <a:r>
              <a:rPr lang="en-US" altLang="et-EE" dirty="0" smtClean="0"/>
              <a:t> </a:t>
            </a:r>
            <a:r>
              <a:rPr lang="et-EE" altLang="et-EE" dirty="0" err="1" smtClean="0"/>
              <a:t>P</a:t>
            </a:r>
            <a:r>
              <a:rPr lang="en-US" altLang="et-EE" dirty="0" err="1" smtClean="0"/>
              <a:t>eamised</a:t>
            </a:r>
            <a:r>
              <a:rPr lang="en-US" altLang="et-EE" dirty="0" smtClean="0"/>
              <a:t> </a:t>
            </a:r>
            <a:r>
              <a:rPr lang="en-US" altLang="et-EE" dirty="0" err="1" smtClean="0"/>
              <a:t>nõuded</a:t>
            </a:r>
            <a:r>
              <a:rPr lang="et-EE" altLang="et-EE" dirty="0" smtClean="0"/>
              <a:t> operatsioonisüsteemile</a:t>
            </a:r>
            <a:endParaRPr lang="en-US" altLang="et-EE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t-EE" dirty="0" err="1"/>
              <a:t>Mitme</a:t>
            </a:r>
            <a:r>
              <a:rPr lang="en-US" altLang="et-EE" dirty="0"/>
              <a:t> </a:t>
            </a:r>
            <a:r>
              <a:rPr lang="en-US" altLang="et-EE" dirty="0" err="1"/>
              <a:t>protsessi</a:t>
            </a:r>
            <a:r>
              <a:rPr lang="en-US" altLang="et-EE" dirty="0"/>
              <a:t> </a:t>
            </a:r>
            <a:r>
              <a:rPr lang="en-US" altLang="et-EE" dirty="0" err="1"/>
              <a:t>täitmise</a:t>
            </a:r>
            <a:r>
              <a:rPr lang="en-US" altLang="et-EE" dirty="0"/>
              <a:t> </a:t>
            </a:r>
            <a:r>
              <a:rPr lang="en-US" altLang="et-EE" dirty="0" err="1"/>
              <a:t>põimimine</a:t>
            </a:r>
            <a:r>
              <a:rPr lang="en-US" altLang="et-EE" dirty="0"/>
              <a:t>, et </a:t>
            </a:r>
            <a:r>
              <a:rPr lang="en-US" altLang="et-EE" dirty="0" err="1"/>
              <a:t>maksimeerida</a:t>
            </a:r>
            <a:r>
              <a:rPr lang="en-US" altLang="et-EE" dirty="0"/>
              <a:t> </a:t>
            </a:r>
            <a:r>
              <a:rPr lang="en-US" altLang="et-EE" dirty="0" err="1"/>
              <a:t>protsessori</a:t>
            </a:r>
            <a:r>
              <a:rPr lang="en-US" altLang="et-EE" dirty="0"/>
              <a:t> </a:t>
            </a:r>
            <a:r>
              <a:rPr lang="en-US" altLang="et-EE" dirty="0" err="1"/>
              <a:t>kasutamist</a:t>
            </a:r>
            <a:r>
              <a:rPr lang="en-US" altLang="et-EE" dirty="0"/>
              <a:t>, </a:t>
            </a:r>
            <a:r>
              <a:rPr lang="en-US" altLang="et-EE" dirty="0" err="1"/>
              <a:t>pakkudes</a:t>
            </a:r>
            <a:r>
              <a:rPr lang="en-US" altLang="et-EE" dirty="0"/>
              <a:t> </a:t>
            </a:r>
            <a:r>
              <a:rPr lang="en-US" altLang="et-EE" dirty="0" err="1"/>
              <a:t>samal</a:t>
            </a:r>
            <a:r>
              <a:rPr lang="en-US" altLang="et-EE" dirty="0"/>
              <a:t> </a:t>
            </a:r>
            <a:r>
              <a:rPr lang="en-US" altLang="et-EE" dirty="0" err="1"/>
              <a:t>ajal</a:t>
            </a:r>
            <a:r>
              <a:rPr lang="en-US" altLang="et-EE" dirty="0"/>
              <a:t> </a:t>
            </a:r>
            <a:r>
              <a:rPr lang="en-US" altLang="et-EE" dirty="0" err="1"/>
              <a:t>mõistlikku</a:t>
            </a:r>
            <a:r>
              <a:rPr lang="en-US" altLang="et-EE" dirty="0"/>
              <a:t> </a:t>
            </a:r>
            <a:r>
              <a:rPr lang="en-US" altLang="et-EE" dirty="0" err="1"/>
              <a:t>reageerimisaega</a:t>
            </a:r>
            <a:r>
              <a:rPr lang="en-US" altLang="et-EE" dirty="0" smtClean="0"/>
              <a:t>.</a:t>
            </a:r>
            <a:endParaRPr lang="et-EE" altLang="et-EE" dirty="0" smtClean="0"/>
          </a:p>
          <a:p>
            <a:r>
              <a:rPr lang="en-US" altLang="et-EE" dirty="0" err="1" smtClean="0"/>
              <a:t>Ressursside</a:t>
            </a:r>
            <a:r>
              <a:rPr lang="en-US" altLang="et-EE" dirty="0" smtClean="0"/>
              <a:t> </a:t>
            </a:r>
            <a:r>
              <a:rPr lang="en-US" altLang="et-EE" dirty="0" err="1"/>
              <a:t>eraldamine</a:t>
            </a:r>
            <a:r>
              <a:rPr lang="en-US" altLang="et-EE" dirty="0"/>
              <a:t> </a:t>
            </a:r>
            <a:r>
              <a:rPr lang="en-US" altLang="et-EE" dirty="0" err="1"/>
              <a:t>protsessidele</a:t>
            </a:r>
            <a:r>
              <a:rPr lang="en-US" altLang="et-EE" dirty="0" smtClean="0"/>
              <a:t>.</a:t>
            </a:r>
            <a:endParaRPr lang="et-EE" altLang="et-EE" dirty="0" smtClean="0"/>
          </a:p>
          <a:p>
            <a:r>
              <a:rPr lang="en-US" altLang="et-EE" dirty="0" err="1" smtClean="0"/>
              <a:t>Protsessidevahelise</a:t>
            </a:r>
            <a:r>
              <a:rPr lang="en-US" altLang="et-EE" dirty="0" smtClean="0"/>
              <a:t> </a:t>
            </a:r>
            <a:r>
              <a:rPr lang="en-US" altLang="et-EE" dirty="0" err="1"/>
              <a:t>suhtluse</a:t>
            </a:r>
            <a:r>
              <a:rPr lang="en-US" altLang="et-EE" dirty="0"/>
              <a:t> ja </a:t>
            </a:r>
            <a:r>
              <a:rPr lang="en-US" altLang="et-EE" dirty="0" err="1"/>
              <a:t>kasutajate</a:t>
            </a:r>
            <a:r>
              <a:rPr lang="en-US" altLang="et-EE" dirty="0"/>
              <a:t> </a:t>
            </a:r>
            <a:r>
              <a:rPr lang="en-US" altLang="et-EE" dirty="0" err="1"/>
              <a:t>loodud</a:t>
            </a:r>
            <a:r>
              <a:rPr lang="en-US" altLang="et-EE" dirty="0"/>
              <a:t> </a:t>
            </a:r>
            <a:r>
              <a:rPr lang="en-US" altLang="et-EE" dirty="0" err="1"/>
              <a:t>protsesside</a:t>
            </a:r>
            <a:r>
              <a:rPr lang="en-US" altLang="et-EE" dirty="0"/>
              <a:t> </a:t>
            </a:r>
            <a:r>
              <a:rPr lang="en-US" altLang="et-EE" dirty="0" err="1"/>
              <a:t>toetamine</a:t>
            </a:r>
            <a:r>
              <a:rPr lang="en-US" altLang="et-EE" dirty="0"/>
              <a:t>.</a:t>
            </a:r>
            <a:endParaRPr lang="en-US" altLang="et-E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17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Funktsionaalne programmeerimine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Järjestuse </a:t>
            </a:r>
            <a:r>
              <a:rPr lang="et-EE" dirty="0" smtClean="0"/>
              <a:t>juhtimine</a:t>
            </a:r>
          </a:p>
          <a:p>
            <a:r>
              <a:rPr lang="et-EE" dirty="0" smtClean="0"/>
              <a:t>Kasutatakse </a:t>
            </a:r>
            <a:r>
              <a:rPr lang="et-EE" dirty="0"/>
              <a:t>avaldistes (nt eelistusreeglid, sulud</a:t>
            </a:r>
            <a:r>
              <a:rPr lang="et-EE" dirty="0" smtClean="0"/>
              <a:t>)</a:t>
            </a:r>
          </a:p>
          <a:p>
            <a:r>
              <a:rPr lang="et-EE" dirty="0" smtClean="0"/>
              <a:t>Lausekeste </a:t>
            </a:r>
            <a:r>
              <a:rPr lang="et-EE" dirty="0"/>
              <a:t>või plokkide vahel (nt iteratsioon ja tingimuslaused</a:t>
            </a:r>
            <a:r>
              <a:rPr lang="et-EE" dirty="0" smtClean="0"/>
              <a:t>)</a:t>
            </a:r>
          </a:p>
          <a:p>
            <a:r>
              <a:rPr lang="et-EE" dirty="0" smtClean="0"/>
              <a:t>Alamprogrammide </a:t>
            </a:r>
            <a:r>
              <a:rPr lang="et-EE" dirty="0"/>
              <a:t>vahel (nt väljakutsed</a:t>
            </a:r>
            <a:r>
              <a:rPr lang="et-EE" dirty="0" smtClean="0"/>
              <a:t>)</a:t>
            </a:r>
          </a:p>
          <a:p>
            <a:r>
              <a:rPr lang="et-EE" dirty="0" smtClean="0"/>
              <a:t>Juhtimisjärjestused</a:t>
            </a:r>
          </a:p>
          <a:p>
            <a:r>
              <a:rPr lang="et-EE" dirty="0" smtClean="0"/>
              <a:t>Kaudsed </a:t>
            </a:r>
            <a:r>
              <a:rPr lang="et-EE" dirty="0"/>
              <a:t>(füüsiline lausete järjekord</a:t>
            </a:r>
            <a:r>
              <a:rPr lang="et-EE" dirty="0" smtClean="0"/>
              <a:t>)</a:t>
            </a:r>
          </a:p>
          <a:p>
            <a:r>
              <a:rPr lang="et-EE" dirty="0" smtClean="0"/>
              <a:t>Otsesed </a:t>
            </a:r>
            <a:r>
              <a:rPr lang="et-EE" dirty="0"/>
              <a:t>(sulud või </a:t>
            </a:r>
            <a:r>
              <a:rPr lang="et-EE" dirty="0" err="1"/>
              <a:t>goto</a:t>
            </a:r>
            <a:r>
              <a:rPr lang="et-EE" dirty="0"/>
              <a:t>-käsud)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9857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Parsing</a:t>
            </a:r>
            <a:r>
              <a:rPr lang="et-EE" dirty="0" smtClean="0"/>
              <a:t> </a:t>
            </a:r>
            <a:r>
              <a:rPr lang="et-EE" dirty="0" err="1" smtClean="0"/>
              <a:t>formulas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 err="1"/>
              <a:t>Root</a:t>
            </a:r>
            <a:r>
              <a:rPr lang="et-EE" dirty="0"/>
              <a:t> = </a:t>
            </a:r>
            <a:r>
              <a:rPr lang="et-EE" u="sng" dirty="0"/>
              <a:t>-b ± (b</a:t>
            </a:r>
            <a:r>
              <a:rPr lang="et-EE" u="sng" baseline="30000" dirty="0"/>
              <a:t>2</a:t>
            </a:r>
            <a:r>
              <a:rPr lang="et-EE" u="sng" dirty="0"/>
              <a:t>-4ac)</a:t>
            </a:r>
            <a:r>
              <a:rPr lang="et-EE" u="sng" baseline="30000" dirty="0"/>
              <a:t>1/2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t-EE" dirty="0"/>
              <a:t>                       2a</a:t>
            </a:r>
            <a:endParaRPr lang="en-US" dirty="0"/>
          </a:p>
          <a:p>
            <a:r>
              <a:rPr lang="et-EE" dirty="0"/>
              <a:t>In </a:t>
            </a:r>
            <a:r>
              <a:rPr lang="et-EE" dirty="0" err="1"/>
              <a:t>Fortran</a:t>
            </a:r>
            <a:r>
              <a:rPr lang="et-EE" dirty="0"/>
              <a:t>:</a:t>
            </a:r>
            <a:endParaRPr lang="en-US" dirty="0"/>
          </a:p>
          <a:p>
            <a:pPr marL="0" indent="0">
              <a:buNone/>
            </a:pPr>
            <a:r>
              <a:rPr lang="et-EE" dirty="0" err="1"/>
              <a:t>Root</a:t>
            </a:r>
            <a:r>
              <a:rPr lang="et-EE" dirty="0"/>
              <a:t>  = ( -b + </a:t>
            </a:r>
            <a:r>
              <a:rPr lang="et-EE" dirty="0" err="1"/>
              <a:t>Sqrt</a:t>
            </a:r>
            <a:r>
              <a:rPr lang="et-EE" dirty="0"/>
              <a:t> ( b**2 - 4*a*c))/2*a</a:t>
            </a:r>
            <a:endParaRPr lang="en-US" dirty="0"/>
          </a:p>
          <a:p>
            <a:r>
              <a:rPr lang="et-EE" dirty="0"/>
              <a:t>In </a:t>
            </a:r>
            <a:r>
              <a:rPr lang="et-EE" dirty="0" err="1" smtClean="0"/>
              <a:t>some</a:t>
            </a:r>
            <a:r>
              <a:rPr lang="et-EE" dirty="0" smtClean="0"/>
              <a:t> </a:t>
            </a:r>
            <a:r>
              <a:rPr lang="et-EE" dirty="0" err="1"/>
              <a:t>instances</a:t>
            </a:r>
            <a:r>
              <a:rPr lang="et-EE" dirty="0"/>
              <a:t>, </a:t>
            </a:r>
            <a:r>
              <a:rPr lang="et-EE" dirty="0" err="1"/>
              <a:t>parenthesis</a:t>
            </a:r>
            <a:r>
              <a:rPr lang="et-EE" dirty="0"/>
              <a:t> are </a:t>
            </a:r>
            <a:r>
              <a:rPr lang="et-EE" dirty="0" err="1"/>
              <a:t>essential</a:t>
            </a:r>
            <a:r>
              <a:rPr lang="et-EE" dirty="0"/>
              <a:t>, in </a:t>
            </a:r>
            <a:r>
              <a:rPr lang="et-EE" dirty="0" err="1" smtClean="0"/>
              <a:t>others</a:t>
            </a:r>
            <a:r>
              <a:rPr lang="et-EE" dirty="0" smtClean="0"/>
              <a:t> </a:t>
            </a:r>
            <a:r>
              <a:rPr lang="et-EE" dirty="0" err="1"/>
              <a:t>they</a:t>
            </a:r>
            <a:r>
              <a:rPr lang="et-EE" dirty="0"/>
              <a:t> are </a:t>
            </a:r>
            <a:r>
              <a:rPr lang="et-EE" dirty="0" err="1"/>
              <a:t>not</a:t>
            </a:r>
            <a:r>
              <a:rPr lang="et-EE" dirty="0"/>
              <a:t>. </a:t>
            </a:r>
            <a:endParaRPr lang="et-EE" dirty="0" smtClean="0"/>
          </a:p>
          <a:p>
            <a:pPr marL="0" indent="0">
              <a:buNone/>
            </a:pPr>
            <a:r>
              <a:rPr lang="et-EE" dirty="0"/>
              <a:t>(a + b)*(c - a)   </a:t>
            </a:r>
            <a:r>
              <a:rPr lang="et-EE" dirty="0" err="1"/>
              <a:t>in-fix</a:t>
            </a:r>
            <a:r>
              <a:rPr lang="et-EE" dirty="0"/>
              <a:t> </a:t>
            </a:r>
            <a:r>
              <a:rPr lang="et-EE" dirty="0" err="1"/>
              <a:t>notation</a:t>
            </a:r>
            <a:endParaRPr lang="en-US" dirty="0"/>
          </a:p>
          <a:p>
            <a:pPr marL="0" indent="0">
              <a:buNone/>
            </a:pPr>
            <a:r>
              <a:rPr lang="et-EE" dirty="0"/>
              <a:t>* + a b - c a      </a:t>
            </a:r>
            <a:r>
              <a:rPr lang="et-EE" dirty="0" err="1"/>
              <a:t>pre-fix</a:t>
            </a:r>
            <a:r>
              <a:rPr lang="et-EE" dirty="0"/>
              <a:t> </a:t>
            </a:r>
            <a:r>
              <a:rPr lang="et-EE" dirty="0" err="1"/>
              <a:t>notation</a:t>
            </a:r>
            <a:endParaRPr lang="en-US" dirty="0"/>
          </a:p>
          <a:p>
            <a:pPr marL="0" indent="0">
              <a:buNone/>
            </a:pPr>
            <a:r>
              <a:rPr lang="et-EE" dirty="0"/>
              <a:t>a b + c a - *      post-</a:t>
            </a:r>
            <a:r>
              <a:rPr lang="et-EE" dirty="0" err="1"/>
              <a:t>fix</a:t>
            </a:r>
            <a:r>
              <a:rPr lang="et-EE" dirty="0"/>
              <a:t> </a:t>
            </a:r>
            <a:r>
              <a:rPr lang="et-EE" dirty="0" err="1"/>
              <a:t>notation</a:t>
            </a:r>
            <a:endParaRPr lang="en-US" dirty="0"/>
          </a:p>
          <a:p>
            <a:r>
              <a:rPr lang="et-EE" u="sng" dirty="0" err="1"/>
              <a:t>What</a:t>
            </a:r>
            <a:r>
              <a:rPr lang="et-EE" u="sng" dirty="0"/>
              <a:t> </a:t>
            </a:r>
            <a:r>
              <a:rPr lang="et-EE" u="sng" dirty="0" err="1"/>
              <a:t>is</a:t>
            </a:r>
            <a:r>
              <a:rPr lang="et-EE" u="sng" dirty="0"/>
              <a:t> </a:t>
            </a:r>
            <a:r>
              <a:rPr lang="et-EE" u="sng" dirty="0" err="1"/>
              <a:t>the</a:t>
            </a:r>
            <a:r>
              <a:rPr lang="et-EE" u="sng" dirty="0"/>
              <a:t> </a:t>
            </a:r>
            <a:r>
              <a:rPr lang="et-EE" u="sng" dirty="0" err="1"/>
              <a:t>difference</a:t>
            </a:r>
            <a:r>
              <a:rPr lang="et-EE" u="sng" dirty="0"/>
              <a:t> </a:t>
            </a:r>
            <a:r>
              <a:rPr lang="et-EE" u="sng" dirty="0" err="1"/>
              <a:t>between</a:t>
            </a:r>
            <a:r>
              <a:rPr lang="et-EE" u="sng" dirty="0"/>
              <a:t> </a:t>
            </a:r>
            <a:r>
              <a:rPr lang="et-EE" u="sng" dirty="0" err="1"/>
              <a:t>unary</a:t>
            </a:r>
            <a:r>
              <a:rPr lang="et-EE" u="sng" dirty="0"/>
              <a:t> and </a:t>
            </a:r>
            <a:r>
              <a:rPr lang="et-EE" u="sng" dirty="0" err="1"/>
              <a:t>binary</a:t>
            </a:r>
            <a:r>
              <a:rPr lang="et-EE" u="sng" dirty="0"/>
              <a:t> minus?</a:t>
            </a:r>
            <a:endParaRPr lang="en-US" dirty="0"/>
          </a:p>
          <a:p>
            <a:pPr marL="0" indent="0">
              <a:buNone/>
            </a:pPr>
            <a:r>
              <a:rPr lang="et-EE" dirty="0"/>
              <a:t>(</a:t>
            </a:r>
            <a:r>
              <a:rPr lang="et-EE" dirty="0" err="1"/>
              <a:t>i.e</a:t>
            </a:r>
            <a:r>
              <a:rPr lang="et-EE" dirty="0"/>
              <a:t>. </a:t>
            </a:r>
            <a:r>
              <a:rPr lang="et-EE" dirty="0" err="1"/>
              <a:t>how</a:t>
            </a:r>
            <a:r>
              <a:rPr lang="et-EE" dirty="0"/>
              <a:t> </a:t>
            </a:r>
            <a:r>
              <a:rPr lang="et-EE" dirty="0" err="1"/>
              <a:t>does</a:t>
            </a:r>
            <a:r>
              <a:rPr lang="et-EE" dirty="0"/>
              <a:t> "-b" and "b</a:t>
            </a:r>
            <a:r>
              <a:rPr lang="et-EE" baseline="30000" dirty="0"/>
              <a:t>2</a:t>
            </a:r>
            <a:r>
              <a:rPr lang="et-EE" dirty="0"/>
              <a:t>-4ac" in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quadratic</a:t>
            </a:r>
            <a:r>
              <a:rPr lang="et-EE" dirty="0"/>
              <a:t> </a:t>
            </a:r>
            <a:r>
              <a:rPr lang="et-EE" dirty="0" err="1"/>
              <a:t>formula</a:t>
            </a:r>
            <a:r>
              <a:rPr lang="et-EE" dirty="0"/>
              <a:t> </a:t>
            </a:r>
            <a:r>
              <a:rPr lang="et-EE" dirty="0" err="1"/>
              <a:t>differ</a:t>
            </a:r>
            <a:r>
              <a:rPr lang="et-EE" dirty="0"/>
              <a:t> in </a:t>
            </a:r>
            <a:r>
              <a:rPr lang="et-EE" dirty="0" err="1"/>
              <a:t>terms</a:t>
            </a:r>
            <a:r>
              <a:rPr lang="et-EE" dirty="0"/>
              <a:t> of </a:t>
            </a:r>
            <a:r>
              <a:rPr lang="et-EE" dirty="0" err="1"/>
              <a:t>language</a:t>
            </a:r>
            <a:r>
              <a:rPr lang="et-EE" dirty="0"/>
              <a:t> </a:t>
            </a:r>
            <a:r>
              <a:rPr lang="et-EE" dirty="0" err="1"/>
              <a:t>definition</a:t>
            </a:r>
            <a:r>
              <a:rPr lang="et-EE" dirty="0"/>
              <a:t>?)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0450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Tree</a:t>
            </a:r>
            <a:r>
              <a:rPr lang="et-EE" dirty="0"/>
              <a:t> </a:t>
            </a:r>
            <a:r>
              <a:rPr lang="et-EE" dirty="0" err="1" smtClean="0"/>
              <a:t>representation</a:t>
            </a:r>
            <a:r>
              <a:rPr lang="et-EE" dirty="0" smtClean="0"/>
              <a:t> </a:t>
            </a:r>
            <a:r>
              <a:rPr lang="et-EE" dirty="0" err="1" smtClean="0"/>
              <a:t>issues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 smtClean="0"/>
              <a:t>   -</a:t>
            </a:r>
            <a:r>
              <a:rPr lang="et-EE" dirty="0"/>
              <a:t>a * b + c  </a:t>
            </a:r>
            <a:r>
              <a:rPr lang="et-EE" dirty="0" err="1"/>
              <a:t>in-fix</a:t>
            </a:r>
            <a:r>
              <a:rPr lang="et-EE" dirty="0"/>
              <a:t> </a:t>
            </a:r>
            <a:r>
              <a:rPr lang="et-EE" dirty="0" err="1" smtClean="0"/>
              <a:t>notation</a:t>
            </a:r>
            <a:endParaRPr lang="et-EE" dirty="0" smtClean="0"/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n-US" dirty="0"/>
          </a:p>
          <a:p>
            <a:r>
              <a:rPr lang="et-EE" dirty="0" err="1" smtClean="0"/>
              <a:t>Binary</a:t>
            </a:r>
            <a:r>
              <a:rPr lang="et-EE" dirty="0" smtClean="0"/>
              <a:t> </a:t>
            </a:r>
            <a:r>
              <a:rPr lang="et-EE" dirty="0"/>
              <a:t>vs. </a:t>
            </a:r>
            <a:r>
              <a:rPr lang="et-EE" dirty="0" err="1"/>
              <a:t>unary</a:t>
            </a:r>
            <a:r>
              <a:rPr lang="et-EE" dirty="0"/>
              <a:t> </a:t>
            </a:r>
            <a:r>
              <a:rPr lang="et-EE" dirty="0" err="1"/>
              <a:t>operator</a:t>
            </a:r>
            <a:r>
              <a:rPr lang="et-EE" dirty="0"/>
              <a:t> </a:t>
            </a:r>
            <a:r>
              <a:rPr lang="et-EE" dirty="0" err="1"/>
              <a:t>confusion</a:t>
            </a:r>
            <a:endParaRPr lang="en-US" dirty="0"/>
          </a:p>
          <a:p>
            <a:r>
              <a:rPr lang="et-EE" dirty="0" err="1" smtClean="0"/>
              <a:t>Precedence</a:t>
            </a:r>
            <a:r>
              <a:rPr lang="et-EE" dirty="0" smtClean="0"/>
              <a:t> </a:t>
            </a:r>
            <a:r>
              <a:rPr lang="et-EE" dirty="0" err="1"/>
              <a:t>rules</a:t>
            </a:r>
            <a:r>
              <a:rPr lang="et-EE" dirty="0"/>
              <a:t> </a:t>
            </a:r>
            <a:endParaRPr lang="en-US" dirty="0"/>
          </a:p>
          <a:p>
            <a:r>
              <a:rPr lang="et-EE" dirty="0" err="1" smtClean="0"/>
              <a:t>Associativity</a:t>
            </a:r>
            <a:endParaRPr lang="en-US" dirty="0"/>
          </a:p>
          <a:p>
            <a:pPr lvl="1"/>
            <a:r>
              <a:rPr lang="et-EE" dirty="0" err="1" smtClean="0"/>
              <a:t>left</a:t>
            </a:r>
            <a:r>
              <a:rPr lang="et-EE" dirty="0" smtClean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right</a:t>
            </a:r>
            <a:r>
              <a:rPr lang="et-EE" dirty="0"/>
              <a:t>  </a:t>
            </a:r>
            <a:endParaRPr lang="en-US" dirty="0"/>
          </a:p>
          <a:p>
            <a:pPr lvl="1"/>
            <a:r>
              <a:rPr lang="et-EE" dirty="0" err="1" smtClean="0"/>
              <a:t>right</a:t>
            </a:r>
            <a:r>
              <a:rPr lang="et-EE" dirty="0" smtClean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left</a:t>
            </a:r>
            <a:r>
              <a:rPr lang="et-EE" dirty="0"/>
              <a:t>, (</a:t>
            </a:r>
            <a:r>
              <a:rPr lang="et-EE" dirty="0" err="1"/>
              <a:t>eliminates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need </a:t>
            </a:r>
            <a:r>
              <a:rPr lang="et-EE" dirty="0" err="1"/>
              <a:t>for</a:t>
            </a:r>
            <a:r>
              <a:rPr lang="et-EE" dirty="0"/>
              <a:t> </a:t>
            </a:r>
            <a:r>
              <a:rPr lang="et-EE" dirty="0" err="1"/>
              <a:t>parenthesis</a:t>
            </a:r>
            <a:r>
              <a:rPr lang="et-EE" dirty="0"/>
              <a:t> </a:t>
            </a:r>
            <a:r>
              <a:rPr lang="et-EE" dirty="0" err="1"/>
              <a:t>for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"2a" in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denominator</a:t>
            </a:r>
            <a:r>
              <a:rPr lang="et-EE" dirty="0"/>
              <a:t> of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quadratic</a:t>
            </a:r>
            <a:r>
              <a:rPr lang="et-EE" dirty="0"/>
              <a:t>)</a:t>
            </a:r>
            <a:endParaRPr lang="en-US" dirty="0"/>
          </a:p>
          <a:p>
            <a:r>
              <a:rPr lang="et-EE" dirty="0" err="1" smtClean="0"/>
              <a:t>Operators</a:t>
            </a:r>
            <a:r>
              <a:rPr lang="et-EE" dirty="0" smtClean="0"/>
              <a:t> </a:t>
            </a:r>
            <a:r>
              <a:rPr lang="et-EE" dirty="0" err="1"/>
              <a:t>with</a:t>
            </a:r>
            <a:r>
              <a:rPr lang="et-EE" dirty="0"/>
              <a:t> </a:t>
            </a:r>
            <a:r>
              <a:rPr lang="et-EE" dirty="0" err="1"/>
              <a:t>varying</a:t>
            </a:r>
            <a:r>
              <a:rPr lang="et-EE" dirty="0"/>
              <a:t> number of </a:t>
            </a:r>
            <a:r>
              <a:rPr lang="et-EE" dirty="0" err="1"/>
              <a:t>operands</a:t>
            </a:r>
            <a:r>
              <a:rPr lang="et-EE" dirty="0"/>
              <a:t>, ( </a:t>
            </a:r>
            <a:r>
              <a:rPr lang="et-EE" dirty="0" err="1"/>
              <a:t>i.e</a:t>
            </a:r>
            <a:r>
              <a:rPr lang="et-EE" dirty="0"/>
              <a:t>. (+ 2 3 4))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pic>
        <p:nvPicPr>
          <p:cNvPr id="2050" name="Picture 2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0349" y="1623966"/>
            <a:ext cx="3312368" cy="183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970873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Problem</a:t>
            </a:r>
            <a:r>
              <a:rPr lang="et-EE" dirty="0"/>
              <a:t> </a:t>
            </a:r>
            <a:r>
              <a:rPr lang="et-EE" dirty="0" err="1" smtClean="0"/>
              <a:t>areas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Uniform</a:t>
            </a:r>
            <a:r>
              <a:rPr lang="et-EE" dirty="0" smtClean="0"/>
              <a:t> </a:t>
            </a:r>
            <a:r>
              <a:rPr lang="et-EE" dirty="0" err="1"/>
              <a:t>evaluation-once</a:t>
            </a:r>
            <a:r>
              <a:rPr lang="et-EE" dirty="0"/>
              <a:t> a </a:t>
            </a:r>
            <a:r>
              <a:rPr lang="et-EE" dirty="0" err="1"/>
              <a:t>tree</a:t>
            </a:r>
            <a:r>
              <a:rPr lang="et-EE" dirty="0"/>
              <a:t> </a:t>
            </a:r>
            <a:r>
              <a:rPr lang="et-EE" dirty="0" err="1"/>
              <a:t>is</a:t>
            </a:r>
            <a:r>
              <a:rPr lang="et-EE" dirty="0"/>
              <a:t> </a:t>
            </a:r>
            <a:r>
              <a:rPr lang="et-EE" dirty="0" err="1"/>
              <a:t>formed</a:t>
            </a:r>
            <a:r>
              <a:rPr lang="et-EE" dirty="0"/>
              <a:t>, all </a:t>
            </a:r>
            <a:r>
              <a:rPr lang="et-EE" dirty="0" err="1"/>
              <a:t>operands</a:t>
            </a:r>
            <a:r>
              <a:rPr lang="et-EE" dirty="0"/>
              <a:t> are </a:t>
            </a:r>
            <a:r>
              <a:rPr lang="et-EE" dirty="0" err="1"/>
              <a:t>treated</a:t>
            </a:r>
            <a:r>
              <a:rPr lang="et-EE" dirty="0"/>
              <a:t> </a:t>
            </a:r>
            <a:r>
              <a:rPr lang="et-EE" dirty="0" err="1"/>
              <a:t>equally</a:t>
            </a:r>
            <a:endParaRPr lang="en-US" dirty="0"/>
          </a:p>
          <a:p>
            <a:r>
              <a:rPr lang="et-EE" dirty="0" smtClean="0"/>
              <a:t>Side </a:t>
            </a:r>
            <a:r>
              <a:rPr lang="et-EE" dirty="0" err="1"/>
              <a:t>effects</a:t>
            </a:r>
            <a:r>
              <a:rPr lang="et-EE" dirty="0"/>
              <a:t>:</a:t>
            </a:r>
            <a:endParaRPr lang="en-US" dirty="0"/>
          </a:p>
          <a:p>
            <a:endParaRPr lang="et-EE" dirty="0" smtClean="0"/>
          </a:p>
          <a:p>
            <a:endParaRPr lang="et-EE" dirty="0"/>
          </a:p>
          <a:p>
            <a:r>
              <a:rPr lang="et-EE" dirty="0" err="1" smtClean="0"/>
              <a:t>Error</a:t>
            </a:r>
            <a:r>
              <a:rPr lang="et-EE" dirty="0" smtClean="0"/>
              <a:t> </a:t>
            </a:r>
            <a:r>
              <a:rPr lang="et-EE" dirty="0" err="1"/>
              <a:t>conditions</a:t>
            </a:r>
            <a:r>
              <a:rPr lang="et-EE" dirty="0"/>
              <a:t>: </a:t>
            </a:r>
            <a:r>
              <a:rPr lang="et-EE" dirty="0" err="1"/>
              <a:t>arithmetic</a:t>
            </a:r>
            <a:r>
              <a:rPr lang="et-EE" dirty="0"/>
              <a:t> </a:t>
            </a:r>
            <a:r>
              <a:rPr lang="et-EE" dirty="0" err="1"/>
              <a:t>over</a:t>
            </a:r>
            <a:r>
              <a:rPr lang="et-EE" dirty="0"/>
              <a:t>- </a:t>
            </a:r>
            <a:r>
              <a:rPr lang="et-EE" dirty="0" err="1"/>
              <a:t>or</a:t>
            </a:r>
            <a:r>
              <a:rPr lang="et-EE" dirty="0"/>
              <a:t> </a:t>
            </a:r>
            <a:r>
              <a:rPr lang="et-EE" dirty="0" err="1"/>
              <a:t>under-flow</a:t>
            </a:r>
            <a:r>
              <a:rPr lang="et-EE" dirty="0"/>
              <a:t>, (</a:t>
            </a:r>
            <a:r>
              <a:rPr lang="et-EE" dirty="0" err="1"/>
              <a:t>i.e</a:t>
            </a:r>
            <a:r>
              <a:rPr lang="et-EE" dirty="0"/>
              <a:t>. 4/ (200 * 10,000,000))</a:t>
            </a:r>
            <a:endParaRPr lang="en-US" dirty="0"/>
          </a:p>
          <a:p>
            <a:r>
              <a:rPr lang="et-EE" dirty="0" err="1" smtClean="0"/>
              <a:t>Short</a:t>
            </a:r>
            <a:r>
              <a:rPr lang="et-EE" dirty="0" smtClean="0"/>
              <a:t> </a:t>
            </a:r>
            <a:r>
              <a:rPr lang="et-EE" dirty="0" err="1"/>
              <a:t>circuited</a:t>
            </a:r>
            <a:r>
              <a:rPr lang="et-EE" dirty="0"/>
              <a:t> </a:t>
            </a:r>
            <a:r>
              <a:rPr lang="et-EE" dirty="0" err="1"/>
              <a:t>boolean</a:t>
            </a:r>
            <a:r>
              <a:rPr lang="et-EE" dirty="0"/>
              <a:t> </a:t>
            </a:r>
            <a:r>
              <a:rPr lang="et-EE" dirty="0" err="1"/>
              <a:t>evaluation</a:t>
            </a:r>
            <a:r>
              <a:rPr lang="et-EE" dirty="0"/>
              <a:t>:</a:t>
            </a:r>
            <a:endParaRPr lang="en-US" dirty="0"/>
          </a:p>
          <a:p>
            <a:pPr lvl="1"/>
            <a:r>
              <a:rPr lang="et-EE" dirty="0"/>
              <a:t>(a = 0) OR (b / a &gt; c) in </a:t>
            </a:r>
            <a:r>
              <a:rPr lang="et-EE" dirty="0" err="1"/>
              <a:t>short</a:t>
            </a:r>
            <a:r>
              <a:rPr lang="et-EE" dirty="0"/>
              <a:t> </a:t>
            </a:r>
            <a:r>
              <a:rPr lang="et-EE" dirty="0" err="1"/>
              <a:t>circuit</a:t>
            </a:r>
            <a:r>
              <a:rPr lang="et-EE" dirty="0"/>
              <a:t> </a:t>
            </a:r>
            <a:r>
              <a:rPr lang="et-EE" dirty="0" err="1"/>
              <a:t>evaluation</a:t>
            </a:r>
            <a:r>
              <a:rPr lang="et-EE" dirty="0"/>
              <a:t>, </a:t>
            </a:r>
            <a:r>
              <a:rPr lang="et-EE" dirty="0" err="1"/>
              <a:t>the</a:t>
            </a:r>
            <a:r>
              <a:rPr lang="et-EE" dirty="0"/>
              <a:t> "OR" </a:t>
            </a:r>
            <a:r>
              <a:rPr lang="et-EE" dirty="0" err="1"/>
              <a:t>is</a:t>
            </a:r>
            <a:r>
              <a:rPr lang="et-EE" dirty="0"/>
              <a:t> </a:t>
            </a:r>
            <a:r>
              <a:rPr lang="et-EE" dirty="0" err="1"/>
              <a:t>evaluated</a:t>
            </a:r>
            <a:r>
              <a:rPr lang="et-EE" dirty="0"/>
              <a:t> </a:t>
            </a:r>
            <a:r>
              <a:rPr lang="et-EE" dirty="0" err="1"/>
              <a:t>until</a:t>
            </a:r>
            <a:r>
              <a:rPr lang="et-EE" dirty="0"/>
              <a:t> a "</a:t>
            </a:r>
            <a:r>
              <a:rPr lang="et-EE" dirty="0" err="1"/>
              <a:t>true</a:t>
            </a:r>
            <a:r>
              <a:rPr lang="et-EE" dirty="0"/>
              <a:t>" </a:t>
            </a:r>
            <a:r>
              <a:rPr lang="et-EE" dirty="0" err="1"/>
              <a:t>is</a:t>
            </a:r>
            <a:r>
              <a:rPr lang="et-EE" dirty="0"/>
              <a:t> </a:t>
            </a:r>
            <a:r>
              <a:rPr lang="et-EE" dirty="0" err="1"/>
              <a:t>found</a:t>
            </a:r>
            <a:r>
              <a:rPr lang="et-EE" dirty="0"/>
              <a:t>.</a:t>
            </a:r>
            <a:endParaRPr lang="en-US" dirty="0"/>
          </a:p>
          <a:p>
            <a:pPr lvl="1"/>
            <a:r>
              <a:rPr lang="et-EE" dirty="0" err="1"/>
              <a:t>With</a:t>
            </a:r>
            <a:r>
              <a:rPr lang="et-EE" dirty="0"/>
              <a:t> </a:t>
            </a:r>
            <a:r>
              <a:rPr lang="et-EE" dirty="0" err="1"/>
              <a:t>full</a:t>
            </a:r>
            <a:r>
              <a:rPr lang="et-EE" dirty="0"/>
              <a:t> </a:t>
            </a:r>
            <a:r>
              <a:rPr lang="et-EE" dirty="0" err="1"/>
              <a:t>boolean</a:t>
            </a:r>
            <a:r>
              <a:rPr lang="et-EE" dirty="0"/>
              <a:t> </a:t>
            </a:r>
            <a:r>
              <a:rPr lang="et-EE" dirty="0" err="1"/>
              <a:t>evaluation</a:t>
            </a:r>
            <a:r>
              <a:rPr lang="et-EE" dirty="0"/>
              <a:t>, </a:t>
            </a:r>
            <a:r>
              <a:rPr lang="et-EE" dirty="0" err="1"/>
              <a:t>the</a:t>
            </a:r>
            <a:r>
              <a:rPr lang="et-EE" dirty="0"/>
              <a:t> "b/a", </a:t>
            </a:r>
            <a:r>
              <a:rPr lang="et-EE" dirty="0" err="1"/>
              <a:t>where</a:t>
            </a:r>
            <a:r>
              <a:rPr lang="et-EE" dirty="0"/>
              <a:t> a = 0, </a:t>
            </a:r>
            <a:r>
              <a:rPr lang="et-EE" dirty="0" err="1"/>
              <a:t>is</a:t>
            </a:r>
            <a:r>
              <a:rPr lang="et-EE" dirty="0"/>
              <a:t> </a:t>
            </a:r>
            <a:r>
              <a:rPr lang="et-EE" dirty="0" err="1"/>
              <a:t>evaluated</a:t>
            </a:r>
            <a:r>
              <a:rPr lang="et-EE" dirty="0"/>
              <a:t> </a:t>
            </a:r>
            <a:r>
              <a:rPr lang="et-EE" dirty="0" err="1"/>
              <a:t>first</a:t>
            </a:r>
            <a:r>
              <a:rPr lang="et-EE" dirty="0"/>
              <a:t>. </a:t>
            </a:r>
            <a:r>
              <a:rPr lang="et-EE" dirty="0" err="1"/>
              <a:t>This</a:t>
            </a:r>
            <a:r>
              <a:rPr lang="et-EE" dirty="0"/>
              <a:t> </a:t>
            </a:r>
            <a:r>
              <a:rPr lang="et-EE" dirty="0" err="1"/>
              <a:t>results</a:t>
            </a:r>
            <a:r>
              <a:rPr lang="et-EE" dirty="0"/>
              <a:t> in a </a:t>
            </a:r>
            <a:r>
              <a:rPr lang="et-EE" dirty="0" err="1"/>
              <a:t>run-time</a:t>
            </a:r>
            <a:r>
              <a:rPr lang="et-EE" dirty="0"/>
              <a:t> </a:t>
            </a:r>
            <a:r>
              <a:rPr lang="et-EE" dirty="0" err="1"/>
              <a:t>error</a:t>
            </a:r>
            <a:r>
              <a:rPr lang="et-EE" dirty="0" smtClean="0"/>
              <a:t>.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  <p:pic>
        <p:nvPicPr>
          <p:cNvPr id="3075" name="Picture 3" descr="image0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836" y="2131127"/>
            <a:ext cx="4104456" cy="1737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558268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Alternating</a:t>
            </a:r>
            <a:r>
              <a:rPr lang="et-EE" dirty="0"/>
              <a:t> (</a:t>
            </a:r>
            <a:r>
              <a:rPr lang="et-EE" dirty="0" err="1"/>
              <a:t>conditional</a:t>
            </a:r>
            <a:r>
              <a:rPr lang="et-EE" dirty="0"/>
              <a:t> </a:t>
            </a:r>
            <a:r>
              <a:rPr lang="et-EE" dirty="0" err="1"/>
              <a:t>statements</a:t>
            </a:r>
            <a:r>
              <a:rPr lang="et-EE" dirty="0"/>
              <a:t>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„</a:t>
            </a:r>
            <a:r>
              <a:rPr lang="et-EE" dirty="0" err="1" smtClean="0"/>
              <a:t>Dangling</a:t>
            </a:r>
            <a:r>
              <a:rPr lang="et-EE" dirty="0" smtClean="0"/>
              <a:t> </a:t>
            </a:r>
            <a:r>
              <a:rPr lang="et-EE" dirty="0" err="1"/>
              <a:t>else</a:t>
            </a:r>
            <a:r>
              <a:rPr lang="et-EE" dirty="0"/>
              <a:t>" </a:t>
            </a:r>
            <a:r>
              <a:rPr lang="et-EE" dirty="0" err="1"/>
              <a:t>issue</a:t>
            </a:r>
            <a:r>
              <a:rPr lang="et-EE" dirty="0"/>
              <a:t>:</a:t>
            </a:r>
            <a:endParaRPr lang="en-US" dirty="0"/>
          </a:p>
          <a:p>
            <a:pPr marL="0" indent="0">
              <a:buNone/>
            </a:pPr>
            <a:r>
              <a:rPr lang="et-EE" dirty="0" err="1"/>
              <a:t>if</a:t>
            </a:r>
            <a:r>
              <a:rPr lang="et-EE" dirty="0"/>
              <a:t> x = 3  </a:t>
            </a:r>
            <a:r>
              <a:rPr lang="et-EE" dirty="0" err="1"/>
              <a:t>then</a:t>
            </a:r>
            <a:endParaRPr lang="en-US" dirty="0"/>
          </a:p>
          <a:p>
            <a:pPr marL="0" indent="0">
              <a:buNone/>
            </a:pPr>
            <a:r>
              <a:rPr lang="et-EE" dirty="0"/>
              <a:t>   y = 5</a:t>
            </a:r>
            <a:endParaRPr lang="en-US" dirty="0"/>
          </a:p>
          <a:p>
            <a:pPr marL="0" indent="0">
              <a:buNone/>
            </a:pPr>
            <a:r>
              <a:rPr lang="et-EE" dirty="0" err="1"/>
              <a:t>if</a:t>
            </a:r>
            <a:r>
              <a:rPr lang="et-EE" dirty="0"/>
              <a:t> x = 5 </a:t>
            </a:r>
            <a:r>
              <a:rPr lang="et-EE" dirty="0" err="1"/>
              <a:t>then</a:t>
            </a:r>
            <a:endParaRPr lang="en-US" dirty="0"/>
          </a:p>
          <a:p>
            <a:pPr marL="0" indent="0">
              <a:buNone/>
            </a:pPr>
            <a:r>
              <a:rPr lang="et-EE" dirty="0"/>
              <a:t>   y = 6</a:t>
            </a:r>
            <a:endParaRPr lang="en-US" dirty="0"/>
          </a:p>
          <a:p>
            <a:pPr marL="0" indent="0">
              <a:buNone/>
            </a:pPr>
            <a:r>
              <a:rPr lang="et-EE" dirty="0" err="1"/>
              <a:t>else</a:t>
            </a:r>
            <a:r>
              <a:rPr lang="et-EE" dirty="0"/>
              <a:t> y = 7   // WHICH "IF" GETS THE "ELSE"?</a:t>
            </a:r>
            <a:endParaRPr lang="en-US" dirty="0"/>
          </a:p>
          <a:p>
            <a:r>
              <a:rPr lang="et-EE" dirty="0"/>
              <a:t>in C++ {} </a:t>
            </a:r>
            <a:r>
              <a:rPr lang="et-EE" dirty="0" err="1"/>
              <a:t>is</a:t>
            </a:r>
            <a:r>
              <a:rPr lang="et-EE" dirty="0"/>
              <a:t> </a:t>
            </a:r>
            <a:r>
              <a:rPr lang="et-EE" dirty="0" err="1"/>
              <a:t>used</a:t>
            </a:r>
            <a:r>
              <a:rPr lang="et-EE" dirty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define</a:t>
            </a:r>
            <a:r>
              <a:rPr lang="et-EE" dirty="0"/>
              <a:t> </a:t>
            </a:r>
            <a:r>
              <a:rPr lang="et-EE" dirty="0" err="1"/>
              <a:t>where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else</a:t>
            </a:r>
            <a:r>
              <a:rPr lang="et-EE" dirty="0"/>
              <a:t> </a:t>
            </a:r>
            <a:r>
              <a:rPr lang="et-EE" dirty="0" err="1"/>
              <a:t>belongs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73245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Case</a:t>
            </a:r>
            <a:r>
              <a:rPr lang="et-EE" dirty="0" smtClean="0"/>
              <a:t> design issues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  <p:pic>
        <p:nvPicPr>
          <p:cNvPr id="4098" name="Picture 2" descr="image0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608" y="3297764"/>
            <a:ext cx="5753100" cy="307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23592" y="1340768"/>
            <a:ext cx="73448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err="1" smtClean="0"/>
              <a:t>What</a:t>
            </a:r>
            <a:r>
              <a:rPr lang="et-EE" sz="2400" dirty="0" smtClean="0"/>
              <a:t> </a:t>
            </a:r>
            <a:r>
              <a:rPr lang="et-EE" sz="2400" dirty="0"/>
              <a:t>type of selector expression?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err="1" smtClean="0"/>
              <a:t>What</a:t>
            </a:r>
            <a:r>
              <a:rPr lang="et-EE" sz="2400" dirty="0" smtClean="0"/>
              <a:t> </a:t>
            </a:r>
            <a:r>
              <a:rPr lang="et-EE" sz="2400" dirty="0"/>
              <a:t>types of case labels?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err="1" smtClean="0"/>
              <a:t>Can</a:t>
            </a:r>
            <a:r>
              <a:rPr lang="et-EE" sz="2400" dirty="0" smtClean="0"/>
              <a:t> </a:t>
            </a:r>
            <a:r>
              <a:rPr lang="et-EE" sz="2400" dirty="0"/>
              <a:t>you branch to case labels from outside</a:t>
            </a:r>
            <a:r>
              <a:rPr lang="et-EE" sz="2400" dirty="0" smtClean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err="1" smtClean="0"/>
              <a:t>Mutually</a:t>
            </a:r>
            <a:r>
              <a:rPr lang="et-EE" sz="2400" dirty="0" smtClean="0"/>
              <a:t> </a:t>
            </a:r>
            <a:r>
              <a:rPr lang="et-EE" sz="2400" dirty="0"/>
              <a:t>exclusive labels?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 err="1" smtClean="0"/>
              <a:t>Exhaustive</a:t>
            </a:r>
            <a:r>
              <a:rPr lang="et-EE" sz="2400" dirty="0" smtClean="0"/>
              <a:t> </a:t>
            </a:r>
            <a:r>
              <a:rPr lang="et-EE" sz="2400" dirty="0"/>
              <a:t>label case coverage? </a:t>
            </a:r>
          </a:p>
        </p:txBody>
      </p:sp>
      <p:pic>
        <p:nvPicPr>
          <p:cNvPr id="8" name="Picture 2" descr="image0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3474" y="1340768"/>
            <a:ext cx="1728192" cy="2020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146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 Loop </a:t>
            </a:r>
            <a:r>
              <a:rPr lang="et-EE" dirty="0" err="1" smtClean="0"/>
              <a:t>design</a:t>
            </a:r>
            <a:r>
              <a:rPr lang="et-EE" dirty="0" smtClean="0"/>
              <a:t> </a:t>
            </a:r>
            <a:r>
              <a:rPr lang="et-EE" dirty="0" err="1" smtClean="0"/>
              <a:t>issues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800" dirty="0" err="1" smtClean="0"/>
              <a:t>What</a:t>
            </a:r>
            <a:r>
              <a:rPr lang="et-EE" sz="2800" dirty="0" smtClean="0"/>
              <a:t> </a:t>
            </a:r>
            <a:r>
              <a:rPr lang="et-EE" sz="2800" dirty="0"/>
              <a:t>type of values may loop variable assume?</a:t>
            </a:r>
          </a:p>
          <a:p>
            <a:r>
              <a:rPr lang="et-EE" sz="2800" dirty="0" err="1" smtClean="0"/>
              <a:t>Complexity</a:t>
            </a:r>
            <a:r>
              <a:rPr lang="et-EE" sz="2800" dirty="0" smtClean="0"/>
              <a:t> </a:t>
            </a:r>
            <a:r>
              <a:rPr lang="et-EE" sz="2800" dirty="0"/>
              <a:t>of loop expression?</a:t>
            </a:r>
          </a:p>
          <a:p>
            <a:r>
              <a:rPr lang="et-EE" sz="2800" dirty="0" err="1" smtClean="0"/>
              <a:t>How</a:t>
            </a:r>
            <a:r>
              <a:rPr lang="et-EE" sz="2800" dirty="0" smtClean="0"/>
              <a:t> </a:t>
            </a:r>
            <a:r>
              <a:rPr lang="et-EE" sz="2800" dirty="0"/>
              <a:t>often is loop variable checked against final value?</a:t>
            </a:r>
          </a:p>
          <a:p>
            <a:r>
              <a:rPr lang="et-EE" sz="2800" dirty="0" err="1" smtClean="0"/>
              <a:t>Can</a:t>
            </a:r>
            <a:r>
              <a:rPr lang="et-EE" sz="2800" dirty="0" smtClean="0"/>
              <a:t> </a:t>
            </a:r>
            <a:r>
              <a:rPr lang="et-EE" sz="2800" dirty="0"/>
              <a:t>loop variable </a:t>
            </a:r>
            <a:r>
              <a:rPr lang="et-EE" sz="2800" dirty="0" err="1"/>
              <a:t>be</a:t>
            </a:r>
            <a:r>
              <a:rPr lang="et-EE" sz="2800" dirty="0"/>
              <a:t> </a:t>
            </a:r>
            <a:r>
              <a:rPr lang="et-EE" sz="2800" dirty="0" err="1" smtClean="0"/>
              <a:t>assigned</a:t>
            </a:r>
            <a:r>
              <a:rPr lang="et-EE" sz="2800" dirty="0" smtClean="0"/>
              <a:t> </a:t>
            </a:r>
            <a:r>
              <a:rPr lang="et-EE" sz="2800" dirty="0" err="1" smtClean="0"/>
              <a:t>to</a:t>
            </a:r>
            <a:r>
              <a:rPr lang="et-EE" sz="2800" dirty="0" smtClean="0"/>
              <a:t> </a:t>
            </a:r>
            <a:r>
              <a:rPr lang="et-EE" sz="2800" dirty="0"/>
              <a:t>inside loop body?</a:t>
            </a:r>
          </a:p>
          <a:p>
            <a:r>
              <a:rPr lang="et-EE" sz="2800" dirty="0" err="1" smtClean="0"/>
              <a:t>When</a:t>
            </a:r>
            <a:r>
              <a:rPr lang="et-EE" sz="2800" dirty="0" smtClean="0"/>
              <a:t> </a:t>
            </a:r>
            <a:r>
              <a:rPr lang="et-EE" sz="2800" dirty="0" err="1" smtClean="0"/>
              <a:t>to</a:t>
            </a:r>
            <a:r>
              <a:rPr lang="et-EE" sz="2800" dirty="0" smtClean="0"/>
              <a:t> </a:t>
            </a:r>
            <a:r>
              <a:rPr lang="et-EE" sz="2800" dirty="0" err="1" smtClean="0"/>
              <a:t>evaluate</a:t>
            </a:r>
            <a:r>
              <a:rPr lang="et-EE" sz="2800" dirty="0" smtClean="0"/>
              <a:t> </a:t>
            </a:r>
            <a:r>
              <a:rPr lang="et-EE" sz="2800" dirty="0"/>
              <a:t>stopping expression?</a:t>
            </a:r>
          </a:p>
          <a:p>
            <a:r>
              <a:rPr lang="et-EE" sz="2800" dirty="0" err="1" smtClean="0"/>
              <a:t>Transfer</a:t>
            </a:r>
            <a:r>
              <a:rPr lang="et-EE" sz="2800" dirty="0" smtClean="0"/>
              <a:t> </a:t>
            </a:r>
            <a:r>
              <a:rPr lang="et-EE" sz="2800" dirty="0"/>
              <a:t>permitted outside loop?</a:t>
            </a:r>
          </a:p>
          <a:p>
            <a:r>
              <a:rPr lang="et-EE" sz="2800" dirty="0" err="1" smtClean="0"/>
              <a:t>Scope</a:t>
            </a:r>
            <a:r>
              <a:rPr lang="et-EE" sz="2800" dirty="0" smtClean="0"/>
              <a:t> </a:t>
            </a:r>
            <a:r>
              <a:rPr lang="et-EE" sz="2800" dirty="0"/>
              <a:t>of loop </a:t>
            </a:r>
            <a:r>
              <a:rPr lang="et-EE" sz="2800" dirty="0" err="1"/>
              <a:t>variable</a:t>
            </a:r>
            <a:r>
              <a:rPr lang="et-EE" sz="2800" dirty="0" smtClean="0"/>
              <a:t>?</a:t>
            </a:r>
          </a:p>
          <a:p>
            <a:r>
              <a:rPr lang="et-EE" sz="2800" dirty="0" err="1"/>
              <a:t>Multiple</a:t>
            </a:r>
            <a:r>
              <a:rPr lang="et-EE" sz="2800" dirty="0"/>
              <a:t> loop </a:t>
            </a:r>
            <a:r>
              <a:rPr lang="et-EE" sz="2800" dirty="0" err="1"/>
              <a:t>exits</a:t>
            </a:r>
            <a:endParaRPr lang="en-US" sz="2800" dirty="0"/>
          </a:p>
          <a:p>
            <a:r>
              <a:rPr lang="et-EE" sz="2800" dirty="0"/>
              <a:t>"Loop and a </a:t>
            </a:r>
            <a:r>
              <a:rPr lang="et-EE" sz="2800" dirty="0" err="1"/>
              <a:t>half</a:t>
            </a:r>
            <a:r>
              <a:rPr lang="et-EE" sz="2800" dirty="0"/>
              <a:t>", </a:t>
            </a:r>
            <a:r>
              <a:rPr lang="et-EE" sz="2800" dirty="0" smtClean="0"/>
              <a:t>(test </a:t>
            </a:r>
            <a:r>
              <a:rPr lang="et-EE" sz="2800" dirty="0"/>
              <a:t>in </a:t>
            </a:r>
            <a:r>
              <a:rPr lang="et-EE" sz="2800" dirty="0" err="1"/>
              <a:t>middle</a:t>
            </a:r>
            <a:r>
              <a:rPr lang="et-EE" sz="2800" dirty="0"/>
              <a:t> of loop)</a:t>
            </a:r>
            <a:endParaRPr lang="en-US" sz="2800" dirty="0"/>
          </a:p>
          <a:p>
            <a:endParaRPr lang="et-EE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28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 smtClean="0"/>
              <a:t>f(x</a:t>
            </a:r>
            <a:r>
              <a:rPr lang="et-EE" dirty="0"/>
              <a:t>) = x * x</a:t>
            </a:r>
          </a:p>
          <a:p>
            <a:pPr marL="0" indent="0">
              <a:buNone/>
            </a:pPr>
            <a:r>
              <a:rPr lang="et-EE" dirty="0" smtClean="0"/>
              <a:t>f(2</a:t>
            </a:r>
            <a:r>
              <a:rPr lang="et-EE" dirty="0"/>
              <a:t>) = 2 * 2</a:t>
            </a:r>
          </a:p>
          <a:p>
            <a:pPr marL="0" indent="0">
              <a:buNone/>
            </a:pPr>
            <a:r>
              <a:rPr lang="et-EE" dirty="0" smtClean="0"/>
              <a:t>f(z </a:t>
            </a:r>
            <a:r>
              <a:rPr lang="et-EE" dirty="0"/>
              <a:t>+ 1) = (z + 1) * (z + 1</a:t>
            </a:r>
            <a:r>
              <a:rPr lang="et-EE" dirty="0" smtClean="0"/>
              <a:t>)</a:t>
            </a:r>
          </a:p>
          <a:p>
            <a:pPr marL="0" indent="0">
              <a:buNone/>
            </a:pPr>
            <a:r>
              <a:rPr lang="et-EE" dirty="0" smtClean="0"/>
              <a:t>"</a:t>
            </a:r>
            <a:r>
              <a:rPr lang="et-EE" dirty="0"/>
              <a:t>lambda" </a:t>
            </a:r>
            <a:r>
              <a:rPr lang="et-EE" dirty="0" err="1" smtClean="0"/>
              <a:t>notation</a:t>
            </a:r>
            <a:r>
              <a:rPr lang="et-EE" dirty="0" smtClean="0"/>
              <a:t>:</a:t>
            </a:r>
          </a:p>
          <a:p>
            <a:pPr marL="0" indent="0">
              <a:buNone/>
            </a:pPr>
            <a:r>
              <a:rPr lang="et-EE" dirty="0" smtClean="0"/>
              <a:t> in </a:t>
            </a:r>
            <a:r>
              <a:rPr lang="et-EE" dirty="0" err="1" smtClean="0"/>
              <a:t>Pyton</a:t>
            </a:r>
            <a:r>
              <a:rPr lang="et-EE" dirty="0" smtClean="0"/>
              <a:t> </a:t>
            </a:r>
            <a:r>
              <a:rPr lang="es-ES" dirty="0" err="1" smtClean="0"/>
              <a:t>adder</a:t>
            </a:r>
            <a:r>
              <a:rPr lang="es-ES" dirty="0" smtClean="0"/>
              <a:t> </a:t>
            </a:r>
            <a:r>
              <a:rPr lang="es-ES" dirty="0"/>
              <a:t>= lambda x, y: x + y</a:t>
            </a:r>
          </a:p>
          <a:p>
            <a:pPr marL="0" indent="0">
              <a:buNone/>
            </a:pPr>
            <a:r>
              <a:rPr lang="es-ES" dirty="0" err="1"/>
              <a:t>print</a:t>
            </a:r>
            <a:r>
              <a:rPr lang="es-ES" dirty="0"/>
              <a:t> (</a:t>
            </a:r>
            <a:r>
              <a:rPr lang="es-ES" dirty="0" err="1"/>
              <a:t>adder</a:t>
            </a:r>
            <a:r>
              <a:rPr lang="es-ES" dirty="0"/>
              <a:t> (1, 2</a:t>
            </a:r>
            <a:r>
              <a:rPr lang="es-ES" dirty="0" smtClean="0"/>
              <a:t>))</a:t>
            </a:r>
            <a:endParaRPr lang="et-EE" dirty="0"/>
          </a:p>
          <a:p>
            <a:pPr marL="0" indent="0">
              <a:buNone/>
            </a:pPr>
            <a:r>
              <a:rPr lang="et-EE" dirty="0" smtClean="0"/>
              <a:t>(</a:t>
            </a:r>
            <a:r>
              <a:rPr lang="el-GR" dirty="0" smtClean="0"/>
              <a:t>λ</a:t>
            </a:r>
            <a:r>
              <a:rPr lang="et-EE" dirty="0" smtClean="0"/>
              <a:t>x</a:t>
            </a:r>
            <a:r>
              <a:rPr lang="et-EE" dirty="0"/>
              <a:t>  x*x)2 = 2 * 2 = 4</a:t>
            </a:r>
          </a:p>
          <a:p>
            <a:pPr marL="0" indent="0">
              <a:buNone/>
            </a:pPr>
            <a:r>
              <a:rPr lang="et-EE" dirty="0"/>
              <a:t>f = </a:t>
            </a:r>
            <a:r>
              <a:rPr lang="el-GR" dirty="0" smtClean="0"/>
              <a:t>λ</a:t>
            </a:r>
            <a:r>
              <a:rPr lang="et-EE" dirty="0" err="1" smtClean="0"/>
              <a:t>x.x</a:t>
            </a:r>
            <a:r>
              <a:rPr lang="et-EE" dirty="0" smtClean="0"/>
              <a:t>*x</a:t>
            </a:r>
          </a:p>
          <a:p>
            <a:pPr marL="0" indent="0">
              <a:buNone/>
            </a:pPr>
            <a:r>
              <a:rPr lang="et-EE" dirty="0" err="1"/>
              <a:t>global</a:t>
            </a:r>
            <a:r>
              <a:rPr lang="et-EE" dirty="0"/>
              <a:t> </a:t>
            </a:r>
            <a:r>
              <a:rPr lang="et-EE" dirty="0" smtClean="0"/>
              <a:t>= </a:t>
            </a:r>
            <a:r>
              <a:rPr lang="et-EE" dirty="0"/>
              <a:t>non-lambda variable</a:t>
            </a:r>
          </a:p>
          <a:p>
            <a:pPr marL="0" indent="0">
              <a:buNone/>
            </a:pPr>
            <a:r>
              <a:rPr lang="et-EE" dirty="0"/>
              <a:t>f </a:t>
            </a:r>
            <a:r>
              <a:rPr lang="et-EE" dirty="0" smtClean="0"/>
              <a:t>= </a:t>
            </a:r>
            <a:r>
              <a:rPr lang="et-EE" dirty="0"/>
              <a:t>g </a:t>
            </a:r>
            <a:r>
              <a:rPr lang="et-EE" dirty="0" smtClean="0"/>
              <a:t>• h </a:t>
            </a:r>
            <a:r>
              <a:rPr lang="et-EE" dirty="0"/>
              <a:t>= g(h(x))  functional languages </a:t>
            </a:r>
            <a:r>
              <a:rPr lang="et-EE" dirty="0" err="1"/>
              <a:t>permit</a:t>
            </a:r>
            <a:r>
              <a:rPr lang="et-EE" dirty="0"/>
              <a:t> </a:t>
            </a:r>
            <a:r>
              <a:rPr lang="et-EE" dirty="0" err="1" smtClean="0"/>
              <a:t>this</a:t>
            </a:r>
            <a:endParaRPr lang="et-EE" dirty="0"/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Functional</a:t>
            </a:r>
            <a:r>
              <a:rPr lang="et-EE" dirty="0"/>
              <a:t> </a:t>
            </a:r>
            <a:r>
              <a:rPr lang="et-EE" dirty="0" err="1"/>
              <a:t>programming</a:t>
            </a:r>
            <a:r>
              <a:rPr lang="et-EE" dirty="0"/>
              <a:t> ... </a:t>
            </a:r>
            <a:r>
              <a:rPr lang="et-EE" dirty="0" err="1"/>
              <a:t>applicative</a:t>
            </a:r>
            <a:r>
              <a:rPr lang="et-EE" dirty="0"/>
              <a:t> </a:t>
            </a:r>
            <a:r>
              <a:rPr lang="et-EE" dirty="0" err="1" smtClean="0"/>
              <a:t>languages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45761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Functional</a:t>
            </a:r>
            <a:r>
              <a:rPr lang="et-EE" dirty="0"/>
              <a:t> / </a:t>
            </a:r>
            <a:r>
              <a:rPr lang="et-EE" dirty="0" err="1"/>
              <a:t>applicative</a:t>
            </a:r>
            <a:r>
              <a:rPr lang="et-EE" dirty="0"/>
              <a:t> </a:t>
            </a:r>
            <a:r>
              <a:rPr lang="et-EE" dirty="0" err="1"/>
              <a:t>languages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Set</a:t>
            </a:r>
            <a:r>
              <a:rPr lang="et-EE" dirty="0" smtClean="0"/>
              <a:t> </a:t>
            </a:r>
            <a:r>
              <a:rPr lang="et-EE" dirty="0"/>
              <a:t>of "primitives"</a:t>
            </a:r>
          </a:p>
          <a:p>
            <a:r>
              <a:rPr lang="et-EE" dirty="0" err="1" smtClean="0"/>
              <a:t>Set</a:t>
            </a:r>
            <a:r>
              <a:rPr lang="et-EE" dirty="0" smtClean="0"/>
              <a:t> </a:t>
            </a:r>
            <a:r>
              <a:rPr lang="et-EE" dirty="0"/>
              <a:t>of functional forms, (for new functions)</a:t>
            </a:r>
          </a:p>
          <a:p>
            <a:r>
              <a:rPr lang="et-EE" dirty="0" err="1" smtClean="0"/>
              <a:t>Application</a:t>
            </a:r>
            <a:r>
              <a:rPr lang="et-EE" dirty="0" smtClean="0"/>
              <a:t> </a:t>
            </a:r>
            <a:r>
              <a:rPr lang="et-EE" dirty="0"/>
              <a:t>operation, (apply function to arguments)</a:t>
            </a:r>
          </a:p>
          <a:p>
            <a:r>
              <a:rPr lang="et-EE" dirty="0" err="1" smtClean="0"/>
              <a:t>Set</a:t>
            </a:r>
            <a:r>
              <a:rPr lang="et-EE" dirty="0" smtClean="0"/>
              <a:t> </a:t>
            </a:r>
            <a:r>
              <a:rPr lang="et-EE" dirty="0"/>
              <a:t>of data objects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30490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How math functions differ form </a:t>
            </a:r>
            <a:r>
              <a:rPr lang="et-EE" dirty="0" err="1"/>
              <a:t>computational</a:t>
            </a:r>
            <a:r>
              <a:rPr lang="et-EE" dirty="0"/>
              <a:t> </a:t>
            </a:r>
            <a:r>
              <a:rPr lang="et-EE" dirty="0" err="1"/>
              <a:t>functions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Modifiable </a:t>
            </a:r>
            <a:r>
              <a:rPr lang="et-EE" dirty="0"/>
              <a:t>variable in computing</a:t>
            </a:r>
          </a:p>
          <a:p>
            <a:r>
              <a:rPr lang="et-EE" dirty="0" err="1" smtClean="0"/>
              <a:t>Program</a:t>
            </a:r>
            <a:r>
              <a:rPr lang="et-EE" dirty="0" smtClean="0"/>
              <a:t> </a:t>
            </a:r>
            <a:r>
              <a:rPr lang="et-EE" dirty="0"/>
              <a:t>functions have side effects</a:t>
            </a:r>
          </a:p>
          <a:p>
            <a:r>
              <a:rPr lang="et-EE" dirty="0" err="1" smtClean="0"/>
              <a:t>Programming</a:t>
            </a:r>
            <a:r>
              <a:rPr lang="et-EE" dirty="0" smtClean="0"/>
              <a:t> </a:t>
            </a:r>
            <a:r>
              <a:rPr lang="et-EE" dirty="0" err="1"/>
              <a:t>functions</a:t>
            </a:r>
            <a:r>
              <a:rPr lang="et-EE" dirty="0"/>
              <a:t> </a:t>
            </a:r>
            <a:r>
              <a:rPr lang="et-EE" dirty="0" err="1" smtClean="0"/>
              <a:t>defined</a:t>
            </a:r>
            <a:r>
              <a:rPr lang="et-EE" dirty="0" smtClean="0"/>
              <a:t> </a:t>
            </a:r>
            <a:r>
              <a:rPr lang="et-EE" dirty="0"/>
              <a:t>procedurally in </a:t>
            </a:r>
            <a:r>
              <a:rPr lang="et-EE" dirty="0" err="1" smtClean="0"/>
              <a:t>steps</a:t>
            </a:r>
            <a:r>
              <a:rPr lang="et-EE" dirty="0" smtClean="0"/>
              <a:t> - </a:t>
            </a:r>
            <a:r>
              <a:rPr lang="et-EE" dirty="0" err="1" smtClean="0"/>
              <a:t>math</a:t>
            </a:r>
            <a:r>
              <a:rPr lang="et-EE" dirty="0" smtClean="0"/>
              <a:t> </a:t>
            </a:r>
            <a:r>
              <a:rPr lang="et-EE" dirty="0"/>
              <a:t>functions typically done in terms of other functions</a:t>
            </a:r>
          </a:p>
          <a:p>
            <a:r>
              <a:rPr lang="et-EE" dirty="0" err="1" smtClean="0"/>
              <a:t>Both</a:t>
            </a:r>
            <a:r>
              <a:rPr lang="et-EE" dirty="0" smtClean="0"/>
              <a:t> </a:t>
            </a:r>
            <a:r>
              <a:rPr lang="et-EE" dirty="0"/>
              <a:t>can be recursive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890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t-EE" altLang="et-EE" dirty="0" smtClean="0"/>
              <a:t>Täitmisviisid</a:t>
            </a:r>
            <a:endParaRPr lang="en-US" altLang="et-EE" dirty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t-EE" dirty="0" err="1" smtClean="0"/>
              <a:t>Kasutajarežiim</a:t>
            </a:r>
            <a:endParaRPr lang="et-EE" altLang="et-EE" dirty="0" smtClean="0"/>
          </a:p>
          <a:p>
            <a:r>
              <a:rPr lang="en-US" altLang="et-EE" dirty="0" err="1" smtClean="0"/>
              <a:t>Vähemprivilegeeritud</a:t>
            </a:r>
            <a:r>
              <a:rPr lang="en-US" altLang="et-EE" dirty="0" smtClean="0"/>
              <a:t> </a:t>
            </a:r>
            <a:r>
              <a:rPr lang="en-US" altLang="et-EE" dirty="0" err="1" smtClean="0"/>
              <a:t>režiim</a:t>
            </a:r>
            <a:endParaRPr lang="et-EE" altLang="et-EE" dirty="0" smtClean="0"/>
          </a:p>
          <a:p>
            <a:r>
              <a:rPr lang="en-US" altLang="et-EE" dirty="0" err="1" smtClean="0"/>
              <a:t>Kasutajaprogrammid</a:t>
            </a:r>
            <a:r>
              <a:rPr lang="en-US" altLang="et-EE" dirty="0" smtClean="0"/>
              <a:t> </a:t>
            </a:r>
            <a:r>
              <a:rPr lang="en-US" altLang="et-EE" dirty="0" err="1"/>
              <a:t>käivituvad</a:t>
            </a:r>
            <a:r>
              <a:rPr lang="en-US" altLang="et-EE" dirty="0"/>
              <a:t> </a:t>
            </a:r>
            <a:r>
              <a:rPr lang="en-US" altLang="et-EE" dirty="0" err="1"/>
              <a:t>tavaliselt</a:t>
            </a:r>
            <a:r>
              <a:rPr lang="en-US" altLang="et-EE" dirty="0"/>
              <a:t> </a:t>
            </a:r>
            <a:r>
              <a:rPr lang="en-US" altLang="et-EE" dirty="0" err="1"/>
              <a:t>selles</a:t>
            </a:r>
            <a:r>
              <a:rPr lang="en-US" altLang="et-EE" dirty="0"/>
              <a:t> </a:t>
            </a:r>
            <a:r>
              <a:rPr lang="en-US" altLang="et-EE" dirty="0" err="1" smtClean="0"/>
              <a:t>režiimis</a:t>
            </a:r>
            <a:endParaRPr lang="et-EE" altLang="et-EE" dirty="0" smtClean="0"/>
          </a:p>
          <a:p>
            <a:r>
              <a:rPr lang="en-US" altLang="et-EE" dirty="0" err="1" smtClean="0"/>
              <a:t>Süsteemirežiim</a:t>
            </a:r>
            <a:r>
              <a:rPr lang="en-US" altLang="et-EE" dirty="0"/>
              <a:t>, </a:t>
            </a:r>
            <a:r>
              <a:rPr lang="en-US" altLang="et-EE" dirty="0" err="1"/>
              <a:t>juhtimisrežiim</a:t>
            </a:r>
            <a:r>
              <a:rPr lang="en-US" altLang="et-EE" dirty="0"/>
              <a:t> </a:t>
            </a:r>
            <a:r>
              <a:rPr lang="en-US" altLang="et-EE" dirty="0" err="1"/>
              <a:t>või</a:t>
            </a:r>
            <a:r>
              <a:rPr lang="en-US" altLang="et-EE" dirty="0"/>
              <a:t> </a:t>
            </a:r>
            <a:r>
              <a:rPr lang="en-US" altLang="et-EE" dirty="0" err="1"/>
              <a:t>kerneli</a:t>
            </a:r>
            <a:r>
              <a:rPr lang="en-US" altLang="et-EE" dirty="0"/>
              <a:t> </a:t>
            </a:r>
            <a:r>
              <a:rPr lang="en-US" altLang="et-EE" dirty="0" err="1" smtClean="0"/>
              <a:t>režiim</a:t>
            </a:r>
            <a:endParaRPr lang="et-EE" altLang="et-EE" dirty="0" smtClean="0"/>
          </a:p>
          <a:p>
            <a:r>
              <a:rPr lang="en-US" altLang="et-EE" dirty="0" err="1" smtClean="0"/>
              <a:t>Rohkemprivilegeeritud</a:t>
            </a:r>
            <a:r>
              <a:rPr lang="en-US" altLang="et-EE" dirty="0" smtClean="0"/>
              <a:t> </a:t>
            </a:r>
            <a:r>
              <a:rPr lang="en-US" altLang="et-EE" dirty="0" err="1" smtClean="0"/>
              <a:t>režiim</a:t>
            </a:r>
            <a:endParaRPr lang="et-EE" altLang="et-EE" dirty="0" smtClean="0"/>
          </a:p>
          <a:p>
            <a:r>
              <a:rPr lang="en-US" altLang="et-EE" dirty="0" err="1" smtClean="0"/>
              <a:t>Operatsioonisüsteemi</a:t>
            </a:r>
            <a:r>
              <a:rPr lang="en-US" altLang="et-EE" dirty="0" smtClean="0"/>
              <a:t> </a:t>
            </a:r>
            <a:r>
              <a:rPr lang="en-US" altLang="et-EE" dirty="0" err="1"/>
              <a:t>tuum</a:t>
            </a:r>
            <a:endParaRPr lang="en-US" altLang="et-E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39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Functional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More expressive, the expression is more important than assignment or control statement</a:t>
            </a:r>
          </a:p>
          <a:p>
            <a:r>
              <a:rPr lang="et-EE" dirty="0"/>
              <a:t>i.e. in C:</a:t>
            </a:r>
          </a:p>
          <a:p>
            <a:pPr marL="0" indent="0">
              <a:buNone/>
            </a:pPr>
            <a:r>
              <a:rPr lang="et-EE" dirty="0" smtClean="0"/>
              <a:t>	</a:t>
            </a:r>
            <a:r>
              <a:rPr lang="et-EE" dirty="0" err="1" smtClean="0"/>
              <a:t>max</a:t>
            </a:r>
            <a:r>
              <a:rPr lang="et-EE" dirty="0" smtClean="0"/>
              <a:t> </a:t>
            </a:r>
            <a:r>
              <a:rPr lang="et-EE" dirty="0"/>
              <a:t>= x &gt; </a:t>
            </a:r>
            <a:r>
              <a:rPr lang="et-EE" dirty="0" smtClean="0"/>
              <a:t>y ? </a:t>
            </a:r>
            <a:r>
              <a:rPr lang="et-EE" dirty="0"/>
              <a:t>x : y;</a:t>
            </a:r>
          </a:p>
          <a:p>
            <a:pPr marL="0" indent="0">
              <a:buNone/>
            </a:pPr>
            <a:r>
              <a:rPr lang="et-EE" dirty="0" smtClean="0"/>
              <a:t>	OR</a:t>
            </a:r>
            <a:endParaRPr lang="et-EE" dirty="0"/>
          </a:p>
          <a:p>
            <a:pPr marL="0" indent="0">
              <a:buNone/>
            </a:pPr>
            <a:r>
              <a:rPr lang="et-EE" dirty="0" smtClean="0"/>
              <a:t>	</a:t>
            </a:r>
            <a:r>
              <a:rPr lang="et-EE" dirty="0" err="1" smtClean="0"/>
              <a:t>if</a:t>
            </a:r>
            <a:r>
              <a:rPr lang="et-EE" dirty="0" smtClean="0"/>
              <a:t> </a:t>
            </a:r>
            <a:r>
              <a:rPr lang="et-EE" dirty="0"/>
              <a:t>x &gt; y then</a:t>
            </a:r>
          </a:p>
          <a:p>
            <a:pPr marL="0" indent="0">
              <a:buNone/>
            </a:pPr>
            <a:r>
              <a:rPr lang="et-EE" dirty="0" smtClean="0"/>
              <a:t>	</a:t>
            </a:r>
            <a:r>
              <a:rPr lang="et-EE" dirty="0"/>
              <a:t>      max = x;</a:t>
            </a:r>
          </a:p>
          <a:p>
            <a:pPr marL="0" indent="0">
              <a:buNone/>
            </a:pPr>
            <a:r>
              <a:rPr lang="et-EE" dirty="0" smtClean="0"/>
              <a:t>	</a:t>
            </a:r>
            <a:r>
              <a:rPr lang="et-EE" dirty="0" err="1" smtClean="0"/>
              <a:t>else</a:t>
            </a:r>
            <a:r>
              <a:rPr lang="et-EE" dirty="0" smtClean="0"/>
              <a:t> </a:t>
            </a:r>
            <a:r>
              <a:rPr lang="et-EE" dirty="0"/>
              <a:t>max = y;</a:t>
            </a:r>
          </a:p>
          <a:p>
            <a:r>
              <a:rPr lang="et-EE" dirty="0"/>
              <a:t>But what is "x" in the following expression?</a:t>
            </a:r>
          </a:p>
          <a:p>
            <a:pPr marL="0" indent="0">
              <a:buNone/>
            </a:pPr>
            <a:r>
              <a:rPr lang="et-EE" dirty="0" smtClean="0"/>
              <a:t>	f(x</a:t>
            </a:r>
            <a:r>
              <a:rPr lang="et-EE" dirty="0"/>
              <a:t>) + (x) = 2 * f(x)</a:t>
            </a:r>
          </a:p>
          <a:p>
            <a:r>
              <a:rPr lang="et-EE" dirty="0"/>
              <a:t>"side effect" or referential transparency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47609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PSEUDO LANGUAGE 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sz="2000" b="1" u="sng" dirty="0"/>
              <a:t>LANGUAGE </a:t>
            </a:r>
            <a:r>
              <a:rPr lang="et-EE" sz="2000" b="1" u="sng" dirty="0" smtClean="0"/>
              <a:t>ARE </a:t>
            </a:r>
            <a:r>
              <a:rPr lang="et-EE" sz="2000" b="1" u="sng" dirty="0"/>
              <a:t>ALLOWED </a:t>
            </a:r>
            <a:r>
              <a:rPr lang="et-EE" sz="2000" b="1" u="sng" dirty="0" smtClean="0"/>
              <a:t>TO </a:t>
            </a:r>
            <a:r>
              <a:rPr lang="et-EE" sz="2000" b="1" u="sng" dirty="0"/>
              <a:t>USE </a:t>
            </a:r>
            <a:r>
              <a:rPr lang="et-EE" sz="2000" b="1" u="sng" dirty="0" smtClean="0"/>
              <a:t>THE </a:t>
            </a:r>
            <a:r>
              <a:rPr lang="et-EE" sz="2000" b="1" u="sng" dirty="0"/>
              <a:t>FOLLOWING SENTENCES:</a:t>
            </a:r>
            <a:endParaRPr lang="et-EE" sz="2000" dirty="0"/>
          </a:p>
          <a:p>
            <a:pPr marL="0" indent="0">
              <a:buNone/>
            </a:pPr>
            <a:r>
              <a:rPr lang="et-EE" b="1" dirty="0"/>
              <a:t> </a:t>
            </a:r>
            <a:endParaRPr lang="et-EE" dirty="0"/>
          </a:p>
          <a:p>
            <a:pPr marL="0" indent="0">
              <a:buNone/>
            </a:pPr>
            <a:r>
              <a:rPr lang="et-EE" b="1" dirty="0"/>
              <a:t>   x = y; </a:t>
            </a:r>
            <a:r>
              <a:rPr lang="et-EE" b="1" dirty="0" smtClean="0"/>
              <a:t>    </a:t>
            </a:r>
            <a:r>
              <a:rPr lang="et-EE" dirty="0" smtClean="0"/>
              <a:t>assigment</a:t>
            </a:r>
            <a:endParaRPr lang="et-EE" dirty="0"/>
          </a:p>
          <a:p>
            <a:pPr marL="0" indent="0">
              <a:buNone/>
            </a:pPr>
            <a:r>
              <a:rPr lang="et-EE" b="1" dirty="0"/>
              <a:t>   x = x○y</a:t>
            </a:r>
            <a:r>
              <a:rPr lang="et-EE" b="1" dirty="0" smtClean="0"/>
              <a:t>; </a:t>
            </a:r>
            <a:r>
              <a:rPr lang="et-EE" dirty="0" smtClean="0"/>
              <a:t>binary</a:t>
            </a:r>
            <a:endParaRPr lang="et-EE" dirty="0"/>
          </a:p>
          <a:p>
            <a:pPr marL="0" indent="0">
              <a:buNone/>
            </a:pPr>
            <a:r>
              <a:rPr lang="et-EE" b="1" dirty="0"/>
              <a:t>   x = □x; </a:t>
            </a:r>
            <a:r>
              <a:rPr lang="et-EE" b="1" dirty="0" smtClean="0"/>
              <a:t>  </a:t>
            </a:r>
            <a:r>
              <a:rPr lang="et-EE" dirty="0" smtClean="0"/>
              <a:t>unary</a:t>
            </a:r>
            <a:endParaRPr lang="et-EE" dirty="0"/>
          </a:p>
          <a:p>
            <a:pPr marL="0" indent="0">
              <a:buNone/>
            </a:pPr>
            <a:r>
              <a:rPr lang="et-EE" b="1" dirty="0"/>
              <a:t> </a:t>
            </a:r>
            <a:endParaRPr lang="et-EE" dirty="0"/>
          </a:p>
          <a:p>
            <a:pPr marL="0" indent="0">
              <a:buNone/>
            </a:pPr>
            <a:r>
              <a:rPr lang="et-EE" b="1" dirty="0" smtClean="0"/>
              <a:t>x = x + 1   x = </a:t>
            </a:r>
            <a:r>
              <a:rPr lang="et-EE" b="1" dirty="0"/>
              <a:t>succ(x) </a:t>
            </a:r>
            <a:endParaRPr lang="et-EE" b="1" dirty="0" smtClean="0"/>
          </a:p>
          <a:p>
            <a:pPr marL="0" indent="0">
              <a:buNone/>
            </a:pPr>
            <a:r>
              <a:rPr lang="et-EE" b="1" dirty="0" smtClean="0"/>
              <a:t>x = x -  1   x = </a:t>
            </a:r>
            <a:r>
              <a:rPr lang="et-EE" b="1" dirty="0" err="1" smtClean="0"/>
              <a:t>pred</a:t>
            </a:r>
            <a:r>
              <a:rPr lang="et-EE" b="1" dirty="0" smtClean="0"/>
              <a:t>(x)</a:t>
            </a:r>
            <a:endParaRPr lang="et-EE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64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PSEUDO </a:t>
            </a:r>
            <a:r>
              <a:rPr lang="et-EE" dirty="0" smtClean="0"/>
              <a:t>LANGUAGE II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000" b="1" dirty="0"/>
              <a:t>GOTO M        BR  M</a:t>
            </a:r>
            <a:endParaRPr lang="et-EE" sz="2000" dirty="0"/>
          </a:p>
          <a:p>
            <a:r>
              <a:rPr lang="et-EE" sz="2000" b="1" dirty="0"/>
              <a:t>                       JMP M   </a:t>
            </a:r>
          </a:p>
          <a:p>
            <a:r>
              <a:rPr lang="et-EE" sz="2000" b="1" dirty="0"/>
              <a:t>                   </a:t>
            </a:r>
            <a:endParaRPr lang="et-EE" sz="2000" dirty="0"/>
          </a:p>
          <a:p>
            <a:r>
              <a:rPr lang="et-EE" sz="2000" b="1" dirty="0"/>
              <a:t>IF x◊y THEN GOTO M      x,y € {A} A- set of integers</a:t>
            </a:r>
            <a:endParaRPr lang="et-EE" sz="2000" dirty="0"/>
          </a:p>
          <a:p>
            <a:r>
              <a:rPr lang="et-EE" sz="2000" b="1" dirty="0"/>
              <a:t>CMP     x,y                           ◊€(&lt;,&gt;,=,!=,&gt;=,&lt;=)                      </a:t>
            </a:r>
            <a:endParaRPr lang="et-EE" sz="2000" dirty="0"/>
          </a:p>
          <a:p>
            <a:r>
              <a:rPr lang="et-EE" sz="2000" b="1" dirty="0"/>
              <a:t>B ii        M  </a:t>
            </a:r>
            <a:endParaRPr lang="et-EE" sz="2000" dirty="0"/>
          </a:p>
          <a:p>
            <a:r>
              <a:rPr lang="et-EE" sz="2000" b="1" dirty="0"/>
              <a:t>ii€(NE,EQ,GT,LT,GE,LE)  </a:t>
            </a:r>
          </a:p>
          <a:p>
            <a:r>
              <a:rPr lang="et-EE" sz="2000" b="1" dirty="0"/>
              <a:t> </a:t>
            </a:r>
            <a:endParaRPr lang="et-EE" sz="2000" dirty="0"/>
          </a:p>
          <a:p>
            <a:r>
              <a:rPr lang="et-EE" sz="2000" b="1" dirty="0"/>
              <a:t> </a:t>
            </a:r>
            <a:endParaRPr lang="et-EE" sz="2000" dirty="0"/>
          </a:p>
          <a:p>
            <a:r>
              <a:rPr lang="et-EE" sz="2000" b="1" dirty="0"/>
              <a:t>CMPB     X,Y  </a:t>
            </a:r>
            <a:r>
              <a:rPr lang="et-EE" sz="2000" b="1" dirty="0" err="1"/>
              <a:t>X,Y</a:t>
            </a:r>
            <a:r>
              <a:rPr lang="et-EE" sz="2000" b="1" dirty="0"/>
              <a:t> € {C} C- </a:t>
            </a:r>
            <a:r>
              <a:rPr lang="et-EE" sz="1800" b="1" dirty="0"/>
              <a:t>set of alphabetical symbols</a:t>
            </a:r>
            <a:endParaRPr lang="et-EE" sz="1800" dirty="0"/>
          </a:p>
          <a:p>
            <a:r>
              <a:rPr lang="et-EE" sz="2000" b="1" dirty="0"/>
              <a:t>B cc          M </a:t>
            </a:r>
            <a:endParaRPr lang="et-EE" sz="2000" dirty="0"/>
          </a:p>
          <a:p>
            <a:r>
              <a:rPr lang="et-EE" sz="2000" b="1" dirty="0"/>
              <a:t>cc€(NE,EQ,..........)  special functionality</a:t>
            </a:r>
            <a:endParaRPr lang="et-EE" sz="2000" dirty="0"/>
          </a:p>
          <a:p>
            <a:endParaRPr lang="et-EE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t-EE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73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PSEUDO </a:t>
            </a:r>
            <a:r>
              <a:rPr lang="et-EE" dirty="0" smtClean="0"/>
              <a:t>LANGUAGE III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sz="1600" b="1" dirty="0"/>
              <a:t>If  you  compare  the form of the IF statement above with </a:t>
            </a:r>
            <a:r>
              <a:rPr lang="et-EE" sz="1600" b="1" dirty="0" err="1"/>
              <a:t>the</a:t>
            </a:r>
            <a:r>
              <a:rPr lang="et-EE" sz="1600" b="1" dirty="0"/>
              <a:t> </a:t>
            </a:r>
            <a:r>
              <a:rPr lang="et-EE" sz="1600" b="1" dirty="0" smtClean="0"/>
              <a:t>assembler </a:t>
            </a:r>
            <a:r>
              <a:rPr lang="et-EE" sz="1600" b="1" dirty="0"/>
              <a:t>code that must be produced, you can see  </a:t>
            </a:r>
            <a:r>
              <a:rPr lang="et-EE" sz="1600" b="1" dirty="0" err="1"/>
              <a:t>that</a:t>
            </a:r>
            <a:r>
              <a:rPr lang="et-EE" sz="1600" b="1" dirty="0"/>
              <a:t> </a:t>
            </a:r>
            <a:r>
              <a:rPr lang="et-EE" sz="1600" b="1" dirty="0" err="1" smtClean="0"/>
              <a:t>there</a:t>
            </a:r>
            <a:r>
              <a:rPr lang="et-EE" sz="1600" b="1" dirty="0" smtClean="0"/>
              <a:t> </a:t>
            </a:r>
            <a:r>
              <a:rPr lang="et-EE" sz="1600" b="1" dirty="0"/>
              <a:t>are</a:t>
            </a:r>
            <a:r>
              <a:rPr lang="et-EE" sz="1600" dirty="0"/>
              <a:t> </a:t>
            </a:r>
            <a:r>
              <a:rPr lang="et-EE" sz="1600" b="1" dirty="0"/>
              <a:t>certain  actions  associated  with each of the  keywords  in  the</a:t>
            </a:r>
            <a:r>
              <a:rPr lang="et-EE" sz="1600" dirty="0"/>
              <a:t> </a:t>
            </a:r>
            <a:r>
              <a:rPr lang="et-EE" sz="1600" b="1" dirty="0"/>
              <a:t>statement:</a:t>
            </a:r>
            <a:endParaRPr lang="et-EE" sz="1600" dirty="0"/>
          </a:p>
          <a:p>
            <a:pPr marL="0" indent="0">
              <a:buNone/>
            </a:pPr>
            <a:r>
              <a:rPr lang="et-EE" sz="1600" b="1" dirty="0"/>
              <a:t>     IF:  First, get the condition and issue the code for it.</a:t>
            </a:r>
            <a:endParaRPr lang="et-EE" sz="1600" dirty="0"/>
          </a:p>
          <a:p>
            <a:pPr marL="0" indent="0">
              <a:buNone/>
            </a:pPr>
            <a:r>
              <a:rPr lang="et-EE" sz="1600" b="1" dirty="0"/>
              <a:t>          Then, create a unique label and emit a branch if false.</a:t>
            </a:r>
            <a:endParaRPr lang="et-EE" sz="1600" dirty="0"/>
          </a:p>
          <a:p>
            <a:pPr marL="0" indent="0">
              <a:buNone/>
            </a:pPr>
            <a:r>
              <a:rPr lang="et-EE" sz="1600" b="1" dirty="0"/>
              <a:t>     ENDIF: Emit the label.</a:t>
            </a:r>
            <a:endParaRPr lang="et-EE" sz="1600" dirty="0"/>
          </a:p>
          <a:p>
            <a:pPr marL="0" indent="0">
              <a:buNone/>
            </a:pPr>
            <a:r>
              <a:rPr lang="et-EE" sz="1600" b="1" dirty="0"/>
              <a:t>These actions can be shown very concisely if we write  the syntax</a:t>
            </a:r>
            <a:r>
              <a:rPr lang="et-EE" sz="1600" dirty="0"/>
              <a:t> </a:t>
            </a:r>
            <a:r>
              <a:rPr lang="et-EE" sz="1600" b="1" dirty="0"/>
              <a:t>this way:                            </a:t>
            </a:r>
            <a:endParaRPr lang="et-EE" sz="1600" dirty="0"/>
          </a:p>
          <a:p>
            <a:pPr marL="0" indent="0">
              <a:buNone/>
            </a:pPr>
            <a:r>
              <a:rPr lang="et-EE" sz="2000" dirty="0"/>
              <a:t>     IF</a:t>
            </a:r>
          </a:p>
          <a:p>
            <a:pPr marL="0" indent="0">
              <a:buNone/>
            </a:pPr>
            <a:r>
              <a:rPr lang="et-EE" sz="2000" dirty="0"/>
              <a:t>     &lt;condition&gt;    { Condition;</a:t>
            </a:r>
          </a:p>
          <a:p>
            <a:pPr marL="0" indent="0">
              <a:buNone/>
            </a:pPr>
            <a:r>
              <a:rPr lang="et-EE" sz="2000" dirty="0"/>
              <a:t>                      L = NewLabel;</a:t>
            </a:r>
          </a:p>
          <a:p>
            <a:pPr marL="0" indent="0">
              <a:buNone/>
            </a:pPr>
            <a:r>
              <a:rPr lang="et-EE" sz="2000" dirty="0"/>
              <a:t>                      Emit(Branch False to L); }</a:t>
            </a:r>
          </a:p>
          <a:p>
            <a:pPr marL="0" indent="0">
              <a:buNone/>
            </a:pPr>
            <a:r>
              <a:rPr lang="et-EE" sz="2000" dirty="0"/>
              <a:t>     &lt;block&gt;</a:t>
            </a:r>
          </a:p>
          <a:p>
            <a:pPr marL="0" indent="0">
              <a:buNone/>
            </a:pPr>
            <a:r>
              <a:rPr lang="et-EE" sz="2000" dirty="0"/>
              <a:t>     ENDIF          { PostLabel(L) }</a:t>
            </a:r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29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PSEUDO </a:t>
            </a:r>
            <a:r>
              <a:rPr lang="et-EE" dirty="0" smtClean="0"/>
              <a:t>LANGUAGE IV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b="1" u="sng" dirty="0" smtClean="0"/>
              <a:t>EXAMPLE </a:t>
            </a:r>
            <a:r>
              <a:rPr lang="et-EE" b="1" u="sng" dirty="0"/>
              <a:t>1(</a:t>
            </a:r>
            <a:r>
              <a:rPr lang="et-EE" b="1" i="1" u="sng" dirty="0" err="1"/>
              <a:t>Pascal</a:t>
            </a:r>
            <a:r>
              <a:rPr lang="et-EE" b="1" u="sng" dirty="0" smtClean="0"/>
              <a:t>)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b="1" dirty="0"/>
              <a:t>IF ( </a:t>
            </a:r>
            <a:r>
              <a:rPr lang="et-EE" b="1" dirty="0" smtClean="0"/>
              <a:t>condition) </a:t>
            </a:r>
            <a:r>
              <a:rPr lang="et-EE" b="1" dirty="0"/>
              <a:t>THEN </a:t>
            </a:r>
            <a:r>
              <a:rPr lang="et-EE" b="1" dirty="0" smtClean="0"/>
              <a:t>sentence1</a:t>
            </a:r>
            <a:r>
              <a:rPr lang="et-EE" b="1" dirty="0"/>
              <a:t>;</a:t>
            </a:r>
            <a:endParaRPr lang="et-EE" dirty="0"/>
          </a:p>
          <a:p>
            <a:pPr marL="0" indent="0">
              <a:buNone/>
            </a:pPr>
            <a:r>
              <a:rPr lang="et-EE" b="1" dirty="0" smtClean="0"/>
              <a:t>ELSE sentence2;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b="1" i="1" dirty="0"/>
              <a:t>if: if  </a:t>
            </a:r>
            <a:r>
              <a:rPr lang="et-EE" b="1" i="1" dirty="0" smtClean="0"/>
              <a:t>!(condition) </a:t>
            </a:r>
            <a:r>
              <a:rPr lang="et-EE" b="1" i="1" dirty="0"/>
              <a:t>then goto else;</a:t>
            </a:r>
            <a:endParaRPr lang="et-EE" dirty="0"/>
          </a:p>
          <a:p>
            <a:pPr marL="0" indent="0">
              <a:buNone/>
            </a:pPr>
            <a:r>
              <a:rPr lang="et-EE" b="1" i="1" dirty="0"/>
              <a:t>then: </a:t>
            </a:r>
            <a:r>
              <a:rPr lang="et-EE" b="1" i="1" dirty="0" smtClean="0"/>
              <a:t>sentence1</a:t>
            </a:r>
            <a:r>
              <a:rPr lang="et-EE" b="1" i="1" dirty="0"/>
              <a:t>;</a:t>
            </a:r>
            <a:endParaRPr lang="et-EE" dirty="0"/>
          </a:p>
          <a:p>
            <a:pPr marL="0" indent="0">
              <a:buNone/>
            </a:pPr>
            <a:r>
              <a:rPr lang="et-EE" b="1" i="1" dirty="0"/>
              <a:t>         goto </a:t>
            </a:r>
            <a:r>
              <a:rPr lang="et-EE" b="1" i="1" dirty="0" err="1"/>
              <a:t>endif</a:t>
            </a:r>
            <a:r>
              <a:rPr lang="et-EE" b="1" i="1" dirty="0" smtClean="0"/>
              <a:t>;</a:t>
            </a:r>
          </a:p>
          <a:p>
            <a:pPr marL="0" indent="0">
              <a:buNone/>
            </a:pPr>
            <a:r>
              <a:rPr lang="et-EE" b="1" i="1" dirty="0" err="1" smtClean="0"/>
              <a:t>else</a:t>
            </a:r>
            <a:r>
              <a:rPr lang="et-EE" b="1" i="1" dirty="0" smtClean="0"/>
              <a:t>: sentence2;</a:t>
            </a:r>
            <a:endParaRPr lang="et-EE" dirty="0"/>
          </a:p>
          <a:p>
            <a:pPr marL="0" indent="0">
              <a:buNone/>
            </a:pPr>
            <a:r>
              <a:rPr lang="et-EE" b="1" i="1" dirty="0"/>
              <a:t>endif: </a:t>
            </a:r>
            <a:r>
              <a:rPr lang="et-EE" b="1" i="1" dirty="0" smtClean="0"/>
              <a:t>program </a:t>
            </a:r>
            <a:r>
              <a:rPr lang="et-EE" b="1" i="1" dirty="0"/>
              <a:t>will continue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2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PSEUDO </a:t>
            </a:r>
            <a:r>
              <a:rPr lang="et-EE" dirty="0" smtClean="0"/>
              <a:t>LANGUAGE V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b="1" u="sng" dirty="0" smtClean="0"/>
              <a:t>EXAMPLE </a:t>
            </a:r>
            <a:r>
              <a:rPr lang="et-EE" b="1" u="sng" dirty="0"/>
              <a:t>2(</a:t>
            </a:r>
            <a:r>
              <a:rPr lang="et-EE" b="1" i="1" u="sng" dirty="0"/>
              <a:t>C</a:t>
            </a:r>
            <a:r>
              <a:rPr lang="et-EE" b="1" u="sng" dirty="0"/>
              <a:t>)</a:t>
            </a:r>
            <a:endParaRPr lang="et-EE" dirty="0"/>
          </a:p>
          <a:p>
            <a:pPr marL="0" indent="0">
              <a:buNone/>
            </a:pPr>
            <a:r>
              <a:rPr lang="et-EE" b="1" dirty="0"/>
              <a:t> </a:t>
            </a:r>
            <a:endParaRPr lang="et-EE" dirty="0"/>
          </a:p>
          <a:p>
            <a:pPr marL="0" indent="0">
              <a:buNone/>
            </a:pPr>
            <a:r>
              <a:rPr lang="et-EE" b="1" dirty="0"/>
              <a:t>DO sentence1; sentence2</a:t>
            </a:r>
            <a:r>
              <a:rPr lang="et-EE" b="1" dirty="0" smtClean="0"/>
              <a:t>;... </a:t>
            </a:r>
            <a:r>
              <a:rPr lang="et-EE" b="1" dirty="0"/>
              <a:t>sentenceN;</a:t>
            </a:r>
            <a:endParaRPr lang="et-EE" dirty="0"/>
          </a:p>
          <a:p>
            <a:pPr marL="0" indent="0">
              <a:buNone/>
            </a:pPr>
            <a:r>
              <a:rPr lang="et-EE" b="1" dirty="0"/>
              <a:t>WHILE </a:t>
            </a:r>
            <a:r>
              <a:rPr lang="et-EE" b="1" dirty="0" smtClean="0"/>
              <a:t>expression</a:t>
            </a:r>
            <a:r>
              <a:rPr lang="et-EE" b="1" dirty="0"/>
              <a:t>;</a:t>
            </a:r>
            <a:endParaRPr lang="et-EE" dirty="0"/>
          </a:p>
          <a:p>
            <a:pPr marL="0" indent="0">
              <a:buNone/>
            </a:pPr>
            <a:r>
              <a:rPr lang="et-EE" b="1" dirty="0"/>
              <a:t> </a:t>
            </a:r>
            <a:endParaRPr lang="et-EE" dirty="0"/>
          </a:p>
          <a:p>
            <a:pPr marL="0" indent="0">
              <a:buNone/>
            </a:pPr>
            <a:r>
              <a:rPr lang="et-EE" b="1" i="1" dirty="0"/>
              <a:t>do       : </a:t>
            </a:r>
            <a:r>
              <a:rPr lang="et-EE" b="1" i="1" dirty="0" smtClean="0"/>
              <a:t>sentence1;sentence2</a:t>
            </a:r>
            <a:r>
              <a:rPr lang="et-EE" b="1" i="1" dirty="0"/>
              <a:t>;... sentenceN;</a:t>
            </a:r>
            <a:endParaRPr lang="et-EE" i="1" dirty="0"/>
          </a:p>
          <a:p>
            <a:pPr marL="0" indent="0">
              <a:buNone/>
            </a:pPr>
            <a:r>
              <a:rPr lang="et-EE" b="1" i="1" dirty="0"/>
              <a:t>check : </a:t>
            </a:r>
            <a:r>
              <a:rPr lang="et-EE" b="1" i="1" dirty="0" smtClean="0"/>
              <a:t>calculation </a:t>
            </a:r>
            <a:r>
              <a:rPr lang="et-EE" b="1" i="1" dirty="0"/>
              <a:t>of expression;</a:t>
            </a:r>
            <a:endParaRPr lang="et-EE" i="1" dirty="0"/>
          </a:p>
          <a:p>
            <a:pPr marL="0" indent="0">
              <a:buNone/>
            </a:pPr>
            <a:r>
              <a:rPr lang="et-EE" b="1" i="1" dirty="0"/>
              <a:t>while  : if not </a:t>
            </a:r>
            <a:r>
              <a:rPr lang="et-EE" b="1" i="1" dirty="0" smtClean="0"/>
              <a:t>expression </a:t>
            </a:r>
            <a:r>
              <a:rPr lang="et-EE" b="1" i="1" dirty="0"/>
              <a:t>goto do;</a:t>
            </a:r>
            <a:endParaRPr lang="et-EE" i="1" dirty="0"/>
          </a:p>
          <a:p>
            <a:pPr marL="0" indent="0">
              <a:buNone/>
            </a:pPr>
            <a:r>
              <a:rPr lang="et-EE" b="1" dirty="0"/>
              <a:t> </a:t>
            </a:r>
            <a:endParaRPr lang="et-EE" dirty="0"/>
          </a:p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04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Ülesanne  1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 smtClean="0"/>
              <a:t> Valige kolm keelt, antud keelte loetelust. Tehke analüüs ja koostage järeldused, kas neist on midagi tulnud üle Java keelde . </a:t>
            </a:r>
          </a:p>
          <a:p>
            <a:pPr marL="0" indent="0">
              <a:buNone/>
            </a:pPr>
            <a:r>
              <a:rPr lang="et-EE" dirty="0" err="1" smtClean="0"/>
              <a:t>This</a:t>
            </a:r>
            <a:r>
              <a:rPr lang="et-EE" dirty="0" smtClean="0"/>
              <a:t> </a:t>
            </a:r>
            <a:r>
              <a:rPr lang="et-EE" i="1" u="sng" dirty="0" err="1" smtClean="0"/>
              <a:t>set</a:t>
            </a:r>
            <a:r>
              <a:rPr lang="et-EE" i="1" u="sng" dirty="0" smtClean="0"/>
              <a:t> of </a:t>
            </a:r>
            <a:r>
              <a:rPr lang="et-EE" i="1" u="sng" dirty="0" err="1" smtClean="0"/>
              <a:t>languages</a:t>
            </a:r>
            <a:r>
              <a:rPr lang="et-EE" dirty="0" smtClean="0"/>
              <a:t> </a:t>
            </a:r>
            <a:r>
              <a:rPr lang="et-EE" dirty="0" err="1" smtClean="0"/>
              <a:t>is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include</a:t>
            </a:r>
            <a:r>
              <a:rPr lang="et-EE" dirty="0" smtClean="0"/>
              <a:t> at </a:t>
            </a:r>
            <a:r>
              <a:rPr lang="et-EE" dirty="0" err="1" smtClean="0"/>
              <a:t>least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following</a:t>
            </a:r>
            <a:r>
              <a:rPr lang="et-EE" dirty="0" smtClean="0"/>
              <a:t>: </a:t>
            </a:r>
            <a:r>
              <a:rPr lang="et-EE" dirty="0" err="1" smtClean="0"/>
              <a:t>Fortran</a:t>
            </a:r>
            <a:r>
              <a:rPr lang="et-EE" dirty="0" smtClean="0"/>
              <a:t>, </a:t>
            </a:r>
            <a:r>
              <a:rPr lang="et-EE" dirty="0" err="1" smtClean="0"/>
              <a:t>Cobol</a:t>
            </a:r>
            <a:r>
              <a:rPr lang="et-EE" dirty="0" smtClean="0"/>
              <a:t>, PL/I, </a:t>
            </a:r>
            <a:r>
              <a:rPr lang="et-EE" dirty="0" err="1" smtClean="0"/>
              <a:t>Pascal</a:t>
            </a:r>
            <a:r>
              <a:rPr lang="et-EE" dirty="0" smtClean="0"/>
              <a:t>, C, C++,C#, Ada, </a:t>
            </a:r>
            <a:r>
              <a:rPr lang="et-EE" dirty="0" err="1" smtClean="0"/>
              <a:t>Lisp</a:t>
            </a:r>
            <a:r>
              <a:rPr lang="et-EE" dirty="0" smtClean="0"/>
              <a:t>, </a:t>
            </a:r>
            <a:r>
              <a:rPr lang="et-EE" dirty="0" err="1" smtClean="0"/>
              <a:t>Smalltalk</a:t>
            </a:r>
            <a:r>
              <a:rPr lang="et-EE" dirty="0" smtClean="0"/>
              <a:t>, Basic, Modula-2, </a:t>
            </a:r>
            <a:r>
              <a:rPr lang="et-EE" dirty="0" err="1" smtClean="0"/>
              <a:t>Algol</a:t>
            </a:r>
            <a:r>
              <a:rPr lang="et-EE" dirty="0" smtClean="0"/>
              <a:t>, APL, </a:t>
            </a:r>
            <a:r>
              <a:rPr lang="et-EE" dirty="0" err="1" smtClean="0"/>
              <a:t>Snobol</a:t>
            </a:r>
            <a:r>
              <a:rPr lang="et-EE" dirty="0" smtClean="0"/>
              <a:t>, </a:t>
            </a:r>
            <a:r>
              <a:rPr lang="et-EE" dirty="0" err="1" smtClean="0"/>
              <a:t>Icon</a:t>
            </a:r>
            <a:r>
              <a:rPr lang="et-EE" dirty="0" smtClean="0"/>
              <a:t>,  </a:t>
            </a:r>
            <a:r>
              <a:rPr lang="et-EE" dirty="0" err="1" smtClean="0"/>
              <a:t>Prolog</a:t>
            </a:r>
            <a:r>
              <a:rPr lang="et-EE" dirty="0" smtClean="0"/>
              <a:t>, </a:t>
            </a:r>
            <a:r>
              <a:rPr lang="et-EE" dirty="0" err="1" smtClean="0"/>
              <a:t>Simula</a:t>
            </a:r>
            <a:r>
              <a:rPr lang="et-EE" dirty="0" smtClean="0"/>
              <a:t>, </a:t>
            </a:r>
            <a:r>
              <a:rPr lang="et-EE" dirty="0" err="1" smtClean="0"/>
              <a:t>Scheme</a:t>
            </a:r>
            <a:r>
              <a:rPr lang="et-EE" dirty="0" smtClean="0"/>
              <a:t>, </a:t>
            </a:r>
            <a:r>
              <a:rPr lang="et-EE" dirty="0" err="1" smtClean="0"/>
              <a:t>Eifel</a:t>
            </a:r>
            <a:r>
              <a:rPr lang="et-EE" dirty="0" smtClean="0"/>
              <a:t>, Oberon, Visual Basic,  Visual C++, </a:t>
            </a:r>
            <a:r>
              <a:rPr lang="et-EE" dirty="0" err="1" smtClean="0"/>
              <a:t>Perl</a:t>
            </a:r>
            <a:r>
              <a:rPr lang="et-EE" dirty="0" smtClean="0"/>
              <a:t>,  </a:t>
            </a:r>
            <a:r>
              <a:rPr lang="et-EE" dirty="0" err="1" smtClean="0"/>
              <a:t>Delphi</a:t>
            </a:r>
            <a:r>
              <a:rPr lang="et-EE" dirty="0" smtClean="0"/>
              <a:t>, </a:t>
            </a:r>
            <a:r>
              <a:rPr lang="et-EE" dirty="0" err="1" smtClean="0"/>
              <a:t>HTML,Python</a:t>
            </a:r>
            <a:r>
              <a:rPr lang="et-EE" dirty="0" smtClean="0"/>
              <a:t>…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Ülesanne 2  ( mis keele(te)</a:t>
            </a:r>
            <a:r>
              <a:rPr lang="et-EE" dirty="0" err="1" smtClean="0"/>
              <a:t>ga</a:t>
            </a:r>
            <a:r>
              <a:rPr lang="et-EE" dirty="0" smtClean="0"/>
              <a:t> on tegemist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HELLO</a:t>
            </a:r>
            <a:r>
              <a:rPr lang="en-US" dirty="0"/>
              <a:t>:   PROCEDURE OPTIONS (MAIN);  </a:t>
            </a:r>
            <a:endParaRPr lang="et-EE" dirty="0" smtClean="0"/>
          </a:p>
          <a:p>
            <a:r>
              <a:rPr lang="en-US" dirty="0" smtClean="0"/>
              <a:t>           </a:t>
            </a:r>
            <a:r>
              <a:rPr lang="en-US" dirty="0"/>
              <a:t>FLAG = 0;LOOP:     DO WHILE (FLAG = 0);     </a:t>
            </a:r>
            <a:endParaRPr lang="et-EE" dirty="0" smtClean="0"/>
          </a:p>
          <a:p>
            <a:r>
              <a:rPr lang="en-US" dirty="0" smtClean="0"/>
              <a:t>                </a:t>
            </a:r>
            <a:r>
              <a:rPr lang="en-US" dirty="0"/>
              <a:t>PUT SKIP DATA('HELLO WORLD!');        </a:t>
            </a:r>
            <a:endParaRPr lang="et-EE" dirty="0" smtClean="0"/>
          </a:p>
          <a:p>
            <a:r>
              <a:rPr lang="en-US" dirty="0" smtClean="0"/>
              <a:t>  </a:t>
            </a:r>
            <a:r>
              <a:rPr lang="en-US" dirty="0"/>
              <a:t>END LOOP;END HELLO;</a:t>
            </a:r>
            <a:endParaRPr lang="et-EE" dirty="0" smtClean="0"/>
          </a:p>
          <a:p>
            <a:r>
              <a:rPr lang="et-EE" dirty="0" smtClean="0"/>
              <a:t>******</a:t>
            </a:r>
            <a:r>
              <a:rPr lang="et-EE" dirty="0" err="1" smtClean="0"/>
              <a:t>Output</a:t>
            </a:r>
            <a:r>
              <a:rPr lang="et-EE" dirty="0" smtClean="0"/>
              <a:t> </a:t>
            </a:r>
            <a:r>
              <a:rPr lang="et-EE" dirty="0" err="1" smtClean="0"/>
              <a:t>for</a:t>
            </a:r>
            <a:r>
              <a:rPr lang="et-EE" dirty="0" smtClean="0"/>
              <a:t> </a:t>
            </a:r>
            <a:r>
              <a:rPr lang="et-EE" dirty="0" err="1" smtClean="0"/>
              <a:t>Hello</a:t>
            </a:r>
            <a:r>
              <a:rPr lang="et-EE" dirty="0" smtClean="0"/>
              <a:t> World  </a:t>
            </a:r>
          </a:p>
          <a:p>
            <a:pPr>
              <a:buNone/>
            </a:pPr>
            <a:r>
              <a:rPr lang="et-EE" dirty="0" smtClean="0"/>
              <a:t>    WRITE(6,*)'Hello world'      STOP      END</a:t>
            </a:r>
          </a:p>
          <a:p>
            <a:r>
              <a:rPr lang="et-EE" dirty="0" smtClean="0"/>
              <a:t>class HelloWorld {    public static void main(String args[])    {        System.out.println("Hello world!");    }}</a:t>
            </a:r>
          </a:p>
          <a:p>
            <a:r>
              <a:rPr lang="et-EE" dirty="0" smtClean="0"/>
              <a:t>#include&lt;stdio.h&gt;</a:t>
            </a:r>
          </a:p>
          <a:p>
            <a:pPr>
              <a:buNone/>
            </a:pPr>
            <a:r>
              <a:rPr lang="et-EE" dirty="0" smtClean="0"/>
              <a:t>    main()</a:t>
            </a:r>
          </a:p>
          <a:p>
            <a:pPr>
              <a:buNone/>
            </a:pPr>
            <a:r>
              <a:rPr lang="et-EE" dirty="0" smtClean="0"/>
              <a:t>    {    printf("Hello World"); }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Kontrolltöö ja eksami näidisülesanne</a:t>
            </a:r>
            <a:endParaRPr lang="et-E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55640" y="2101736"/>
            <a:ext cx="6648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spcBef>
                <a:spcPct val="20000"/>
              </a:spcBef>
              <a:buClr>
                <a:srgbClr val="870042"/>
              </a:buClr>
            </a:pPr>
            <a:r>
              <a:rPr lang="et-EE" sz="2400" dirty="0" err="1" smtClean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Write</a:t>
            </a:r>
            <a:r>
              <a:rPr lang="et-EE" sz="2400" dirty="0" smtClean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an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interpreter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for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the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calculator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language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defined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below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.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You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may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assume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that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there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are no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operator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precedence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rules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if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you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wish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.              </a:t>
            </a:r>
          </a:p>
          <a:p>
            <a:pPr lvl="0" eaLnBrk="0" hangingPunct="0">
              <a:spcBef>
                <a:spcPct val="20000"/>
              </a:spcBef>
              <a:buClr>
                <a:srgbClr val="870042"/>
              </a:buClr>
            </a:pP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expression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::= operand [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operator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operand]</a:t>
            </a:r>
          </a:p>
          <a:p>
            <a:pPr lvl="0" eaLnBrk="0" hangingPunct="0">
              <a:spcBef>
                <a:spcPct val="20000"/>
              </a:spcBef>
              <a:buClr>
                <a:srgbClr val="870042"/>
              </a:buClr>
            </a:pP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operand ::= 0 | 1 | 2 | 3 | 4 | 5 | 6 | 7 | 8 | 9 </a:t>
            </a:r>
          </a:p>
          <a:p>
            <a:pPr lvl="0" eaLnBrk="0" hangingPunct="0">
              <a:spcBef>
                <a:spcPct val="20000"/>
              </a:spcBef>
              <a:buClr>
                <a:srgbClr val="870042"/>
              </a:buClr>
            </a:pP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operator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::= + | - | * | / </a:t>
            </a:r>
          </a:p>
          <a:p>
            <a:pPr lvl="0" eaLnBrk="0" hangingPunct="0">
              <a:spcBef>
                <a:spcPct val="20000"/>
              </a:spcBef>
              <a:buClr>
                <a:srgbClr val="870042"/>
              </a:buClr>
            </a:pP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You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may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use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any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language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you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wish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to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do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this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.</a:t>
            </a:r>
          </a:p>
          <a:p>
            <a:pPr lvl="0" eaLnBrk="0" hangingPunct="0">
              <a:spcBef>
                <a:spcPct val="20000"/>
              </a:spcBef>
              <a:buClr>
                <a:srgbClr val="870042"/>
              </a:buClr>
            </a:pP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You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will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need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to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turn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in a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clearly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commented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source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listing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of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your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et-EE" sz="2400" dirty="0" err="1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program</a:t>
            </a:r>
            <a:r>
              <a:rPr lang="et-EE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2684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508" name="Picture 4" descr="D:\TransMac\Illustrator Files\3-Processes\3_7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32656"/>
            <a:ext cx="8763000" cy="637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53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t-EE" altLang="et-EE" dirty="0" smtClean="0"/>
              <a:t>Protsessi seiskamise/lõpetamise põhjused</a:t>
            </a:r>
            <a:endParaRPr lang="en-US" altLang="et-EE" dirty="0"/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t-EE" sz="2800" dirty="0" err="1"/>
              <a:t>Sisend</a:t>
            </a:r>
            <a:r>
              <a:rPr lang="en-US" altLang="et-EE" sz="2800" dirty="0"/>
              <a:t>-/</a:t>
            </a:r>
            <a:r>
              <a:rPr lang="en-US" altLang="et-EE" sz="2800" dirty="0" err="1" smtClean="0"/>
              <a:t>väljundviga</a:t>
            </a:r>
            <a:endParaRPr lang="et-EE" altLang="et-EE" sz="2800" dirty="0" smtClean="0"/>
          </a:p>
          <a:p>
            <a:r>
              <a:rPr lang="en-US" altLang="et-EE" sz="2800" dirty="0" err="1" smtClean="0"/>
              <a:t>Andmete</a:t>
            </a:r>
            <a:r>
              <a:rPr lang="en-US" altLang="et-EE" sz="2800" dirty="0" smtClean="0"/>
              <a:t> </a:t>
            </a:r>
            <a:r>
              <a:rPr lang="en-US" altLang="et-EE" sz="2800" dirty="0" err="1"/>
              <a:t>käivitamisel</a:t>
            </a:r>
            <a:r>
              <a:rPr lang="en-US" altLang="et-EE" sz="2800" dirty="0"/>
              <a:t> </a:t>
            </a:r>
            <a:r>
              <a:rPr lang="en-US" altLang="et-EE" sz="2800" dirty="0" err="1"/>
              <a:t>ilmneb</a:t>
            </a:r>
            <a:r>
              <a:rPr lang="en-US" altLang="et-EE" sz="2800" dirty="0"/>
              <a:t> </a:t>
            </a:r>
            <a:r>
              <a:rPr lang="en-US" altLang="et-EE" sz="2800" dirty="0" err="1"/>
              <a:t>sobimatu</a:t>
            </a:r>
            <a:r>
              <a:rPr lang="en-US" altLang="et-EE" sz="2800" dirty="0"/>
              <a:t> </a:t>
            </a:r>
            <a:r>
              <a:rPr lang="en-US" altLang="et-EE" sz="2800" dirty="0" err="1" smtClean="0"/>
              <a:t>käsk</a:t>
            </a:r>
            <a:endParaRPr lang="et-EE" altLang="et-EE" sz="2800" dirty="0" smtClean="0"/>
          </a:p>
          <a:p>
            <a:r>
              <a:rPr lang="en-US" altLang="et-EE" sz="2800" dirty="0" err="1" smtClean="0"/>
              <a:t>Privilegeeritud</a:t>
            </a:r>
            <a:r>
              <a:rPr lang="en-US" altLang="et-EE" sz="2800" dirty="0" smtClean="0"/>
              <a:t> </a:t>
            </a:r>
            <a:r>
              <a:rPr lang="en-US" altLang="et-EE" sz="2800" dirty="0" err="1" smtClean="0"/>
              <a:t>käsk</a:t>
            </a:r>
            <a:endParaRPr lang="et-EE" altLang="et-EE" sz="2800" dirty="0" smtClean="0"/>
          </a:p>
          <a:p>
            <a:r>
              <a:rPr lang="en-US" altLang="et-EE" sz="2800" dirty="0" err="1" smtClean="0"/>
              <a:t>Andmete</a:t>
            </a:r>
            <a:r>
              <a:rPr lang="en-US" altLang="et-EE" sz="2800" dirty="0" smtClean="0"/>
              <a:t> </a:t>
            </a:r>
            <a:r>
              <a:rPr lang="en-US" altLang="et-EE" sz="2800" dirty="0" err="1" smtClean="0"/>
              <a:t>väärkasutus</a:t>
            </a:r>
            <a:endParaRPr lang="et-EE" altLang="et-EE" sz="2800" dirty="0" smtClean="0"/>
          </a:p>
          <a:p>
            <a:r>
              <a:rPr lang="en-US" altLang="et-EE" sz="2800" dirty="0" err="1" smtClean="0"/>
              <a:t>Operatsioonisüsteemi</a:t>
            </a:r>
            <a:r>
              <a:rPr lang="en-US" altLang="et-EE" sz="2800" dirty="0" smtClean="0"/>
              <a:t> </a:t>
            </a:r>
            <a:r>
              <a:rPr lang="en-US" altLang="et-EE" sz="2800" dirty="0" err="1" smtClean="0"/>
              <a:t>sekkumine</a:t>
            </a:r>
            <a:endParaRPr lang="et-EE" altLang="et-EE" sz="2800" dirty="0" smtClean="0"/>
          </a:p>
          <a:p>
            <a:r>
              <a:rPr lang="en-US" altLang="et-EE" sz="2800" dirty="0" err="1" smtClean="0"/>
              <a:t>näiteks</a:t>
            </a:r>
            <a:r>
              <a:rPr lang="en-US" altLang="et-EE" sz="2800" dirty="0" smtClean="0"/>
              <a:t> </a:t>
            </a:r>
            <a:r>
              <a:rPr lang="en-US" altLang="et-EE" sz="2800" dirty="0" err="1"/>
              <a:t>ummikseisu</a:t>
            </a:r>
            <a:r>
              <a:rPr lang="en-US" altLang="et-EE" sz="2800" dirty="0"/>
              <a:t> </a:t>
            </a:r>
            <a:r>
              <a:rPr lang="en-US" altLang="et-EE" sz="2800" dirty="0" err="1" smtClean="0"/>
              <a:t>korral</a:t>
            </a:r>
            <a:endParaRPr lang="et-EE" altLang="et-EE" sz="2800" dirty="0" smtClean="0"/>
          </a:p>
          <a:p>
            <a:r>
              <a:rPr lang="et-EE" altLang="et-EE" sz="2800" dirty="0" smtClean="0"/>
              <a:t>Vanem</a:t>
            </a:r>
            <a:r>
              <a:rPr lang="en-US" altLang="et-EE" sz="2800" dirty="0" err="1" smtClean="0"/>
              <a:t>protsess</a:t>
            </a:r>
            <a:r>
              <a:rPr lang="en-US" altLang="et-EE" sz="2800" dirty="0" smtClean="0"/>
              <a:t> </a:t>
            </a:r>
            <a:r>
              <a:rPr lang="en-US" altLang="et-EE" sz="2800" dirty="0" err="1"/>
              <a:t>lõpetab</a:t>
            </a:r>
            <a:r>
              <a:rPr lang="en-US" altLang="et-EE" sz="2800" dirty="0"/>
              <a:t> </a:t>
            </a:r>
            <a:r>
              <a:rPr lang="en-US" altLang="et-EE" sz="2800" dirty="0" err="1"/>
              <a:t>töö</a:t>
            </a:r>
            <a:r>
              <a:rPr lang="en-US" altLang="et-EE" sz="2800" dirty="0"/>
              <a:t>, </a:t>
            </a:r>
            <a:r>
              <a:rPr lang="en-US" altLang="et-EE" sz="2800" dirty="0" err="1"/>
              <a:t>seega</a:t>
            </a:r>
            <a:r>
              <a:rPr lang="en-US" altLang="et-EE" sz="2800" dirty="0"/>
              <a:t> </a:t>
            </a:r>
            <a:r>
              <a:rPr lang="en-US" altLang="et-EE" sz="2800" dirty="0" err="1"/>
              <a:t>lõpetavad</a:t>
            </a:r>
            <a:r>
              <a:rPr lang="en-US" altLang="et-EE" sz="2800" dirty="0"/>
              <a:t> </a:t>
            </a:r>
            <a:r>
              <a:rPr lang="en-US" altLang="et-EE" sz="2800" dirty="0" err="1"/>
              <a:t>ka</a:t>
            </a:r>
            <a:r>
              <a:rPr lang="en-US" altLang="et-EE" sz="2800" dirty="0"/>
              <a:t> </a:t>
            </a:r>
            <a:r>
              <a:rPr lang="en-US" altLang="et-EE" sz="2800" dirty="0" err="1" smtClean="0"/>
              <a:t>tütarprotsessid</a:t>
            </a:r>
            <a:endParaRPr lang="et-EE" altLang="et-EE" sz="2800" dirty="0" smtClean="0"/>
          </a:p>
          <a:p>
            <a:r>
              <a:rPr lang="et-EE" altLang="et-EE" sz="2800" dirty="0" smtClean="0"/>
              <a:t>Vanem</a:t>
            </a:r>
            <a:r>
              <a:rPr lang="en-US" altLang="et-EE" sz="2800" dirty="0" err="1" smtClean="0"/>
              <a:t>protsessi</a:t>
            </a:r>
            <a:r>
              <a:rPr lang="en-US" altLang="et-EE" sz="2800" dirty="0" smtClean="0"/>
              <a:t> </a:t>
            </a:r>
            <a:r>
              <a:rPr lang="en-US" altLang="et-EE" sz="2800" dirty="0" err="1"/>
              <a:t>taotlus</a:t>
            </a:r>
            <a:endParaRPr lang="en-US" altLang="et-EE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615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dirty="0" err="1"/>
              <a:t>Millal</a:t>
            </a:r>
            <a:r>
              <a:rPr lang="en-US" altLang="et-EE" dirty="0"/>
              <a:t> </a:t>
            </a:r>
            <a:r>
              <a:rPr lang="en-US" altLang="et-EE" dirty="0" err="1"/>
              <a:t>protsessi</a:t>
            </a:r>
            <a:r>
              <a:rPr lang="en-US" altLang="et-EE" dirty="0"/>
              <a:t> </a:t>
            </a:r>
            <a:r>
              <a:rPr lang="en-US" altLang="et-EE" dirty="0" err="1"/>
              <a:t>vahetada</a:t>
            </a:r>
            <a:endParaRPr lang="en-US" altLang="et-EE" dirty="0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 dirty="0" err="1"/>
              <a:t>Kella</a:t>
            </a:r>
            <a:r>
              <a:rPr lang="en-US" altLang="et-EE" dirty="0"/>
              <a:t> </a:t>
            </a:r>
            <a:r>
              <a:rPr lang="en-US" altLang="et-EE" dirty="0" err="1"/>
              <a:t>katkestus</a:t>
            </a:r>
            <a:endParaRPr lang="en-US" altLang="et-EE" dirty="0"/>
          </a:p>
          <a:p>
            <a:r>
              <a:rPr lang="en-US" altLang="et-EE" dirty="0" err="1"/>
              <a:t>protsess</a:t>
            </a:r>
            <a:r>
              <a:rPr lang="en-US" altLang="et-EE" dirty="0"/>
              <a:t> on </a:t>
            </a:r>
            <a:r>
              <a:rPr lang="en-US" altLang="et-EE" dirty="0" err="1"/>
              <a:t>käivitunud</a:t>
            </a:r>
            <a:r>
              <a:rPr lang="en-US" altLang="et-EE" dirty="0"/>
              <a:t> </a:t>
            </a:r>
            <a:r>
              <a:rPr lang="en-US" altLang="et-EE" dirty="0" err="1"/>
              <a:t>maksimaalse</a:t>
            </a:r>
            <a:r>
              <a:rPr lang="en-US" altLang="et-EE" dirty="0"/>
              <a:t> </a:t>
            </a:r>
            <a:r>
              <a:rPr lang="en-US" altLang="et-EE" dirty="0" err="1"/>
              <a:t>lubatud</a:t>
            </a:r>
            <a:r>
              <a:rPr lang="en-US" altLang="et-EE" dirty="0"/>
              <a:t> </a:t>
            </a:r>
            <a:r>
              <a:rPr lang="en-US" altLang="et-EE" dirty="0" err="1"/>
              <a:t>ajavahemiku</a:t>
            </a:r>
            <a:r>
              <a:rPr lang="en-US" altLang="et-EE" dirty="0"/>
              <a:t> </a:t>
            </a:r>
            <a:r>
              <a:rPr lang="en-US" altLang="et-EE" dirty="0" err="1"/>
              <a:t>ulatuses</a:t>
            </a:r>
            <a:endParaRPr lang="en-US" altLang="et-EE" dirty="0"/>
          </a:p>
          <a:p>
            <a:r>
              <a:rPr lang="en-US" altLang="et-EE" dirty="0"/>
              <a:t>I/O </a:t>
            </a:r>
            <a:r>
              <a:rPr lang="en-US" altLang="et-EE" dirty="0" err="1"/>
              <a:t>katkestus</a:t>
            </a:r>
            <a:endParaRPr lang="en-US" altLang="et-EE" dirty="0"/>
          </a:p>
          <a:p>
            <a:r>
              <a:rPr lang="en-US" altLang="et-EE" dirty="0" err="1"/>
              <a:t>Mälu</a:t>
            </a:r>
            <a:r>
              <a:rPr lang="en-US" altLang="et-EE" dirty="0"/>
              <a:t> </a:t>
            </a:r>
            <a:r>
              <a:rPr lang="en-US" altLang="et-EE" dirty="0" err="1"/>
              <a:t>viga</a:t>
            </a:r>
            <a:endParaRPr lang="en-US" altLang="et-EE" dirty="0"/>
          </a:p>
          <a:p>
            <a:r>
              <a:rPr lang="en-US" altLang="et-EE" dirty="0" err="1"/>
              <a:t>mäluaadress</a:t>
            </a:r>
            <a:r>
              <a:rPr lang="en-US" altLang="et-EE" dirty="0"/>
              <a:t> on </a:t>
            </a:r>
            <a:r>
              <a:rPr lang="en-US" altLang="et-EE" dirty="0" err="1"/>
              <a:t>virtuaalmälus</a:t>
            </a:r>
            <a:r>
              <a:rPr lang="en-US" altLang="et-EE" dirty="0"/>
              <a:t>, </a:t>
            </a:r>
            <a:r>
              <a:rPr lang="en-US" altLang="et-EE" dirty="0" err="1"/>
              <a:t>seega</a:t>
            </a:r>
            <a:r>
              <a:rPr lang="en-US" altLang="et-EE" dirty="0"/>
              <a:t> </a:t>
            </a:r>
            <a:r>
              <a:rPr lang="en-US" altLang="et-EE" dirty="0" err="1"/>
              <a:t>tuleb</a:t>
            </a:r>
            <a:r>
              <a:rPr lang="en-US" altLang="et-EE" dirty="0"/>
              <a:t> see </a:t>
            </a:r>
            <a:r>
              <a:rPr lang="en-US" altLang="et-EE" dirty="0" err="1"/>
              <a:t>põhimällu</a:t>
            </a:r>
            <a:r>
              <a:rPr lang="en-US" altLang="et-EE" dirty="0"/>
              <a:t> </a:t>
            </a:r>
            <a:r>
              <a:rPr lang="en-US" altLang="et-EE" dirty="0" err="1"/>
              <a:t>tuua</a:t>
            </a:r>
            <a:endParaRPr lang="en-US" altLang="et-E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3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dirty="0" err="1"/>
              <a:t>Protsessi</a:t>
            </a:r>
            <a:r>
              <a:rPr lang="en-US" altLang="et-EE" dirty="0"/>
              <a:t> </a:t>
            </a:r>
            <a:r>
              <a:rPr lang="en-US" altLang="et-EE" dirty="0" err="1"/>
              <a:t>peatamise</a:t>
            </a:r>
            <a:r>
              <a:rPr lang="en-US" altLang="et-EE" dirty="0"/>
              <a:t> </a:t>
            </a:r>
            <a:r>
              <a:rPr lang="en-US" altLang="et-EE" dirty="0" err="1"/>
              <a:t>põhjused</a:t>
            </a:r>
            <a:endParaRPr lang="en-US" alt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3AB6B5D-45E8-4CD9-9066-B5FAF214CEA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15360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779589"/>
            <a:ext cx="6858000" cy="386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5674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4008</TotalTime>
  <Words>2895</Words>
  <Application>Microsoft Office PowerPoint</Application>
  <PresentationFormat>Widescreen</PresentationFormat>
  <Paragraphs>507</Paragraphs>
  <Slides>58</Slides>
  <Notes>0</Notes>
  <HiddenSlides>12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4" baseType="lpstr">
      <vt:lpstr>Arial</vt:lpstr>
      <vt:lpstr>Calibri</vt:lpstr>
      <vt:lpstr>Symbol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  <vt:lpstr>  Peamised nõuded operatsioonisüsteemile</vt:lpstr>
      <vt:lpstr>Täitmisviisid</vt:lpstr>
      <vt:lpstr>PowerPoint Presentation</vt:lpstr>
      <vt:lpstr>Protsessi seiskamise/lõpetamise põhjused</vt:lpstr>
      <vt:lpstr>Millal protsessi vahetada</vt:lpstr>
      <vt:lpstr>Protsessi peatamise põhjused</vt:lpstr>
      <vt:lpstr> Mälu jaotamine</vt:lpstr>
      <vt:lpstr>Olekud</vt:lpstr>
      <vt:lpstr>UNIX-i protsesside olekud</vt:lpstr>
      <vt:lpstr>             ARVUTISÜSTEEM  </vt:lpstr>
      <vt:lpstr> Keelte areng</vt:lpstr>
      <vt:lpstr> Keelte areng</vt:lpstr>
      <vt:lpstr>Language evaluation II</vt:lpstr>
      <vt:lpstr>Language evaluation III</vt:lpstr>
      <vt:lpstr>Language evaluation IV</vt:lpstr>
      <vt:lpstr>PÕHIOMADUSED</vt:lpstr>
      <vt:lpstr>SOOVITAVAD OMADUSED</vt:lpstr>
      <vt:lpstr>IOlulised keelelised omadused</vt:lpstr>
      <vt:lpstr>Significant Language Features II</vt:lpstr>
      <vt:lpstr>Language design I</vt:lpstr>
      <vt:lpstr>Language design II</vt:lpstr>
      <vt:lpstr>Language design III</vt:lpstr>
      <vt:lpstr>Language processors</vt:lpstr>
      <vt:lpstr>COMPUTER AS A MULTI-LEVEL MACHINE</vt:lpstr>
      <vt:lpstr>TRANSLATION VS. INTERPRETATION I</vt:lpstr>
      <vt:lpstr>TRANSLATION VS. INTERPRETATION II</vt:lpstr>
      <vt:lpstr>TRANSLATION VS. INTERPRETATION III</vt:lpstr>
      <vt:lpstr>Fortran </vt:lpstr>
      <vt:lpstr>Algol</vt:lpstr>
      <vt:lpstr> Algoli keeled</vt:lpstr>
      <vt:lpstr> "Algol-like" keeled</vt:lpstr>
      <vt:lpstr>Keelte arengu suunad</vt:lpstr>
      <vt:lpstr>COBOL</vt:lpstr>
      <vt:lpstr>APL</vt:lpstr>
      <vt:lpstr>LISP</vt:lpstr>
      <vt:lpstr>Data objects in Lisp</vt:lpstr>
      <vt:lpstr>Funktsionaalne programmeerimine</vt:lpstr>
      <vt:lpstr>Parsing formulas</vt:lpstr>
      <vt:lpstr>Tree representation issues</vt:lpstr>
      <vt:lpstr>Problem areas</vt:lpstr>
      <vt:lpstr>Alternating (conditional statements)</vt:lpstr>
      <vt:lpstr>Case design issues</vt:lpstr>
      <vt:lpstr> Loop design issues</vt:lpstr>
      <vt:lpstr>Functional programming ... applicative languages</vt:lpstr>
      <vt:lpstr>Functional / applicative languages</vt:lpstr>
      <vt:lpstr>How math functions differ form computational functions</vt:lpstr>
      <vt:lpstr>Functional languages</vt:lpstr>
      <vt:lpstr>PSEUDO LANGUAGE I</vt:lpstr>
      <vt:lpstr>PSEUDO LANGUAGE II</vt:lpstr>
      <vt:lpstr>PSEUDO LANGUAGE III</vt:lpstr>
      <vt:lpstr>PSEUDO LANGUAGE IV</vt:lpstr>
      <vt:lpstr>PSEUDO LANGUAGE V</vt:lpstr>
      <vt:lpstr>Ülesanne  1</vt:lpstr>
      <vt:lpstr>Ülesanne 2  ( mis keele(te)ga on tegemist</vt:lpstr>
      <vt:lpstr>Kontrolltöö ja eksami näidisülesanne</vt:lpstr>
    </vt:vector>
  </TitlesOfParts>
  <Company>Identity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Maret</dc:creator>
  <cp:lastModifiedBy>Vladimir Viies</cp:lastModifiedBy>
  <cp:revision>202</cp:revision>
  <cp:lastPrinted>2015-09-03T11:58:30Z</cp:lastPrinted>
  <dcterms:created xsi:type="dcterms:W3CDTF">2011-01-05T14:05:55Z</dcterms:created>
  <dcterms:modified xsi:type="dcterms:W3CDTF">2025-09-02T13:20:09Z</dcterms:modified>
</cp:coreProperties>
</file>