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3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60" r:id="rId2"/>
    <p:sldId id="393" r:id="rId3"/>
    <p:sldId id="336" r:id="rId4"/>
    <p:sldId id="341" r:id="rId5"/>
    <p:sldId id="337" r:id="rId6"/>
    <p:sldId id="338" r:id="rId7"/>
    <p:sldId id="342" r:id="rId8"/>
    <p:sldId id="339" r:id="rId9"/>
    <p:sldId id="340" r:id="rId10"/>
    <p:sldId id="366" r:id="rId11"/>
    <p:sldId id="343" r:id="rId12"/>
    <p:sldId id="367" r:id="rId13"/>
    <p:sldId id="353" r:id="rId14"/>
    <p:sldId id="394" r:id="rId15"/>
    <p:sldId id="359" r:id="rId16"/>
    <p:sldId id="358" r:id="rId17"/>
    <p:sldId id="357" r:id="rId18"/>
    <p:sldId id="356" r:id="rId19"/>
    <p:sldId id="354" r:id="rId20"/>
    <p:sldId id="395" r:id="rId21"/>
    <p:sldId id="355" r:id="rId22"/>
    <p:sldId id="326" r:id="rId23"/>
    <p:sldId id="334" r:id="rId24"/>
    <p:sldId id="313" r:id="rId25"/>
    <p:sldId id="364" r:id="rId26"/>
    <p:sldId id="314" r:id="rId27"/>
    <p:sldId id="365" r:id="rId28"/>
    <p:sldId id="368" r:id="rId29"/>
    <p:sldId id="315" r:id="rId30"/>
    <p:sldId id="316" r:id="rId31"/>
    <p:sldId id="317" r:id="rId32"/>
    <p:sldId id="360" r:id="rId33"/>
    <p:sldId id="373" r:id="rId34"/>
    <p:sldId id="331" r:id="rId35"/>
    <p:sldId id="374" r:id="rId36"/>
    <p:sldId id="332" r:id="rId37"/>
    <p:sldId id="375" r:id="rId38"/>
    <p:sldId id="376" r:id="rId39"/>
    <p:sldId id="377" r:id="rId40"/>
    <p:sldId id="378" r:id="rId41"/>
    <p:sldId id="386" r:id="rId42"/>
    <p:sldId id="387" r:id="rId43"/>
    <p:sldId id="388" r:id="rId44"/>
    <p:sldId id="389" r:id="rId45"/>
    <p:sldId id="390" r:id="rId46"/>
    <p:sldId id="333" r:id="rId47"/>
    <p:sldId id="324" r:id="rId48"/>
    <p:sldId id="380" r:id="rId49"/>
    <p:sldId id="381" r:id="rId50"/>
    <p:sldId id="382" r:id="rId51"/>
    <p:sldId id="379" r:id="rId52"/>
    <p:sldId id="319" r:id="rId53"/>
    <p:sldId id="391" r:id="rId54"/>
    <p:sldId id="323" r:id="rId55"/>
    <p:sldId id="320" r:id="rId56"/>
    <p:sldId id="321" r:id="rId57"/>
    <p:sldId id="293" r:id="rId58"/>
    <p:sldId id="310" r:id="rId59"/>
    <p:sldId id="392" r:id="rId60"/>
  </p:sldIdLst>
  <p:sldSz cx="12192000" cy="6858000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8" autoAdjust="0"/>
    <p:restoredTop sz="94700" autoAdjust="0"/>
  </p:normalViewPr>
  <p:slideViewPr>
    <p:cSldViewPr snapToObjects="1">
      <p:cViewPr varScale="1">
        <p:scale>
          <a:sx n="100" d="100"/>
          <a:sy n="100" d="100"/>
        </p:scale>
        <p:origin x="19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532"/>
    </p:cViewPr>
    <p:sldLst>
      <p:sld r:id="rId1" collapse="1"/>
      <p:sld r:id="rId2" collapse="1"/>
      <p:sld r:id="rId3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92" d="100"/>
          <a:sy n="92" d="100"/>
        </p:scale>
        <p:origin x="374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2" Type="http://schemas.openxmlformats.org/officeDocument/2006/relationships/slide" Target="slides/slide8.xml"/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B731A-5C79-4945-A0B8-E2559B99185C}" type="datetimeFigureOut">
              <a:rPr lang="et-EE" smtClean="0"/>
              <a:t>15.10.2025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70FA7-B7A3-466D-AA2A-095462939C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7955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03AD4-9338-4CB1-935E-39B7618DC92B}" type="datetimeFigureOut">
              <a:rPr lang="et-EE" smtClean="0"/>
              <a:pPr/>
              <a:t>15.10.2025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0B032-697D-4373-B68C-9DEB4250BBE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891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 pitchFamily="34" charset="0"/>
              <a:buChar char="•"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text</a:t>
            </a:r>
            <a:r>
              <a:rPr lang="et-EE" dirty="0" smtClean="0"/>
              <a:t> </a:t>
            </a:r>
            <a:r>
              <a:rPr lang="et-EE" dirty="0" err="1" smtClean="0"/>
              <a:t>styles</a:t>
            </a:r>
            <a:endParaRPr lang="et-EE" dirty="0" smtClean="0"/>
          </a:p>
          <a:p>
            <a:pPr lvl="1"/>
            <a:r>
              <a:rPr lang="et-EE" dirty="0" err="1" smtClean="0"/>
              <a:t>Second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2"/>
            <a:r>
              <a:rPr lang="et-EE" dirty="0" err="1" smtClean="0"/>
              <a:t>Third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3"/>
            <a:r>
              <a:rPr lang="et-EE" dirty="0" err="1" smtClean="0"/>
              <a:t>Fourth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4"/>
            <a:r>
              <a:rPr lang="et-EE" dirty="0" err="1" smtClean="0"/>
              <a:t>Fifth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03512" y="332656"/>
            <a:ext cx="9937104" cy="1152128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000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ppt_sisupohi.gi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703512" y="332656"/>
            <a:ext cx="993710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03512" y="1628800"/>
            <a:ext cx="9937104" cy="463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text</a:t>
            </a:r>
            <a:r>
              <a:rPr lang="et-EE" dirty="0" smtClean="0"/>
              <a:t> </a:t>
            </a:r>
            <a:r>
              <a:rPr lang="et-EE" dirty="0" err="1" smtClean="0"/>
              <a:t>styles</a:t>
            </a:r>
            <a:endParaRPr lang="et-EE" dirty="0" smtClean="0"/>
          </a:p>
          <a:p>
            <a:pPr lvl="1"/>
            <a:r>
              <a:rPr lang="et-EE" dirty="0" err="1" smtClean="0"/>
              <a:t>Second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2"/>
            <a:r>
              <a:rPr lang="et-EE" dirty="0" err="1" smtClean="0"/>
              <a:t>Third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3"/>
            <a:r>
              <a:rPr lang="et-EE" dirty="0" err="1" smtClean="0"/>
              <a:t>Fourth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4"/>
            <a:r>
              <a:rPr lang="et-EE" dirty="0" err="1" smtClean="0"/>
              <a:t>Fifth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n-US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1345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4" r:id="rId2"/>
    <p:sldLayoutId id="2147483665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870042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870042"/>
        </a:buClr>
        <a:buFont typeface="Symbol" pitchFamily="18" charset="2"/>
        <a:buChar char=""/>
        <a:defRPr sz="20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-"/>
        <a:defRPr sz="18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Verdana"/>
          <a:ea typeface="Verdana" pitchFamily="34" charset="0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Verdana"/>
          <a:ea typeface="Verdana" pitchFamily="34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ladimir.viies@gmail.com" TargetMode="External"/><Relationship Id="rId2" Type="http://schemas.openxmlformats.org/officeDocument/2006/relationships/hyperlink" Target="mailto:lembit.jyrimagi@gmail.com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5680" y="980729"/>
            <a:ext cx="650085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t-EE" sz="3600" dirty="0" smtClean="0"/>
              <a:t> Programmeerimiskeelte analüüs</a:t>
            </a:r>
            <a:endParaRPr lang="et-EE" dirty="0" smtClean="0"/>
          </a:p>
          <a:p>
            <a:pPr algn="ctr"/>
            <a:r>
              <a:rPr lang="et-EE" dirty="0" smtClean="0"/>
              <a:t>Lembit </a:t>
            </a:r>
            <a:r>
              <a:rPr lang="et-EE" dirty="0"/>
              <a:t>Jürimägi </a:t>
            </a:r>
            <a:r>
              <a:rPr lang="et-EE" dirty="0">
                <a:solidFill>
                  <a:schemeClr val="tx2"/>
                </a:solidFill>
                <a:hlinkClick r:id="rId2"/>
              </a:rPr>
              <a:t>lembit.jyrimagi@gmail.com</a:t>
            </a:r>
            <a:r>
              <a:rPr lang="et-EE" dirty="0">
                <a:solidFill>
                  <a:schemeClr val="tx2"/>
                </a:solidFill>
              </a:rPr>
              <a:t> </a:t>
            </a:r>
            <a:endParaRPr lang="et-EE" dirty="0" smtClean="0">
              <a:solidFill>
                <a:schemeClr val="tx2"/>
              </a:solidFill>
            </a:endParaRPr>
          </a:p>
          <a:p>
            <a:pPr algn="ctr"/>
            <a:r>
              <a:rPr lang="et-EE" sz="1600" dirty="0"/>
              <a:t>Vladimir Viies </a:t>
            </a:r>
            <a:r>
              <a:rPr lang="et-EE" sz="1600" dirty="0" smtClean="0"/>
              <a:t> </a:t>
            </a:r>
            <a:r>
              <a:rPr lang="et-EE" sz="1600" dirty="0" smtClean="0">
                <a:hlinkClick r:id="rId3"/>
              </a:rPr>
              <a:t>vladimir.viies</a:t>
            </a:r>
            <a:r>
              <a:rPr lang="et-EE" sz="1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@gmail.com</a:t>
            </a:r>
            <a:endParaRPr lang="et-EE" sz="1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t-EE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t-EE" sz="1600" dirty="0" smtClean="0">
              <a:solidFill>
                <a:schemeClr val="tx2"/>
              </a:solidFill>
            </a:endParaRPr>
          </a:p>
          <a:p>
            <a:pPr algn="ctr"/>
            <a:r>
              <a:rPr lang="et-EE" dirty="0" smtClean="0"/>
              <a:t>Tallinna Tehnikaülikool </a:t>
            </a:r>
          </a:p>
          <a:p>
            <a:pPr algn="ctr"/>
            <a:r>
              <a:rPr lang="et-EE" dirty="0" smtClean="0"/>
              <a:t>  </a:t>
            </a:r>
            <a:endParaRPr lang="et-E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077" y="3831000"/>
            <a:ext cx="4024064" cy="224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6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State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Instructions</a:t>
            </a:r>
            <a:r>
              <a:rPr lang="et-EE" dirty="0" smtClean="0"/>
              <a:t> - </a:t>
            </a:r>
            <a:r>
              <a:rPr lang="et-EE" dirty="0"/>
              <a:t>represent state transition via program execution</a:t>
            </a:r>
          </a:p>
          <a:p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/>
              <a:t>have a choice: </a:t>
            </a:r>
            <a:endParaRPr lang="et-EE" dirty="0" smtClean="0"/>
          </a:p>
          <a:p>
            <a:pPr lvl="1"/>
            <a:r>
              <a:rPr lang="et-EE" dirty="0" err="1" smtClean="0"/>
              <a:t>implement</a:t>
            </a:r>
            <a:r>
              <a:rPr lang="et-EE" dirty="0" smtClean="0"/>
              <a:t> </a:t>
            </a:r>
            <a:r>
              <a:rPr lang="et-EE" dirty="0"/>
              <a:t>with hardware, (quick </a:t>
            </a:r>
            <a:r>
              <a:rPr lang="et-EE" dirty="0" err="1"/>
              <a:t>yet</a:t>
            </a:r>
            <a:r>
              <a:rPr lang="et-EE" dirty="0"/>
              <a:t> </a:t>
            </a:r>
            <a:r>
              <a:rPr lang="et-EE" dirty="0" err="1" smtClean="0"/>
              <a:t>inflexible</a:t>
            </a:r>
            <a:r>
              <a:rPr lang="et-EE" dirty="0" smtClean="0"/>
              <a:t>)</a:t>
            </a:r>
          </a:p>
          <a:p>
            <a:pPr lvl="1"/>
            <a:r>
              <a:rPr lang="et-EE" dirty="0" err="1" smtClean="0"/>
              <a:t>implement</a:t>
            </a:r>
            <a:r>
              <a:rPr lang="et-EE" dirty="0" smtClean="0"/>
              <a:t> </a:t>
            </a:r>
            <a:r>
              <a:rPr lang="et-EE" dirty="0"/>
              <a:t>with software, (slow and flexible)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4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UNIX Process States</a:t>
            </a:r>
          </a:p>
        </p:txBody>
      </p:sp>
      <p:pic>
        <p:nvPicPr>
          <p:cNvPr id="185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1124744"/>
            <a:ext cx="9361040" cy="587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2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COMPUTER ORGANIZATION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141092"/>
            <a:ext cx="8928992" cy="593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08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Evaluation</a:t>
            </a:r>
            <a:r>
              <a:rPr lang="et-EE" dirty="0"/>
              <a:t> of program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Efficient translation</a:t>
            </a:r>
          </a:p>
          <a:p>
            <a:pPr lvl="0"/>
            <a:r>
              <a:rPr lang="et-EE" dirty="0"/>
              <a:t>Efficient execution</a:t>
            </a:r>
          </a:p>
          <a:p>
            <a:pPr lvl="0"/>
            <a:r>
              <a:rPr lang="et-EE" dirty="0"/>
              <a:t>Writeability</a:t>
            </a:r>
          </a:p>
          <a:p>
            <a:pPr lvl="0"/>
            <a:r>
              <a:rPr lang="et-EE" dirty="0"/>
              <a:t>Simplicity- all features of the language should be easy to learn and master</a:t>
            </a:r>
          </a:p>
          <a:p>
            <a:pPr lvl="0"/>
            <a:r>
              <a:rPr lang="et-EE" dirty="0"/>
              <a:t>Expressiveness</a:t>
            </a:r>
          </a:p>
          <a:p>
            <a:pPr lvl="0"/>
            <a:r>
              <a:rPr lang="et-EE" dirty="0"/>
              <a:t>Definiteness</a:t>
            </a:r>
          </a:p>
          <a:p>
            <a:pPr lvl="0"/>
            <a:r>
              <a:rPr lang="et-EE" dirty="0"/>
              <a:t>Readability</a:t>
            </a:r>
          </a:p>
          <a:p>
            <a:pPr lvl="0"/>
            <a:r>
              <a:rPr lang="et-EE" dirty="0"/>
              <a:t>Reliability- static and dynamic checking</a:t>
            </a:r>
          </a:p>
          <a:p>
            <a:pPr lvl="0"/>
            <a:r>
              <a:rPr lang="et-EE" dirty="0"/>
              <a:t>Static during compile</a:t>
            </a:r>
          </a:p>
          <a:p>
            <a:pPr lvl="0"/>
            <a:r>
              <a:rPr lang="et-EE" dirty="0"/>
              <a:t>Dynamic during execution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1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332656"/>
            <a:ext cx="9937104" cy="432048"/>
          </a:xfrm>
        </p:spPr>
        <p:txBody>
          <a:bodyPr/>
          <a:lstStyle/>
          <a:p>
            <a:r>
              <a:rPr lang="et-EE" dirty="0" smtClean="0"/>
              <a:t>Chat </a:t>
            </a:r>
            <a:r>
              <a:rPr lang="et-EE" dirty="0" err="1" smtClean="0"/>
              <a:t>about</a:t>
            </a:r>
            <a:r>
              <a:rPr lang="et-EE" dirty="0" smtClean="0"/>
              <a:t> </a:t>
            </a:r>
            <a:r>
              <a:rPr lang="et-EE" dirty="0" err="1" smtClean="0"/>
              <a:t>evolution</a:t>
            </a:r>
            <a:endParaRPr lang="et-E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5560" y="1052736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Performance: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How fast the language executes code, including factors like speed and memory usage.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Ease of Use: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The simplicity of learning, syntax clarity, and readability.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Expressiveness: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The ability to express ideas concisely and clearly.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Portability: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How well the language runs across different hardware and operating systems.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Tooling and Ecosystem: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Availability of libraries, frameworks, development tools, and community support.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Flexibility: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The ability to handle different programming paradigms (e.g., procedural, object-oriented, functional).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Security: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Features that prevent or mitigate vulnerabilities.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Inter"/>
              </a:rPr>
              <a:t>Application Domain Suitability:</a:t>
            </a:r>
            <a:r>
              <a:rPr lang="en-US" dirty="0">
                <a:solidFill>
                  <a:srgbClr val="000000"/>
                </a:solidFill>
                <a:latin typeface="Inter"/>
              </a:rPr>
              <a:t> How well a language suits specific domains like web development, data science, systems programming, etc</a:t>
            </a:r>
            <a:r>
              <a:rPr lang="en-US" dirty="0" smtClean="0">
                <a:solidFill>
                  <a:srgbClr val="000000"/>
                </a:solidFill>
                <a:latin typeface="Inter"/>
              </a:rPr>
              <a:t>.</a:t>
            </a:r>
            <a:endParaRPr lang="et-EE" dirty="0" smtClean="0">
              <a:solidFill>
                <a:srgbClr val="000000"/>
              </a:solidFill>
              <a:latin typeface="Inter"/>
            </a:endParaRPr>
          </a:p>
          <a:p>
            <a:pPr>
              <a:buFont typeface="+mj-lt"/>
              <a:buAutoNum type="arabicPeriod"/>
            </a:pPr>
            <a:endParaRPr lang="et-EE" b="0" i="0" dirty="0">
              <a:solidFill>
                <a:srgbClr val="000000"/>
              </a:solidFill>
              <a:effectLst/>
              <a:latin typeface="Inter"/>
            </a:endParaRPr>
          </a:p>
          <a:p>
            <a:pPr>
              <a:buFont typeface="+mj-lt"/>
              <a:buAutoNum type="arabicPeriod"/>
            </a:pPr>
            <a:endParaRPr lang="et-EE" dirty="0" smtClean="0">
              <a:solidFill>
                <a:srgbClr val="000000"/>
              </a:solidFill>
              <a:latin typeface="Inter"/>
            </a:endParaRPr>
          </a:p>
          <a:p>
            <a:r>
              <a:rPr lang="en-US" i="1" dirty="0"/>
              <a:t>Evaluation of programming languages involves analyzing and comparing different languages based on various criteria to determine their suitability for specific tasks or general use.</a:t>
            </a:r>
            <a:endParaRPr lang="en-US" b="0" i="1" dirty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2725165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Language</a:t>
            </a:r>
            <a:r>
              <a:rPr lang="et-EE" dirty="0" smtClean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</a:t>
            </a:r>
            <a:r>
              <a:rPr lang="et-EE" dirty="0"/>
              <a:t>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Expressivity</a:t>
            </a:r>
            <a:r>
              <a:rPr lang="et-EE" dirty="0" smtClean="0"/>
              <a:t>- </a:t>
            </a:r>
            <a:r>
              <a:rPr lang="et-EE" dirty="0"/>
              <a:t>readability</a:t>
            </a:r>
          </a:p>
          <a:p>
            <a:r>
              <a:rPr lang="et-EE" dirty="0" err="1" smtClean="0"/>
              <a:t>Well</a:t>
            </a:r>
            <a:r>
              <a:rPr lang="et-EE" dirty="0" smtClean="0"/>
              <a:t> </a:t>
            </a:r>
            <a:r>
              <a:rPr lang="et-EE" dirty="0"/>
              <a:t>defined- syntax, semantics</a:t>
            </a:r>
          </a:p>
          <a:p>
            <a:r>
              <a:rPr lang="et-EE" dirty="0" smtClean="0"/>
              <a:t>I/O </a:t>
            </a:r>
            <a:r>
              <a:rPr lang="et-EE" dirty="0"/>
              <a:t>facilities</a:t>
            </a:r>
          </a:p>
          <a:p>
            <a:r>
              <a:rPr lang="et-EE" dirty="0" err="1" smtClean="0"/>
              <a:t>Portability</a:t>
            </a:r>
            <a:endParaRPr lang="et-EE" dirty="0"/>
          </a:p>
          <a:p>
            <a:r>
              <a:rPr lang="et-EE" dirty="0" err="1" smtClean="0"/>
              <a:t>Efficiency</a:t>
            </a:r>
            <a:endParaRPr lang="et-EE" dirty="0"/>
          </a:p>
          <a:p>
            <a:r>
              <a:rPr lang="et-EE" dirty="0" err="1" smtClean="0"/>
              <a:t>Pedagogy</a:t>
            </a:r>
            <a:r>
              <a:rPr lang="et-EE" dirty="0" smtClean="0"/>
              <a:t> - </a:t>
            </a:r>
            <a:r>
              <a:rPr lang="et-EE" dirty="0"/>
              <a:t>easy to teach &amp; learn</a:t>
            </a:r>
          </a:p>
          <a:p>
            <a:r>
              <a:rPr lang="et-EE" dirty="0" err="1" smtClean="0"/>
              <a:t>Generality</a:t>
            </a:r>
            <a:r>
              <a:rPr lang="et-EE" dirty="0" smtClean="0"/>
              <a:t> - </a:t>
            </a:r>
            <a:r>
              <a:rPr lang="et-EE" dirty="0"/>
              <a:t>useful in wide range of applications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5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Readability</a:t>
            </a:r>
            <a:r>
              <a:rPr lang="et-EE" dirty="0" smtClean="0"/>
              <a:t> :</a:t>
            </a:r>
          </a:p>
          <a:p>
            <a:pPr lvl="1"/>
            <a:r>
              <a:rPr lang="et-EE" dirty="0" err="1" smtClean="0"/>
              <a:t>Simplicity</a:t>
            </a:r>
            <a:endParaRPr lang="et-EE" dirty="0"/>
          </a:p>
          <a:p>
            <a:pPr lvl="1"/>
            <a:r>
              <a:rPr lang="et-EE" dirty="0" err="1" smtClean="0"/>
              <a:t>Orthogonality</a:t>
            </a:r>
            <a:endParaRPr lang="et-EE" dirty="0"/>
          </a:p>
          <a:p>
            <a:pPr lvl="1"/>
            <a:r>
              <a:rPr lang="et-EE" dirty="0" err="1" smtClean="0"/>
              <a:t>Control</a:t>
            </a:r>
            <a:r>
              <a:rPr lang="et-EE" dirty="0" smtClean="0"/>
              <a:t> </a:t>
            </a:r>
            <a:r>
              <a:rPr lang="et-EE" dirty="0" err="1" smtClean="0"/>
              <a:t>statements</a:t>
            </a:r>
            <a:endParaRPr lang="et-EE" dirty="0" smtClean="0"/>
          </a:p>
          <a:p>
            <a:pPr lvl="1"/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structures</a:t>
            </a:r>
            <a:endParaRPr lang="et-EE" dirty="0" smtClean="0"/>
          </a:p>
          <a:p>
            <a:pPr lvl="1"/>
            <a:r>
              <a:rPr lang="et-EE" dirty="0" err="1" smtClean="0"/>
              <a:t>Syntax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Writeability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Simplicity</a:t>
            </a:r>
            <a:endParaRPr lang="et-EE" dirty="0"/>
          </a:p>
          <a:p>
            <a:pPr lvl="1"/>
            <a:r>
              <a:rPr lang="et-EE" dirty="0" err="1" smtClean="0"/>
              <a:t>Orthogonality</a:t>
            </a:r>
            <a:endParaRPr lang="et-EE" dirty="0"/>
          </a:p>
          <a:p>
            <a:pPr lvl="1"/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/>
              <a:t>for abstraction</a:t>
            </a:r>
          </a:p>
          <a:p>
            <a:r>
              <a:rPr lang="et-EE" dirty="0" err="1" smtClean="0"/>
              <a:t>Reliability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Type</a:t>
            </a:r>
            <a:r>
              <a:rPr lang="et-EE" dirty="0" smtClean="0"/>
              <a:t> </a:t>
            </a:r>
            <a:r>
              <a:rPr lang="et-EE" dirty="0" err="1" smtClean="0"/>
              <a:t>checking</a:t>
            </a:r>
            <a:endParaRPr lang="et-EE" dirty="0" smtClean="0"/>
          </a:p>
          <a:p>
            <a:pPr lvl="1"/>
            <a:r>
              <a:rPr lang="et-EE" dirty="0" err="1" smtClean="0"/>
              <a:t>Exception</a:t>
            </a:r>
            <a:r>
              <a:rPr lang="et-EE" dirty="0" smtClean="0"/>
              <a:t> </a:t>
            </a:r>
            <a:r>
              <a:rPr lang="et-EE" dirty="0" err="1" smtClean="0"/>
              <a:t>handling</a:t>
            </a:r>
            <a:endParaRPr lang="et-EE" dirty="0" smtClean="0"/>
          </a:p>
          <a:p>
            <a:pPr lvl="1"/>
            <a:r>
              <a:rPr lang="et-EE" dirty="0" err="1" smtClean="0"/>
              <a:t>Readability</a:t>
            </a:r>
            <a:r>
              <a:rPr lang="et-EE" dirty="0" smtClean="0"/>
              <a:t> / </a:t>
            </a:r>
            <a:r>
              <a:rPr lang="et-EE" dirty="0" err="1" smtClean="0"/>
              <a:t>writeability</a:t>
            </a:r>
            <a:endParaRPr lang="et-EE" dirty="0" smtClean="0"/>
          </a:p>
          <a:p>
            <a:pPr lvl="1"/>
            <a:r>
              <a:rPr lang="et-EE" dirty="0" err="1" smtClean="0"/>
              <a:t>Aliasing</a:t>
            </a:r>
            <a:r>
              <a:rPr lang="et-EE" dirty="0" smtClean="0"/>
              <a:t> </a:t>
            </a:r>
            <a:r>
              <a:rPr lang="et-EE" dirty="0"/>
              <a:t>– 2 different ways to refer to the same spot in </a:t>
            </a:r>
            <a:r>
              <a:rPr lang="et-EE" dirty="0" err="1" smtClean="0"/>
              <a:t>memory</a:t>
            </a:r>
            <a:r>
              <a:rPr lang="et-EE" dirty="0" smtClean="0"/>
              <a:t> / </a:t>
            </a:r>
            <a:r>
              <a:rPr lang="et-EE" dirty="0" err="1" smtClean="0"/>
              <a:t>storage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9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Cost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Training</a:t>
            </a:r>
            <a:r>
              <a:rPr lang="et-EE" dirty="0" smtClean="0"/>
              <a:t> </a:t>
            </a:r>
            <a:endParaRPr lang="et-EE" dirty="0"/>
          </a:p>
          <a:p>
            <a:pPr lvl="1"/>
            <a:r>
              <a:rPr lang="et-EE" dirty="0" err="1" smtClean="0"/>
              <a:t>Code</a:t>
            </a:r>
            <a:r>
              <a:rPr lang="et-EE" dirty="0" smtClean="0"/>
              <a:t> </a:t>
            </a:r>
            <a:r>
              <a:rPr lang="et-EE" dirty="0"/>
              <a:t>development</a:t>
            </a:r>
          </a:p>
          <a:p>
            <a:pPr lvl="1"/>
            <a:r>
              <a:rPr lang="et-EE" dirty="0" err="1" smtClean="0"/>
              <a:t>Compilation</a:t>
            </a:r>
            <a:endParaRPr lang="et-EE" dirty="0"/>
          </a:p>
          <a:p>
            <a:pPr lvl="1"/>
            <a:r>
              <a:rPr lang="et-EE" dirty="0" err="1" smtClean="0"/>
              <a:t>Execution</a:t>
            </a:r>
            <a:endParaRPr lang="et-EE" dirty="0"/>
          </a:p>
          <a:p>
            <a:pPr lvl="1"/>
            <a:r>
              <a:rPr lang="et-EE" dirty="0" err="1" smtClean="0"/>
              <a:t>Maintenance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99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ESSENTIAL </a:t>
            </a:r>
            <a:r>
              <a:rPr lang="et-EE" dirty="0" smtClean="0"/>
              <a:t>CHARACTERISTICS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628799"/>
            <a:ext cx="9937104" cy="5108325"/>
          </a:xfrm>
        </p:spPr>
        <p:txBody>
          <a:bodyPr/>
          <a:lstStyle/>
          <a:p>
            <a:pPr lvl="0"/>
            <a:r>
              <a:rPr lang="et-EE" dirty="0"/>
              <a:t>Well defined syntactic and semantic definition of language</a:t>
            </a:r>
          </a:p>
          <a:p>
            <a:pPr lvl="0"/>
            <a:r>
              <a:rPr lang="et-EE" dirty="0"/>
              <a:t>Reliability</a:t>
            </a:r>
          </a:p>
          <a:p>
            <a:pPr lvl="0"/>
            <a:r>
              <a:rPr lang="et-EE" dirty="0"/>
              <a:t>Fast translation</a:t>
            </a:r>
          </a:p>
          <a:p>
            <a:pPr lvl="0"/>
            <a:r>
              <a:rPr lang="et-EE" dirty="0"/>
              <a:t>Efficient object code</a:t>
            </a:r>
          </a:p>
          <a:p>
            <a:pPr lvl="0"/>
            <a:r>
              <a:rPr lang="et-EE" dirty="0"/>
              <a:t>Orthogonality</a:t>
            </a:r>
          </a:p>
          <a:p>
            <a:pPr lvl="0"/>
            <a:r>
              <a:rPr lang="et-EE" dirty="0"/>
              <a:t>Machine independence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47528" y="4805536"/>
            <a:ext cx="89075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These characteristics help define what makes a programming language suitable for various tasks and influence how effectively programmers can develop, maintain, and run software.</a:t>
            </a:r>
            <a:endParaRPr lang="et-EE" sz="2800" i="1" dirty="0"/>
          </a:p>
        </p:txBody>
      </p:sp>
    </p:spTree>
    <p:extLst>
      <p:ext uri="{BB962C8B-B14F-4D97-AF65-F5344CB8AC3E}">
        <p14:creationId xmlns:p14="http://schemas.microsoft.com/office/powerpoint/2010/main" val="832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39616" y="692696"/>
            <a:ext cx="8424936" cy="622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u="sng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t-EE" sz="2400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aim of </a:t>
            </a:r>
            <a:r>
              <a:rPr lang="et-EE" sz="2400" b="1" u="sng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t-EE" sz="2400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u="sng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et-EE" sz="2400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u="sng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et-EE" sz="2400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u="sng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t-EE" sz="2400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t-E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algorithmic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properties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universal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t-E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machine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assembly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t-E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assignment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branching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repetitions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integer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floating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in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languages</a:t>
            </a:r>
            <a:r>
              <a:rPr lang="et-EE" sz="2400" b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t-E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translators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t-EE" sz="2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describing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​​and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compiling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translators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t-EE" sz="2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topics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programmers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daily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i="1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et-EE" sz="2400" b="1" i="1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t-EE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332656"/>
            <a:ext cx="9937104" cy="432048"/>
          </a:xfrm>
        </p:spPr>
        <p:txBody>
          <a:bodyPr/>
          <a:lstStyle/>
          <a:p>
            <a:r>
              <a:rPr lang="et-EE" dirty="0" smtClean="0"/>
              <a:t>CHAT </a:t>
            </a:r>
            <a:r>
              <a:rPr lang="et-EE" dirty="0" err="1" smtClean="0"/>
              <a:t>about</a:t>
            </a:r>
            <a:r>
              <a:rPr lang="et-EE" dirty="0" smtClean="0"/>
              <a:t> </a:t>
            </a:r>
            <a:r>
              <a:rPr lang="et-EE" dirty="0" err="1" smtClean="0"/>
              <a:t>essential</a:t>
            </a:r>
            <a:r>
              <a:rPr lang="et-EE" dirty="0" smtClean="0"/>
              <a:t> </a:t>
            </a:r>
            <a:r>
              <a:rPr lang="et-EE" dirty="0" err="1" smtClean="0"/>
              <a:t>characteristics</a:t>
            </a:r>
            <a:endParaRPr lang="et-E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63552" y="1052736"/>
            <a:ext cx="8539165" cy="5616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Syntax:</a:t>
            </a:r>
            <a:r>
              <a:rPr lang="en-US">
                <a:solidFill>
                  <a:srgbClr val="000000"/>
                </a:solidFill>
                <a:latin typeface="Inter"/>
              </a:rPr>
              <a:t> The set of rules that define the structure and composition of valid programs in the language.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Semantics:</a:t>
            </a:r>
            <a:r>
              <a:rPr lang="en-US">
                <a:solidFill>
                  <a:srgbClr val="000000"/>
                </a:solidFill>
                <a:latin typeface="Inter"/>
              </a:rPr>
              <a:t> The meaning of syntactically correct statements and how instructions are executed.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Pragmatics:</a:t>
            </a:r>
            <a:r>
              <a:rPr lang="en-US">
                <a:solidFill>
                  <a:srgbClr val="000000"/>
                </a:solidFill>
                <a:latin typeface="Inter"/>
              </a:rPr>
              <a:t> Practical aspects such as ease of use, debugging, and how the language is employed in real-world scenarios.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Data Types:</a:t>
            </a:r>
            <a:r>
              <a:rPr lang="en-US">
                <a:solidFill>
                  <a:srgbClr val="000000"/>
                </a:solidFill>
                <a:latin typeface="Inter"/>
              </a:rPr>
              <a:t> Built-in data types and the ability to define custom data structures for storing and manipulating data.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Control Structures:</a:t>
            </a:r>
            <a:r>
              <a:rPr lang="en-US">
                <a:solidFill>
                  <a:srgbClr val="000000"/>
                </a:solidFill>
                <a:latin typeface="Inter"/>
              </a:rPr>
              <a:t> Mechanisms like loops, conditionals, and functions that control the flow of the program.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Support for Abstraction:</a:t>
            </a:r>
            <a:r>
              <a:rPr lang="en-US">
                <a:solidFill>
                  <a:srgbClr val="000000"/>
                </a:solidFill>
                <a:latin typeface="Inter"/>
              </a:rPr>
              <a:t> Features like functions, classes, modules, and interfaces that enable code reuse and organization.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Implementation:</a:t>
            </a:r>
            <a:r>
              <a:rPr lang="en-US">
                <a:solidFill>
                  <a:srgbClr val="000000"/>
                </a:solidFill>
                <a:latin typeface="Inter"/>
              </a:rPr>
              <a:t> The existence of compilers or interpreters that translate the language into machine code for execution.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Portability:</a:t>
            </a:r>
            <a:r>
              <a:rPr lang="en-US">
                <a:solidFill>
                  <a:srgbClr val="000000"/>
                </a:solidFill>
                <a:latin typeface="Inter"/>
              </a:rPr>
              <a:t> The ability of code written in the language to run on different hardware and operating systems with minimal modification.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Error Handling:</a:t>
            </a:r>
            <a:r>
              <a:rPr lang="en-US">
                <a:solidFill>
                  <a:srgbClr val="000000"/>
                </a:solidFill>
                <a:latin typeface="Inter"/>
              </a:rPr>
              <a:t> Mechanisms for detecting, reporting, and managing errors during program execution.</a:t>
            </a:r>
          </a:p>
          <a:p>
            <a:pPr>
              <a:buFont typeface="+mj-lt"/>
              <a:buAutoNum type="arabicPeriod"/>
            </a:pPr>
            <a:r>
              <a:rPr lang="en-US" b="1">
                <a:solidFill>
                  <a:srgbClr val="000000"/>
                </a:solidFill>
                <a:latin typeface="Inter"/>
              </a:rPr>
              <a:t>Memory Management:</a:t>
            </a:r>
            <a:r>
              <a:rPr lang="en-US">
                <a:solidFill>
                  <a:srgbClr val="000000"/>
                </a:solidFill>
                <a:latin typeface="Inter"/>
              </a:rPr>
              <a:t> How the language handles dynamic memory allocation, garbage collection, and resource management.</a:t>
            </a:r>
            <a:endParaRPr lang="en-US" b="0" i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2805750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DESIRABLE CHARACTERISTICS</a:t>
            </a:r>
            <a:endParaRPr lang="et-E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Provability</a:t>
            </a:r>
          </a:p>
          <a:p>
            <a:pPr lvl="0"/>
            <a:r>
              <a:rPr lang="et-EE" dirty="0"/>
              <a:t>Generality</a:t>
            </a:r>
          </a:p>
          <a:p>
            <a:pPr lvl="0"/>
            <a:r>
              <a:rPr lang="et-EE" dirty="0"/>
              <a:t>Consistency with commonly used notations</a:t>
            </a:r>
          </a:p>
          <a:p>
            <a:pPr lvl="0"/>
            <a:r>
              <a:rPr lang="et-EE" dirty="0"/>
              <a:t>Subsets</a:t>
            </a:r>
          </a:p>
          <a:p>
            <a:pPr lvl="0"/>
            <a:r>
              <a:rPr lang="et-EE" dirty="0"/>
              <a:t>Uniformity</a:t>
            </a:r>
          </a:p>
          <a:p>
            <a:pPr lvl="0"/>
            <a:r>
              <a:rPr lang="et-EE" dirty="0"/>
              <a:t>Extensibility (ease to add features)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710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Significant Language </a:t>
            </a:r>
            <a:r>
              <a:rPr lang="et-EE" dirty="0" err="1"/>
              <a:t>Features</a:t>
            </a:r>
            <a:r>
              <a:rPr lang="et-EE" dirty="0"/>
              <a:t> </a:t>
            </a:r>
            <a:r>
              <a:rPr lang="et-EE" dirty="0" smtClean="0"/>
              <a:t>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Simple to learn  </a:t>
            </a:r>
          </a:p>
          <a:p>
            <a:pPr lvl="0"/>
            <a:r>
              <a:rPr lang="et-EE" dirty="0"/>
              <a:t>Machine Independent  </a:t>
            </a:r>
          </a:p>
          <a:p>
            <a:pPr lvl="0"/>
            <a:r>
              <a:rPr lang="et-EE" dirty="0"/>
              <a:t>More natural ways to express mathematical functions  </a:t>
            </a:r>
          </a:p>
          <a:p>
            <a:pPr lvl="0"/>
            <a:r>
              <a:rPr lang="et-EE" dirty="0"/>
              <a:t>Problem orientated language </a:t>
            </a:r>
          </a:p>
          <a:p>
            <a:pPr lvl="0"/>
            <a:r>
              <a:rPr lang="et-EE" dirty="0"/>
              <a:t>Remains close to and exploits the available hardware </a:t>
            </a:r>
          </a:p>
          <a:p>
            <a:pPr lvl="0"/>
            <a:r>
              <a:rPr lang="et-EE" dirty="0"/>
              <a:t>Efficient execution  </a:t>
            </a:r>
          </a:p>
          <a:p>
            <a:pPr lvl="0"/>
            <a:r>
              <a:rPr lang="et-EE" dirty="0"/>
              <a:t>Ability to control storage allocation  </a:t>
            </a:r>
          </a:p>
          <a:p>
            <a:pPr lvl="0"/>
            <a:r>
              <a:rPr lang="et-EE" dirty="0"/>
              <a:t>More freedom in code layout  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Significant Language </a:t>
            </a:r>
            <a:r>
              <a:rPr lang="et-EE" dirty="0" err="1"/>
              <a:t>Features</a:t>
            </a:r>
            <a:r>
              <a:rPr lang="et-EE" dirty="0"/>
              <a:t> </a:t>
            </a:r>
            <a:r>
              <a:rPr lang="et-EE" dirty="0" smtClean="0"/>
              <a:t>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/>
              <a:t>Loops</a:t>
            </a:r>
            <a:r>
              <a:rPr lang="et-EE" dirty="0"/>
              <a:t> </a:t>
            </a:r>
          </a:p>
          <a:p>
            <a:r>
              <a:rPr lang="et-EE" dirty="0" err="1"/>
              <a:t>Input</a:t>
            </a:r>
            <a:r>
              <a:rPr lang="et-EE" dirty="0"/>
              <a:t> from the keyboard </a:t>
            </a:r>
          </a:p>
          <a:p>
            <a:r>
              <a:rPr lang="et-EE" dirty="0"/>
              <a:t>Menu Driven Applications </a:t>
            </a:r>
          </a:p>
          <a:p>
            <a:r>
              <a:rPr lang="et-EE" dirty="0" err="1"/>
              <a:t>System</a:t>
            </a:r>
            <a:r>
              <a:rPr lang="et-EE" dirty="0"/>
              <a:t> Commands  </a:t>
            </a:r>
          </a:p>
          <a:p>
            <a:r>
              <a:rPr lang="et-EE" dirty="0" err="1"/>
              <a:t>Structured</a:t>
            </a:r>
            <a:r>
              <a:rPr lang="et-EE" dirty="0"/>
              <a:t> Programming </a:t>
            </a:r>
          </a:p>
          <a:p>
            <a:r>
              <a:rPr lang="et-EE" dirty="0" err="1"/>
              <a:t>Subroutines</a:t>
            </a:r>
            <a:r>
              <a:rPr lang="et-EE" dirty="0"/>
              <a:t> </a:t>
            </a:r>
          </a:p>
          <a:p>
            <a:r>
              <a:rPr lang="et-EE" dirty="0" err="1"/>
              <a:t>Built</a:t>
            </a:r>
            <a:r>
              <a:rPr lang="et-EE" dirty="0"/>
              <a:t>-In Functions </a:t>
            </a:r>
          </a:p>
          <a:p>
            <a:r>
              <a:rPr lang="et-EE" dirty="0" err="1"/>
              <a:t>User-Defined</a:t>
            </a:r>
            <a:r>
              <a:rPr lang="et-EE" dirty="0"/>
              <a:t> Functions </a:t>
            </a:r>
          </a:p>
          <a:p>
            <a:r>
              <a:rPr lang="et-EE" dirty="0" err="1"/>
              <a:t>Arrays</a:t>
            </a:r>
            <a:r>
              <a:rPr lang="et-EE" dirty="0"/>
              <a:t>, sorting, and searches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66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Language design 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Focus</a:t>
            </a:r>
            <a:r>
              <a:rPr lang="et-EE" dirty="0" smtClean="0"/>
              <a:t> on one well known feature at a time, (could </a:t>
            </a:r>
            <a:r>
              <a:rPr lang="et-EE" dirty="0" err="1" smtClean="0"/>
              <a:t>be</a:t>
            </a:r>
            <a:r>
              <a:rPr lang="et-EE" dirty="0" smtClean="0"/>
              <a:t> </a:t>
            </a:r>
            <a:r>
              <a:rPr lang="et-EE" dirty="0" err="1" smtClean="0"/>
              <a:t>basic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type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Examine</a:t>
            </a:r>
            <a:r>
              <a:rPr lang="et-EE" dirty="0" smtClean="0"/>
              <a:t> many alternative features designed by others &amp; choose the best, rejecting those that are </a:t>
            </a:r>
            <a:r>
              <a:rPr lang="et-EE" dirty="0" err="1" smtClean="0"/>
              <a:t>inconsistent</a:t>
            </a: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Language </a:t>
            </a:r>
            <a:r>
              <a:rPr lang="et-EE" dirty="0" smtClean="0"/>
              <a:t>design II</a:t>
            </a:r>
            <a:endParaRPr lang="et-EE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specific</a:t>
            </a:r>
            <a:r>
              <a:rPr lang="et-EE" dirty="0"/>
              <a:t> </a:t>
            </a:r>
            <a:r>
              <a:rPr lang="et-EE" dirty="0" err="1"/>
              <a:t>application</a:t>
            </a:r>
            <a:r>
              <a:rPr lang="et-EE" dirty="0"/>
              <a:t> (</a:t>
            </a:r>
            <a:r>
              <a:rPr lang="et-EE" dirty="0" err="1"/>
              <a:t>logic</a:t>
            </a:r>
            <a:r>
              <a:rPr lang="et-EE" dirty="0"/>
              <a:t>, </a:t>
            </a:r>
            <a:r>
              <a:rPr lang="et-EE" dirty="0" err="1"/>
              <a:t>financial</a:t>
            </a:r>
            <a:r>
              <a:rPr lang="et-EE" dirty="0"/>
              <a:t>, </a:t>
            </a:r>
            <a:r>
              <a:rPr lang="et-EE" dirty="0" err="1"/>
              <a:t>etc</a:t>
            </a:r>
            <a:r>
              <a:rPr lang="et-EE" dirty="0"/>
              <a:t>.)</a:t>
            </a:r>
          </a:p>
          <a:p>
            <a:r>
              <a:rPr lang="et-EE" dirty="0" smtClean="0"/>
              <a:t>Keep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committee</a:t>
            </a:r>
            <a:r>
              <a:rPr lang="et-EE" dirty="0"/>
              <a:t> </a:t>
            </a:r>
            <a:r>
              <a:rPr lang="et-EE" dirty="0" err="1"/>
              <a:t>small</a:t>
            </a:r>
            <a:endParaRPr lang="et-EE" dirty="0"/>
          </a:p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precise</a:t>
            </a:r>
            <a:r>
              <a:rPr lang="et-EE" dirty="0"/>
              <a:t>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goals</a:t>
            </a:r>
            <a:endParaRPr lang="et-EE" dirty="0"/>
          </a:p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precise</a:t>
            </a:r>
            <a:r>
              <a:rPr lang="et-EE" dirty="0"/>
              <a:t>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goals</a:t>
            </a:r>
            <a:endParaRPr lang="et-EE" dirty="0"/>
          </a:p>
          <a:p>
            <a:r>
              <a:rPr lang="et-EE" dirty="0" err="1" smtClean="0"/>
              <a:t>Release</a:t>
            </a:r>
            <a:r>
              <a:rPr lang="et-EE" dirty="0" smtClean="0"/>
              <a:t> </a:t>
            </a:r>
            <a:r>
              <a:rPr lang="et-EE" dirty="0" err="1"/>
              <a:t>versions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small</a:t>
            </a:r>
            <a:r>
              <a:rPr lang="et-EE" dirty="0"/>
              <a:t> </a:t>
            </a:r>
            <a:r>
              <a:rPr lang="et-EE" dirty="0" err="1"/>
              <a:t>sets</a:t>
            </a:r>
            <a:r>
              <a:rPr lang="et-EE" dirty="0"/>
              <a:t> of </a:t>
            </a:r>
            <a:r>
              <a:rPr lang="et-EE" dirty="0" err="1"/>
              <a:t>interested</a:t>
            </a:r>
            <a:r>
              <a:rPr lang="et-EE" dirty="0"/>
              <a:t> </a:t>
            </a:r>
            <a:r>
              <a:rPr lang="et-EE" dirty="0" err="1"/>
              <a:t>people</a:t>
            </a:r>
            <a:endParaRPr lang="et-EE" dirty="0"/>
          </a:p>
          <a:p>
            <a:r>
              <a:rPr lang="et-EE" dirty="0" err="1" smtClean="0"/>
              <a:t>Revise</a:t>
            </a:r>
            <a:r>
              <a:rPr lang="et-EE" dirty="0" smtClean="0"/>
              <a:t>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endParaRPr lang="et-EE" dirty="0"/>
          </a:p>
          <a:p>
            <a:r>
              <a:rPr lang="et-EE" dirty="0" err="1" smtClean="0"/>
              <a:t>Attempt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build</a:t>
            </a:r>
            <a:r>
              <a:rPr lang="et-EE" dirty="0"/>
              <a:t> </a:t>
            </a:r>
            <a:r>
              <a:rPr lang="et-EE" dirty="0" err="1"/>
              <a:t>compiler</a:t>
            </a:r>
            <a:r>
              <a:rPr lang="et-EE" dirty="0"/>
              <a:t> &amp; </a:t>
            </a:r>
            <a:r>
              <a:rPr lang="et-EE" dirty="0" err="1"/>
              <a:t>write</a:t>
            </a:r>
            <a:r>
              <a:rPr lang="et-EE" dirty="0"/>
              <a:t> </a:t>
            </a:r>
            <a:r>
              <a:rPr lang="et-EE" dirty="0" err="1"/>
              <a:t>formal</a:t>
            </a:r>
            <a:r>
              <a:rPr lang="et-EE" dirty="0"/>
              <a:t>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r>
              <a:rPr lang="et-EE" dirty="0"/>
              <a:t>- </a:t>
            </a:r>
            <a:r>
              <a:rPr lang="et-EE" dirty="0" err="1"/>
              <a:t>semantics</a:t>
            </a:r>
            <a:endParaRPr lang="et-EE" dirty="0"/>
          </a:p>
          <a:p>
            <a:r>
              <a:rPr lang="et-EE" dirty="0" err="1" smtClean="0"/>
              <a:t>Produce</a:t>
            </a:r>
            <a:r>
              <a:rPr lang="et-EE" dirty="0" smtClean="0"/>
              <a:t> </a:t>
            </a:r>
            <a:r>
              <a:rPr lang="et-EE" dirty="0" err="1"/>
              <a:t>clear</a:t>
            </a:r>
            <a:r>
              <a:rPr lang="et-EE" dirty="0"/>
              <a:t> and </a:t>
            </a:r>
            <a:r>
              <a:rPr lang="et-EE" dirty="0" err="1"/>
              <a:t>concise</a:t>
            </a:r>
            <a:r>
              <a:rPr lang="et-EE" dirty="0"/>
              <a:t> </a:t>
            </a:r>
            <a:r>
              <a:rPr lang="et-EE" dirty="0" err="1"/>
              <a:t>manual</a:t>
            </a:r>
            <a:endParaRPr lang="et-EE" dirty="0"/>
          </a:p>
          <a:p>
            <a:r>
              <a:rPr lang="et-EE" dirty="0" err="1" smtClean="0"/>
              <a:t>Provide</a:t>
            </a:r>
            <a:r>
              <a:rPr lang="et-EE" dirty="0" smtClean="0"/>
              <a:t> </a:t>
            </a:r>
            <a:r>
              <a:rPr lang="et-EE" dirty="0"/>
              <a:t>"</a:t>
            </a:r>
            <a:r>
              <a:rPr lang="et-EE" dirty="0" err="1"/>
              <a:t>production</a:t>
            </a:r>
            <a:r>
              <a:rPr lang="et-EE" dirty="0"/>
              <a:t> </a:t>
            </a:r>
            <a:r>
              <a:rPr lang="et-EE" dirty="0" err="1"/>
              <a:t>quality</a:t>
            </a:r>
            <a:r>
              <a:rPr lang="et-EE" dirty="0"/>
              <a:t>" </a:t>
            </a:r>
            <a:r>
              <a:rPr lang="et-EE" dirty="0" err="1"/>
              <a:t>compiler</a:t>
            </a:r>
            <a:r>
              <a:rPr lang="et-EE" dirty="0"/>
              <a:t> and </a:t>
            </a:r>
            <a:r>
              <a:rPr lang="et-EE" dirty="0" err="1"/>
              <a:t>wide</a:t>
            </a:r>
            <a:r>
              <a:rPr lang="et-EE" dirty="0"/>
              <a:t> </a:t>
            </a:r>
            <a:r>
              <a:rPr lang="et-EE" dirty="0" err="1"/>
              <a:t>distribution</a:t>
            </a:r>
            <a:endParaRPr lang="et-EE" dirty="0"/>
          </a:p>
          <a:p>
            <a:r>
              <a:rPr lang="et-EE" dirty="0" err="1" smtClean="0"/>
              <a:t>Write</a:t>
            </a:r>
            <a:r>
              <a:rPr lang="et-EE" dirty="0" smtClean="0"/>
              <a:t> </a:t>
            </a:r>
            <a:r>
              <a:rPr lang="et-EE" dirty="0" err="1"/>
              <a:t>primers</a:t>
            </a:r>
            <a:r>
              <a:rPr lang="et-EE" dirty="0"/>
              <a:t> </a:t>
            </a:r>
            <a:r>
              <a:rPr lang="et-EE" dirty="0" err="1"/>
              <a:t>explaining</a:t>
            </a:r>
            <a:r>
              <a:rPr lang="et-EE" dirty="0"/>
              <a:t> </a:t>
            </a:r>
            <a:r>
              <a:rPr lang="et-EE" dirty="0" err="1"/>
              <a:t>language</a:t>
            </a:r>
            <a:endParaRPr lang="et-EE" dirty="0"/>
          </a:p>
          <a:p>
            <a:endParaRPr lang="et-EE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34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Language design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Release</a:t>
            </a:r>
            <a:r>
              <a:rPr lang="et-EE" dirty="0" smtClean="0"/>
              <a:t> versions to small sets of interested people</a:t>
            </a:r>
          </a:p>
          <a:p>
            <a:r>
              <a:rPr lang="et-EE" dirty="0" err="1" smtClean="0"/>
              <a:t>Revise</a:t>
            </a:r>
            <a:r>
              <a:rPr lang="et-EE" dirty="0" smtClean="0"/>
              <a:t> language definition</a:t>
            </a:r>
          </a:p>
          <a:p>
            <a:r>
              <a:rPr lang="et-EE" dirty="0" err="1" smtClean="0"/>
              <a:t>Attempt</a:t>
            </a:r>
            <a:r>
              <a:rPr lang="et-EE" dirty="0" smtClean="0"/>
              <a:t> to build  &amp; write formal language definition- semantics</a:t>
            </a:r>
          </a:p>
          <a:p>
            <a:r>
              <a:rPr lang="et-EE" dirty="0" err="1" smtClean="0"/>
              <a:t>Revise</a:t>
            </a:r>
            <a:r>
              <a:rPr lang="et-EE" dirty="0" smtClean="0"/>
              <a:t> language definition</a:t>
            </a:r>
          </a:p>
          <a:p>
            <a:r>
              <a:rPr lang="et-EE" dirty="0" err="1" smtClean="0"/>
              <a:t>Produce</a:t>
            </a:r>
            <a:r>
              <a:rPr lang="et-EE" dirty="0" smtClean="0"/>
              <a:t> clear and concise manual</a:t>
            </a:r>
          </a:p>
          <a:p>
            <a:r>
              <a:rPr lang="et-EE" dirty="0" err="1" smtClean="0"/>
              <a:t>Provide</a:t>
            </a:r>
            <a:r>
              <a:rPr lang="et-EE" dirty="0" smtClean="0"/>
              <a:t> "production quality" compiler and wide distribution</a:t>
            </a:r>
          </a:p>
          <a:p>
            <a:r>
              <a:rPr lang="et-EE" dirty="0" err="1" smtClean="0"/>
              <a:t>Write</a:t>
            </a:r>
            <a:r>
              <a:rPr lang="et-EE" dirty="0" smtClean="0"/>
              <a:t> primers explaining language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processors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Computers</a:t>
            </a:r>
            <a:r>
              <a:rPr lang="et-EE" dirty="0" smtClean="0"/>
              <a:t> - </a:t>
            </a:r>
            <a:r>
              <a:rPr lang="et-EE" dirty="0"/>
              <a:t>integrated set of algorithms &amp; data structures capable of storing and executing programs</a:t>
            </a:r>
          </a:p>
          <a:p>
            <a:r>
              <a:rPr lang="et-EE" dirty="0" err="1" smtClean="0"/>
              <a:t>Composite</a:t>
            </a:r>
            <a:r>
              <a:rPr lang="et-EE" dirty="0"/>
              <a:t> </a:t>
            </a:r>
            <a:r>
              <a:rPr lang="et-EE" dirty="0" smtClean="0"/>
              <a:t>- </a:t>
            </a:r>
            <a:r>
              <a:rPr lang="et-EE" dirty="0" err="1" smtClean="0"/>
              <a:t>actual</a:t>
            </a:r>
            <a:r>
              <a:rPr lang="et-EE" dirty="0" smtClean="0"/>
              <a:t> </a:t>
            </a:r>
            <a:r>
              <a:rPr lang="et-EE" dirty="0"/>
              <a:t>(hardware) computer-wires and circuits</a:t>
            </a:r>
          </a:p>
          <a:p>
            <a:r>
              <a:rPr lang="et-EE" dirty="0" err="1" smtClean="0"/>
              <a:t>Computer</a:t>
            </a:r>
            <a:r>
              <a:rPr lang="et-EE" dirty="0" smtClean="0"/>
              <a:t> - </a:t>
            </a:r>
            <a:r>
              <a:rPr lang="et-EE" dirty="0" err="1" smtClean="0"/>
              <a:t>software</a:t>
            </a:r>
            <a:r>
              <a:rPr lang="et-EE" dirty="0" smtClean="0"/>
              <a:t> </a:t>
            </a:r>
            <a:r>
              <a:rPr lang="et-EE" dirty="0"/>
              <a:t>simulated computer</a:t>
            </a:r>
          </a:p>
          <a:p>
            <a:r>
              <a:rPr lang="et-EE" dirty="0" err="1"/>
              <a:t>P</a:t>
            </a:r>
            <a:r>
              <a:rPr lang="et-EE" dirty="0" err="1" smtClean="0"/>
              <a:t>rogramming</a:t>
            </a:r>
            <a:r>
              <a:rPr lang="et-EE" dirty="0" smtClean="0"/>
              <a:t> </a:t>
            </a:r>
            <a:r>
              <a:rPr lang="et-EE" dirty="0"/>
              <a:t>language is implemented by developing a translator capable of transforming programs in one language into machine language of some computer where it can be executed correctly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243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COMPUTER AS A MULTI-LEVEL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i="1" dirty="0"/>
              <a:t>Each level supported by the level below </a:t>
            </a:r>
            <a:r>
              <a:rPr lang="et-EE" i="1" dirty="0" smtClean="0"/>
              <a:t>it</a:t>
            </a:r>
          </a:p>
          <a:p>
            <a:r>
              <a:rPr lang="et-EE" dirty="0"/>
              <a:t>level 5 </a:t>
            </a:r>
            <a:r>
              <a:rPr lang="et-EE" dirty="0" smtClean="0"/>
              <a:t>=&gt;</a:t>
            </a:r>
            <a:r>
              <a:rPr lang="et-EE" dirty="0"/>
              <a:t> </a:t>
            </a:r>
            <a:r>
              <a:rPr lang="et-EE" dirty="0" smtClean="0"/>
              <a:t>problem </a:t>
            </a:r>
            <a:r>
              <a:rPr lang="et-EE" dirty="0"/>
              <a:t>oriented </a:t>
            </a:r>
            <a:r>
              <a:rPr lang="et-EE" dirty="0" smtClean="0"/>
              <a:t>language</a:t>
            </a:r>
            <a:r>
              <a:rPr lang="et-EE" dirty="0"/>
              <a:t> translated </a:t>
            </a:r>
            <a:r>
              <a:rPr lang="et-EE" sz="2000" dirty="0"/>
              <a:t>(</a:t>
            </a:r>
            <a:r>
              <a:rPr lang="et-EE" sz="1800" dirty="0"/>
              <a:t>by compiler)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4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assembly</a:t>
            </a:r>
            <a:r>
              <a:rPr lang="et-EE" dirty="0" smtClean="0"/>
              <a:t> </a:t>
            </a:r>
            <a:r>
              <a:rPr lang="et-EE" dirty="0"/>
              <a:t>language </a:t>
            </a:r>
            <a:r>
              <a:rPr lang="et-EE" dirty="0" smtClean="0"/>
              <a:t>level </a:t>
            </a:r>
            <a:r>
              <a:rPr lang="et-EE" sz="1800" dirty="0"/>
              <a:t>(translated by assembly)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3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operating</a:t>
            </a:r>
            <a:r>
              <a:rPr lang="et-EE" dirty="0" smtClean="0"/>
              <a:t> system</a:t>
            </a:r>
            <a:r>
              <a:rPr lang="et-EE" dirty="0"/>
              <a:t> </a:t>
            </a:r>
            <a:r>
              <a:rPr lang="et-EE" sz="1800" dirty="0"/>
              <a:t>(partial interpretation by OS)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2 =&gt; </a:t>
            </a:r>
            <a:r>
              <a:rPr lang="et-EE" dirty="0" err="1" smtClean="0"/>
              <a:t>conventional</a:t>
            </a:r>
            <a:r>
              <a:rPr lang="et-EE" dirty="0" smtClean="0"/>
              <a:t> </a:t>
            </a:r>
            <a:r>
              <a:rPr lang="et-EE" dirty="0" err="1"/>
              <a:t>machine</a:t>
            </a:r>
            <a:r>
              <a:rPr lang="et-EE" dirty="0"/>
              <a:t> </a:t>
            </a:r>
            <a:r>
              <a:rPr lang="et-EE" dirty="0" err="1" smtClean="0"/>
              <a:t>language</a:t>
            </a:r>
            <a:r>
              <a:rPr lang="et-EE" dirty="0" smtClean="0"/>
              <a:t> </a:t>
            </a:r>
            <a:r>
              <a:rPr lang="et-EE" sz="1800" dirty="0" smtClean="0"/>
              <a:t>(</a:t>
            </a:r>
            <a:r>
              <a:rPr lang="et-EE" sz="1800" dirty="0" err="1" smtClean="0"/>
              <a:t>interpreted</a:t>
            </a:r>
            <a:r>
              <a:rPr lang="et-EE" sz="1800" dirty="0" smtClean="0"/>
              <a:t> </a:t>
            </a:r>
            <a:r>
              <a:rPr lang="et-EE" sz="1800" dirty="0"/>
              <a:t>by micro-program)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1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micro-programming</a:t>
            </a:r>
            <a:r>
              <a:rPr lang="et-EE" dirty="0"/>
              <a:t> </a:t>
            </a:r>
            <a:r>
              <a:rPr lang="et-EE" sz="1800" dirty="0"/>
              <a:t> </a:t>
            </a:r>
            <a:r>
              <a:rPr lang="et-EE" sz="1800" dirty="0" smtClean="0"/>
              <a:t>(</a:t>
            </a:r>
            <a:r>
              <a:rPr lang="et-EE" sz="1800" dirty="0" err="1" smtClean="0"/>
              <a:t>directly</a:t>
            </a:r>
            <a:r>
              <a:rPr lang="et-EE" sz="1800" dirty="0" smtClean="0"/>
              <a:t> </a:t>
            </a:r>
            <a:r>
              <a:rPr lang="et-EE" sz="1800" dirty="0"/>
              <a:t>executed by hardware)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0 =&gt; </a:t>
            </a:r>
            <a:r>
              <a:rPr lang="et-EE" dirty="0" err="1" smtClean="0"/>
              <a:t>digital</a:t>
            </a:r>
            <a:r>
              <a:rPr lang="et-EE" dirty="0" smtClean="0"/>
              <a:t> logic </a:t>
            </a:r>
            <a:r>
              <a:rPr lang="et-EE" sz="1800" dirty="0"/>
              <a:t>(gates &amp; transistors program address registers)</a:t>
            </a:r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5226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</a:t>
            </a:r>
            <a:r>
              <a:rPr lang="et-EE" sz="2800" dirty="0" smtClean="0"/>
              <a:t>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Translation</a:t>
            </a:r>
            <a:r>
              <a:rPr lang="et-EE" dirty="0" smtClean="0"/>
              <a:t>: program written for level</a:t>
            </a:r>
            <a:r>
              <a:rPr lang="et-EE" i="1" dirty="0" smtClean="0"/>
              <a:t> </a:t>
            </a:r>
            <a:r>
              <a:rPr lang="et-EE" b="1" i="1" dirty="0" smtClean="0"/>
              <a:t>n </a:t>
            </a:r>
            <a:r>
              <a:rPr lang="et-EE" dirty="0" smtClean="0"/>
              <a:t>machine translated to level 1 machine</a:t>
            </a:r>
          </a:p>
          <a:p>
            <a:r>
              <a:rPr lang="et-EE" dirty="0" err="1" smtClean="0"/>
              <a:t>Advantages</a:t>
            </a:r>
            <a:r>
              <a:rPr lang="et-EE" dirty="0" smtClean="0"/>
              <a:t>: - </a:t>
            </a:r>
            <a:r>
              <a:rPr lang="et-EE" dirty="0" err="1" smtClean="0"/>
              <a:t>statements</a:t>
            </a:r>
            <a:r>
              <a:rPr lang="et-EE" dirty="0" smtClean="0"/>
              <a:t> decoded ONCE  -efficient execution</a:t>
            </a:r>
          </a:p>
          <a:p>
            <a:r>
              <a:rPr lang="et-EE" dirty="0" err="1" smtClean="0"/>
              <a:t>Disadvantages</a:t>
            </a:r>
            <a:r>
              <a:rPr lang="et-EE" dirty="0" smtClean="0"/>
              <a:t>: - </a:t>
            </a:r>
            <a:r>
              <a:rPr lang="et-EE" dirty="0" err="1" smtClean="0"/>
              <a:t>space</a:t>
            </a:r>
            <a:r>
              <a:rPr lang="et-EE" dirty="0" smtClean="0"/>
              <a:t> consumption</a:t>
            </a:r>
          </a:p>
          <a:p>
            <a:r>
              <a:rPr lang="et-EE" dirty="0" err="1" smtClean="0"/>
              <a:t>Interpretation</a:t>
            </a:r>
            <a:r>
              <a:rPr lang="et-EE" dirty="0" smtClean="0"/>
              <a:t>: program written for level </a:t>
            </a:r>
            <a:r>
              <a:rPr lang="et-EE" b="1" i="1" dirty="0" smtClean="0"/>
              <a:t>n + 1</a:t>
            </a:r>
            <a:r>
              <a:rPr lang="et-EE" dirty="0" smtClean="0"/>
              <a:t> is executed on level </a:t>
            </a:r>
            <a:r>
              <a:rPr lang="et-EE" b="1" i="1" dirty="0" smtClean="0"/>
              <a:t>n</a:t>
            </a:r>
            <a:r>
              <a:rPr lang="et-EE" dirty="0" smtClean="0"/>
              <a:t> machine</a:t>
            </a:r>
          </a:p>
          <a:p>
            <a:r>
              <a:rPr lang="et-EE" dirty="0" err="1" smtClean="0"/>
              <a:t>Advantages</a:t>
            </a:r>
            <a:r>
              <a:rPr lang="et-EE" dirty="0" smtClean="0"/>
              <a:t>: - </a:t>
            </a:r>
            <a:r>
              <a:rPr lang="et-EE" dirty="0" err="1" smtClean="0"/>
              <a:t>space</a:t>
            </a:r>
            <a:r>
              <a:rPr lang="et-EE" dirty="0" smtClean="0"/>
              <a:t> conservation</a:t>
            </a:r>
          </a:p>
          <a:p>
            <a:r>
              <a:rPr lang="et-EE" dirty="0" err="1" smtClean="0"/>
              <a:t>Disadvantages</a:t>
            </a:r>
            <a:r>
              <a:rPr lang="et-EE" dirty="0" smtClean="0"/>
              <a:t>: - </a:t>
            </a:r>
            <a:r>
              <a:rPr lang="et-EE" dirty="0" err="1" smtClean="0"/>
              <a:t>execution</a:t>
            </a:r>
            <a:endParaRPr lang="et-EE" dirty="0" smtClean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dirty="0"/>
              <a:t>Major Requirements of </a:t>
            </a:r>
            <a:r>
              <a:rPr lang="en-US" altLang="et-EE" dirty="0" smtClean="0"/>
              <a:t>an</a:t>
            </a:r>
            <a:r>
              <a:rPr lang="et-EE" altLang="et-EE" dirty="0" smtClean="0"/>
              <a:t> </a:t>
            </a:r>
            <a:r>
              <a:rPr lang="en-US" altLang="et-EE" dirty="0" smtClean="0"/>
              <a:t>Operating </a:t>
            </a:r>
            <a:r>
              <a:rPr lang="en-US" altLang="et-EE" dirty="0"/>
              <a:t>System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dirty="0"/>
              <a:t>Interleave the execution of several processes to maximize processor utilization while providing reasonable response time</a:t>
            </a:r>
          </a:p>
          <a:p>
            <a:r>
              <a:rPr lang="en-US" altLang="et-EE" dirty="0"/>
              <a:t>Allocate resources to processes</a:t>
            </a:r>
          </a:p>
          <a:p>
            <a:r>
              <a:rPr lang="en-US" altLang="et-EE" dirty="0"/>
              <a:t>Support </a:t>
            </a:r>
            <a:r>
              <a:rPr lang="en-US" altLang="et-EE" dirty="0" err="1"/>
              <a:t>interprocess</a:t>
            </a:r>
            <a:r>
              <a:rPr lang="en-US" altLang="et-EE" dirty="0"/>
              <a:t> communication and user creation of processes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17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/>
              <a:t>TRANSLATOR</a:t>
            </a:r>
          </a:p>
          <a:p>
            <a:endParaRPr lang="et-EE" b="1" dirty="0" smtClean="0"/>
          </a:p>
          <a:p>
            <a:r>
              <a:rPr lang="et-EE" dirty="0" err="1" smtClean="0"/>
              <a:t>Compiler</a:t>
            </a:r>
            <a:r>
              <a:rPr lang="et-EE" dirty="0" smtClean="0"/>
              <a:t>: </a:t>
            </a:r>
            <a:r>
              <a:rPr lang="et-EE" dirty="0" err="1" smtClean="0"/>
              <a:t>high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r>
              <a:rPr lang="et-EE" dirty="0" smtClean="0"/>
              <a:t> -&gt; machine</a:t>
            </a:r>
          </a:p>
          <a:p>
            <a:r>
              <a:rPr lang="et-EE" dirty="0" smtClean="0"/>
              <a:t>Assembler: one to one, assembly -&gt; machine</a:t>
            </a:r>
          </a:p>
          <a:p>
            <a:r>
              <a:rPr lang="et-EE" dirty="0" err="1" smtClean="0"/>
              <a:t>Loader</a:t>
            </a:r>
            <a:r>
              <a:rPr lang="et-EE" dirty="0" smtClean="0"/>
              <a:t>: relocatable version of machine code -&gt; machine code</a:t>
            </a:r>
          </a:p>
          <a:p>
            <a:r>
              <a:rPr lang="et-EE" dirty="0" smtClean="0"/>
              <a:t>Link editor: combines collections of relocatable programs -&gt; single relocatable machine program</a:t>
            </a:r>
          </a:p>
          <a:p>
            <a:r>
              <a:rPr lang="et-EE" dirty="0" err="1" smtClean="0"/>
              <a:t>Pre-processor</a:t>
            </a:r>
            <a:r>
              <a:rPr lang="et-EE" dirty="0" smtClean="0"/>
              <a:t>: extended language -&gt; standard language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/>
              <a:t>INTERPRETER</a:t>
            </a:r>
          </a:p>
          <a:p>
            <a:pPr marL="0" indent="0">
              <a:buNone/>
            </a:pPr>
            <a:endParaRPr lang="et-EE" b="1" dirty="0" smtClean="0"/>
          </a:p>
          <a:p>
            <a:r>
              <a:rPr lang="et-EE" dirty="0" err="1" smtClean="0"/>
              <a:t>Fetch</a:t>
            </a:r>
            <a:r>
              <a:rPr lang="et-EE" dirty="0" smtClean="0"/>
              <a:t> op code</a:t>
            </a:r>
          </a:p>
          <a:p>
            <a:r>
              <a:rPr lang="et-EE" dirty="0" smtClean="0"/>
              <a:t>De-</a:t>
            </a:r>
            <a:r>
              <a:rPr lang="et-EE" dirty="0" err="1" smtClean="0"/>
              <a:t>code</a:t>
            </a:r>
            <a:r>
              <a:rPr lang="et-EE" dirty="0" smtClean="0"/>
              <a:t> op code</a:t>
            </a:r>
          </a:p>
          <a:p>
            <a:r>
              <a:rPr lang="et-EE" dirty="0" err="1" smtClean="0"/>
              <a:t>Fetch</a:t>
            </a:r>
            <a:r>
              <a:rPr lang="et-EE" dirty="0" smtClean="0"/>
              <a:t> necessary operands</a:t>
            </a:r>
          </a:p>
          <a:p>
            <a:r>
              <a:rPr lang="et-EE" dirty="0" err="1" smtClean="0"/>
              <a:t>Branch</a:t>
            </a:r>
            <a:r>
              <a:rPr lang="et-EE" dirty="0" smtClean="0"/>
              <a:t> to primitive (OP</a:t>
            </a:r>
            <a:r>
              <a:rPr lang="et-EE" baseline="-25000" dirty="0" smtClean="0"/>
              <a:t>k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Then</a:t>
            </a:r>
            <a:r>
              <a:rPr lang="et-EE" dirty="0" smtClean="0"/>
              <a:t> repeat until the end of the program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Fortran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Compiler completed 1957</a:t>
            </a:r>
          </a:p>
          <a:p>
            <a:pPr lvl="0"/>
            <a:r>
              <a:rPr lang="et-EE" dirty="0"/>
              <a:t>Mostly using assembly languages</a:t>
            </a:r>
          </a:p>
          <a:p>
            <a:pPr lvl="0"/>
            <a:r>
              <a:rPr lang="et-EE" dirty="0"/>
              <a:t>Fortran 1 &amp; 2 designed while the Fortran 0 compiler was in development stage</a:t>
            </a:r>
          </a:p>
          <a:p>
            <a:r>
              <a:rPr lang="et-EE" dirty="0"/>
              <a:t>Fixed fields in source code (columns 1-5 labels, 6 'continue', 7-72  source, 73-80 sequence fields)</a:t>
            </a:r>
          </a:p>
          <a:p>
            <a:pPr lvl="0"/>
            <a:r>
              <a:rPr lang="et-EE" dirty="0"/>
              <a:t>Implicit typing  (I-N was integer variable types, all else was floating point)</a:t>
            </a:r>
          </a:p>
          <a:p>
            <a:pPr lvl="0"/>
            <a:r>
              <a:rPr lang="et-EE" dirty="0"/>
              <a:t>Arithmetic 'if' </a:t>
            </a:r>
            <a:r>
              <a:rPr lang="et-EE" dirty="0" smtClean="0"/>
              <a:t>(&lt;0</a:t>
            </a:r>
            <a:r>
              <a:rPr lang="et-EE" dirty="0"/>
              <a:t>, </a:t>
            </a:r>
            <a:r>
              <a:rPr lang="et-EE" dirty="0" smtClean="0"/>
              <a:t>=0</a:t>
            </a:r>
            <a:r>
              <a:rPr lang="et-EE" dirty="0"/>
              <a:t>, </a:t>
            </a:r>
            <a:r>
              <a:rPr lang="et-EE" dirty="0" smtClean="0"/>
              <a:t>&gt;0</a:t>
            </a:r>
            <a:r>
              <a:rPr lang="et-EE" dirty="0"/>
              <a:t>)</a:t>
            </a:r>
          </a:p>
          <a:p>
            <a:pPr lvl="0"/>
            <a:r>
              <a:rPr lang="et-EE" dirty="0"/>
              <a:t>'Do' iterator</a:t>
            </a:r>
          </a:p>
          <a:p>
            <a:pPr lvl="0"/>
            <a:r>
              <a:rPr lang="et-EE" dirty="0" err="1"/>
              <a:t>Formatted</a:t>
            </a:r>
            <a:r>
              <a:rPr lang="et-EE" dirty="0"/>
              <a:t> </a:t>
            </a:r>
            <a:r>
              <a:rPr lang="et-EE" dirty="0" smtClean="0"/>
              <a:t>I/O</a:t>
            </a:r>
            <a:endParaRPr lang="et-EE" dirty="0"/>
          </a:p>
          <a:p>
            <a:pPr lvl="0"/>
            <a:r>
              <a:rPr lang="et-EE" dirty="0"/>
              <a:t>Comments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5295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Algol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1963 </a:t>
            </a:r>
            <a:r>
              <a:rPr lang="et-EE" dirty="0" err="1"/>
              <a:t>Naur</a:t>
            </a:r>
            <a:r>
              <a:rPr lang="et-EE" dirty="0"/>
              <a:t> </a:t>
            </a:r>
            <a:r>
              <a:rPr lang="et-EE" dirty="0" err="1"/>
              <a:t>developed</a:t>
            </a:r>
            <a:r>
              <a:rPr lang="et-EE" dirty="0"/>
              <a:t> </a:t>
            </a:r>
            <a:r>
              <a:rPr lang="et-EE" dirty="0" err="1"/>
              <a:t>Algol</a:t>
            </a:r>
            <a:r>
              <a:rPr lang="et-EE" dirty="0"/>
              <a:t> 60 ('</a:t>
            </a:r>
            <a:r>
              <a:rPr lang="et-EE" dirty="0" err="1"/>
              <a:t>root</a:t>
            </a:r>
            <a:r>
              <a:rPr lang="et-EE" dirty="0"/>
              <a:t>'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Pascal</a:t>
            </a:r>
            <a:r>
              <a:rPr lang="et-EE" dirty="0"/>
              <a:t>, PL/1, Ada)</a:t>
            </a:r>
          </a:p>
          <a:p>
            <a:pPr lvl="0"/>
            <a:r>
              <a:rPr lang="et-EE" dirty="0" smtClean="0"/>
              <a:t>'</a:t>
            </a:r>
            <a:r>
              <a:rPr lang="et-EE" dirty="0" err="1" smtClean="0"/>
              <a:t>Free</a:t>
            </a:r>
            <a:r>
              <a:rPr lang="et-EE" dirty="0"/>
              <a:t>' format (freedom of indentation, spacing, etc)</a:t>
            </a:r>
          </a:p>
          <a:p>
            <a:pPr lvl="0"/>
            <a:r>
              <a:rPr lang="et-EE" dirty="0"/>
              <a:t>Reserved words (certain words could not be variable names)</a:t>
            </a:r>
          </a:p>
          <a:p>
            <a:pPr lvl="0"/>
            <a:r>
              <a:rPr lang="et-EE" dirty="0"/>
              <a:t>Explicit typing (variable type had to be explicitly defined)</a:t>
            </a:r>
          </a:p>
          <a:p>
            <a:pPr lvl="0"/>
            <a:r>
              <a:rPr lang="et-EE" dirty="0"/>
              <a:t>General iterator (similar to 'while')</a:t>
            </a:r>
          </a:p>
          <a:p>
            <a:pPr lvl="0"/>
            <a:r>
              <a:rPr lang="et-EE" dirty="0"/>
              <a:t>Block structure</a:t>
            </a:r>
          </a:p>
          <a:p>
            <a:pPr lvl="0"/>
            <a:r>
              <a:rPr lang="et-EE" dirty="0"/>
              <a:t>Recursive procedures</a:t>
            </a:r>
          </a:p>
          <a:p>
            <a:pPr lvl="0"/>
            <a:r>
              <a:rPr lang="et-EE" dirty="0"/>
              <a:t>Dynamic array bounds</a:t>
            </a:r>
          </a:p>
          <a:p>
            <a:pPr lvl="0"/>
            <a:r>
              <a:rPr lang="et-EE" dirty="0"/>
              <a:t>Value parameters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7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What</a:t>
            </a:r>
            <a:r>
              <a:rPr lang="et-EE" dirty="0"/>
              <a:t>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an</a:t>
            </a:r>
            <a:r>
              <a:rPr lang="et-EE" dirty="0"/>
              <a:t> "</a:t>
            </a:r>
            <a:r>
              <a:rPr lang="et-EE" dirty="0" err="1"/>
              <a:t>Algol-like</a:t>
            </a:r>
            <a:r>
              <a:rPr lang="et-EE" dirty="0"/>
              <a:t>" </a:t>
            </a:r>
            <a:r>
              <a:rPr lang="et-EE" dirty="0" err="1"/>
              <a:t>language</a:t>
            </a:r>
            <a:r>
              <a:rPr lang="et-EE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628800"/>
            <a:ext cx="9937104" cy="1584176"/>
          </a:xfrm>
        </p:spPr>
        <p:txBody>
          <a:bodyPr/>
          <a:lstStyle/>
          <a:p>
            <a:pPr lvl="0"/>
            <a:r>
              <a:rPr lang="et-EE" dirty="0" err="1" smtClean="0"/>
              <a:t>Algorithmic</a:t>
            </a:r>
            <a:r>
              <a:rPr lang="et-EE" dirty="0" smtClean="0"/>
              <a:t>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describing</a:t>
            </a:r>
            <a:r>
              <a:rPr lang="et-EE" dirty="0"/>
              <a:t> </a:t>
            </a:r>
            <a:r>
              <a:rPr lang="et-EE" dirty="0" err="1" smtClean="0"/>
              <a:t>processes</a:t>
            </a:r>
            <a:r>
              <a:rPr lang="et-EE" dirty="0" smtClean="0"/>
              <a:t> </a:t>
            </a:r>
          </a:p>
          <a:p>
            <a:pPr lvl="0"/>
            <a:r>
              <a:rPr lang="et-EE" dirty="0" err="1" smtClean="0"/>
              <a:t>Imperative</a:t>
            </a:r>
            <a:r>
              <a:rPr lang="et-EE" dirty="0"/>
              <a:t>  (</a:t>
            </a:r>
            <a:r>
              <a:rPr lang="et-EE" dirty="0" err="1"/>
              <a:t>most</a:t>
            </a:r>
            <a:r>
              <a:rPr lang="et-EE" dirty="0"/>
              <a:t> </a:t>
            </a:r>
            <a:r>
              <a:rPr lang="et-EE" dirty="0" err="1"/>
              <a:t>computation</a:t>
            </a:r>
            <a:r>
              <a:rPr lang="et-EE" dirty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/>
              <a:t>done</a:t>
            </a:r>
            <a:r>
              <a:rPr lang="et-EE" dirty="0"/>
              <a:t> in </a:t>
            </a:r>
            <a:r>
              <a:rPr lang="et-EE" dirty="0" err="1"/>
              <a:t>assignment</a:t>
            </a:r>
            <a:r>
              <a:rPr lang="et-EE" dirty="0"/>
              <a:t> </a:t>
            </a:r>
            <a:r>
              <a:rPr lang="et-EE" dirty="0" err="1"/>
              <a:t>statements</a:t>
            </a:r>
            <a:r>
              <a:rPr lang="et-EE" dirty="0"/>
              <a:t>)</a:t>
            </a:r>
          </a:p>
          <a:p>
            <a:pPr lvl="0"/>
            <a:r>
              <a:rPr lang="et-EE" dirty="0" err="1"/>
              <a:t>Block</a:t>
            </a:r>
            <a:r>
              <a:rPr lang="et-EE" dirty="0"/>
              <a:t> &amp; </a:t>
            </a:r>
            <a:r>
              <a:rPr lang="et-EE" dirty="0" err="1"/>
              <a:t>procedure</a:t>
            </a:r>
            <a:endParaRPr lang="et-EE" dirty="0"/>
          </a:p>
          <a:p>
            <a:pPr marL="0" indent="0">
              <a:buNone/>
            </a:pPr>
            <a:r>
              <a:rPr lang="et-EE" b="1" dirty="0" smtClean="0"/>
              <a:t> </a:t>
            </a:r>
          </a:p>
          <a:p>
            <a:pPr>
              <a:buNone/>
            </a:pPr>
            <a:r>
              <a:rPr lang="et-EE" b="1" dirty="0" smtClean="0"/>
              <a:t> </a:t>
            </a:r>
            <a:endParaRPr lang="et-E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pic>
        <p:nvPicPr>
          <p:cNvPr id="3074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720" y="4461240"/>
            <a:ext cx="2522688" cy="179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59896" y="3506673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/>
              <a:t>Lexical</a:t>
            </a:r>
            <a:r>
              <a:rPr lang="et-EE" dirty="0" smtClean="0"/>
              <a:t> </a:t>
            </a:r>
            <a:r>
              <a:rPr lang="et-EE" dirty="0" err="1" smtClean="0"/>
              <a:t>Scope</a:t>
            </a:r>
            <a:endParaRPr lang="et-EE" dirty="0" smtClean="0"/>
          </a:p>
          <a:p>
            <a:pPr algn="ctr"/>
            <a:endParaRPr lang="et-EE" dirty="0" smtClean="0"/>
          </a:p>
          <a:p>
            <a:r>
              <a:rPr lang="et-EE" dirty="0" smtClean="0"/>
              <a:t>     C                        </a:t>
            </a:r>
            <a:r>
              <a:rPr lang="et-EE" dirty="0" err="1" smtClean="0"/>
              <a:t>Algol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An "Algol-like" </a:t>
            </a:r>
            <a:r>
              <a:rPr lang="et-EE" dirty="0" err="1"/>
              <a:t>language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Lexical scope is where the variable is visible and allows nested </a:t>
            </a:r>
            <a:r>
              <a:rPr lang="et-EE" dirty="0" err="1"/>
              <a:t>subroutines</a:t>
            </a:r>
            <a:r>
              <a:rPr lang="et-EE" dirty="0" smtClean="0"/>
              <a:t>, </a:t>
            </a:r>
            <a:r>
              <a:rPr lang="et-EE" dirty="0"/>
              <a:t>need order</a:t>
            </a:r>
          </a:p>
          <a:p>
            <a:pPr lvl="0"/>
            <a:r>
              <a:rPr lang="et-EE" dirty="0"/>
              <a:t>Type checking</a:t>
            </a:r>
          </a:p>
          <a:p>
            <a:endParaRPr lang="et-EE" dirty="0" smtClean="0"/>
          </a:p>
          <a:p>
            <a:r>
              <a:rPr lang="et-EE" dirty="0" smtClean="0"/>
              <a:t>IBM </a:t>
            </a:r>
            <a:r>
              <a:rPr lang="et-EE" dirty="0"/>
              <a:t>in its wisdom gave away FORTRAN with all its new computers creating wide spread support for FORTRAN and undermining Algol support</a:t>
            </a:r>
          </a:p>
          <a:p>
            <a:r>
              <a:rPr lang="et-EE" dirty="0" err="1" smtClean="0"/>
              <a:t>Both</a:t>
            </a:r>
            <a:r>
              <a:rPr lang="et-EE" dirty="0" smtClean="0"/>
              <a:t> </a:t>
            </a:r>
            <a:r>
              <a:rPr lang="et-EE" dirty="0"/>
              <a:t>type-checking and scope was not so good in Algol, this resulted in reduced reliability</a:t>
            </a:r>
          </a:p>
          <a:p>
            <a:r>
              <a:rPr lang="et-EE" dirty="0" err="1" smtClean="0"/>
              <a:t>Industry</a:t>
            </a:r>
            <a:r>
              <a:rPr lang="et-EE" dirty="0" smtClean="0"/>
              <a:t> </a:t>
            </a:r>
            <a:r>
              <a:rPr lang="et-EE" dirty="0"/>
              <a:t>preferred Fortran, academics preferred Algol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8456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LANGUAGES TREE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AB6B5D-45E8-4CD9-9066-B5FAF214CEA0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54250" y="1628775"/>
            <a:ext cx="9937750" cy="4635500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b="1" dirty="0" smtClean="0"/>
              <a:t> </a:t>
            </a:r>
            <a:endParaRPr lang="et-EE" b="1" dirty="0"/>
          </a:p>
          <a:p>
            <a:pPr>
              <a:buNone/>
            </a:pPr>
            <a:r>
              <a:rPr lang="et-EE" b="1" dirty="0"/>
              <a:t> </a:t>
            </a:r>
          </a:p>
        </p:txBody>
      </p:sp>
      <p:pic>
        <p:nvPicPr>
          <p:cNvPr id="2050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1990725"/>
            <a:ext cx="638175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6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COBOL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1959 </a:t>
            </a:r>
            <a:r>
              <a:rPr lang="et-EE" dirty="0"/>
              <a:t>Dept. of Defense wanted a single language</a:t>
            </a:r>
          </a:p>
          <a:p>
            <a:r>
              <a:rPr lang="et-EE" dirty="0" smtClean="0"/>
              <a:t>1960 </a:t>
            </a:r>
            <a:r>
              <a:rPr lang="et-EE" dirty="0"/>
              <a:t>Remington (Rand) developed the first compilers</a:t>
            </a:r>
          </a:p>
          <a:p>
            <a:r>
              <a:rPr lang="et-EE" dirty="0" err="1" smtClean="0"/>
              <a:t>Machine</a:t>
            </a:r>
            <a:r>
              <a:rPr lang="et-EE" dirty="0" smtClean="0"/>
              <a:t> </a:t>
            </a:r>
            <a:r>
              <a:rPr lang="et-EE" dirty="0"/>
              <a:t>independent</a:t>
            </a:r>
          </a:p>
          <a:p>
            <a:r>
              <a:rPr lang="et-EE" dirty="0" smtClean="0"/>
              <a:t>General </a:t>
            </a:r>
            <a:r>
              <a:rPr lang="et-EE" dirty="0"/>
              <a:t>if/then else</a:t>
            </a:r>
          </a:p>
          <a:p>
            <a:r>
              <a:rPr lang="et-EE" dirty="0" smtClean="0"/>
              <a:t>'</a:t>
            </a:r>
            <a:r>
              <a:rPr lang="et-EE" dirty="0" err="1" smtClean="0"/>
              <a:t>Noise</a:t>
            </a:r>
            <a:r>
              <a:rPr lang="et-EE" dirty="0"/>
              <a:t>' words (almost English-like, so lowly accountants could follow programs i.e. they didn’t have to know how to program to know what the code represented)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921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APL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IBM 1960 (Ken Iverson)</a:t>
            </a:r>
          </a:p>
          <a:p>
            <a:r>
              <a:rPr lang="et-EE" dirty="0" err="1" smtClean="0"/>
              <a:t>Very</a:t>
            </a:r>
            <a:r>
              <a:rPr lang="et-EE" dirty="0" smtClean="0"/>
              <a:t> </a:t>
            </a:r>
            <a:r>
              <a:rPr lang="et-EE" dirty="0"/>
              <a:t>compact notation for computation</a:t>
            </a:r>
          </a:p>
          <a:p>
            <a:r>
              <a:rPr lang="et-EE" dirty="0" err="1" smtClean="0"/>
              <a:t>Provided</a:t>
            </a:r>
            <a:r>
              <a:rPr lang="et-EE" dirty="0" smtClean="0"/>
              <a:t> </a:t>
            </a:r>
            <a:r>
              <a:rPr lang="et-EE" dirty="0"/>
              <a:t>for much matrix manipulation</a:t>
            </a:r>
          </a:p>
          <a:p>
            <a:r>
              <a:rPr lang="et-EE" dirty="0" smtClean="0"/>
              <a:t>NOT </a:t>
            </a:r>
            <a:r>
              <a:rPr lang="et-EE" dirty="0"/>
              <a:t>Algol-like in nature</a:t>
            </a:r>
          </a:p>
          <a:p>
            <a:r>
              <a:rPr lang="et-EE" dirty="0" err="1" smtClean="0"/>
              <a:t>Originally</a:t>
            </a:r>
            <a:r>
              <a:rPr lang="et-EE" dirty="0" smtClean="0"/>
              <a:t> </a:t>
            </a:r>
            <a:r>
              <a:rPr lang="et-EE" dirty="0"/>
              <a:t>built to describe specifications of IBM360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782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LISP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Developed at MIT, (and others) by John McCarthy, </a:t>
            </a:r>
            <a:r>
              <a:rPr lang="et-EE" dirty="0" smtClean="0"/>
              <a:t>AI </a:t>
            </a:r>
            <a:r>
              <a:rPr lang="et-EE" dirty="0"/>
              <a:t>is its application domain</a:t>
            </a:r>
          </a:p>
          <a:p>
            <a:r>
              <a:rPr lang="et-EE" dirty="0" smtClean="0"/>
              <a:t>Symbolic </a:t>
            </a:r>
            <a:r>
              <a:rPr lang="et-EE" dirty="0"/>
              <a:t>expression, able to manipulate variable names like variable values (i.e. pointer arithmetic)</a:t>
            </a:r>
          </a:p>
          <a:p>
            <a:r>
              <a:rPr lang="et-EE" dirty="0" smtClean="0"/>
              <a:t>Uniform </a:t>
            </a:r>
            <a:r>
              <a:rPr lang="et-EE" dirty="0"/>
              <a:t>representation for expression  (</a:t>
            </a:r>
            <a:r>
              <a:rPr lang="et-EE" dirty="0" err="1" smtClean="0"/>
              <a:t>data</a:t>
            </a:r>
            <a:r>
              <a:rPr lang="et-EE" dirty="0" smtClean="0"/>
              <a:t>=</a:t>
            </a:r>
            <a:r>
              <a:rPr lang="et-EE" dirty="0" err="1" smtClean="0"/>
              <a:t>code</a:t>
            </a:r>
            <a:r>
              <a:rPr lang="et-EE" dirty="0"/>
              <a:t>) executable data structures.</a:t>
            </a:r>
          </a:p>
          <a:p>
            <a:r>
              <a:rPr lang="et-EE" dirty="0" smtClean="0"/>
              <a:t>New </a:t>
            </a:r>
            <a:r>
              <a:rPr lang="et-EE" dirty="0"/>
              <a:t>form of conditional expression (similar to "switch" statements)</a:t>
            </a:r>
          </a:p>
          <a:p>
            <a:r>
              <a:rPr lang="et-EE" dirty="0" err="1" smtClean="0"/>
              <a:t>Pre-fix</a:t>
            </a:r>
            <a:r>
              <a:rPr lang="et-EE" dirty="0" smtClean="0"/>
              <a:t> </a:t>
            </a:r>
            <a:r>
              <a:rPr lang="et-EE" dirty="0" err="1" smtClean="0"/>
              <a:t>expressions</a:t>
            </a:r>
            <a:r>
              <a:rPr lang="et-EE" dirty="0" smtClean="0"/>
              <a:t> - </a:t>
            </a:r>
            <a:r>
              <a:rPr lang="et-EE" dirty="0"/>
              <a:t>operator followed by arguments</a:t>
            </a:r>
          </a:p>
          <a:p>
            <a:r>
              <a:rPr lang="et-EE" dirty="0" smtClean="0"/>
              <a:t>Recursion </a:t>
            </a:r>
            <a:r>
              <a:rPr lang="et-EE" dirty="0"/>
              <a:t>more widely used</a:t>
            </a:r>
          </a:p>
          <a:p>
            <a:r>
              <a:rPr lang="et-EE" dirty="0" smtClean="0"/>
              <a:t>"</a:t>
            </a:r>
            <a:r>
              <a:rPr lang="et-EE" dirty="0"/>
              <a:t>Garbage </a:t>
            </a:r>
            <a:r>
              <a:rPr lang="et-EE" dirty="0" err="1"/>
              <a:t>collection</a:t>
            </a:r>
            <a:r>
              <a:rPr lang="et-EE" dirty="0" smtClean="0"/>
              <a:t>" </a:t>
            </a:r>
            <a:r>
              <a:rPr lang="et-EE" dirty="0"/>
              <a:t>used for data management</a:t>
            </a:r>
          </a:p>
          <a:p>
            <a:r>
              <a:rPr lang="et-EE" dirty="0" smtClean="0"/>
              <a:t>A </a:t>
            </a:r>
            <a:r>
              <a:rPr lang="et-EE" dirty="0"/>
              <a:t>"linked-list" type of </a:t>
            </a:r>
            <a:r>
              <a:rPr lang="et-EE" dirty="0" smtClean="0"/>
              <a:t>structure </a:t>
            </a:r>
            <a:r>
              <a:rPr lang="et-EE" dirty="0"/>
              <a:t>is the basic structure in LISP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29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Modes of Execution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/>
              <a:t>User mode</a:t>
            </a:r>
          </a:p>
          <a:p>
            <a:pPr lvl="1"/>
            <a:r>
              <a:rPr lang="en-US" altLang="et-EE"/>
              <a:t>Less-privileged mode</a:t>
            </a:r>
          </a:p>
          <a:p>
            <a:pPr lvl="1"/>
            <a:r>
              <a:rPr lang="en-US" altLang="et-EE"/>
              <a:t>User programs typically execute in this mode</a:t>
            </a:r>
          </a:p>
          <a:p>
            <a:r>
              <a:rPr lang="en-US" altLang="et-EE"/>
              <a:t>System mode, control mode, or kernel mode</a:t>
            </a:r>
          </a:p>
          <a:p>
            <a:pPr lvl="1"/>
            <a:r>
              <a:rPr lang="en-US" altLang="et-EE"/>
              <a:t>More-privileged mode</a:t>
            </a:r>
          </a:p>
          <a:p>
            <a:pPr lvl="1"/>
            <a:r>
              <a:rPr lang="en-US" altLang="et-EE"/>
              <a:t>Kernel of the operating system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Data objects in </a:t>
            </a:r>
            <a:r>
              <a:rPr lang="et-EE" dirty="0" err="1"/>
              <a:t>Lisp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"</a:t>
            </a:r>
            <a:r>
              <a:rPr lang="et-EE" dirty="0"/>
              <a:t>Atoms", (either literal or numeric, i.e. 'sam or 3)</a:t>
            </a:r>
          </a:p>
          <a:p>
            <a:r>
              <a:rPr lang="et-EE" dirty="0" smtClean="0"/>
              <a:t>List- </a:t>
            </a:r>
            <a:r>
              <a:rPr lang="et-EE" dirty="0"/>
              <a:t>groups of atoms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 smtClean="0"/>
              <a:t>lists</a:t>
            </a:r>
            <a:r>
              <a:rPr lang="et-EE" dirty="0" smtClean="0"/>
              <a:t> </a:t>
            </a:r>
            <a:r>
              <a:rPr lang="et-EE" dirty="0"/>
              <a:t>nested list representation is ((1 </a:t>
            </a:r>
            <a:r>
              <a:rPr lang="et-EE" dirty="0" smtClean="0"/>
              <a:t>2) </a:t>
            </a:r>
            <a:r>
              <a:rPr lang="et-EE" dirty="0"/>
              <a:t>(3 </a:t>
            </a:r>
            <a:r>
              <a:rPr lang="et-EE" dirty="0" smtClean="0"/>
              <a:t>4))</a:t>
            </a:r>
            <a:endParaRPr lang="et-EE" dirty="0"/>
          </a:p>
          <a:p>
            <a:r>
              <a:rPr lang="et-EE" dirty="0" err="1" smtClean="0"/>
              <a:t>Expression</a:t>
            </a:r>
            <a:r>
              <a:rPr lang="et-EE" dirty="0" smtClean="0"/>
              <a:t> - </a:t>
            </a:r>
            <a:r>
              <a:rPr lang="et-EE" dirty="0"/>
              <a:t>atoms and lists together</a:t>
            </a:r>
          </a:p>
          <a:p>
            <a:pPr marL="0" indent="0">
              <a:buNone/>
            </a:pPr>
            <a:r>
              <a:rPr lang="et-EE" dirty="0"/>
              <a:t>There are no reserved words for literal except:</a:t>
            </a:r>
          </a:p>
          <a:p>
            <a:r>
              <a:rPr lang="et-EE" dirty="0" smtClean="0"/>
              <a:t>The </a:t>
            </a:r>
            <a:r>
              <a:rPr lang="et-EE" dirty="0"/>
              <a:t>literal T is for boolean true</a:t>
            </a:r>
          </a:p>
          <a:p>
            <a:r>
              <a:rPr lang="et-EE" dirty="0" smtClean="0"/>
              <a:t>The </a:t>
            </a:r>
            <a:r>
              <a:rPr lang="et-EE" dirty="0" err="1"/>
              <a:t>literal</a:t>
            </a:r>
            <a:r>
              <a:rPr lang="et-EE" dirty="0"/>
              <a:t> </a:t>
            </a:r>
            <a:r>
              <a:rPr lang="et-EE" dirty="0" smtClean="0"/>
              <a:t>NIL = </a:t>
            </a:r>
            <a:r>
              <a:rPr lang="et-EE" dirty="0"/>
              <a:t>'(   </a:t>
            </a:r>
            <a:r>
              <a:rPr lang="et-EE" dirty="0" smtClean="0"/>
              <a:t>) </a:t>
            </a:r>
            <a:r>
              <a:rPr lang="et-EE" dirty="0" err="1" smtClean="0"/>
              <a:t>or</a:t>
            </a:r>
            <a:r>
              <a:rPr lang="et-EE" dirty="0" smtClean="0"/>
              <a:t> </a:t>
            </a:r>
            <a:r>
              <a:rPr lang="et-EE" dirty="0" err="1" smtClean="0"/>
              <a:t>false</a:t>
            </a: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dirty="0" smtClean="0"/>
              <a:t>In </a:t>
            </a:r>
            <a:r>
              <a:rPr lang="et-EE" dirty="0"/>
              <a:t>Lisp</a:t>
            </a:r>
          </a:p>
          <a:p>
            <a:r>
              <a:rPr lang="et-EE" b="1" dirty="0"/>
              <a:t>;</a:t>
            </a:r>
            <a:r>
              <a:rPr lang="et-EE" dirty="0"/>
              <a:t> is for commenting like // for C++. So ; </a:t>
            </a:r>
            <a:r>
              <a:rPr lang="et-EE" u="sng" dirty="0"/>
              <a:t>this comment is not recognized by interpreter</a:t>
            </a:r>
            <a:endParaRPr lang="et-EE" dirty="0"/>
          </a:p>
          <a:p>
            <a:r>
              <a:rPr lang="et-EE" b="1" dirty="0"/>
              <a:t>' </a:t>
            </a:r>
            <a:r>
              <a:rPr lang="et-EE" dirty="0"/>
              <a:t>is to read "as is" and not for interpretation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478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Functional programming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Sequence control</a:t>
            </a:r>
          </a:p>
          <a:p>
            <a:pPr lvl="1"/>
            <a:r>
              <a:rPr lang="et-EE" dirty="0" err="1" smtClean="0"/>
              <a:t>Used</a:t>
            </a:r>
            <a:r>
              <a:rPr lang="et-EE" dirty="0" smtClean="0"/>
              <a:t> </a:t>
            </a:r>
            <a:r>
              <a:rPr lang="et-EE" dirty="0"/>
              <a:t>in expressions, (e.g. Precedence rules, parenthesis)</a:t>
            </a:r>
          </a:p>
          <a:p>
            <a:pPr lvl="1"/>
            <a:r>
              <a:rPr lang="et-EE" dirty="0" err="1" smtClean="0"/>
              <a:t>Between</a:t>
            </a:r>
            <a:r>
              <a:rPr lang="et-EE" dirty="0" smtClean="0"/>
              <a:t> </a:t>
            </a:r>
            <a:r>
              <a:rPr lang="et-EE" dirty="0"/>
              <a:t>statements or blocks, (e.g. Iteration and conditionals)</a:t>
            </a:r>
          </a:p>
          <a:p>
            <a:pPr lvl="1"/>
            <a:r>
              <a:rPr lang="et-EE" dirty="0" err="1" smtClean="0"/>
              <a:t>Between</a:t>
            </a:r>
            <a:r>
              <a:rPr lang="et-EE" dirty="0" smtClean="0"/>
              <a:t> </a:t>
            </a:r>
            <a:r>
              <a:rPr lang="et-EE" dirty="0"/>
              <a:t>sub-programs, (e.g. Calls)</a:t>
            </a:r>
          </a:p>
          <a:p>
            <a:r>
              <a:rPr lang="et-EE" dirty="0"/>
              <a:t>Control sequences</a:t>
            </a:r>
          </a:p>
          <a:p>
            <a:pPr lvl="1"/>
            <a:r>
              <a:rPr lang="et-EE" dirty="0" err="1" smtClean="0"/>
              <a:t>Implied</a:t>
            </a:r>
            <a:r>
              <a:rPr lang="et-EE" dirty="0"/>
              <a:t>, (physical statement order)</a:t>
            </a:r>
          </a:p>
          <a:p>
            <a:pPr lvl="1"/>
            <a:r>
              <a:rPr lang="et-EE" dirty="0" err="1" smtClean="0"/>
              <a:t>Explicit</a:t>
            </a:r>
            <a:r>
              <a:rPr lang="et-EE" dirty="0"/>
              <a:t>, (parenthesis or goto's)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857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Parsing</a:t>
            </a:r>
            <a:r>
              <a:rPr lang="et-EE" dirty="0" smtClean="0"/>
              <a:t> </a:t>
            </a:r>
            <a:r>
              <a:rPr lang="et-EE" dirty="0" err="1" smtClean="0"/>
              <a:t>formulas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err="1"/>
              <a:t>Root</a:t>
            </a:r>
            <a:r>
              <a:rPr lang="et-EE" dirty="0"/>
              <a:t> = </a:t>
            </a:r>
            <a:r>
              <a:rPr lang="et-EE" u="sng" dirty="0"/>
              <a:t>-b ± (b</a:t>
            </a:r>
            <a:r>
              <a:rPr lang="et-EE" u="sng" baseline="30000" dirty="0"/>
              <a:t>2</a:t>
            </a:r>
            <a:r>
              <a:rPr lang="et-EE" u="sng" dirty="0"/>
              <a:t>-4ac)</a:t>
            </a:r>
            <a:r>
              <a:rPr lang="et-EE" u="sng" baseline="30000" dirty="0"/>
              <a:t>1/2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t-EE" dirty="0"/>
              <a:t>                       2a</a:t>
            </a:r>
            <a:endParaRPr lang="en-US" dirty="0"/>
          </a:p>
          <a:p>
            <a:r>
              <a:rPr lang="et-EE" dirty="0"/>
              <a:t>In </a:t>
            </a:r>
            <a:r>
              <a:rPr lang="et-EE" dirty="0" err="1"/>
              <a:t>Fortran</a:t>
            </a:r>
            <a:r>
              <a:rPr lang="et-EE" dirty="0"/>
              <a:t>: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Root</a:t>
            </a:r>
            <a:r>
              <a:rPr lang="et-EE" dirty="0"/>
              <a:t>  = ( -b + </a:t>
            </a:r>
            <a:r>
              <a:rPr lang="et-EE" dirty="0" err="1"/>
              <a:t>Sqrt</a:t>
            </a:r>
            <a:r>
              <a:rPr lang="et-EE" dirty="0"/>
              <a:t> ( b**2 - 4*a*c))/2*a</a:t>
            </a:r>
            <a:endParaRPr lang="en-US" dirty="0"/>
          </a:p>
          <a:p>
            <a:r>
              <a:rPr lang="et-EE" dirty="0"/>
              <a:t>In </a:t>
            </a:r>
            <a:r>
              <a:rPr lang="et-EE" dirty="0" err="1" smtClean="0"/>
              <a:t>some</a:t>
            </a:r>
            <a:r>
              <a:rPr lang="et-EE" dirty="0" smtClean="0"/>
              <a:t> </a:t>
            </a:r>
            <a:r>
              <a:rPr lang="et-EE" dirty="0" err="1"/>
              <a:t>instances</a:t>
            </a:r>
            <a:r>
              <a:rPr lang="et-EE" dirty="0"/>
              <a:t>, </a:t>
            </a:r>
            <a:r>
              <a:rPr lang="et-EE" dirty="0" err="1"/>
              <a:t>parenthesis</a:t>
            </a:r>
            <a:r>
              <a:rPr lang="et-EE" dirty="0"/>
              <a:t> are </a:t>
            </a:r>
            <a:r>
              <a:rPr lang="et-EE" dirty="0" err="1"/>
              <a:t>essential</a:t>
            </a:r>
            <a:r>
              <a:rPr lang="et-EE" dirty="0"/>
              <a:t>, in </a:t>
            </a:r>
            <a:r>
              <a:rPr lang="et-EE" dirty="0" err="1" smtClean="0"/>
              <a:t>others</a:t>
            </a:r>
            <a:r>
              <a:rPr lang="et-EE" dirty="0" smtClean="0"/>
              <a:t> </a:t>
            </a:r>
            <a:r>
              <a:rPr lang="et-EE" dirty="0" err="1"/>
              <a:t>they</a:t>
            </a:r>
            <a:r>
              <a:rPr lang="et-EE" dirty="0"/>
              <a:t> are </a:t>
            </a:r>
            <a:r>
              <a:rPr lang="et-EE" dirty="0" err="1"/>
              <a:t>not</a:t>
            </a:r>
            <a:r>
              <a:rPr lang="et-EE" dirty="0"/>
              <a:t>. </a:t>
            </a:r>
            <a:endParaRPr lang="et-EE" dirty="0" smtClean="0"/>
          </a:p>
          <a:p>
            <a:pPr marL="0" indent="0">
              <a:buNone/>
            </a:pPr>
            <a:r>
              <a:rPr lang="et-EE" dirty="0"/>
              <a:t>(a + b)*(c - a)   </a:t>
            </a:r>
            <a:r>
              <a:rPr lang="et-EE" dirty="0" err="1"/>
              <a:t>in-fix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* + a b - c a      </a:t>
            </a:r>
            <a:r>
              <a:rPr lang="et-EE" dirty="0" err="1"/>
              <a:t>pre-fix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a b + c a - *      post-</a:t>
            </a:r>
            <a:r>
              <a:rPr lang="et-EE" dirty="0" err="1"/>
              <a:t>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r>
              <a:rPr lang="et-EE" u="sng" dirty="0" err="1"/>
              <a:t>What</a:t>
            </a:r>
            <a:r>
              <a:rPr lang="et-EE" u="sng" dirty="0"/>
              <a:t> </a:t>
            </a:r>
            <a:r>
              <a:rPr lang="et-EE" u="sng" dirty="0" err="1"/>
              <a:t>is</a:t>
            </a:r>
            <a:r>
              <a:rPr lang="et-EE" u="sng" dirty="0"/>
              <a:t> </a:t>
            </a:r>
            <a:r>
              <a:rPr lang="et-EE" u="sng" dirty="0" err="1"/>
              <a:t>the</a:t>
            </a:r>
            <a:r>
              <a:rPr lang="et-EE" u="sng" dirty="0"/>
              <a:t> </a:t>
            </a:r>
            <a:r>
              <a:rPr lang="et-EE" u="sng" dirty="0" err="1"/>
              <a:t>difference</a:t>
            </a:r>
            <a:r>
              <a:rPr lang="et-EE" u="sng" dirty="0"/>
              <a:t> </a:t>
            </a:r>
            <a:r>
              <a:rPr lang="et-EE" u="sng" dirty="0" err="1"/>
              <a:t>between</a:t>
            </a:r>
            <a:r>
              <a:rPr lang="et-EE" u="sng" dirty="0"/>
              <a:t> </a:t>
            </a:r>
            <a:r>
              <a:rPr lang="et-EE" u="sng" dirty="0" err="1"/>
              <a:t>unary</a:t>
            </a:r>
            <a:r>
              <a:rPr lang="et-EE" u="sng" dirty="0"/>
              <a:t> and </a:t>
            </a:r>
            <a:r>
              <a:rPr lang="et-EE" u="sng" dirty="0" err="1"/>
              <a:t>binary</a:t>
            </a:r>
            <a:r>
              <a:rPr lang="et-EE" u="sng" dirty="0"/>
              <a:t> minus?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(</a:t>
            </a:r>
            <a:r>
              <a:rPr lang="et-EE" dirty="0" err="1"/>
              <a:t>i.e</a:t>
            </a:r>
            <a:r>
              <a:rPr lang="et-EE" dirty="0"/>
              <a:t>. </a:t>
            </a:r>
            <a:r>
              <a:rPr lang="et-EE" dirty="0" err="1"/>
              <a:t>how</a:t>
            </a:r>
            <a:r>
              <a:rPr lang="et-EE" dirty="0"/>
              <a:t> </a:t>
            </a:r>
            <a:r>
              <a:rPr lang="et-EE" dirty="0" err="1"/>
              <a:t>does</a:t>
            </a:r>
            <a:r>
              <a:rPr lang="et-EE" dirty="0"/>
              <a:t> "-b" and "b</a:t>
            </a:r>
            <a:r>
              <a:rPr lang="et-EE" baseline="30000" dirty="0"/>
              <a:t>2</a:t>
            </a:r>
            <a:r>
              <a:rPr lang="et-EE" dirty="0"/>
              <a:t>-4ac" in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quadratic</a:t>
            </a:r>
            <a:r>
              <a:rPr lang="et-EE" dirty="0"/>
              <a:t> </a:t>
            </a:r>
            <a:r>
              <a:rPr lang="et-EE" dirty="0" err="1"/>
              <a:t>formula</a:t>
            </a:r>
            <a:r>
              <a:rPr lang="et-EE" dirty="0"/>
              <a:t> </a:t>
            </a:r>
            <a:r>
              <a:rPr lang="et-EE" dirty="0" err="1"/>
              <a:t>differ</a:t>
            </a:r>
            <a:r>
              <a:rPr lang="et-EE" dirty="0"/>
              <a:t> in </a:t>
            </a:r>
            <a:r>
              <a:rPr lang="et-EE" dirty="0" err="1"/>
              <a:t>terms</a:t>
            </a:r>
            <a:r>
              <a:rPr lang="et-EE" dirty="0"/>
              <a:t> of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r>
              <a:rPr lang="et-EE" dirty="0"/>
              <a:t>?)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450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Tree</a:t>
            </a:r>
            <a:r>
              <a:rPr lang="et-EE" dirty="0"/>
              <a:t> </a:t>
            </a:r>
            <a:r>
              <a:rPr lang="et-EE" dirty="0" err="1" smtClean="0"/>
              <a:t>representation</a:t>
            </a:r>
            <a:r>
              <a:rPr lang="et-EE" dirty="0" smtClean="0"/>
              <a:t> </a:t>
            </a:r>
            <a:r>
              <a:rPr lang="et-EE" dirty="0" err="1" smtClean="0"/>
              <a:t>issues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   -</a:t>
            </a:r>
            <a:r>
              <a:rPr lang="et-EE" dirty="0"/>
              <a:t>a * b + c  </a:t>
            </a:r>
            <a:r>
              <a:rPr lang="et-EE" dirty="0" err="1"/>
              <a:t>in-fix</a:t>
            </a:r>
            <a:r>
              <a:rPr lang="et-EE" dirty="0"/>
              <a:t> </a:t>
            </a:r>
            <a:r>
              <a:rPr lang="et-EE" dirty="0" err="1" smtClean="0"/>
              <a:t>notation</a:t>
            </a: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n-US" dirty="0"/>
          </a:p>
          <a:p>
            <a:r>
              <a:rPr lang="et-EE" dirty="0" err="1" smtClean="0"/>
              <a:t>Binary</a:t>
            </a:r>
            <a:r>
              <a:rPr lang="et-EE" dirty="0" smtClean="0"/>
              <a:t> </a:t>
            </a:r>
            <a:r>
              <a:rPr lang="et-EE" dirty="0"/>
              <a:t>vs. </a:t>
            </a:r>
            <a:r>
              <a:rPr lang="et-EE" dirty="0" err="1"/>
              <a:t>unary</a:t>
            </a:r>
            <a:r>
              <a:rPr lang="et-EE" dirty="0"/>
              <a:t> </a:t>
            </a:r>
            <a:r>
              <a:rPr lang="et-EE" dirty="0" err="1"/>
              <a:t>operator</a:t>
            </a:r>
            <a:r>
              <a:rPr lang="et-EE" dirty="0"/>
              <a:t> </a:t>
            </a:r>
            <a:r>
              <a:rPr lang="et-EE" dirty="0" err="1"/>
              <a:t>confusion</a:t>
            </a:r>
            <a:endParaRPr lang="en-US" dirty="0"/>
          </a:p>
          <a:p>
            <a:r>
              <a:rPr lang="et-EE" dirty="0" err="1" smtClean="0"/>
              <a:t>Precedence</a:t>
            </a:r>
            <a:r>
              <a:rPr lang="et-EE" dirty="0" smtClean="0"/>
              <a:t> </a:t>
            </a:r>
            <a:r>
              <a:rPr lang="et-EE" dirty="0" err="1"/>
              <a:t>rules</a:t>
            </a:r>
            <a:r>
              <a:rPr lang="et-EE" dirty="0"/>
              <a:t> </a:t>
            </a:r>
            <a:endParaRPr lang="en-US" dirty="0"/>
          </a:p>
          <a:p>
            <a:r>
              <a:rPr lang="et-EE" dirty="0" err="1" smtClean="0"/>
              <a:t>Associativity</a:t>
            </a:r>
            <a:endParaRPr lang="en-US" dirty="0"/>
          </a:p>
          <a:p>
            <a:pPr lvl="1"/>
            <a:r>
              <a:rPr lang="et-EE" dirty="0" err="1" smtClean="0"/>
              <a:t>left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right</a:t>
            </a:r>
            <a:r>
              <a:rPr lang="et-EE" dirty="0"/>
              <a:t>  </a:t>
            </a:r>
            <a:endParaRPr lang="en-US" dirty="0"/>
          </a:p>
          <a:p>
            <a:pPr lvl="1"/>
            <a:r>
              <a:rPr lang="et-EE" dirty="0" err="1" smtClean="0"/>
              <a:t>right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left</a:t>
            </a:r>
            <a:r>
              <a:rPr lang="et-EE" dirty="0"/>
              <a:t>, (</a:t>
            </a:r>
            <a:r>
              <a:rPr lang="et-EE" dirty="0" err="1"/>
              <a:t>eliminates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need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parenthesis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"2a" in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denominator</a:t>
            </a:r>
            <a:r>
              <a:rPr lang="et-EE" dirty="0"/>
              <a:t> of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quadratic</a:t>
            </a:r>
            <a:r>
              <a:rPr lang="et-EE" dirty="0"/>
              <a:t>)</a:t>
            </a:r>
            <a:endParaRPr lang="en-US" dirty="0"/>
          </a:p>
          <a:p>
            <a:r>
              <a:rPr lang="et-EE" dirty="0" err="1" smtClean="0"/>
              <a:t>Operators</a:t>
            </a:r>
            <a:r>
              <a:rPr lang="et-EE" dirty="0" smtClean="0"/>
              <a:t> </a:t>
            </a:r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varying</a:t>
            </a:r>
            <a:r>
              <a:rPr lang="et-EE" dirty="0"/>
              <a:t> number of </a:t>
            </a:r>
            <a:r>
              <a:rPr lang="et-EE" dirty="0" err="1"/>
              <a:t>operands</a:t>
            </a:r>
            <a:r>
              <a:rPr lang="et-EE" dirty="0"/>
              <a:t>, ( </a:t>
            </a:r>
            <a:r>
              <a:rPr lang="et-EE" dirty="0" err="1"/>
              <a:t>i.e</a:t>
            </a:r>
            <a:r>
              <a:rPr lang="et-EE" dirty="0"/>
              <a:t>. (+ 2 3 4))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pic>
        <p:nvPicPr>
          <p:cNvPr id="2050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349" y="1623966"/>
            <a:ext cx="3312368" cy="183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7087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Problem</a:t>
            </a:r>
            <a:r>
              <a:rPr lang="et-EE" dirty="0"/>
              <a:t> </a:t>
            </a:r>
            <a:r>
              <a:rPr lang="et-EE" dirty="0" err="1" smtClean="0"/>
              <a:t>areas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Uniform</a:t>
            </a:r>
            <a:r>
              <a:rPr lang="et-EE" dirty="0" smtClean="0"/>
              <a:t> </a:t>
            </a:r>
            <a:r>
              <a:rPr lang="et-EE" dirty="0" err="1"/>
              <a:t>evaluation-once</a:t>
            </a:r>
            <a:r>
              <a:rPr lang="et-EE" dirty="0"/>
              <a:t> a </a:t>
            </a:r>
            <a:r>
              <a:rPr lang="et-EE" dirty="0" err="1"/>
              <a:t>tree</a:t>
            </a:r>
            <a:r>
              <a:rPr lang="et-EE" dirty="0"/>
              <a:t>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formed</a:t>
            </a:r>
            <a:r>
              <a:rPr lang="et-EE" dirty="0"/>
              <a:t>, all </a:t>
            </a:r>
            <a:r>
              <a:rPr lang="et-EE" dirty="0" err="1"/>
              <a:t>operands</a:t>
            </a:r>
            <a:r>
              <a:rPr lang="et-EE" dirty="0"/>
              <a:t> are </a:t>
            </a:r>
            <a:r>
              <a:rPr lang="et-EE" dirty="0" err="1"/>
              <a:t>treated</a:t>
            </a:r>
            <a:r>
              <a:rPr lang="et-EE" dirty="0"/>
              <a:t> </a:t>
            </a:r>
            <a:r>
              <a:rPr lang="et-EE" dirty="0" err="1"/>
              <a:t>equally</a:t>
            </a:r>
            <a:endParaRPr lang="en-US" dirty="0"/>
          </a:p>
          <a:p>
            <a:r>
              <a:rPr lang="et-EE" dirty="0" smtClean="0"/>
              <a:t>Side </a:t>
            </a:r>
            <a:r>
              <a:rPr lang="et-EE" dirty="0" err="1"/>
              <a:t>effects</a:t>
            </a:r>
            <a:r>
              <a:rPr lang="et-EE" dirty="0"/>
              <a:t>:</a:t>
            </a:r>
            <a:endParaRPr lang="en-US" dirty="0"/>
          </a:p>
          <a:p>
            <a:endParaRPr lang="et-EE" dirty="0" smtClean="0"/>
          </a:p>
          <a:p>
            <a:endParaRPr lang="et-EE" dirty="0"/>
          </a:p>
          <a:p>
            <a:r>
              <a:rPr lang="et-EE" dirty="0" err="1" smtClean="0"/>
              <a:t>Error</a:t>
            </a:r>
            <a:r>
              <a:rPr lang="et-EE" dirty="0" smtClean="0"/>
              <a:t> </a:t>
            </a:r>
            <a:r>
              <a:rPr lang="et-EE" dirty="0" err="1"/>
              <a:t>conditions</a:t>
            </a:r>
            <a:r>
              <a:rPr lang="et-EE" dirty="0"/>
              <a:t>: </a:t>
            </a:r>
            <a:r>
              <a:rPr lang="et-EE" dirty="0" err="1"/>
              <a:t>arithmetic</a:t>
            </a:r>
            <a:r>
              <a:rPr lang="et-EE" dirty="0"/>
              <a:t> </a:t>
            </a:r>
            <a:r>
              <a:rPr lang="et-EE" dirty="0" err="1"/>
              <a:t>over</a:t>
            </a:r>
            <a:r>
              <a:rPr lang="et-EE" dirty="0"/>
              <a:t>-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under-flow</a:t>
            </a:r>
            <a:r>
              <a:rPr lang="et-EE" dirty="0"/>
              <a:t>, (</a:t>
            </a:r>
            <a:r>
              <a:rPr lang="et-EE" dirty="0" err="1"/>
              <a:t>i.e</a:t>
            </a:r>
            <a:r>
              <a:rPr lang="et-EE" dirty="0"/>
              <a:t>. 4/ (200 * 10,000,000))</a:t>
            </a:r>
            <a:endParaRPr lang="en-US" dirty="0"/>
          </a:p>
          <a:p>
            <a:r>
              <a:rPr lang="et-EE" dirty="0" err="1" smtClean="0"/>
              <a:t>Short</a:t>
            </a:r>
            <a:r>
              <a:rPr lang="et-EE" dirty="0" smtClean="0"/>
              <a:t> </a:t>
            </a:r>
            <a:r>
              <a:rPr lang="et-EE" dirty="0" err="1"/>
              <a:t>circuited</a:t>
            </a:r>
            <a:r>
              <a:rPr lang="et-EE" dirty="0"/>
              <a:t> </a:t>
            </a:r>
            <a:r>
              <a:rPr lang="et-EE" dirty="0" err="1"/>
              <a:t>boolean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:</a:t>
            </a:r>
            <a:endParaRPr lang="en-US" dirty="0"/>
          </a:p>
          <a:p>
            <a:pPr lvl="1"/>
            <a:r>
              <a:rPr lang="et-EE" dirty="0"/>
              <a:t>(a = 0) OR (b / a &gt; c) in </a:t>
            </a:r>
            <a:r>
              <a:rPr lang="et-EE" dirty="0" err="1"/>
              <a:t>short</a:t>
            </a:r>
            <a:r>
              <a:rPr lang="et-EE" dirty="0"/>
              <a:t> </a:t>
            </a:r>
            <a:r>
              <a:rPr lang="et-EE" dirty="0" err="1"/>
              <a:t>circuit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, </a:t>
            </a:r>
            <a:r>
              <a:rPr lang="et-EE" dirty="0" err="1"/>
              <a:t>the</a:t>
            </a:r>
            <a:r>
              <a:rPr lang="et-EE" dirty="0"/>
              <a:t> "OR"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evaluated</a:t>
            </a:r>
            <a:r>
              <a:rPr lang="et-EE" dirty="0"/>
              <a:t> </a:t>
            </a:r>
            <a:r>
              <a:rPr lang="et-EE" dirty="0" err="1"/>
              <a:t>until</a:t>
            </a:r>
            <a:r>
              <a:rPr lang="et-EE" dirty="0"/>
              <a:t> a "</a:t>
            </a:r>
            <a:r>
              <a:rPr lang="et-EE" dirty="0" err="1"/>
              <a:t>true</a:t>
            </a:r>
            <a:r>
              <a:rPr lang="et-EE" dirty="0"/>
              <a:t>"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found</a:t>
            </a:r>
            <a:r>
              <a:rPr lang="et-EE" dirty="0"/>
              <a:t>.</a:t>
            </a:r>
            <a:endParaRPr lang="en-US" dirty="0"/>
          </a:p>
          <a:p>
            <a:pPr lvl="1"/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full</a:t>
            </a:r>
            <a:r>
              <a:rPr lang="et-EE" dirty="0"/>
              <a:t> </a:t>
            </a:r>
            <a:r>
              <a:rPr lang="et-EE" dirty="0" err="1"/>
              <a:t>boolean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, </a:t>
            </a:r>
            <a:r>
              <a:rPr lang="et-EE" dirty="0" err="1"/>
              <a:t>the</a:t>
            </a:r>
            <a:r>
              <a:rPr lang="et-EE" dirty="0"/>
              <a:t> "b/a", </a:t>
            </a:r>
            <a:r>
              <a:rPr lang="et-EE" dirty="0" err="1"/>
              <a:t>where</a:t>
            </a:r>
            <a:r>
              <a:rPr lang="et-EE" dirty="0"/>
              <a:t> a = 0,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evaluated</a:t>
            </a:r>
            <a:r>
              <a:rPr lang="et-EE" dirty="0"/>
              <a:t> </a:t>
            </a:r>
            <a:r>
              <a:rPr lang="et-EE" dirty="0" err="1"/>
              <a:t>first</a:t>
            </a:r>
            <a:r>
              <a:rPr lang="et-EE" dirty="0"/>
              <a:t>. </a:t>
            </a:r>
            <a:r>
              <a:rPr lang="et-EE" dirty="0" err="1"/>
              <a:t>This</a:t>
            </a:r>
            <a:r>
              <a:rPr lang="et-EE" dirty="0"/>
              <a:t> </a:t>
            </a:r>
            <a:r>
              <a:rPr lang="et-EE" dirty="0" err="1"/>
              <a:t>results</a:t>
            </a:r>
            <a:r>
              <a:rPr lang="et-EE" dirty="0"/>
              <a:t> in a </a:t>
            </a:r>
            <a:r>
              <a:rPr lang="et-EE" dirty="0" err="1"/>
              <a:t>run-time</a:t>
            </a:r>
            <a:r>
              <a:rPr lang="et-EE" dirty="0"/>
              <a:t> </a:t>
            </a:r>
            <a:r>
              <a:rPr lang="et-EE" dirty="0" err="1"/>
              <a:t>error</a:t>
            </a:r>
            <a:r>
              <a:rPr lang="et-EE" dirty="0" smtClean="0"/>
              <a:t>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pic>
        <p:nvPicPr>
          <p:cNvPr id="3075" name="Picture 3" descr="image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836" y="2131127"/>
            <a:ext cx="4104456" cy="1737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5826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Alternating</a:t>
            </a:r>
            <a:r>
              <a:rPr lang="et-EE" dirty="0"/>
              <a:t> (</a:t>
            </a:r>
            <a:r>
              <a:rPr lang="et-EE" dirty="0" err="1"/>
              <a:t>conditional</a:t>
            </a:r>
            <a:r>
              <a:rPr lang="et-EE" dirty="0"/>
              <a:t> </a:t>
            </a:r>
            <a:r>
              <a:rPr lang="et-EE" dirty="0" err="1"/>
              <a:t>statements</a:t>
            </a:r>
            <a:r>
              <a:rPr lang="et-EE" dirty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„</a:t>
            </a:r>
            <a:r>
              <a:rPr lang="et-EE" dirty="0" err="1" smtClean="0"/>
              <a:t>Dangling</a:t>
            </a:r>
            <a:r>
              <a:rPr lang="et-EE" dirty="0" smtClean="0"/>
              <a:t> </a:t>
            </a:r>
            <a:r>
              <a:rPr lang="et-EE" dirty="0" err="1"/>
              <a:t>else</a:t>
            </a:r>
            <a:r>
              <a:rPr lang="et-EE" dirty="0"/>
              <a:t>" </a:t>
            </a:r>
            <a:r>
              <a:rPr lang="et-EE" dirty="0" err="1"/>
              <a:t>issue</a:t>
            </a:r>
            <a:r>
              <a:rPr lang="et-EE" dirty="0"/>
              <a:t>: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if</a:t>
            </a:r>
            <a:r>
              <a:rPr lang="et-EE" dirty="0"/>
              <a:t> x = 3  </a:t>
            </a:r>
            <a:r>
              <a:rPr lang="et-EE" dirty="0" err="1"/>
              <a:t>then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   y = 5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if</a:t>
            </a:r>
            <a:r>
              <a:rPr lang="et-EE" dirty="0"/>
              <a:t> x = 5 </a:t>
            </a:r>
            <a:r>
              <a:rPr lang="et-EE" dirty="0" err="1"/>
              <a:t>then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   y = 6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else</a:t>
            </a:r>
            <a:r>
              <a:rPr lang="et-EE" dirty="0"/>
              <a:t> y = 7   // WHICH "IF" GETS THE "ELSE"?</a:t>
            </a:r>
            <a:endParaRPr lang="en-US" dirty="0"/>
          </a:p>
          <a:p>
            <a:r>
              <a:rPr lang="et-EE" dirty="0"/>
              <a:t>in C++ {}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used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define</a:t>
            </a:r>
            <a:r>
              <a:rPr lang="et-EE" dirty="0"/>
              <a:t> </a:t>
            </a:r>
            <a:r>
              <a:rPr lang="et-EE" dirty="0" err="1"/>
              <a:t>where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else</a:t>
            </a:r>
            <a:r>
              <a:rPr lang="et-EE" dirty="0"/>
              <a:t> </a:t>
            </a:r>
            <a:r>
              <a:rPr lang="et-EE" dirty="0" err="1"/>
              <a:t>belongs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7324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Case</a:t>
            </a:r>
            <a:r>
              <a:rPr lang="et-EE" dirty="0" smtClean="0"/>
              <a:t> design issues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pic>
        <p:nvPicPr>
          <p:cNvPr id="4098" name="Picture 2" descr="image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3297764"/>
            <a:ext cx="575310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23592" y="1340768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What</a:t>
            </a:r>
            <a:r>
              <a:rPr lang="et-EE" sz="2400" dirty="0" smtClean="0"/>
              <a:t> </a:t>
            </a:r>
            <a:r>
              <a:rPr lang="et-EE" sz="2400" dirty="0"/>
              <a:t>type of selector expression?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What</a:t>
            </a:r>
            <a:r>
              <a:rPr lang="et-EE" sz="2400" dirty="0" smtClean="0"/>
              <a:t> </a:t>
            </a:r>
            <a:r>
              <a:rPr lang="et-EE" sz="2400" dirty="0"/>
              <a:t>types of case labels?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Can</a:t>
            </a:r>
            <a:r>
              <a:rPr lang="et-EE" sz="2400" dirty="0" smtClean="0"/>
              <a:t> </a:t>
            </a:r>
            <a:r>
              <a:rPr lang="et-EE" sz="2400" dirty="0"/>
              <a:t>you branch to case labels from outside</a:t>
            </a:r>
            <a:r>
              <a:rPr lang="et-EE" sz="2400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Mutually</a:t>
            </a:r>
            <a:r>
              <a:rPr lang="et-EE" sz="2400" dirty="0" smtClean="0"/>
              <a:t> </a:t>
            </a:r>
            <a:r>
              <a:rPr lang="et-EE" sz="2400" dirty="0"/>
              <a:t>exclusive labels?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Exhaustive</a:t>
            </a:r>
            <a:r>
              <a:rPr lang="et-EE" sz="2400" dirty="0" smtClean="0"/>
              <a:t> </a:t>
            </a:r>
            <a:r>
              <a:rPr lang="et-EE" sz="2400" dirty="0"/>
              <a:t>label case coverage? </a:t>
            </a:r>
          </a:p>
        </p:txBody>
      </p:sp>
      <p:pic>
        <p:nvPicPr>
          <p:cNvPr id="8" name="Picture 2" descr="image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74" y="1340768"/>
            <a:ext cx="1728192" cy="202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14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Loop </a:t>
            </a:r>
            <a:r>
              <a:rPr lang="et-EE" dirty="0" err="1" smtClean="0"/>
              <a:t>design</a:t>
            </a:r>
            <a:r>
              <a:rPr lang="et-EE" dirty="0" smtClean="0"/>
              <a:t> </a:t>
            </a:r>
            <a:r>
              <a:rPr lang="et-EE" dirty="0" err="1" smtClean="0"/>
              <a:t>issues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 err="1" smtClean="0"/>
              <a:t>What</a:t>
            </a:r>
            <a:r>
              <a:rPr lang="et-EE" sz="2800" dirty="0" smtClean="0"/>
              <a:t> </a:t>
            </a:r>
            <a:r>
              <a:rPr lang="et-EE" sz="2800" dirty="0"/>
              <a:t>type of values may loop variable assume?</a:t>
            </a:r>
          </a:p>
          <a:p>
            <a:r>
              <a:rPr lang="et-EE" sz="2800" dirty="0" err="1" smtClean="0"/>
              <a:t>Complexity</a:t>
            </a:r>
            <a:r>
              <a:rPr lang="et-EE" sz="2800" dirty="0" smtClean="0"/>
              <a:t> </a:t>
            </a:r>
            <a:r>
              <a:rPr lang="et-EE" sz="2800" dirty="0"/>
              <a:t>of loop expression?</a:t>
            </a:r>
          </a:p>
          <a:p>
            <a:r>
              <a:rPr lang="et-EE" sz="2800" dirty="0" err="1" smtClean="0"/>
              <a:t>How</a:t>
            </a:r>
            <a:r>
              <a:rPr lang="et-EE" sz="2800" dirty="0" smtClean="0"/>
              <a:t> </a:t>
            </a:r>
            <a:r>
              <a:rPr lang="et-EE" sz="2800" dirty="0"/>
              <a:t>often is loop variable checked against final value?</a:t>
            </a:r>
          </a:p>
          <a:p>
            <a:r>
              <a:rPr lang="et-EE" sz="2800" dirty="0" err="1" smtClean="0"/>
              <a:t>Can</a:t>
            </a:r>
            <a:r>
              <a:rPr lang="et-EE" sz="2800" dirty="0" smtClean="0"/>
              <a:t> </a:t>
            </a:r>
            <a:r>
              <a:rPr lang="et-EE" sz="2800" dirty="0"/>
              <a:t>loop variable </a:t>
            </a:r>
            <a:r>
              <a:rPr lang="et-EE" sz="2800" dirty="0" err="1"/>
              <a:t>be</a:t>
            </a:r>
            <a:r>
              <a:rPr lang="et-EE" sz="2800" dirty="0"/>
              <a:t> </a:t>
            </a:r>
            <a:r>
              <a:rPr lang="et-EE" sz="2800" dirty="0" err="1" smtClean="0"/>
              <a:t>assigned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/>
              <a:t>inside loop body?</a:t>
            </a:r>
          </a:p>
          <a:p>
            <a:r>
              <a:rPr lang="et-EE" sz="2800" dirty="0" err="1" smtClean="0"/>
              <a:t>When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 err="1" smtClean="0"/>
              <a:t>evaluate</a:t>
            </a:r>
            <a:r>
              <a:rPr lang="et-EE" sz="2800" dirty="0" smtClean="0"/>
              <a:t> </a:t>
            </a:r>
            <a:r>
              <a:rPr lang="et-EE" sz="2800" dirty="0"/>
              <a:t>stopping expression?</a:t>
            </a:r>
          </a:p>
          <a:p>
            <a:r>
              <a:rPr lang="et-EE" sz="2800" dirty="0" err="1" smtClean="0"/>
              <a:t>Transfer</a:t>
            </a:r>
            <a:r>
              <a:rPr lang="et-EE" sz="2800" dirty="0" smtClean="0"/>
              <a:t> </a:t>
            </a:r>
            <a:r>
              <a:rPr lang="et-EE" sz="2800" dirty="0"/>
              <a:t>permitted outside loop?</a:t>
            </a:r>
          </a:p>
          <a:p>
            <a:r>
              <a:rPr lang="et-EE" sz="2800" dirty="0" err="1" smtClean="0"/>
              <a:t>Scope</a:t>
            </a:r>
            <a:r>
              <a:rPr lang="et-EE" sz="2800" dirty="0" smtClean="0"/>
              <a:t> </a:t>
            </a:r>
            <a:r>
              <a:rPr lang="et-EE" sz="2800" dirty="0"/>
              <a:t>of loop </a:t>
            </a:r>
            <a:r>
              <a:rPr lang="et-EE" sz="2800" dirty="0" err="1"/>
              <a:t>variable</a:t>
            </a:r>
            <a:r>
              <a:rPr lang="et-EE" sz="2800" dirty="0" smtClean="0"/>
              <a:t>?</a:t>
            </a:r>
          </a:p>
          <a:p>
            <a:r>
              <a:rPr lang="et-EE" sz="2800" dirty="0" err="1"/>
              <a:t>Multiple</a:t>
            </a:r>
            <a:r>
              <a:rPr lang="et-EE" sz="2800" dirty="0"/>
              <a:t> loop </a:t>
            </a:r>
            <a:r>
              <a:rPr lang="et-EE" sz="2800" dirty="0" err="1"/>
              <a:t>exits</a:t>
            </a:r>
            <a:endParaRPr lang="en-US" sz="2800" dirty="0"/>
          </a:p>
          <a:p>
            <a:r>
              <a:rPr lang="et-EE" sz="2800" dirty="0"/>
              <a:t>"Loop and a </a:t>
            </a:r>
            <a:r>
              <a:rPr lang="et-EE" sz="2800" dirty="0" err="1"/>
              <a:t>half</a:t>
            </a:r>
            <a:r>
              <a:rPr lang="et-EE" sz="2800" dirty="0"/>
              <a:t>", </a:t>
            </a:r>
            <a:r>
              <a:rPr lang="et-EE" sz="2800" dirty="0" smtClean="0"/>
              <a:t>(test </a:t>
            </a:r>
            <a:r>
              <a:rPr lang="et-EE" sz="2800" dirty="0"/>
              <a:t>in </a:t>
            </a:r>
            <a:r>
              <a:rPr lang="et-EE" sz="2800" dirty="0" err="1"/>
              <a:t>middle</a:t>
            </a:r>
            <a:r>
              <a:rPr lang="et-EE" sz="2800" dirty="0"/>
              <a:t> of loop)</a:t>
            </a:r>
            <a:endParaRPr lang="en-US" sz="2800" dirty="0"/>
          </a:p>
          <a:p>
            <a:endParaRPr lang="et-EE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28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f(x</a:t>
            </a:r>
            <a:r>
              <a:rPr lang="et-EE" dirty="0"/>
              <a:t>) = x * x</a:t>
            </a:r>
          </a:p>
          <a:p>
            <a:pPr marL="0" indent="0">
              <a:buNone/>
            </a:pPr>
            <a:r>
              <a:rPr lang="et-EE" dirty="0" smtClean="0"/>
              <a:t>f(2</a:t>
            </a:r>
            <a:r>
              <a:rPr lang="et-EE" dirty="0"/>
              <a:t>) = 2 * 2</a:t>
            </a:r>
          </a:p>
          <a:p>
            <a:pPr marL="0" indent="0">
              <a:buNone/>
            </a:pPr>
            <a:r>
              <a:rPr lang="et-EE" dirty="0" smtClean="0"/>
              <a:t>f(z </a:t>
            </a:r>
            <a:r>
              <a:rPr lang="et-EE" dirty="0"/>
              <a:t>+ 1) = (z + 1) * (z + 1</a:t>
            </a:r>
            <a:r>
              <a:rPr lang="et-EE" dirty="0" smtClean="0"/>
              <a:t>)</a:t>
            </a:r>
          </a:p>
          <a:p>
            <a:pPr marL="0" indent="0">
              <a:buNone/>
            </a:pPr>
            <a:r>
              <a:rPr lang="et-EE" dirty="0" smtClean="0"/>
              <a:t>"</a:t>
            </a:r>
            <a:r>
              <a:rPr lang="et-EE" dirty="0"/>
              <a:t>lambda" </a:t>
            </a:r>
            <a:r>
              <a:rPr lang="et-EE" dirty="0" err="1" smtClean="0"/>
              <a:t>notation</a:t>
            </a:r>
            <a:r>
              <a:rPr lang="et-EE" dirty="0" smtClean="0"/>
              <a:t>:</a:t>
            </a:r>
          </a:p>
          <a:p>
            <a:pPr marL="0" indent="0">
              <a:buNone/>
            </a:pPr>
            <a:r>
              <a:rPr lang="et-EE" dirty="0" smtClean="0"/>
              <a:t> in </a:t>
            </a:r>
            <a:r>
              <a:rPr lang="et-EE" dirty="0" err="1" smtClean="0"/>
              <a:t>Pyton</a:t>
            </a:r>
            <a:r>
              <a:rPr lang="et-EE" dirty="0" smtClean="0"/>
              <a:t> </a:t>
            </a:r>
            <a:r>
              <a:rPr lang="es-ES" dirty="0" err="1" smtClean="0"/>
              <a:t>adder</a:t>
            </a:r>
            <a:r>
              <a:rPr lang="es-ES" dirty="0" smtClean="0"/>
              <a:t> </a:t>
            </a:r>
            <a:r>
              <a:rPr lang="es-ES" dirty="0"/>
              <a:t>= lambda x, y: x + y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 (</a:t>
            </a:r>
            <a:r>
              <a:rPr lang="es-ES" dirty="0" err="1"/>
              <a:t>adder</a:t>
            </a:r>
            <a:r>
              <a:rPr lang="es-ES" dirty="0"/>
              <a:t> (1, 2</a:t>
            </a:r>
            <a:r>
              <a:rPr lang="es-ES" dirty="0" smtClean="0"/>
              <a:t>))</a:t>
            </a:r>
            <a:endParaRPr lang="et-EE" dirty="0"/>
          </a:p>
          <a:p>
            <a:pPr marL="0" indent="0">
              <a:buNone/>
            </a:pPr>
            <a:r>
              <a:rPr lang="et-EE" dirty="0" smtClean="0"/>
              <a:t>(</a:t>
            </a:r>
            <a:r>
              <a:rPr lang="el-GR" dirty="0" smtClean="0"/>
              <a:t>λ</a:t>
            </a:r>
            <a:r>
              <a:rPr lang="et-EE" dirty="0" smtClean="0"/>
              <a:t>x</a:t>
            </a:r>
            <a:r>
              <a:rPr lang="et-EE" dirty="0"/>
              <a:t>  x*x)2 = 2 * 2 = 4</a:t>
            </a:r>
          </a:p>
          <a:p>
            <a:pPr marL="0" indent="0">
              <a:buNone/>
            </a:pPr>
            <a:r>
              <a:rPr lang="et-EE" dirty="0"/>
              <a:t>f = </a:t>
            </a:r>
            <a:r>
              <a:rPr lang="el-GR" dirty="0" smtClean="0"/>
              <a:t>λ</a:t>
            </a:r>
            <a:r>
              <a:rPr lang="et-EE" dirty="0" err="1" smtClean="0"/>
              <a:t>x.x</a:t>
            </a:r>
            <a:r>
              <a:rPr lang="et-EE" dirty="0" smtClean="0"/>
              <a:t>*x</a:t>
            </a:r>
          </a:p>
          <a:p>
            <a:pPr marL="0" indent="0">
              <a:buNone/>
            </a:pPr>
            <a:r>
              <a:rPr lang="et-EE" dirty="0" err="1"/>
              <a:t>global</a:t>
            </a:r>
            <a:r>
              <a:rPr lang="et-EE" dirty="0"/>
              <a:t> </a:t>
            </a:r>
            <a:r>
              <a:rPr lang="et-EE" dirty="0" smtClean="0"/>
              <a:t>= </a:t>
            </a:r>
            <a:r>
              <a:rPr lang="et-EE" dirty="0"/>
              <a:t>non-lambda variable</a:t>
            </a:r>
          </a:p>
          <a:p>
            <a:pPr marL="0" indent="0">
              <a:buNone/>
            </a:pPr>
            <a:r>
              <a:rPr lang="et-EE" dirty="0"/>
              <a:t>f </a:t>
            </a:r>
            <a:r>
              <a:rPr lang="et-EE" dirty="0" smtClean="0"/>
              <a:t>= </a:t>
            </a:r>
            <a:r>
              <a:rPr lang="et-EE" dirty="0"/>
              <a:t>g </a:t>
            </a:r>
            <a:r>
              <a:rPr lang="et-EE" dirty="0" smtClean="0"/>
              <a:t>• h </a:t>
            </a:r>
            <a:r>
              <a:rPr lang="et-EE" dirty="0"/>
              <a:t>= g(h(x))  functional languages </a:t>
            </a:r>
            <a:r>
              <a:rPr lang="et-EE" dirty="0" err="1"/>
              <a:t>permit</a:t>
            </a:r>
            <a:r>
              <a:rPr lang="et-EE" dirty="0"/>
              <a:t> </a:t>
            </a:r>
            <a:r>
              <a:rPr lang="et-EE" dirty="0" err="1" smtClean="0"/>
              <a:t>this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</a:t>
            </a:r>
            <a:r>
              <a:rPr lang="et-EE" dirty="0" err="1"/>
              <a:t>programming</a:t>
            </a:r>
            <a:r>
              <a:rPr lang="et-EE" dirty="0"/>
              <a:t> ... </a:t>
            </a:r>
            <a:r>
              <a:rPr lang="et-EE" dirty="0" err="1"/>
              <a:t>applicative</a:t>
            </a:r>
            <a:r>
              <a:rPr lang="et-EE" dirty="0"/>
              <a:t> </a:t>
            </a:r>
            <a:r>
              <a:rPr lang="et-EE" dirty="0" err="1" smtClean="0"/>
              <a:t>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576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/ </a:t>
            </a:r>
            <a:r>
              <a:rPr lang="et-EE" dirty="0" err="1"/>
              <a:t>applicative</a:t>
            </a:r>
            <a:r>
              <a:rPr lang="et-EE" dirty="0"/>
              <a:t> </a:t>
            </a:r>
            <a:r>
              <a:rPr lang="et-EE" dirty="0" err="1"/>
              <a:t>languages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"primitives"</a:t>
            </a:r>
          </a:p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functional forms, (for new functions)</a:t>
            </a:r>
          </a:p>
          <a:p>
            <a:r>
              <a:rPr lang="et-EE" dirty="0" err="1" smtClean="0"/>
              <a:t>Application</a:t>
            </a:r>
            <a:r>
              <a:rPr lang="et-EE" dirty="0" smtClean="0"/>
              <a:t> </a:t>
            </a:r>
            <a:r>
              <a:rPr lang="et-EE" dirty="0"/>
              <a:t>operation, (apply function to arguments)</a:t>
            </a:r>
          </a:p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data objects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30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8" name="Picture 4" descr="D:\TransMac\Illustrator Files\3-Processes\3_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32656"/>
            <a:ext cx="8763000" cy="63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How math functions differ form </a:t>
            </a:r>
            <a:r>
              <a:rPr lang="et-EE" dirty="0" err="1"/>
              <a:t>computational</a:t>
            </a:r>
            <a:r>
              <a:rPr lang="et-EE" dirty="0"/>
              <a:t> </a:t>
            </a:r>
            <a:r>
              <a:rPr lang="et-EE" dirty="0" err="1"/>
              <a:t>functions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Modifiable</a:t>
            </a:r>
            <a:r>
              <a:rPr lang="et-EE" dirty="0" smtClean="0"/>
              <a:t> </a:t>
            </a:r>
            <a:r>
              <a:rPr lang="et-EE" dirty="0"/>
              <a:t>variable in computing</a:t>
            </a:r>
          </a:p>
          <a:p>
            <a:r>
              <a:rPr lang="et-EE" dirty="0" err="1" smtClean="0"/>
              <a:t>Program</a:t>
            </a:r>
            <a:r>
              <a:rPr lang="et-EE" dirty="0" smtClean="0"/>
              <a:t> </a:t>
            </a:r>
            <a:r>
              <a:rPr lang="et-EE" dirty="0"/>
              <a:t>functions have side effects</a:t>
            </a:r>
          </a:p>
          <a:p>
            <a:r>
              <a:rPr lang="et-EE" dirty="0" err="1" smtClean="0"/>
              <a:t>Programming</a:t>
            </a:r>
            <a:r>
              <a:rPr lang="et-EE" dirty="0" smtClean="0"/>
              <a:t> </a:t>
            </a:r>
            <a:r>
              <a:rPr lang="et-EE" dirty="0" err="1"/>
              <a:t>functions</a:t>
            </a:r>
            <a:r>
              <a:rPr lang="et-EE" dirty="0"/>
              <a:t> </a:t>
            </a:r>
            <a:r>
              <a:rPr lang="et-EE" dirty="0" err="1" smtClean="0"/>
              <a:t>defined</a:t>
            </a:r>
            <a:r>
              <a:rPr lang="et-EE" dirty="0" smtClean="0"/>
              <a:t> </a:t>
            </a:r>
            <a:r>
              <a:rPr lang="et-EE" dirty="0"/>
              <a:t>procedurally in </a:t>
            </a:r>
            <a:r>
              <a:rPr lang="et-EE" dirty="0" err="1" smtClean="0"/>
              <a:t>steps</a:t>
            </a:r>
            <a:r>
              <a:rPr lang="et-EE" dirty="0" smtClean="0"/>
              <a:t> - </a:t>
            </a:r>
            <a:r>
              <a:rPr lang="et-EE" dirty="0" err="1" smtClean="0"/>
              <a:t>math</a:t>
            </a:r>
            <a:r>
              <a:rPr lang="et-EE" dirty="0" smtClean="0"/>
              <a:t> </a:t>
            </a:r>
            <a:r>
              <a:rPr lang="et-EE" dirty="0"/>
              <a:t>functions typically done in terms of other functions</a:t>
            </a:r>
          </a:p>
          <a:p>
            <a:r>
              <a:rPr lang="et-EE" dirty="0" err="1" smtClean="0"/>
              <a:t>Both</a:t>
            </a:r>
            <a:r>
              <a:rPr lang="et-EE" dirty="0" smtClean="0"/>
              <a:t> </a:t>
            </a:r>
            <a:r>
              <a:rPr lang="et-EE" dirty="0"/>
              <a:t>can be recursive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900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Functional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More expressive, the expression is more important than assignment or control statement</a:t>
            </a:r>
          </a:p>
          <a:p>
            <a:r>
              <a:rPr lang="et-EE" dirty="0"/>
              <a:t>i.e. in C: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max</a:t>
            </a:r>
            <a:r>
              <a:rPr lang="et-EE" dirty="0" smtClean="0"/>
              <a:t> </a:t>
            </a:r>
            <a:r>
              <a:rPr lang="et-EE" dirty="0"/>
              <a:t>= x &gt; </a:t>
            </a:r>
            <a:r>
              <a:rPr lang="et-EE" dirty="0" smtClean="0"/>
              <a:t>y ? </a:t>
            </a:r>
            <a:r>
              <a:rPr lang="et-EE" dirty="0"/>
              <a:t>x : y;</a:t>
            </a:r>
          </a:p>
          <a:p>
            <a:pPr marL="0" indent="0">
              <a:buNone/>
            </a:pPr>
            <a:r>
              <a:rPr lang="et-EE" dirty="0" smtClean="0"/>
              <a:t>	OR</a:t>
            </a:r>
            <a:endParaRPr lang="et-EE" dirty="0"/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if</a:t>
            </a:r>
            <a:r>
              <a:rPr lang="et-EE" dirty="0" smtClean="0"/>
              <a:t> </a:t>
            </a:r>
            <a:r>
              <a:rPr lang="et-EE" dirty="0"/>
              <a:t>x &gt; y then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/>
              <a:t>      max = x;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else</a:t>
            </a:r>
            <a:r>
              <a:rPr lang="et-EE" dirty="0" smtClean="0"/>
              <a:t> </a:t>
            </a:r>
            <a:r>
              <a:rPr lang="et-EE" dirty="0"/>
              <a:t>max = y;</a:t>
            </a:r>
          </a:p>
          <a:p>
            <a:r>
              <a:rPr lang="et-EE" dirty="0"/>
              <a:t>But what is "x" in the following expression?</a:t>
            </a:r>
          </a:p>
          <a:p>
            <a:pPr marL="0" indent="0">
              <a:buNone/>
            </a:pPr>
            <a:r>
              <a:rPr lang="et-EE" dirty="0" smtClean="0"/>
              <a:t>	f(x</a:t>
            </a:r>
            <a:r>
              <a:rPr lang="et-EE" dirty="0"/>
              <a:t>) + (x) = 2 * f(x)</a:t>
            </a:r>
          </a:p>
          <a:p>
            <a:r>
              <a:rPr lang="et-EE" dirty="0"/>
              <a:t>"side effect" or referential transparency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760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PSEUDO LANGUAGE 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2000" b="1" u="sng" dirty="0"/>
              <a:t>LANGUAGE </a:t>
            </a:r>
            <a:r>
              <a:rPr lang="et-EE" sz="2000" b="1" u="sng" dirty="0" smtClean="0"/>
              <a:t>ARE </a:t>
            </a:r>
            <a:r>
              <a:rPr lang="et-EE" sz="2000" b="1" u="sng" dirty="0"/>
              <a:t>ALLOWED </a:t>
            </a:r>
            <a:r>
              <a:rPr lang="et-EE" sz="2000" b="1" u="sng" dirty="0" smtClean="0"/>
              <a:t>TO </a:t>
            </a:r>
            <a:r>
              <a:rPr lang="et-EE" sz="2000" b="1" u="sng" dirty="0"/>
              <a:t>USE </a:t>
            </a:r>
            <a:r>
              <a:rPr lang="et-EE" sz="2000" b="1" u="sng" dirty="0" smtClean="0"/>
              <a:t>THE </a:t>
            </a:r>
            <a:r>
              <a:rPr lang="et-EE" sz="2000" b="1" u="sng" dirty="0"/>
              <a:t>FOLLOWING SENTENCES:</a:t>
            </a:r>
            <a:endParaRPr lang="et-EE" sz="2000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y; </a:t>
            </a:r>
            <a:r>
              <a:rPr lang="et-EE" b="1" dirty="0" smtClean="0"/>
              <a:t>    </a:t>
            </a:r>
            <a:r>
              <a:rPr lang="et-EE" dirty="0" smtClean="0"/>
              <a:t>assigment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x○y</a:t>
            </a:r>
            <a:r>
              <a:rPr lang="et-EE" b="1" dirty="0" smtClean="0"/>
              <a:t>; </a:t>
            </a:r>
            <a:r>
              <a:rPr lang="et-EE" dirty="0" smtClean="0"/>
              <a:t>binary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□x; </a:t>
            </a:r>
            <a:r>
              <a:rPr lang="et-EE" b="1" dirty="0" smtClean="0"/>
              <a:t>  </a:t>
            </a:r>
            <a:r>
              <a:rPr lang="et-EE" dirty="0" smtClean="0"/>
              <a:t>unary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 smtClean="0"/>
              <a:t>x = x + 1   x = </a:t>
            </a:r>
            <a:r>
              <a:rPr lang="et-EE" b="1" dirty="0"/>
              <a:t>succ(x) </a:t>
            </a:r>
            <a:endParaRPr lang="et-EE" b="1" dirty="0" smtClean="0"/>
          </a:p>
          <a:p>
            <a:pPr marL="0" indent="0">
              <a:buNone/>
            </a:pPr>
            <a:r>
              <a:rPr lang="et-EE" b="1" dirty="0" smtClean="0"/>
              <a:t>x = x -  1   x = </a:t>
            </a:r>
            <a:r>
              <a:rPr lang="et-EE" b="1" dirty="0" err="1" smtClean="0"/>
              <a:t>pred</a:t>
            </a:r>
            <a:r>
              <a:rPr lang="et-EE" b="1" dirty="0" smtClean="0"/>
              <a:t>(x)</a:t>
            </a:r>
            <a:endParaRPr lang="et-EE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6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000" b="1" dirty="0"/>
              <a:t>GOTO M        BR  M</a:t>
            </a:r>
            <a:endParaRPr lang="et-EE" sz="2000" dirty="0"/>
          </a:p>
          <a:p>
            <a:r>
              <a:rPr lang="et-EE" sz="2000" b="1" dirty="0"/>
              <a:t>                       JMP M   </a:t>
            </a:r>
          </a:p>
          <a:p>
            <a:r>
              <a:rPr lang="et-EE" sz="2000" b="1" dirty="0"/>
              <a:t>                   </a:t>
            </a:r>
            <a:endParaRPr lang="et-EE" sz="2000" dirty="0"/>
          </a:p>
          <a:p>
            <a:r>
              <a:rPr lang="et-EE" sz="2000" b="1" dirty="0"/>
              <a:t>IF x◊y THEN GOTO M      x,y € {A} A- set of integers</a:t>
            </a:r>
            <a:endParaRPr lang="et-EE" sz="2000" dirty="0"/>
          </a:p>
          <a:p>
            <a:r>
              <a:rPr lang="et-EE" sz="2000" b="1" dirty="0"/>
              <a:t>CMP     x,y                           ◊€(&lt;,&gt;,=,!=,&gt;=,&lt;=)                      </a:t>
            </a:r>
            <a:endParaRPr lang="et-EE" sz="2000" dirty="0"/>
          </a:p>
          <a:p>
            <a:r>
              <a:rPr lang="et-EE" sz="2000" b="1" dirty="0"/>
              <a:t>B ii        M  </a:t>
            </a:r>
            <a:endParaRPr lang="et-EE" sz="2000" dirty="0"/>
          </a:p>
          <a:p>
            <a:r>
              <a:rPr lang="et-EE" sz="2000" b="1" dirty="0"/>
              <a:t>ii€(NE,EQ,GT,LT,GE,LE)  </a:t>
            </a:r>
          </a:p>
          <a:p>
            <a:r>
              <a:rPr lang="et-EE" sz="2000" b="1" dirty="0"/>
              <a:t> </a:t>
            </a:r>
            <a:endParaRPr lang="et-EE" sz="2000" dirty="0"/>
          </a:p>
          <a:p>
            <a:r>
              <a:rPr lang="et-EE" sz="2000" b="1" dirty="0"/>
              <a:t> </a:t>
            </a:r>
            <a:endParaRPr lang="et-EE" sz="2000" dirty="0"/>
          </a:p>
          <a:p>
            <a:r>
              <a:rPr lang="et-EE" sz="2000" b="1" dirty="0"/>
              <a:t>CMPB     X,Y  </a:t>
            </a:r>
            <a:r>
              <a:rPr lang="et-EE" sz="2000" b="1" dirty="0" err="1"/>
              <a:t>X,Y</a:t>
            </a:r>
            <a:r>
              <a:rPr lang="et-EE" sz="2000" b="1" dirty="0"/>
              <a:t> € {C} C- </a:t>
            </a:r>
            <a:r>
              <a:rPr lang="et-EE" sz="1800" b="1" dirty="0"/>
              <a:t>set of alphabetical symbols</a:t>
            </a:r>
            <a:endParaRPr lang="et-EE" sz="1800" dirty="0"/>
          </a:p>
          <a:p>
            <a:r>
              <a:rPr lang="et-EE" sz="2000" b="1" dirty="0"/>
              <a:t>B cc          M </a:t>
            </a:r>
            <a:endParaRPr lang="et-EE" sz="2000" dirty="0"/>
          </a:p>
          <a:p>
            <a:r>
              <a:rPr lang="et-EE" sz="2000" b="1" dirty="0"/>
              <a:t>cc€(NE,EQ,..........)  special functionality</a:t>
            </a:r>
            <a:endParaRPr lang="et-EE" sz="2000" dirty="0"/>
          </a:p>
          <a:p>
            <a:endParaRPr lang="et-EE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t-EE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3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1600" b="1" dirty="0"/>
              <a:t>If  you  compare  the form of the IF statement above with </a:t>
            </a:r>
            <a:r>
              <a:rPr lang="et-EE" sz="1600" b="1" dirty="0" err="1"/>
              <a:t>the</a:t>
            </a:r>
            <a:r>
              <a:rPr lang="et-EE" sz="1600" b="1" dirty="0"/>
              <a:t> </a:t>
            </a:r>
            <a:r>
              <a:rPr lang="et-EE" sz="1600" b="1" dirty="0" smtClean="0"/>
              <a:t>assembler </a:t>
            </a:r>
            <a:r>
              <a:rPr lang="et-EE" sz="1600" b="1" dirty="0"/>
              <a:t>code that must be produced, you can see  </a:t>
            </a:r>
            <a:r>
              <a:rPr lang="et-EE" sz="1600" b="1" dirty="0" err="1"/>
              <a:t>that</a:t>
            </a:r>
            <a:r>
              <a:rPr lang="et-EE" sz="1600" b="1" dirty="0"/>
              <a:t> </a:t>
            </a:r>
            <a:r>
              <a:rPr lang="et-EE" sz="1600" b="1" dirty="0" err="1" smtClean="0"/>
              <a:t>there</a:t>
            </a:r>
            <a:r>
              <a:rPr lang="et-EE" sz="1600" b="1" dirty="0" smtClean="0"/>
              <a:t> </a:t>
            </a:r>
            <a:r>
              <a:rPr lang="et-EE" sz="1600" b="1" dirty="0"/>
              <a:t>are</a:t>
            </a:r>
            <a:r>
              <a:rPr lang="et-EE" sz="1600" dirty="0"/>
              <a:t> </a:t>
            </a:r>
            <a:r>
              <a:rPr lang="et-EE" sz="1600" b="1" dirty="0"/>
              <a:t>certain  actions  associated  with each of the  keywords  in  the</a:t>
            </a:r>
            <a:r>
              <a:rPr lang="et-EE" sz="1600" dirty="0"/>
              <a:t> </a:t>
            </a:r>
            <a:r>
              <a:rPr lang="et-EE" sz="1600" b="1" dirty="0"/>
              <a:t>statement: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IF:  First, get the condition and issue the code for it.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     Then, create a unique label and emit a branch if false.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ENDIF: Emit the label.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These actions can be shown very concisely if we write  the syntax</a:t>
            </a:r>
            <a:r>
              <a:rPr lang="et-EE" sz="1600" dirty="0"/>
              <a:t> </a:t>
            </a:r>
            <a:r>
              <a:rPr lang="et-EE" sz="1600" b="1" dirty="0"/>
              <a:t>this way:                            </a:t>
            </a:r>
            <a:endParaRPr lang="et-EE" sz="1600" dirty="0"/>
          </a:p>
          <a:p>
            <a:pPr marL="0" indent="0">
              <a:buNone/>
            </a:pPr>
            <a:r>
              <a:rPr lang="et-EE" sz="2000" dirty="0"/>
              <a:t>     IF</a:t>
            </a:r>
          </a:p>
          <a:p>
            <a:pPr marL="0" indent="0">
              <a:buNone/>
            </a:pPr>
            <a:r>
              <a:rPr lang="et-EE" sz="2000" dirty="0"/>
              <a:t>     &lt;condition&gt;    { Condition;</a:t>
            </a:r>
          </a:p>
          <a:p>
            <a:pPr marL="0" indent="0">
              <a:buNone/>
            </a:pPr>
            <a:r>
              <a:rPr lang="et-EE" sz="2000" dirty="0"/>
              <a:t>                      L = NewLabel;</a:t>
            </a:r>
          </a:p>
          <a:p>
            <a:pPr marL="0" indent="0">
              <a:buNone/>
            </a:pPr>
            <a:r>
              <a:rPr lang="et-EE" sz="2000" dirty="0"/>
              <a:t>                      Emit(Branch False to L); }</a:t>
            </a:r>
          </a:p>
          <a:p>
            <a:pPr marL="0" indent="0">
              <a:buNone/>
            </a:pPr>
            <a:r>
              <a:rPr lang="et-EE" sz="2000" dirty="0"/>
              <a:t>     &lt;block&gt;</a:t>
            </a:r>
          </a:p>
          <a:p>
            <a:pPr marL="0" indent="0">
              <a:buNone/>
            </a:pPr>
            <a:r>
              <a:rPr lang="et-EE" sz="2000" dirty="0"/>
              <a:t>     ENDIF          { PostLabel(L) }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u="sng" dirty="0" smtClean="0"/>
              <a:t>EXAMPLE </a:t>
            </a:r>
            <a:r>
              <a:rPr lang="et-EE" b="1" u="sng" dirty="0"/>
              <a:t>1(</a:t>
            </a:r>
            <a:r>
              <a:rPr lang="et-EE" b="1" i="1" u="sng" dirty="0" err="1"/>
              <a:t>Pascal</a:t>
            </a:r>
            <a:r>
              <a:rPr lang="et-EE" b="1" u="sng" dirty="0" smtClean="0"/>
              <a:t>)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dirty="0"/>
              <a:t>IF ( </a:t>
            </a:r>
            <a:r>
              <a:rPr lang="et-EE" b="1" dirty="0" smtClean="0"/>
              <a:t>condition) </a:t>
            </a:r>
            <a:r>
              <a:rPr lang="et-EE" b="1" dirty="0"/>
              <a:t>THEN </a:t>
            </a:r>
            <a:r>
              <a:rPr lang="et-EE" b="1" dirty="0" smtClean="0"/>
              <a:t>sentence1</a:t>
            </a:r>
            <a:r>
              <a:rPr lang="et-EE" b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dirty="0" smtClean="0"/>
              <a:t>ELSE sentence2;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i="1" dirty="0"/>
              <a:t>if: if  </a:t>
            </a:r>
            <a:r>
              <a:rPr lang="et-EE" b="1" i="1" dirty="0" smtClean="0"/>
              <a:t>!(condition) </a:t>
            </a:r>
            <a:r>
              <a:rPr lang="et-EE" b="1" i="1" dirty="0"/>
              <a:t>then goto else;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then: </a:t>
            </a:r>
            <a:r>
              <a:rPr lang="et-EE" b="1" i="1" dirty="0" smtClean="0"/>
              <a:t>sentence1</a:t>
            </a:r>
            <a:r>
              <a:rPr lang="et-EE" b="1" i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         goto </a:t>
            </a:r>
            <a:r>
              <a:rPr lang="et-EE" b="1" i="1" dirty="0" err="1"/>
              <a:t>endif</a:t>
            </a:r>
            <a:r>
              <a:rPr lang="et-EE" b="1" i="1" dirty="0" smtClean="0"/>
              <a:t>;</a:t>
            </a:r>
          </a:p>
          <a:p>
            <a:pPr marL="0" indent="0">
              <a:buNone/>
            </a:pPr>
            <a:r>
              <a:rPr lang="et-EE" b="1" i="1" dirty="0" err="1" smtClean="0"/>
              <a:t>else</a:t>
            </a:r>
            <a:r>
              <a:rPr lang="et-EE" b="1" i="1" dirty="0" smtClean="0"/>
              <a:t>: sentence2;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endif: </a:t>
            </a:r>
            <a:r>
              <a:rPr lang="et-EE" b="1" i="1" dirty="0" smtClean="0"/>
              <a:t>program </a:t>
            </a:r>
            <a:r>
              <a:rPr lang="et-EE" b="1" i="1" dirty="0"/>
              <a:t>will continue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u="sng" dirty="0" smtClean="0"/>
              <a:t>EXAMPLE </a:t>
            </a:r>
            <a:r>
              <a:rPr lang="et-EE" b="1" u="sng" dirty="0"/>
              <a:t>2(</a:t>
            </a:r>
            <a:r>
              <a:rPr lang="et-EE" b="1" i="1" u="sng" dirty="0"/>
              <a:t>C</a:t>
            </a:r>
            <a:r>
              <a:rPr lang="et-EE" b="1" u="sng" dirty="0"/>
              <a:t>)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DO sentence1; sentence2</a:t>
            </a:r>
            <a:r>
              <a:rPr lang="et-EE" b="1" dirty="0" smtClean="0"/>
              <a:t>;... </a:t>
            </a:r>
            <a:r>
              <a:rPr lang="et-EE" b="1" dirty="0"/>
              <a:t>sentenceN;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WHILE </a:t>
            </a:r>
            <a:r>
              <a:rPr lang="et-EE" b="1" dirty="0" smtClean="0"/>
              <a:t>expression</a:t>
            </a:r>
            <a:r>
              <a:rPr lang="et-EE" b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do       : </a:t>
            </a:r>
            <a:r>
              <a:rPr lang="et-EE" b="1" i="1" dirty="0" smtClean="0"/>
              <a:t>sentence1;sentence2</a:t>
            </a:r>
            <a:r>
              <a:rPr lang="et-EE" b="1" i="1" dirty="0"/>
              <a:t>;... sentenceN;</a:t>
            </a:r>
            <a:endParaRPr lang="et-EE" i="1" dirty="0"/>
          </a:p>
          <a:p>
            <a:pPr marL="0" indent="0">
              <a:buNone/>
            </a:pPr>
            <a:r>
              <a:rPr lang="et-EE" b="1" i="1" dirty="0"/>
              <a:t>check : </a:t>
            </a:r>
            <a:r>
              <a:rPr lang="et-EE" b="1" i="1" dirty="0" smtClean="0"/>
              <a:t>calculation </a:t>
            </a:r>
            <a:r>
              <a:rPr lang="et-EE" b="1" i="1" dirty="0"/>
              <a:t>of expression;</a:t>
            </a:r>
            <a:endParaRPr lang="et-EE" i="1" dirty="0"/>
          </a:p>
          <a:p>
            <a:pPr marL="0" indent="0">
              <a:buNone/>
            </a:pPr>
            <a:r>
              <a:rPr lang="et-EE" b="1" i="1" dirty="0"/>
              <a:t>while  : if not </a:t>
            </a:r>
            <a:r>
              <a:rPr lang="et-EE" b="1" i="1" dirty="0" smtClean="0"/>
              <a:t>expression </a:t>
            </a:r>
            <a:r>
              <a:rPr lang="et-EE" b="1" i="1" dirty="0"/>
              <a:t>goto do;</a:t>
            </a:r>
            <a:endParaRPr lang="et-EE" i="1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4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Ülesanne  1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 Valige kolm keelt, antud keelte loetelust. Tehke analüüs ja koostage järeldused, kas neist on midagi tulnud üle </a:t>
            </a:r>
            <a:r>
              <a:rPr lang="et-EE" smtClean="0"/>
              <a:t>Java keelde </a:t>
            </a:r>
            <a:r>
              <a:rPr lang="et-EE" dirty="0" smtClean="0"/>
              <a:t>. </a:t>
            </a:r>
          </a:p>
          <a:p>
            <a:pPr marL="0" indent="0">
              <a:buNone/>
            </a:pPr>
            <a:r>
              <a:rPr lang="et-EE" dirty="0" err="1" smtClean="0"/>
              <a:t>This</a:t>
            </a:r>
            <a:r>
              <a:rPr lang="et-EE" dirty="0" smtClean="0"/>
              <a:t> </a:t>
            </a:r>
            <a:r>
              <a:rPr lang="et-EE" i="1" u="sng" dirty="0" err="1" smtClean="0"/>
              <a:t>set</a:t>
            </a:r>
            <a:r>
              <a:rPr lang="et-EE" i="1" u="sng" dirty="0" smtClean="0"/>
              <a:t> of </a:t>
            </a:r>
            <a:r>
              <a:rPr lang="et-EE" i="1" u="sng" dirty="0" err="1" smtClean="0"/>
              <a:t>languages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include</a:t>
            </a:r>
            <a:r>
              <a:rPr lang="et-EE" dirty="0" smtClean="0"/>
              <a:t> at </a:t>
            </a:r>
            <a:r>
              <a:rPr lang="et-EE" dirty="0" err="1" smtClean="0"/>
              <a:t>least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following</a:t>
            </a:r>
            <a:r>
              <a:rPr lang="et-EE" dirty="0" smtClean="0"/>
              <a:t>: </a:t>
            </a:r>
            <a:r>
              <a:rPr lang="et-EE" dirty="0" err="1" smtClean="0"/>
              <a:t>Fortran</a:t>
            </a:r>
            <a:r>
              <a:rPr lang="et-EE" dirty="0" smtClean="0"/>
              <a:t>, </a:t>
            </a:r>
            <a:r>
              <a:rPr lang="et-EE" dirty="0" err="1" smtClean="0"/>
              <a:t>Cobol</a:t>
            </a:r>
            <a:r>
              <a:rPr lang="et-EE" dirty="0" smtClean="0"/>
              <a:t>, PL/I, </a:t>
            </a:r>
            <a:r>
              <a:rPr lang="et-EE" dirty="0" err="1" smtClean="0"/>
              <a:t>Pascal</a:t>
            </a:r>
            <a:r>
              <a:rPr lang="et-EE" dirty="0" smtClean="0"/>
              <a:t>, C, C++,C#, Ada, </a:t>
            </a:r>
            <a:r>
              <a:rPr lang="et-EE" dirty="0" err="1" smtClean="0"/>
              <a:t>Lisp</a:t>
            </a:r>
            <a:r>
              <a:rPr lang="et-EE" dirty="0" smtClean="0"/>
              <a:t>, </a:t>
            </a:r>
            <a:r>
              <a:rPr lang="et-EE" dirty="0" err="1" smtClean="0"/>
              <a:t>Smalltalk</a:t>
            </a:r>
            <a:r>
              <a:rPr lang="et-EE" dirty="0" smtClean="0"/>
              <a:t>, Basic, Modula-2, </a:t>
            </a:r>
            <a:r>
              <a:rPr lang="et-EE" dirty="0" err="1" smtClean="0"/>
              <a:t>Algol</a:t>
            </a:r>
            <a:r>
              <a:rPr lang="et-EE" dirty="0" smtClean="0"/>
              <a:t>, APL, </a:t>
            </a:r>
            <a:r>
              <a:rPr lang="et-EE" dirty="0" err="1" smtClean="0"/>
              <a:t>Snobol</a:t>
            </a:r>
            <a:r>
              <a:rPr lang="et-EE" dirty="0" smtClean="0"/>
              <a:t>, </a:t>
            </a:r>
            <a:r>
              <a:rPr lang="et-EE" dirty="0" err="1" smtClean="0"/>
              <a:t>Icon</a:t>
            </a:r>
            <a:r>
              <a:rPr lang="et-EE" dirty="0" smtClean="0"/>
              <a:t>,  </a:t>
            </a:r>
            <a:r>
              <a:rPr lang="et-EE" dirty="0" err="1" smtClean="0"/>
              <a:t>Prolog</a:t>
            </a:r>
            <a:r>
              <a:rPr lang="et-EE" dirty="0" smtClean="0"/>
              <a:t>, </a:t>
            </a:r>
            <a:r>
              <a:rPr lang="et-EE" dirty="0" err="1" smtClean="0"/>
              <a:t>Simula</a:t>
            </a:r>
            <a:r>
              <a:rPr lang="et-EE" dirty="0" smtClean="0"/>
              <a:t>, </a:t>
            </a:r>
            <a:r>
              <a:rPr lang="et-EE" dirty="0" err="1" smtClean="0"/>
              <a:t>Scheme</a:t>
            </a:r>
            <a:r>
              <a:rPr lang="et-EE" dirty="0" smtClean="0"/>
              <a:t>, </a:t>
            </a:r>
            <a:r>
              <a:rPr lang="et-EE" dirty="0" err="1" smtClean="0"/>
              <a:t>Eifel</a:t>
            </a:r>
            <a:r>
              <a:rPr lang="et-EE" dirty="0" smtClean="0"/>
              <a:t>, Oberon, Visual Basic,  Visual C++, </a:t>
            </a:r>
            <a:r>
              <a:rPr lang="et-EE" dirty="0" err="1" smtClean="0"/>
              <a:t>Perl</a:t>
            </a:r>
            <a:r>
              <a:rPr lang="et-EE" dirty="0" smtClean="0"/>
              <a:t>,  </a:t>
            </a:r>
            <a:r>
              <a:rPr lang="et-EE" dirty="0" err="1" smtClean="0"/>
              <a:t>Delphi</a:t>
            </a:r>
            <a:r>
              <a:rPr lang="et-EE" dirty="0" smtClean="0"/>
              <a:t>, </a:t>
            </a:r>
            <a:r>
              <a:rPr lang="et-EE" dirty="0" err="1" smtClean="0"/>
              <a:t>HTML,Python</a:t>
            </a:r>
            <a:r>
              <a:rPr lang="et-EE" dirty="0" smtClean="0"/>
              <a:t>…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Ülesanne 2  ( mis keele(te)</a:t>
            </a:r>
            <a:r>
              <a:rPr lang="et-EE" dirty="0" err="1" smtClean="0"/>
              <a:t>ga</a:t>
            </a:r>
            <a:r>
              <a:rPr lang="et-EE" dirty="0" smtClean="0"/>
              <a:t> on tegemist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HELLO</a:t>
            </a:r>
            <a:r>
              <a:rPr lang="en-US" dirty="0"/>
              <a:t>:   PROCEDURE OPTIONS (MAIN);  </a:t>
            </a:r>
            <a:endParaRPr lang="et-EE" dirty="0" smtClean="0"/>
          </a:p>
          <a:p>
            <a:r>
              <a:rPr lang="en-US" dirty="0" smtClean="0"/>
              <a:t>           </a:t>
            </a:r>
            <a:r>
              <a:rPr lang="en-US" dirty="0"/>
              <a:t>FLAG = 0;LOOP:     DO WHILE (FLAG = 0);     </a:t>
            </a:r>
            <a:endParaRPr lang="et-EE" dirty="0" smtClean="0"/>
          </a:p>
          <a:p>
            <a:r>
              <a:rPr lang="en-US" dirty="0" smtClean="0"/>
              <a:t>                </a:t>
            </a:r>
            <a:r>
              <a:rPr lang="en-US" dirty="0"/>
              <a:t>PUT SKIP DATA('HELLO WORLD!');        </a:t>
            </a:r>
            <a:endParaRPr lang="et-EE" dirty="0" smtClean="0"/>
          </a:p>
          <a:p>
            <a:r>
              <a:rPr lang="en-US" dirty="0" smtClean="0"/>
              <a:t>  </a:t>
            </a:r>
            <a:r>
              <a:rPr lang="en-US" dirty="0"/>
              <a:t>END LOOP;END HELLO;</a:t>
            </a:r>
            <a:endParaRPr lang="et-EE" dirty="0" smtClean="0"/>
          </a:p>
          <a:p>
            <a:r>
              <a:rPr lang="et-EE" dirty="0" smtClean="0"/>
              <a:t>******</a:t>
            </a:r>
            <a:r>
              <a:rPr lang="et-EE" dirty="0" err="1" smtClean="0"/>
              <a:t>Output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Hello</a:t>
            </a:r>
            <a:r>
              <a:rPr lang="et-EE" dirty="0" smtClean="0"/>
              <a:t> World  </a:t>
            </a:r>
          </a:p>
          <a:p>
            <a:pPr>
              <a:buNone/>
            </a:pPr>
            <a:r>
              <a:rPr lang="et-EE" dirty="0" smtClean="0"/>
              <a:t>    WRITE(6,*)'Hello world'      STOP      END</a:t>
            </a:r>
          </a:p>
          <a:p>
            <a:r>
              <a:rPr lang="et-EE" dirty="0" smtClean="0"/>
              <a:t>class HelloWorld {    public static void main(String args[])    {        System.out.println("Hello world!");    }}</a:t>
            </a:r>
          </a:p>
          <a:p>
            <a:r>
              <a:rPr lang="et-EE" dirty="0" smtClean="0"/>
              <a:t>#include&lt;stdio.h&gt;</a:t>
            </a:r>
          </a:p>
          <a:p>
            <a:pPr>
              <a:buNone/>
            </a:pPr>
            <a:r>
              <a:rPr lang="et-EE" dirty="0" smtClean="0"/>
              <a:t>    main()</a:t>
            </a:r>
          </a:p>
          <a:p>
            <a:pPr>
              <a:buNone/>
            </a:pPr>
            <a:r>
              <a:rPr lang="et-EE" dirty="0" smtClean="0"/>
              <a:t>    {    printf("Hello World"); }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Kontrolltöö ja eksami näidisülesanne</a:t>
            </a:r>
            <a:endParaRPr lang="et-E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5640" y="2101736"/>
            <a:ext cx="6648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 smtClean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Write</a:t>
            </a:r>
            <a:r>
              <a:rPr lang="et-EE" sz="2400" dirty="0" smtClean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interpreter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for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calculator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language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defined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below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may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assume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that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there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are no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precedence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rules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if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wish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             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expression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::= operand [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operand]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operand ::= 0 | 1 | 2 | 3 | 4 | 5 | 6 | 7 | 8 | 9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::= + | - | * | /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may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use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any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language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wish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do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this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will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need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turn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in a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clearly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commented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source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listing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of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program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268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Reasons for Process Termination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z="2800"/>
              <a:t>I/O failure</a:t>
            </a:r>
          </a:p>
          <a:p>
            <a:r>
              <a:rPr lang="en-US" altLang="et-EE" sz="2800"/>
              <a:t>Invalid instruction</a:t>
            </a:r>
          </a:p>
          <a:p>
            <a:pPr lvl="1"/>
            <a:r>
              <a:rPr lang="en-US" altLang="et-EE" sz="2400"/>
              <a:t>happens when try to execute data</a:t>
            </a:r>
          </a:p>
          <a:p>
            <a:r>
              <a:rPr lang="en-US" altLang="et-EE" sz="2800"/>
              <a:t>Privileged instruction</a:t>
            </a:r>
          </a:p>
          <a:p>
            <a:r>
              <a:rPr lang="en-US" altLang="et-EE" sz="2800"/>
              <a:t>Data misuse</a:t>
            </a:r>
          </a:p>
          <a:p>
            <a:r>
              <a:rPr lang="en-US" altLang="et-EE" sz="2800"/>
              <a:t>Operating system intervention</a:t>
            </a:r>
          </a:p>
          <a:p>
            <a:pPr lvl="1"/>
            <a:r>
              <a:rPr lang="en-US" altLang="et-EE" sz="2400"/>
              <a:t>such as when deadlock occurs</a:t>
            </a:r>
          </a:p>
          <a:p>
            <a:r>
              <a:rPr lang="en-US" altLang="et-EE" sz="2800"/>
              <a:t>Parent terminates so child processes terminate</a:t>
            </a:r>
          </a:p>
          <a:p>
            <a:r>
              <a:rPr lang="en-US" altLang="et-EE" sz="2800"/>
              <a:t>Parent request</a:t>
            </a:r>
          </a:p>
          <a:p>
            <a:endParaRPr lang="en-US" altLang="et-EE" sz="28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61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When to Switch a Process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Clock interrupt</a:t>
            </a:r>
          </a:p>
          <a:p>
            <a:pPr lvl="1"/>
            <a:r>
              <a:rPr lang="en-US" altLang="et-EE"/>
              <a:t>process has executed for the maximum allowable time slice</a:t>
            </a:r>
          </a:p>
          <a:p>
            <a:r>
              <a:rPr lang="en-US" altLang="et-EE"/>
              <a:t>I/O interrupt</a:t>
            </a:r>
          </a:p>
          <a:p>
            <a:r>
              <a:rPr lang="en-US" altLang="et-EE"/>
              <a:t>Memory fault</a:t>
            </a:r>
          </a:p>
          <a:p>
            <a:pPr lvl="1"/>
            <a:r>
              <a:rPr lang="en-US" altLang="et-EE"/>
              <a:t>memory address is in virtual memory so it must be brought into main 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mtClean="0"/>
              <a:t>Reasons for Process Suspension</a:t>
            </a:r>
            <a:endParaRPr lang="en-US" alt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1536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79589"/>
            <a:ext cx="6858000" cy="386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67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mtClean="0"/>
              <a:t>Memory Tables</a:t>
            </a:r>
            <a:endParaRPr lang="en-US" altLang="et-EE"/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mtClean="0"/>
              <a:t>Allocation of main memory to processes</a:t>
            </a:r>
          </a:p>
          <a:p>
            <a:r>
              <a:rPr lang="en-US" altLang="et-EE" smtClean="0"/>
              <a:t>Allocation of secondary memory to processes</a:t>
            </a:r>
          </a:p>
          <a:p>
            <a:r>
              <a:rPr lang="en-US" altLang="et-EE" smtClean="0"/>
              <a:t>Protection attributes for access to shared memory regions</a:t>
            </a:r>
          </a:p>
          <a:p>
            <a:r>
              <a:rPr lang="en-US" altLang="et-EE" smtClean="0"/>
              <a:t>Information needed to manage virtual memory</a:t>
            </a:r>
            <a:endParaRPr lang="en-US" altLang="et-E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AB6B5D-45E8-4CD9-9066-B5FAF214CEA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61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3937</TotalTime>
  <Words>3311</Words>
  <Application>Microsoft Office PowerPoint</Application>
  <PresentationFormat>Widescreen</PresentationFormat>
  <Paragraphs>522</Paragraphs>
  <Slides>59</Slides>
  <Notes>0</Notes>
  <HiddenSlides>12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Arial</vt:lpstr>
      <vt:lpstr>Calibri</vt:lpstr>
      <vt:lpstr>Inter</vt:lpstr>
      <vt:lpstr>Symbol</vt:lpstr>
      <vt:lpstr>Times New Roman</vt:lpstr>
      <vt:lpstr>Verdana</vt:lpstr>
      <vt:lpstr>Office Theme</vt:lpstr>
      <vt:lpstr>PowerPoint Presentation</vt:lpstr>
      <vt:lpstr>PowerPoint Presentation</vt:lpstr>
      <vt:lpstr>Major Requirements of an Operating System</vt:lpstr>
      <vt:lpstr>Modes of Execution</vt:lpstr>
      <vt:lpstr>PowerPoint Presentation</vt:lpstr>
      <vt:lpstr>Reasons for Process Termination</vt:lpstr>
      <vt:lpstr>When to Switch a Process</vt:lpstr>
      <vt:lpstr>Reasons for Process Suspension</vt:lpstr>
      <vt:lpstr>Memory Tables</vt:lpstr>
      <vt:lpstr>State</vt:lpstr>
      <vt:lpstr>UNIX Process States</vt:lpstr>
      <vt:lpstr>COMPUTER ORGANIZATION</vt:lpstr>
      <vt:lpstr>Evaluation of program language</vt:lpstr>
      <vt:lpstr>Chat about evolution</vt:lpstr>
      <vt:lpstr>Language evaluation I</vt:lpstr>
      <vt:lpstr>Language evaluation II</vt:lpstr>
      <vt:lpstr>Language evaluation III</vt:lpstr>
      <vt:lpstr>Language evaluation IV</vt:lpstr>
      <vt:lpstr>ESSENTIAL CHARACTERISTICS</vt:lpstr>
      <vt:lpstr>CHAT about essential characteristics</vt:lpstr>
      <vt:lpstr>DESIRABLE CHARACTERISTICS</vt:lpstr>
      <vt:lpstr>Significant Language Features I</vt:lpstr>
      <vt:lpstr>Significant Language Features II</vt:lpstr>
      <vt:lpstr>Language design I</vt:lpstr>
      <vt:lpstr>Language design II</vt:lpstr>
      <vt:lpstr>Language design III</vt:lpstr>
      <vt:lpstr>Language processors</vt:lpstr>
      <vt:lpstr>COMPUTER AS A MULTI-LEVEL MACHINE</vt:lpstr>
      <vt:lpstr>TRANSLATION VS. INTERPRETATION I</vt:lpstr>
      <vt:lpstr>TRANSLATION VS. INTERPRETATION II</vt:lpstr>
      <vt:lpstr>TRANSLATION VS. INTERPRETATION III</vt:lpstr>
      <vt:lpstr>Fortran </vt:lpstr>
      <vt:lpstr>Algol</vt:lpstr>
      <vt:lpstr>What is an "Algol-like" language?</vt:lpstr>
      <vt:lpstr>An "Algol-like" language</vt:lpstr>
      <vt:lpstr>LANGUAGES TREE</vt:lpstr>
      <vt:lpstr>COBOL</vt:lpstr>
      <vt:lpstr>APL</vt:lpstr>
      <vt:lpstr>LISP</vt:lpstr>
      <vt:lpstr>Data objects in Lisp</vt:lpstr>
      <vt:lpstr>Functional programming</vt:lpstr>
      <vt:lpstr>Parsing formulas</vt:lpstr>
      <vt:lpstr>Tree representation issues</vt:lpstr>
      <vt:lpstr>Problem areas</vt:lpstr>
      <vt:lpstr>Alternating (conditional statements)</vt:lpstr>
      <vt:lpstr>Case design issues</vt:lpstr>
      <vt:lpstr> Loop design issues</vt:lpstr>
      <vt:lpstr>Functional programming ... applicative languages</vt:lpstr>
      <vt:lpstr>Functional / applicative languages</vt:lpstr>
      <vt:lpstr>How math functions differ form computational functions</vt:lpstr>
      <vt:lpstr>Functional languages</vt:lpstr>
      <vt:lpstr>PSEUDO LANGUAGE I</vt:lpstr>
      <vt:lpstr>PSEUDO LANGUAGE II</vt:lpstr>
      <vt:lpstr>PSEUDO LANGUAGE III</vt:lpstr>
      <vt:lpstr>PSEUDO LANGUAGE IV</vt:lpstr>
      <vt:lpstr>PSEUDO LANGUAGE V</vt:lpstr>
      <vt:lpstr>Ülesanne  1</vt:lpstr>
      <vt:lpstr>Ülesanne 2  ( mis keele(te)ga on tegemist</vt:lpstr>
      <vt:lpstr>Kontrolltöö ja eksami näidisülesanne</vt:lpstr>
    </vt:vector>
  </TitlesOfParts>
  <Company>Identity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Maret</dc:creator>
  <cp:lastModifiedBy>Vladimir Viies</cp:lastModifiedBy>
  <cp:revision>197</cp:revision>
  <cp:lastPrinted>2015-09-03T11:58:30Z</cp:lastPrinted>
  <dcterms:created xsi:type="dcterms:W3CDTF">2011-01-05T14:05:55Z</dcterms:created>
  <dcterms:modified xsi:type="dcterms:W3CDTF">2025-10-15T08:32:26Z</dcterms:modified>
</cp:coreProperties>
</file>