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18" r:id="rId5"/>
  </p:sldMasterIdLst>
  <p:notesMasterIdLst>
    <p:notesMasterId r:id="rId65"/>
  </p:notesMasterIdLst>
  <p:handoutMasterIdLst>
    <p:handoutMasterId r:id="rId66"/>
  </p:handoutMasterIdLst>
  <p:sldIdLst>
    <p:sldId id="373" r:id="rId6"/>
    <p:sldId id="320" r:id="rId7"/>
    <p:sldId id="321" r:id="rId8"/>
    <p:sldId id="322" r:id="rId9"/>
    <p:sldId id="323" r:id="rId10"/>
    <p:sldId id="324" r:id="rId11"/>
    <p:sldId id="325" r:id="rId12"/>
    <p:sldId id="326" r:id="rId13"/>
    <p:sldId id="327" r:id="rId14"/>
    <p:sldId id="328" r:id="rId15"/>
    <p:sldId id="329" r:id="rId16"/>
    <p:sldId id="330" r:id="rId17"/>
    <p:sldId id="331" r:id="rId18"/>
    <p:sldId id="332" r:id="rId19"/>
    <p:sldId id="333" r:id="rId20"/>
    <p:sldId id="334" r:id="rId21"/>
    <p:sldId id="335" r:id="rId22"/>
    <p:sldId id="336" r:id="rId23"/>
    <p:sldId id="337" r:id="rId24"/>
    <p:sldId id="338" r:id="rId25"/>
    <p:sldId id="339" r:id="rId26"/>
    <p:sldId id="340" r:id="rId27"/>
    <p:sldId id="341" r:id="rId28"/>
    <p:sldId id="342" r:id="rId29"/>
    <p:sldId id="343" r:id="rId30"/>
    <p:sldId id="344" r:id="rId31"/>
    <p:sldId id="345" r:id="rId32"/>
    <p:sldId id="346" r:id="rId33"/>
    <p:sldId id="347" r:id="rId34"/>
    <p:sldId id="348" r:id="rId35"/>
    <p:sldId id="349" r:id="rId36"/>
    <p:sldId id="350" r:id="rId37"/>
    <p:sldId id="351" r:id="rId38"/>
    <p:sldId id="352" r:id="rId39"/>
    <p:sldId id="353" r:id="rId40"/>
    <p:sldId id="354" r:id="rId41"/>
    <p:sldId id="355" r:id="rId42"/>
    <p:sldId id="356" r:id="rId43"/>
    <p:sldId id="357" r:id="rId44"/>
    <p:sldId id="358" r:id="rId45"/>
    <p:sldId id="359" r:id="rId46"/>
    <p:sldId id="360" r:id="rId47"/>
    <p:sldId id="361" r:id="rId48"/>
    <p:sldId id="362" r:id="rId49"/>
    <p:sldId id="363" r:id="rId50"/>
    <p:sldId id="364" r:id="rId51"/>
    <p:sldId id="365" r:id="rId52"/>
    <p:sldId id="366" r:id="rId53"/>
    <p:sldId id="367" r:id="rId54"/>
    <p:sldId id="368" r:id="rId55"/>
    <p:sldId id="369" r:id="rId56"/>
    <p:sldId id="370" r:id="rId57"/>
    <p:sldId id="371" r:id="rId58"/>
    <p:sldId id="372" r:id="rId59"/>
    <p:sldId id="380" r:id="rId60"/>
    <p:sldId id="378" r:id="rId61"/>
    <p:sldId id="379" r:id="rId62"/>
    <p:sldId id="377" r:id="rId63"/>
    <p:sldId id="256" r:id="rId64"/>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429A16"/>
    <a:srgbClr val="F8F57B"/>
    <a:srgbClr val="59D01E"/>
    <a:srgbClr val="ACE58F"/>
    <a:srgbClr val="292929"/>
    <a:srgbClr val="333333"/>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6" autoAdjust="0"/>
    <p:restoredTop sz="94633" autoAdjust="0"/>
  </p:normalViewPr>
  <p:slideViewPr>
    <p:cSldViewPr snapToGrid="0">
      <p:cViewPr varScale="1">
        <p:scale>
          <a:sx n="77" d="100"/>
          <a:sy n="77" d="100"/>
        </p:scale>
        <p:origin x="-690" y="-96"/>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notesTextViewPr>
    <p:cViewPr>
      <p:scale>
        <a:sx n="100" d="100"/>
        <a:sy n="100" d="100"/>
      </p:scale>
      <p:origin x="0" y="0"/>
    </p:cViewPr>
  </p:notesTextViewPr>
  <p:sorterViewPr>
    <p:cViewPr>
      <p:scale>
        <a:sx n="50" d="100"/>
        <a:sy n="50" d="100"/>
      </p:scale>
      <p:origin x="0" y="6048"/>
    </p:cViewPr>
  </p:sorterViewPr>
  <p:notesViewPr>
    <p:cSldViewPr snapToGrid="0" showGuides="1">
      <p:cViewPr varScale="1">
        <p:scale>
          <a:sx n="81" d="100"/>
          <a:sy n="81" d="100"/>
        </p:scale>
        <p:origin x="-315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solidFill>
                  <a:schemeClr val="tx1">
                    <a:alpha val="99000"/>
                  </a:schemeClr>
                </a:solidFill>
                <a:latin typeface="Segoe UI" pitchFamily="34" charset="0"/>
              </a:rPr>
              <a:t>TechEd</a:t>
            </a:r>
            <a:r>
              <a:rPr lang="en-US" dirty="0" smtClean="0">
                <a:solidFill>
                  <a:schemeClr val="tx1">
                    <a:alpha val="99000"/>
                  </a:schemeClr>
                </a:solidFill>
                <a:latin typeface="Segoe UI" pitchFamily="34" charset="0"/>
              </a:rPr>
              <a:t> 2012</a:t>
            </a:r>
            <a:endParaRPr lang="en-US" dirty="0">
              <a:solidFill>
                <a:schemeClr val="tx1">
                  <a:alpha val="99000"/>
                </a:schemeClr>
              </a:solidFill>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solidFill>
                  <a:schemeClr val="tx1">
                    <a:alpha val="99000"/>
                  </a:schemeClr>
                </a:solidFill>
                <a:latin typeface="Segoe UI" pitchFamily="34" charset="0"/>
              </a:rPr>
              <a:pPr/>
              <a:t>6/28/2012</a:t>
            </a:fld>
            <a:endParaRPr lang="en-US" dirty="0">
              <a:solidFill>
                <a:schemeClr val="tx1">
                  <a:alpha val="99000"/>
                </a:schemeClr>
              </a:solidFill>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chemeClr val="tx1">
                    <a:alpha val="99000"/>
                  </a:schemeClr>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sz="500" dirty="0" smtClean="0">
                <a:solidFill>
                  <a:schemeClr val="tx1">
                    <a:alpha val="99000"/>
                  </a:schemeClr>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chemeClr val="tx1">
                    <a:alpha val="99000"/>
                  </a:schemeClr>
                </a:solidFill>
                <a:latin typeface="Segoe UI" pitchFamily="34" charset="0"/>
              </a:rPr>
            </a:br>
            <a:r>
              <a:rPr lang="en-US" sz="500" dirty="0" smtClean="0">
                <a:solidFill>
                  <a:schemeClr val="tx1">
                    <a:alpha val="99000"/>
                  </a:schemeClr>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solidFill>
                  <a:schemeClr val="tx1">
                    <a:alpha val="99000"/>
                  </a:schemeClr>
                </a:solidFill>
                <a:latin typeface="Segoe UI" pitchFamily="34" charset="0"/>
              </a:rPr>
              <a:pPr/>
              <a:t>‹#›</a:t>
            </a:fld>
            <a:endParaRPr lang="en-US" dirty="0">
              <a:solidFill>
                <a:schemeClr val="tx1">
                  <a:alpha val="99000"/>
                </a:schemeClr>
              </a:solidFill>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alpha val="99000"/>
                  </a:schemeClr>
                </a:solidFill>
                <a:latin typeface="Segoe UI" pitchFamily="34" charset="0"/>
              </a:defRPr>
            </a:lvl1pPr>
          </a:lstStyle>
          <a:p>
            <a:r>
              <a:rPr lang="en-US" smtClean="0"/>
              <a:t>TechEd 2012</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alpha val="99000"/>
                  </a:schemeClr>
                </a:solidFill>
                <a:latin typeface="Segoe UI" pitchFamily="34" charset="0"/>
              </a:defRPr>
            </a:lvl1pPr>
          </a:lstStyle>
          <a:p>
            <a:fld id="{7C3FBCD4-166E-446F-AF18-7D4A0CF9AEF6}" type="datetimeFigureOut">
              <a:rPr lang="en-US" smtClean="0"/>
              <a:pPr/>
              <a:t>6/28/2012</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solidFill>
                  <a:schemeClr val="tx1">
                    <a:alpha val="99000"/>
                  </a:schemeClr>
                </a:solidFill>
                <a:latin typeface="Segoe" pitchFamily="34" charset="0"/>
              </a:defRPr>
            </a:lvl1pPr>
          </a:lstStyle>
          <a:p>
            <a:r>
              <a:rPr lang="en-US" dirty="0" smtClean="0">
                <a:latin typeface="Segoe UI" pitchFamily="34" charset="0"/>
              </a:rPr>
              <a:t>© 2012 Microsoft Corporation. All rights reserved. Microsoft, Windows, Windows Vista and other product names are or may be registered trademarks and/or trademarks in the U.S. and/or other countries.</a:t>
            </a:r>
          </a:p>
          <a:p>
            <a:r>
              <a:rPr lang="en-US" dirty="0" smtClean="0">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latin typeface="Segoe UI" pitchFamily="34" charset="0"/>
              </a:rPr>
            </a:br>
            <a:r>
              <a:rPr lang="en-US" dirty="0" smtClean="0">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solidFill>
                  <a:schemeClr val="tx1">
                    <a:alpha val="99000"/>
                  </a:schemeClr>
                </a:solidFill>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alpha val="99000"/>
          </a:schemeClr>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467378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382588" y="685800"/>
            <a:ext cx="6092825" cy="3429000"/>
          </a:xfr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382588" y="685800"/>
            <a:ext cx="6092825" cy="3429000"/>
          </a:xfr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382588" y="685800"/>
            <a:ext cx="6092825" cy="3429000"/>
          </a:xfr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382588" y="685800"/>
            <a:ext cx="6092825" cy="3429000"/>
          </a:xfr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665531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959669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56</a:t>
            </a:fld>
            <a:endParaRPr lang="en-US" dirty="0"/>
          </a:p>
        </p:txBody>
      </p:sp>
    </p:spTree>
    <p:extLst>
      <p:ext uri="{BB962C8B-B14F-4D97-AF65-F5344CB8AC3E}">
        <p14:creationId xmlns:p14="http://schemas.microsoft.com/office/powerpoint/2010/main" val="850709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6/28/2012 5:23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57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6/28/2012 5:23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58</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6/28/2012 5:23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59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egoe" pitchFamily="34" charset="0"/>
              </a:defRPr>
            </a:lvl1pPr>
            <a:lvl2pPr marL="742950" indent="-285750" eaLnBrk="0" hangingPunct="0">
              <a:defRPr sz="2400">
                <a:solidFill>
                  <a:schemeClr val="tx1"/>
                </a:solidFill>
                <a:latin typeface="Segoe" pitchFamily="34" charset="0"/>
              </a:defRPr>
            </a:lvl2pPr>
            <a:lvl3pPr marL="1143000" indent="-228600" eaLnBrk="0" hangingPunct="0">
              <a:defRPr sz="2400">
                <a:solidFill>
                  <a:schemeClr val="tx1"/>
                </a:solidFill>
                <a:latin typeface="Segoe" pitchFamily="34" charset="0"/>
              </a:defRPr>
            </a:lvl3pPr>
            <a:lvl4pPr marL="1600200" indent="-228600" eaLnBrk="0" hangingPunct="0">
              <a:defRPr sz="2400">
                <a:solidFill>
                  <a:schemeClr val="tx1"/>
                </a:solidFill>
                <a:latin typeface="Segoe" pitchFamily="34" charset="0"/>
              </a:defRPr>
            </a:lvl4pPr>
            <a:lvl5pPr marL="2057400" indent="-228600" eaLnBrk="0" hangingPunct="0">
              <a:defRPr sz="2400">
                <a:solidFill>
                  <a:schemeClr val="tx1"/>
                </a:solidFill>
                <a:latin typeface="Segoe" pitchFamily="34" charset="0"/>
              </a:defRPr>
            </a:lvl5pPr>
            <a:lvl6pPr marL="2514600" indent="-228600" algn="ctr" eaLnBrk="0" fontAlgn="base" hangingPunct="0">
              <a:lnSpc>
                <a:spcPct val="85000"/>
              </a:lnSpc>
              <a:spcBef>
                <a:spcPct val="20000"/>
              </a:spcBef>
              <a:spcAft>
                <a:spcPct val="0"/>
              </a:spcAft>
              <a:defRPr sz="2400">
                <a:solidFill>
                  <a:schemeClr val="tx1"/>
                </a:solidFill>
                <a:latin typeface="Segoe" pitchFamily="34" charset="0"/>
              </a:defRPr>
            </a:lvl6pPr>
            <a:lvl7pPr marL="2971800" indent="-228600" algn="ctr" eaLnBrk="0" fontAlgn="base" hangingPunct="0">
              <a:lnSpc>
                <a:spcPct val="85000"/>
              </a:lnSpc>
              <a:spcBef>
                <a:spcPct val="20000"/>
              </a:spcBef>
              <a:spcAft>
                <a:spcPct val="0"/>
              </a:spcAft>
              <a:defRPr sz="2400">
                <a:solidFill>
                  <a:schemeClr val="tx1"/>
                </a:solidFill>
                <a:latin typeface="Segoe" pitchFamily="34" charset="0"/>
              </a:defRPr>
            </a:lvl7pPr>
            <a:lvl8pPr marL="3429000" indent="-228600" algn="ctr" eaLnBrk="0" fontAlgn="base" hangingPunct="0">
              <a:lnSpc>
                <a:spcPct val="85000"/>
              </a:lnSpc>
              <a:spcBef>
                <a:spcPct val="20000"/>
              </a:spcBef>
              <a:spcAft>
                <a:spcPct val="0"/>
              </a:spcAft>
              <a:defRPr sz="2400">
                <a:solidFill>
                  <a:schemeClr val="tx1"/>
                </a:solidFill>
                <a:latin typeface="Segoe" pitchFamily="34" charset="0"/>
              </a:defRPr>
            </a:lvl8pPr>
            <a:lvl9pPr marL="3886200" indent="-228600" algn="ctr" eaLnBrk="0" fontAlgn="base" hangingPunct="0">
              <a:lnSpc>
                <a:spcPct val="85000"/>
              </a:lnSpc>
              <a:spcBef>
                <a:spcPct val="20000"/>
              </a:spcBef>
              <a:spcAft>
                <a:spcPct val="0"/>
              </a:spcAft>
              <a:defRPr sz="2400">
                <a:solidFill>
                  <a:schemeClr val="tx1"/>
                </a:solidFill>
                <a:latin typeface="Segoe" pitchFamily="34" charset="0"/>
              </a:defRPr>
            </a:lvl9pPr>
          </a:lstStyle>
          <a:p>
            <a:pPr eaLnBrk="1" hangingPunct="1"/>
            <a:fld id="{CB05B077-8F99-4114-8C9C-F4D305D764C5}" type="slidenum">
              <a:rPr lang="en-US" sz="1200" smtClean="0">
                <a:solidFill>
                  <a:prstClr val="black"/>
                </a:solidFill>
                <a:latin typeface="Arial" charset="0"/>
              </a:rPr>
              <a:pPr eaLnBrk="1" hangingPunct="1"/>
              <a:t>7</a:t>
            </a:fld>
            <a:endParaRPr lang="en-US" sz="1200" smtClean="0">
              <a:solidFill>
                <a:prstClr val="black"/>
              </a:solidFill>
              <a:latin typeface="Arial" charset="0"/>
            </a:endParaRPr>
          </a:p>
        </p:txBody>
      </p:sp>
      <p:sp>
        <p:nvSpPr>
          <p:cNvPr id="54275" name="Rectangle 2"/>
          <p:cNvSpPr>
            <a:spLocks noGrp="1" noRot="1" noChangeAspect="1" noChangeArrowheads="1" noTextEdit="1"/>
          </p:cNvSpPr>
          <p:nvPr>
            <p:ph type="sldImg"/>
          </p:nvPr>
        </p:nvSpPr>
        <p:spPr>
          <a:xfrm>
            <a:off x="382588" y="685800"/>
            <a:ext cx="6092825" cy="3429000"/>
          </a:xfr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egoe" pitchFamily="34" charset="0"/>
              </a:defRPr>
            </a:lvl1pPr>
            <a:lvl2pPr marL="742950" indent="-285750" eaLnBrk="0" hangingPunct="0">
              <a:defRPr sz="2400">
                <a:solidFill>
                  <a:schemeClr val="tx1"/>
                </a:solidFill>
                <a:latin typeface="Segoe" pitchFamily="34" charset="0"/>
              </a:defRPr>
            </a:lvl2pPr>
            <a:lvl3pPr marL="1143000" indent="-228600" eaLnBrk="0" hangingPunct="0">
              <a:defRPr sz="2400">
                <a:solidFill>
                  <a:schemeClr val="tx1"/>
                </a:solidFill>
                <a:latin typeface="Segoe" pitchFamily="34" charset="0"/>
              </a:defRPr>
            </a:lvl3pPr>
            <a:lvl4pPr marL="1600200" indent="-228600" eaLnBrk="0" hangingPunct="0">
              <a:defRPr sz="2400">
                <a:solidFill>
                  <a:schemeClr val="tx1"/>
                </a:solidFill>
                <a:latin typeface="Segoe" pitchFamily="34" charset="0"/>
              </a:defRPr>
            </a:lvl4pPr>
            <a:lvl5pPr marL="2057400" indent="-228600" eaLnBrk="0" hangingPunct="0">
              <a:defRPr sz="2400">
                <a:solidFill>
                  <a:schemeClr val="tx1"/>
                </a:solidFill>
                <a:latin typeface="Segoe" pitchFamily="34" charset="0"/>
              </a:defRPr>
            </a:lvl5pPr>
            <a:lvl6pPr marL="2514600" indent="-228600" algn="ctr" eaLnBrk="0" fontAlgn="base" hangingPunct="0">
              <a:lnSpc>
                <a:spcPct val="85000"/>
              </a:lnSpc>
              <a:spcBef>
                <a:spcPct val="20000"/>
              </a:spcBef>
              <a:spcAft>
                <a:spcPct val="0"/>
              </a:spcAft>
              <a:defRPr sz="2400">
                <a:solidFill>
                  <a:schemeClr val="tx1"/>
                </a:solidFill>
                <a:latin typeface="Segoe" pitchFamily="34" charset="0"/>
              </a:defRPr>
            </a:lvl6pPr>
            <a:lvl7pPr marL="2971800" indent="-228600" algn="ctr" eaLnBrk="0" fontAlgn="base" hangingPunct="0">
              <a:lnSpc>
                <a:spcPct val="85000"/>
              </a:lnSpc>
              <a:spcBef>
                <a:spcPct val="20000"/>
              </a:spcBef>
              <a:spcAft>
                <a:spcPct val="0"/>
              </a:spcAft>
              <a:defRPr sz="2400">
                <a:solidFill>
                  <a:schemeClr val="tx1"/>
                </a:solidFill>
                <a:latin typeface="Segoe" pitchFamily="34" charset="0"/>
              </a:defRPr>
            </a:lvl7pPr>
            <a:lvl8pPr marL="3429000" indent="-228600" algn="ctr" eaLnBrk="0" fontAlgn="base" hangingPunct="0">
              <a:lnSpc>
                <a:spcPct val="85000"/>
              </a:lnSpc>
              <a:spcBef>
                <a:spcPct val="20000"/>
              </a:spcBef>
              <a:spcAft>
                <a:spcPct val="0"/>
              </a:spcAft>
              <a:defRPr sz="2400">
                <a:solidFill>
                  <a:schemeClr val="tx1"/>
                </a:solidFill>
                <a:latin typeface="Segoe" pitchFamily="34" charset="0"/>
              </a:defRPr>
            </a:lvl8pPr>
            <a:lvl9pPr marL="3886200" indent="-228600" algn="ctr" eaLnBrk="0" fontAlgn="base" hangingPunct="0">
              <a:lnSpc>
                <a:spcPct val="85000"/>
              </a:lnSpc>
              <a:spcBef>
                <a:spcPct val="20000"/>
              </a:spcBef>
              <a:spcAft>
                <a:spcPct val="0"/>
              </a:spcAft>
              <a:defRPr sz="2400">
                <a:solidFill>
                  <a:schemeClr val="tx1"/>
                </a:solidFill>
                <a:latin typeface="Segoe" pitchFamily="34" charset="0"/>
              </a:defRPr>
            </a:lvl9pPr>
          </a:lstStyle>
          <a:p>
            <a:pPr eaLnBrk="1" hangingPunct="1"/>
            <a:fld id="{9531E973-92C6-4B88-A65C-C50865F8EE8D}" type="slidenum">
              <a:rPr lang="en-US" sz="1200" smtClean="0">
                <a:solidFill>
                  <a:prstClr val="black"/>
                </a:solidFill>
                <a:latin typeface="Arial" charset="0"/>
              </a:rPr>
              <a:pPr eaLnBrk="1" hangingPunct="1"/>
              <a:t>8</a:t>
            </a:fld>
            <a:endParaRPr lang="en-US" sz="1200" smtClean="0">
              <a:solidFill>
                <a:prstClr val="black"/>
              </a:solidFill>
              <a:latin typeface="Arial" charset="0"/>
            </a:endParaRPr>
          </a:p>
        </p:txBody>
      </p:sp>
      <p:sp>
        <p:nvSpPr>
          <p:cNvPr id="55299" name="Rectangle 2"/>
          <p:cNvSpPr>
            <a:spLocks noGrp="1" noRot="1" noChangeAspect="1" noChangeArrowheads="1" noTextEdit="1"/>
          </p:cNvSpPr>
          <p:nvPr>
            <p:ph type="sldImg"/>
          </p:nvPr>
        </p:nvSpPr>
        <p:spPr>
          <a:xfrm>
            <a:off x="382588" y="685800"/>
            <a:ext cx="6092825" cy="3429000"/>
          </a:xfr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egoe" pitchFamily="34" charset="0"/>
              </a:defRPr>
            </a:lvl1pPr>
            <a:lvl2pPr marL="742950" indent="-285750" eaLnBrk="0" hangingPunct="0">
              <a:defRPr sz="2400">
                <a:solidFill>
                  <a:schemeClr val="tx1"/>
                </a:solidFill>
                <a:latin typeface="Segoe" pitchFamily="34" charset="0"/>
              </a:defRPr>
            </a:lvl2pPr>
            <a:lvl3pPr marL="1143000" indent="-228600" eaLnBrk="0" hangingPunct="0">
              <a:defRPr sz="2400">
                <a:solidFill>
                  <a:schemeClr val="tx1"/>
                </a:solidFill>
                <a:latin typeface="Segoe" pitchFamily="34" charset="0"/>
              </a:defRPr>
            </a:lvl3pPr>
            <a:lvl4pPr marL="1600200" indent="-228600" eaLnBrk="0" hangingPunct="0">
              <a:defRPr sz="2400">
                <a:solidFill>
                  <a:schemeClr val="tx1"/>
                </a:solidFill>
                <a:latin typeface="Segoe" pitchFamily="34" charset="0"/>
              </a:defRPr>
            </a:lvl4pPr>
            <a:lvl5pPr marL="2057400" indent="-228600" eaLnBrk="0" hangingPunct="0">
              <a:defRPr sz="2400">
                <a:solidFill>
                  <a:schemeClr val="tx1"/>
                </a:solidFill>
                <a:latin typeface="Segoe" pitchFamily="34" charset="0"/>
              </a:defRPr>
            </a:lvl5pPr>
            <a:lvl6pPr marL="2514600" indent="-228600" algn="ctr" eaLnBrk="0" fontAlgn="base" hangingPunct="0">
              <a:lnSpc>
                <a:spcPct val="85000"/>
              </a:lnSpc>
              <a:spcBef>
                <a:spcPct val="20000"/>
              </a:spcBef>
              <a:spcAft>
                <a:spcPct val="0"/>
              </a:spcAft>
              <a:defRPr sz="2400">
                <a:solidFill>
                  <a:schemeClr val="tx1"/>
                </a:solidFill>
                <a:latin typeface="Segoe" pitchFamily="34" charset="0"/>
              </a:defRPr>
            </a:lvl6pPr>
            <a:lvl7pPr marL="2971800" indent="-228600" algn="ctr" eaLnBrk="0" fontAlgn="base" hangingPunct="0">
              <a:lnSpc>
                <a:spcPct val="85000"/>
              </a:lnSpc>
              <a:spcBef>
                <a:spcPct val="20000"/>
              </a:spcBef>
              <a:spcAft>
                <a:spcPct val="0"/>
              </a:spcAft>
              <a:defRPr sz="2400">
                <a:solidFill>
                  <a:schemeClr val="tx1"/>
                </a:solidFill>
                <a:latin typeface="Segoe" pitchFamily="34" charset="0"/>
              </a:defRPr>
            </a:lvl7pPr>
            <a:lvl8pPr marL="3429000" indent="-228600" algn="ctr" eaLnBrk="0" fontAlgn="base" hangingPunct="0">
              <a:lnSpc>
                <a:spcPct val="85000"/>
              </a:lnSpc>
              <a:spcBef>
                <a:spcPct val="20000"/>
              </a:spcBef>
              <a:spcAft>
                <a:spcPct val="0"/>
              </a:spcAft>
              <a:defRPr sz="2400">
                <a:solidFill>
                  <a:schemeClr val="tx1"/>
                </a:solidFill>
                <a:latin typeface="Segoe" pitchFamily="34" charset="0"/>
              </a:defRPr>
            </a:lvl8pPr>
            <a:lvl9pPr marL="3886200" indent="-228600" algn="ctr" eaLnBrk="0" fontAlgn="base" hangingPunct="0">
              <a:lnSpc>
                <a:spcPct val="85000"/>
              </a:lnSpc>
              <a:spcBef>
                <a:spcPct val="20000"/>
              </a:spcBef>
              <a:spcAft>
                <a:spcPct val="0"/>
              </a:spcAft>
              <a:defRPr sz="2400">
                <a:solidFill>
                  <a:schemeClr val="tx1"/>
                </a:solidFill>
                <a:latin typeface="Segoe" pitchFamily="34" charset="0"/>
              </a:defRPr>
            </a:lvl9pPr>
          </a:lstStyle>
          <a:p>
            <a:pPr eaLnBrk="1" hangingPunct="1"/>
            <a:fld id="{53151123-D968-4600-AB55-9E197D2EE5B5}" type="slidenum">
              <a:rPr lang="en-US" sz="1200" smtClean="0">
                <a:solidFill>
                  <a:prstClr val="black"/>
                </a:solidFill>
                <a:latin typeface="Arial" charset="0"/>
              </a:rPr>
              <a:pPr eaLnBrk="1" hangingPunct="1"/>
              <a:t>11</a:t>
            </a:fld>
            <a:endParaRPr lang="en-US" sz="1200" smtClean="0">
              <a:solidFill>
                <a:prstClr val="black"/>
              </a:solidFill>
              <a:latin typeface="Arial" charset="0"/>
            </a:endParaRPr>
          </a:p>
        </p:txBody>
      </p:sp>
      <p:sp>
        <p:nvSpPr>
          <p:cNvPr id="56323" name="Rectangle 2"/>
          <p:cNvSpPr>
            <a:spLocks noGrp="1" noRot="1" noChangeAspect="1" noChangeArrowheads="1" noTextEdit="1"/>
          </p:cNvSpPr>
          <p:nvPr>
            <p:ph type="sldImg"/>
          </p:nvPr>
        </p:nvSpPr>
        <p:spPr>
          <a:xfrm>
            <a:off x="382588" y="685800"/>
            <a:ext cx="6092825" cy="3429000"/>
          </a:xfrm>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egoe" pitchFamily="34" charset="0"/>
              </a:defRPr>
            </a:lvl1pPr>
            <a:lvl2pPr marL="742950" indent="-285750" eaLnBrk="0" hangingPunct="0">
              <a:defRPr sz="2400">
                <a:solidFill>
                  <a:schemeClr val="tx1"/>
                </a:solidFill>
                <a:latin typeface="Segoe" pitchFamily="34" charset="0"/>
              </a:defRPr>
            </a:lvl2pPr>
            <a:lvl3pPr marL="1143000" indent="-228600" eaLnBrk="0" hangingPunct="0">
              <a:defRPr sz="2400">
                <a:solidFill>
                  <a:schemeClr val="tx1"/>
                </a:solidFill>
                <a:latin typeface="Segoe" pitchFamily="34" charset="0"/>
              </a:defRPr>
            </a:lvl3pPr>
            <a:lvl4pPr marL="1600200" indent="-228600" eaLnBrk="0" hangingPunct="0">
              <a:defRPr sz="2400">
                <a:solidFill>
                  <a:schemeClr val="tx1"/>
                </a:solidFill>
                <a:latin typeface="Segoe" pitchFamily="34" charset="0"/>
              </a:defRPr>
            </a:lvl4pPr>
            <a:lvl5pPr marL="2057400" indent="-228600" eaLnBrk="0" hangingPunct="0">
              <a:defRPr sz="2400">
                <a:solidFill>
                  <a:schemeClr val="tx1"/>
                </a:solidFill>
                <a:latin typeface="Segoe" pitchFamily="34" charset="0"/>
              </a:defRPr>
            </a:lvl5pPr>
            <a:lvl6pPr marL="2514600" indent="-228600" algn="ctr" eaLnBrk="0" fontAlgn="base" hangingPunct="0">
              <a:lnSpc>
                <a:spcPct val="85000"/>
              </a:lnSpc>
              <a:spcBef>
                <a:spcPct val="20000"/>
              </a:spcBef>
              <a:spcAft>
                <a:spcPct val="0"/>
              </a:spcAft>
              <a:defRPr sz="2400">
                <a:solidFill>
                  <a:schemeClr val="tx1"/>
                </a:solidFill>
                <a:latin typeface="Segoe" pitchFamily="34" charset="0"/>
              </a:defRPr>
            </a:lvl6pPr>
            <a:lvl7pPr marL="2971800" indent="-228600" algn="ctr" eaLnBrk="0" fontAlgn="base" hangingPunct="0">
              <a:lnSpc>
                <a:spcPct val="85000"/>
              </a:lnSpc>
              <a:spcBef>
                <a:spcPct val="20000"/>
              </a:spcBef>
              <a:spcAft>
                <a:spcPct val="0"/>
              </a:spcAft>
              <a:defRPr sz="2400">
                <a:solidFill>
                  <a:schemeClr val="tx1"/>
                </a:solidFill>
                <a:latin typeface="Segoe" pitchFamily="34" charset="0"/>
              </a:defRPr>
            </a:lvl7pPr>
            <a:lvl8pPr marL="3429000" indent="-228600" algn="ctr" eaLnBrk="0" fontAlgn="base" hangingPunct="0">
              <a:lnSpc>
                <a:spcPct val="85000"/>
              </a:lnSpc>
              <a:spcBef>
                <a:spcPct val="20000"/>
              </a:spcBef>
              <a:spcAft>
                <a:spcPct val="0"/>
              </a:spcAft>
              <a:defRPr sz="2400">
                <a:solidFill>
                  <a:schemeClr val="tx1"/>
                </a:solidFill>
                <a:latin typeface="Segoe" pitchFamily="34" charset="0"/>
              </a:defRPr>
            </a:lvl8pPr>
            <a:lvl9pPr marL="3886200" indent="-228600" algn="ctr" eaLnBrk="0" fontAlgn="base" hangingPunct="0">
              <a:lnSpc>
                <a:spcPct val="85000"/>
              </a:lnSpc>
              <a:spcBef>
                <a:spcPct val="20000"/>
              </a:spcBef>
              <a:spcAft>
                <a:spcPct val="0"/>
              </a:spcAft>
              <a:defRPr sz="2400">
                <a:solidFill>
                  <a:schemeClr val="tx1"/>
                </a:solidFill>
                <a:latin typeface="Segoe" pitchFamily="34" charset="0"/>
              </a:defRPr>
            </a:lvl9pPr>
          </a:lstStyle>
          <a:p>
            <a:pPr eaLnBrk="1" hangingPunct="1"/>
            <a:fld id="{1035BD81-77E8-4F8E-9789-A525BE66CD22}" type="slidenum">
              <a:rPr lang="en-US" sz="1200" smtClean="0">
                <a:solidFill>
                  <a:prstClr val="black"/>
                </a:solidFill>
                <a:latin typeface="Arial" charset="0"/>
              </a:rPr>
              <a:pPr eaLnBrk="1" hangingPunct="1"/>
              <a:t>15</a:t>
            </a:fld>
            <a:endParaRPr lang="en-US" sz="1200" smtClean="0">
              <a:solidFill>
                <a:prstClr val="black"/>
              </a:solidFill>
              <a:latin typeface="Arial" charset="0"/>
            </a:endParaRPr>
          </a:p>
        </p:txBody>
      </p:sp>
      <p:sp>
        <p:nvSpPr>
          <p:cNvPr id="57347" name="Rectangle 2"/>
          <p:cNvSpPr>
            <a:spLocks noGrp="1" noRot="1" noChangeAspect="1" noChangeArrowheads="1" noTextEdit="1"/>
          </p:cNvSpPr>
          <p:nvPr>
            <p:ph type="sldImg"/>
          </p:nvPr>
        </p:nvSpPr>
        <p:spPr>
          <a:xfrm>
            <a:off x="384175" y="685800"/>
            <a:ext cx="6092825" cy="3429000"/>
          </a:xfrm>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egoe" pitchFamily="34" charset="0"/>
              </a:defRPr>
            </a:lvl1pPr>
            <a:lvl2pPr marL="742950" indent="-285750" eaLnBrk="0" hangingPunct="0">
              <a:defRPr sz="2400">
                <a:solidFill>
                  <a:schemeClr val="tx1"/>
                </a:solidFill>
                <a:latin typeface="Segoe" pitchFamily="34" charset="0"/>
              </a:defRPr>
            </a:lvl2pPr>
            <a:lvl3pPr marL="1143000" indent="-228600" eaLnBrk="0" hangingPunct="0">
              <a:defRPr sz="2400">
                <a:solidFill>
                  <a:schemeClr val="tx1"/>
                </a:solidFill>
                <a:latin typeface="Segoe" pitchFamily="34" charset="0"/>
              </a:defRPr>
            </a:lvl3pPr>
            <a:lvl4pPr marL="1600200" indent="-228600" eaLnBrk="0" hangingPunct="0">
              <a:defRPr sz="2400">
                <a:solidFill>
                  <a:schemeClr val="tx1"/>
                </a:solidFill>
                <a:latin typeface="Segoe" pitchFamily="34" charset="0"/>
              </a:defRPr>
            </a:lvl4pPr>
            <a:lvl5pPr marL="2057400" indent="-228600" eaLnBrk="0" hangingPunct="0">
              <a:defRPr sz="2400">
                <a:solidFill>
                  <a:schemeClr val="tx1"/>
                </a:solidFill>
                <a:latin typeface="Segoe" pitchFamily="34" charset="0"/>
              </a:defRPr>
            </a:lvl5pPr>
            <a:lvl6pPr marL="2514600" indent="-228600" algn="ctr" eaLnBrk="0" fontAlgn="base" hangingPunct="0">
              <a:lnSpc>
                <a:spcPct val="85000"/>
              </a:lnSpc>
              <a:spcBef>
                <a:spcPct val="20000"/>
              </a:spcBef>
              <a:spcAft>
                <a:spcPct val="0"/>
              </a:spcAft>
              <a:defRPr sz="2400">
                <a:solidFill>
                  <a:schemeClr val="tx1"/>
                </a:solidFill>
                <a:latin typeface="Segoe" pitchFamily="34" charset="0"/>
              </a:defRPr>
            </a:lvl6pPr>
            <a:lvl7pPr marL="2971800" indent="-228600" algn="ctr" eaLnBrk="0" fontAlgn="base" hangingPunct="0">
              <a:lnSpc>
                <a:spcPct val="85000"/>
              </a:lnSpc>
              <a:spcBef>
                <a:spcPct val="20000"/>
              </a:spcBef>
              <a:spcAft>
                <a:spcPct val="0"/>
              </a:spcAft>
              <a:defRPr sz="2400">
                <a:solidFill>
                  <a:schemeClr val="tx1"/>
                </a:solidFill>
                <a:latin typeface="Segoe" pitchFamily="34" charset="0"/>
              </a:defRPr>
            </a:lvl7pPr>
            <a:lvl8pPr marL="3429000" indent="-228600" algn="ctr" eaLnBrk="0" fontAlgn="base" hangingPunct="0">
              <a:lnSpc>
                <a:spcPct val="85000"/>
              </a:lnSpc>
              <a:spcBef>
                <a:spcPct val="20000"/>
              </a:spcBef>
              <a:spcAft>
                <a:spcPct val="0"/>
              </a:spcAft>
              <a:defRPr sz="2400">
                <a:solidFill>
                  <a:schemeClr val="tx1"/>
                </a:solidFill>
                <a:latin typeface="Segoe" pitchFamily="34" charset="0"/>
              </a:defRPr>
            </a:lvl8pPr>
            <a:lvl9pPr marL="3886200" indent="-228600" algn="ctr" eaLnBrk="0" fontAlgn="base" hangingPunct="0">
              <a:lnSpc>
                <a:spcPct val="85000"/>
              </a:lnSpc>
              <a:spcBef>
                <a:spcPct val="20000"/>
              </a:spcBef>
              <a:spcAft>
                <a:spcPct val="0"/>
              </a:spcAft>
              <a:defRPr sz="2400">
                <a:solidFill>
                  <a:schemeClr val="tx1"/>
                </a:solidFill>
                <a:latin typeface="Segoe" pitchFamily="34" charset="0"/>
              </a:defRPr>
            </a:lvl9pPr>
          </a:lstStyle>
          <a:p>
            <a:pPr eaLnBrk="1" hangingPunct="1"/>
            <a:fld id="{C81A1D7E-5DA2-44FF-A072-87A45F8732B3}" type="slidenum">
              <a:rPr lang="en-US" sz="1200" smtClean="0">
                <a:solidFill>
                  <a:prstClr val="black"/>
                </a:solidFill>
                <a:latin typeface="Arial" charset="0"/>
              </a:rPr>
              <a:pPr eaLnBrk="1" hangingPunct="1"/>
              <a:t>17</a:t>
            </a:fld>
            <a:endParaRPr lang="en-US" sz="1200" smtClean="0">
              <a:solidFill>
                <a:prstClr val="black"/>
              </a:solidFill>
              <a:latin typeface="Arial" charset="0"/>
            </a:endParaRPr>
          </a:p>
        </p:txBody>
      </p:sp>
      <p:sp>
        <p:nvSpPr>
          <p:cNvPr id="58371" name="Rectangle 2"/>
          <p:cNvSpPr>
            <a:spLocks noGrp="1" noRot="1" noChangeAspect="1" noChangeArrowheads="1" noTextEdit="1"/>
          </p:cNvSpPr>
          <p:nvPr>
            <p:ph type="sldImg"/>
          </p:nvPr>
        </p:nvSpPr>
        <p:spPr>
          <a:xfrm>
            <a:off x="382588" y="685800"/>
            <a:ext cx="6092825" cy="3429000"/>
          </a:xfr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egoe" pitchFamily="34" charset="0"/>
              </a:defRPr>
            </a:lvl1pPr>
            <a:lvl2pPr marL="742950" indent="-285750" eaLnBrk="0" hangingPunct="0">
              <a:defRPr sz="2400">
                <a:solidFill>
                  <a:schemeClr val="tx1"/>
                </a:solidFill>
                <a:latin typeface="Segoe" pitchFamily="34" charset="0"/>
              </a:defRPr>
            </a:lvl2pPr>
            <a:lvl3pPr marL="1143000" indent="-228600" eaLnBrk="0" hangingPunct="0">
              <a:defRPr sz="2400">
                <a:solidFill>
                  <a:schemeClr val="tx1"/>
                </a:solidFill>
                <a:latin typeface="Segoe" pitchFamily="34" charset="0"/>
              </a:defRPr>
            </a:lvl3pPr>
            <a:lvl4pPr marL="1600200" indent="-228600" eaLnBrk="0" hangingPunct="0">
              <a:defRPr sz="2400">
                <a:solidFill>
                  <a:schemeClr val="tx1"/>
                </a:solidFill>
                <a:latin typeface="Segoe" pitchFamily="34" charset="0"/>
              </a:defRPr>
            </a:lvl4pPr>
            <a:lvl5pPr marL="2057400" indent="-228600" eaLnBrk="0" hangingPunct="0">
              <a:defRPr sz="2400">
                <a:solidFill>
                  <a:schemeClr val="tx1"/>
                </a:solidFill>
                <a:latin typeface="Segoe" pitchFamily="34" charset="0"/>
              </a:defRPr>
            </a:lvl5pPr>
            <a:lvl6pPr marL="2514600" indent="-228600" algn="ctr" eaLnBrk="0" fontAlgn="base" hangingPunct="0">
              <a:lnSpc>
                <a:spcPct val="85000"/>
              </a:lnSpc>
              <a:spcBef>
                <a:spcPct val="20000"/>
              </a:spcBef>
              <a:spcAft>
                <a:spcPct val="0"/>
              </a:spcAft>
              <a:defRPr sz="2400">
                <a:solidFill>
                  <a:schemeClr val="tx1"/>
                </a:solidFill>
                <a:latin typeface="Segoe" pitchFamily="34" charset="0"/>
              </a:defRPr>
            </a:lvl6pPr>
            <a:lvl7pPr marL="2971800" indent="-228600" algn="ctr" eaLnBrk="0" fontAlgn="base" hangingPunct="0">
              <a:lnSpc>
                <a:spcPct val="85000"/>
              </a:lnSpc>
              <a:spcBef>
                <a:spcPct val="20000"/>
              </a:spcBef>
              <a:spcAft>
                <a:spcPct val="0"/>
              </a:spcAft>
              <a:defRPr sz="2400">
                <a:solidFill>
                  <a:schemeClr val="tx1"/>
                </a:solidFill>
                <a:latin typeface="Segoe" pitchFamily="34" charset="0"/>
              </a:defRPr>
            </a:lvl7pPr>
            <a:lvl8pPr marL="3429000" indent="-228600" algn="ctr" eaLnBrk="0" fontAlgn="base" hangingPunct="0">
              <a:lnSpc>
                <a:spcPct val="85000"/>
              </a:lnSpc>
              <a:spcBef>
                <a:spcPct val="20000"/>
              </a:spcBef>
              <a:spcAft>
                <a:spcPct val="0"/>
              </a:spcAft>
              <a:defRPr sz="2400">
                <a:solidFill>
                  <a:schemeClr val="tx1"/>
                </a:solidFill>
                <a:latin typeface="Segoe" pitchFamily="34" charset="0"/>
              </a:defRPr>
            </a:lvl8pPr>
            <a:lvl9pPr marL="3886200" indent="-228600" algn="ctr" eaLnBrk="0" fontAlgn="base" hangingPunct="0">
              <a:lnSpc>
                <a:spcPct val="85000"/>
              </a:lnSpc>
              <a:spcBef>
                <a:spcPct val="20000"/>
              </a:spcBef>
              <a:spcAft>
                <a:spcPct val="0"/>
              </a:spcAft>
              <a:defRPr sz="2400">
                <a:solidFill>
                  <a:schemeClr val="tx1"/>
                </a:solidFill>
                <a:latin typeface="Segoe" pitchFamily="34" charset="0"/>
              </a:defRPr>
            </a:lvl9pPr>
          </a:lstStyle>
          <a:p>
            <a:pPr eaLnBrk="1" hangingPunct="1"/>
            <a:fld id="{B7336E90-A9C0-432E-9D1D-2A7CEC969BFE}" type="slidenum">
              <a:rPr lang="en-US" sz="1200" smtClean="0">
                <a:solidFill>
                  <a:prstClr val="black"/>
                </a:solidFill>
                <a:latin typeface="Arial" charset="0"/>
              </a:rPr>
              <a:pPr eaLnBrk="1" hangingPunct="1"/>
              <a:t>22</a:t>
            </a:fld>
            <a:endParaRPr lang="en-US" sz="1200" smtClean="0">
              <a:solidFill>
                <a:prstClr val="black"/>
              </a:solidFill>
              <a:latin typeface="Arial" charset="0"/>
            </a:endParaRPr>
          </a:p>
        </p:txBody>
      </p:sp>
      <p:sp>
        <p:nvSpPr>
          <p:cNvPr id="59395" name="Rectangle 2"/>
          <p:cNvSpPr>
            <a:spLocks noGrp="1" noRot="1" noChangeAspect="1" noChangeArrowheads="1" noTextEdit="1"/>
          </p:cNvSpPr>
          <p:nvPr>
            <p:ph type="sldImg"/>
          </p:nvPr>
        </p:nvSpPr>
        <p:spPr>
          <a:xfrm>
            <a:off x="382588" y="685800"/>
            <a:ext cx="6092825" cy="3429000"/>
          </a:xfr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egoe" pitchFamily="34" charset="0"/>
              </a:defRPr>
            </a:lvl1pPr>
            <a:lvl2pPr marL="742950" indent="-285750" eaLnBrk="0" hangingPunct="0">
              <a:defRPr sz="2400">
                <a:solidFill>
                  <a:schemeClr val="tx1"/>
                </a:solidFill>
                <a:latin typeface="Segoe" pitchFamily="34" charset="0"/>
              </a:defRPr>
            </a:lvl2pPr>
            <a:lvl3pPr marL="1143000" indent="-228600" eaLnBrk="0" hangingPunct="0">
              <a:defRPr sz="2400">
                <a:solidFill>
                  <a:schemeClr val="tx1"/>
                </a:solidFill>
                <a:latin typeface="Segoe" pitchFamily="34" charset="0"/>
              </a:defRPr>
            </a:lvl3pPr>
            <a:lvl4pPr marL="1600200" indent="-228600" eaLnBrk="0" hangingPunct="0">
              <a:defRPr sz="2400">
                <a:solidFill>
                  <a:schemeClr val="tx1"/>
                </a:solidFill>
                <a:latin typeface="Segoe" pitchFamily="34" charset="0"/>
              </a:defRPr>
            </a:lvl4pPr>
            <a:lvl5pPr marL="2057400" indent="-228600" eaLnBrk="0" hangingPunct="0">
              <a:defRPr sz="2400">
                <a:solidFill>
                  <a:schemeClr val="tx1"/>
                </a:solidFill>
                <a:latin typeface="Segoe" pitchFamily="34" charset="0"/>
              </a:defRPr>
            </a:lvl5pPr>
            <a:lvl6pPr marL="2514600" indent="-228600" algn="ctr" eaLnBrk="0" fontAlgn="base" hangingPunct="0">
              <a:lnSpc>
                <a:spcPct val="85000"/>
              </a:lnSpc>
              <a:spcBef>
                <a:spcPct val="20000"/>
              </a:spcBef>
              <a:spcAft>
                <a:spcPct val="0"/>
              </a:spcAft>
              <a:defRPr sz="2400">
                <a:solidFill>
                  <a:schemeClr val="tx1"/>
                </a:solidFill>
                <a:latin typeface="Segoe" pitchFamily="34" charset="0"/>
              </a:defRPr>
            </a:lvl6pPr>
            <a:lvl7pPr marL="2971800" indent="-228600" algn="ctr" eaLnBrk="0" fontAlgn="base" hangingPunct="0">
              <a:lnSpc>
                <a:spcPct val="85000"/>
              </a:lnSpc>
              <a:spcBef>
                <a:spcPct val="20000"/>
              </a:spcBef>
              <a:spcAft>
                <a:spcPct val="0"/>
              </a:spcAft>
              <a:defRPr sz="2400">
                <a:solidFill>
                  <a:schemeClr val="tx1"/>
                </a:solidFill>
                <a:latin typeface="Segoe" pitchFamily="34" charset="0"/>
              </a:defRPr>
            </a:lvl7pPr>
            <a:lvl8pPr marL="3429000" indent="-228600" algn="ctr" eaLnBrk="0" fontAlgn="base" hangingPunct="0">
              <a:lnSpc>
                <a:spcPct val="85000"/>
              </a:lnSpc>
              <a:spcBef>
                <a:spcPct val="20000"/>
              </a:spcBef>
              <a:spcAft>
                <a:spcPct val="0"/>
              </a:spcAft>
              <a:defRPr sz="2400">
                <a:solidFill>
                  <a:schemeClr val="tx1"/>
                </a:solidFill>
                <a:latin typeface="Segoe" pitchFamily="34" charset="0"/>
              </a:defRPr>
            </a:lvl8pPr>
            <a:lvl9pPr marL="3886200" indent="-228600" algn="ctr" eaLnBrk="0" fontAlgn="base" hangingPunct="0">
              <a:lnSpc>
                <a:spcPct val="85000"/>
              </a:lnSpc>
              <a:spcBef>
                <a:spcPct val="20000"/>
              </a:spcBef>
              <a:spcAft>
                <a:spcPct val="0"/>
              </a:spcAft>
              <a:defRPr sz="2400">
                <a:solidFill>
                  <a:schemeClr val="tx1"/>
                </a:solidFill>
                <a:latin typeface="Segoe" pitchFamily="34" charset="0"/>
              </a:defRPr>
            </a:lvl9pPr>
          </a:lstStyle>
          <a:p>
            <a:pPr eaLnBrk="1" hangingPunct="1"/>
            <a:fld id="{CBB8B513-46AD-4905-81EA-3A0067C03F4B}" type="slidenum">
              <a:rPr lang="en-US" sz="1200" smtClean="0">
                <a:solidFill>
                  <a:prstClr val="black"/>
                </a:solidFill>
                <a:latin typeface="Arial" charset="0"/>
              </a:rPr>
              <a:pPr eaLnBrk="1" hangingPunct="1"/>
              <a:t>23</a:t>
            </a:fld>
            <a:endParaRPr lang="en-US" sz="1200" smtClean="0">
              <a:solidFill>
                <a:prstClr val="black"/>
              </a:solidFill>
              <a:latin typeface="Arial" charset="0"/>
            </a:endParaRPr>
          </a:p>
        </p:txBody>
      </p:sp>
      <p:sp>
        <p:nvSpPr>
          <p:cNvPr id="60419" name="Rectangle 2"/>
          <p:cNvSpPr>
            <a:spLocks noGrp="1" noRot="1" noChangeAspect="1" noChangeArrowheads="1" noTextEdit="1"/>
          </p:cNvSpPr>
          <p:nvPr>
            <p:ph type="sldImg"/>
          </p:nvPr>
        </p:nvSpPr>
        <p:spPr>
          <a:xfrm>
            <a:off x="382588" y="685800"/>
            <a:ext cx="6092825" cy="3429000"/>
          </a:xfr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382588" y="685800"/>
            <a:ext cx="6092825" cy="3429000"/>
          </a:xfr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6" name="Arrow Bar"/>
          <p:cNvSpPr/>
          <p:nvPr userDrawn="1"/>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27"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30"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Fuschia Tile"/>
          <p:cNvGrpSpPr/>
          <p:nvPr userDrawn="1"/>
        </p:nvGrpSpPr>
        <p:grpSpPr>
          <a:xfrm>
            <a:off x="1016507" y="3185266"/>
            <a:ext cx="1325880" cy="1325880"/>
            <a:chOff x="1071620" y="3044261"/>
            <a:chExt cx="1325880" cy="1325880"/>
          </a:xfrm>
        </p:grpSpPr>
        <p:sp>
          <p:nvSpPr>
            <p:cNvPr id="32" name="Rectangle 31"/>
            <p:cNvSpPr/>
            <p:nvPr/>
          </p:nvSpPr>
          <p:spPr bwMode="auto">
            <a:xfrm>
              <a:off x="1071620" y="3044261"/>
              <a:ext cx="1325880" cy="1325880"/>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Orange Tile"/>
          <p:cNvGrpSpPr/>
          <p:nvPr userDrawn="1"/>
        </p:nvGrpSpPr>
        <p:grpSpPr>
          <a:xfrm>
            <a:off x="2514069" y="3185266"/>
            <a:ext cx="1325880" cy="1325880"/>
            <a:chOff x="2487267" y="3044261"/>
            <a:chExt cx="1325880" cy="1325880"/>
          </a:xfrm>
        </p:grpSpPr>
        <p:sp>
          <p:nvSpPr>
            <p:cNvPr id="35" name="Rectangle 34"/>
            <p:cNvSpPr/>
            <p:nvPr/>
          </p:nvSpPr>
          <p:spPr bwMode="auto">
            <a:xfrm>
              <a:off x="2487267" y="3044261"/>
              <a:ext cx="1325880" cy="132588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Freeform 30"/>
            <p:cNvSpPr>
              <a:spLocks noEditPoints="1"/>
            </p:cNvSpPr>
            <p:nvPr/>
          </p:nvSpPr>
          <p:spPr bwMode="auto">
            <a:xfrm>
              <a:off x="2774763" y="3284926"/>
              <a:ext cx="750888" cy="844550"/>
            </a:xfrm>
            <a:custGeom>
              <a:avLst/>
              <a:gdLst>
                <a:gd name="T0" fmla="*/ 15 w 200"/>
                <a:gd name="T1" fmla="*/ 0 h 225"/>
                <a:gd name="T2" fmla="*/ 11 w 200"/>
                <a:gd name="T3" fmla="*/ 17 h 225"/>
                <a:gd name="T4" fmla="*/ 11 w 200"/>
                <a:gd name="T5" fmla="*/ 35 h 225"/>
                <a:gd name="T6" fmla="*/ 0 w 200"/>
                <a:gd name="T7" fmla="*/ 55 h 225"/>
                <a:gd name="T8" fmla="*/ 11 w 200"/>
                <a:gd name="T9" fmla="*/ 75 h 225"/>
                <a:gd name="T10" fmla="*/ 11 w 200"/>
                <a:gd name="T11" fmla="*/ 94 h 225"/>
                <a:gd name="T12" fmla="*/ 0 w 200"/>
                <a:gd name="T13" fmla="*/ 114 h 225"/>
                <a:gd name="T14" fmla="*/ 11 w 200"/>
                <a:gd name="T15" fmla="*/ 134 h 225"/>
                <a:gd name="T16" fmla="*/ 11 w 200"/>
                <a:gd name="T17" fmla="*/ 153 h 225"/>
                <a:gd name="T18" fmla="*/ 0 w 200"/>
                <a:gd name="T19" fmla="*/ 173 h 225"/>
                <a:gd name="T20" fmla="*/ 11 w 200"/>
                <a:gd name="T21" fmla="*/ 193 h 225"/>
                <a:gd name="T22" fmla="*/ 11 w 200"/>
                <a:gd name="T23" fmla="*/ 211 h 225"/>
                <a:gd name="T24" fmla="*/ 15 w 200"/>
                <a:gd name="T25" fmla="*/ 225 h 225"/>
                <a:gd name="T26" fmla="*/ 200 w 200"/>
                <a:gd name="T27" fmla="*/ 185 h 225"/>
                <a:gd name="T28" fmla="*/ 160 w 200"/>
                <a:gd name="T29" fmla="*/ 0 h 225"/>
                <a:gd name="T30" fmla="*/ 11 w 200"/>
                <a:gd name="T31" fmla="*/ 25 h 225"/>
                <a:gd name="T32" fmla="*/ 8 w 200"/>
                <a:gd name="T33" fmla="*/ 26 h 225"/>
                <a:gd name="T34" fmla="*/ 11 w 200"/>
                <a:gd name="T35" fmla="*/ 54 h 225"/>
                <a:gd name="T36" fmla="*/ 8 w 200"/>
                <a:gd name="T37" fmla="*/ 55 h 225"/>
                <a:gd name="T38" fmla="*/ 11 w 200"/>
                <a:gd name="T39" fmla="*/ 83 h 225"/>
                <a:gd name="T40" fmla="*/ 8 w 200"/>
                <a:gd name="T41" fmla="*/ 85 h 225"/>
                <a:gd name="T42" fmla="*/ 11 w 200"/>
                <a:gd name="T43" fmla="*/ 113 h 225"/>
                <a:gd name="T44" fmla="*/ 8 w 200"/>
                <a:gd name="T45" fmla="*/ 114 h 225"/>
                <a:gd name="T46" fmla="*/ 11 w 200"/>
                <a:gd name="T47" fmla="*/ 142 h 225"/>
                <a:gd name="T48" fmla="*/ 8 w 200"/>
                <a:gd name="T49" fmla="*/ 143 h 225"/>
                <a:gd name="T50" fmla="*/ 11 w 200"/>
                <a:gd name="T51" fmla="*/ 171 h 225"/>
                <a:gd name="T52" fmla="*/ 8 w 200"/>
                <a:gd name="T53" fmla="*/ 173 h 225"/>
                <a:gd name="T54" fmla="*/ 11 w 200"/>
                <a:gd name="T55" fmla="*/ 201 h 225"/>
                <a:gd name="T56" fmla="*/ 8 w 200"/>
                <a:gd name="T57" fmla="*/ 202 h 225"/>
                <a:gd name="T58" fmla="*/ 160 w 200"/>
                <a:gd name="T59" fmla="*/ 217 h 225"/>
                <a:gd name="T60" fmla="*/ 19 w 200"/>
                <a:gd name="T61" fmla="*/ 201 h 225"/>
                <a:gd name="T62" fmla="*/ 21 w 200"/>
                <a:gd name="T63" fmla="*/ 205 h 225"/>
                <a:gd name="T64" fmla="*/ 27 w 200"/>
                <a:gd name="T65" fmla="*/ 198 h 225"/>
                <a:gd name="T66" fmla="*/ 19 w 200"/>
                <a:gd name="T67" fmla="*/ 172 h 225"/>
                <a:gd name="T68" fmla="*/ 21 w 200"/>
                <a:gd name="T69" fmla="*/ 175 h 225"/>
                <a:gd name="T70" fmla="*/ 27 w 200"/>
                <a:gd name="T71" fmla="*/ 168 h 225"/>
                <a:gd name="T72" fmla="*/ 19 w 200"/>
                <a:gd name="T73" fmla="*/ 142 h 225"/>
                <a:gd name="T74" fmla="*/ 21 w 200"/>
                <a:gd name="T75" fmla="*/ 146 h 225"/>
                <a:gd name="T76" fmla="*/ 27 w 200"/>
                <a:gd name="T77" fmla="*/ 139 h 225"/>
                <a:gd name="T78" fmla="*/ 19 w 200"/>
                <a:gd name="T79" fmla="*/ 113 h 225"/>
                <a:gd name="T80" fmla="*/ 21 w 200"/>
                <a:gd name="T81" fmla="*/ 117 h 225"/>
                <a:gd name="T82" fmla="*/ 27 w 200"/>
                <a:gd name="T83" fmla="*/ 110 h 225"/>
                <a:gd name="T84" fmla="*/ 19 w 200"/>
                <a:gd name="T85" fmla="*/ 83 h 225"/>
                <a:gd name="T86" fmla="*/ 21 w 200"/>
                <a:gd name="T87" fmla="*/ 87 h 225"/>
                <a:gd name="T88" fmla="*/ 27 w 200"/>
                <a:gd name="T89" fmla="*/ 80 h 225"/>
                <a:gd name="T90" fmla="*/ 19 w 200"/>
                <a:gd name="T91" fmla="*/ 54 h 225"/>
                <a:gd name="T92" fmla="*/ 21 w 200"/>
                <a:gd name="T93" fmla="*/ 58 h 225"/>
                <a:gd name="T94" fmla="*/ 27 w 200"/>
                <a:gd name="T95" fmla="*/ 51 h 225"/>
                <a:gd name="T96" fmla="*/ 19 w 200"/>
                <a:gd name="T97" fmla="*/ 25 h 225"/>
                <a:gd name="T98" fmla="*/ 21 w 200"/>
                <a:gd name="T99" fmla="*/ 29 h 225"/>
                <a:gd name="T100" fmla="*/ 27 w 200"/>
                <a:gd name="T101" fmla="*/ 22 h 225"/>
                <a:gd name="T102" fmla="*/ 19 w 200"/>
                <a:gd name="T103" fmla="*/ 8 h 225"/>
                <a:gd name="T104" fmla="*/ 192 w 200"/>
                <a:gd name="T105" fmla="*/ 4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225">
                  <a:moveTo>
                    <a:pt x="160" y="0"/>
                  </a:moveTo>
                  <a:cubicBezTo>
                    <a:pt x="15" y="0"/>
                    <a:pt x="15" y="0"/>
                    <a:pt x="15" y="0"/>
                  </a:cubicBezTo>
                  <a:cubicBezTo>
                    <a:pt x="12" y="0"/>
                    <a:pt x="11" y="2"/>
                    <a:pt x="11" y="4"/>
                  </a:cubicBezTo>
                  <a:cubicBezTo>
                    <a:pt x="11" y="17"/>
                    <a:pt x="11" y="17"/>
                    <a:pt x="11" y="17"/>
                  </a:cubicBezTo>
                  <a:cubicBezTo>
                    <a:pt x="4" y="18"/>
                    <a:pt x="0" y="21"/>
                    <a:pt x="0" y="26"/>
                  </a:cubicBezTo>
                  <a:cubicBezTo>
                    <a:pt x="0" y="30"/>
                    <a:pt x="4" y="34"/>
                    <a:pt x="11" y="35"/>
                  </a:cubicBezTo>
                  <a:cubicBezTo>
                    <a:pt x="11" y="46"/>
                    <a:pt x="11" y="46"/>
                    <a:pt x="11" y="46"/>
                  </a:cubicBezTo>
                  <a:cubicBezTo>
                    <a:pt x="4" y="47"/>
                    <a:pt x="0" y="51"/>
                    <a:pt x="0" y="55"/>
                  </a:cubicBezTo>
                  <a:cubicBezTo>
                    <a:pt x="0" y="60"/>
                    <a:pt x="4" y="63"/>
                    <a:pt x="11" y="65"/>
                  </a:cubicBezTo>
                  <a:cubicBezTo>
                    <a:pt x="11" y="75"/>
                    <a:pt x="11" y="75"/>
                    <a:pt x="11" y="75"/>
                  </a:cubicBezTo>
                  <a:cubicBezTo>
                    <a:pt x="4" y="76"/>
                    <a:pt x="0" y="80"/>
                    <a:pt x="0" y="85"/>
                  </a:cubicBezTo>
                  <a:cubicBezTo>
                    <a:pt x="0" y="89"/>
                    <a:pt x="4" y="93"/>
                    <a:pt x="11" y="94"/>
                  </a:cubicBezTo>
                  <a:cubicBezTo>
                    <a:pt x="11" y="105"/>
                    <a:pt x="11" y="105"/>
                    <a:pt x="11" y="105"/>
                  </a:cubicBezTo>
                  <a:cubicBezTo>
                    <a:pt x="4" y="106"/>
                    <a:pt x="0" y="109"/>
                    <a:pt x="0" y="114"/>
                  </a:cubicBezTo>
                  <a:cubicBezTo>
                    <a:pt x="0" y="119"/>
                    <a:pt x="4" y="122"/>
                    <a:pt x="11" y="123"/>
                  </a:cubicBezTo>
                  <a:cubicBezTo>
                    <a:pt x="11" y="134"/>
                    <a:pt x="11" y="134"/>
                    <a:pt x="11" y="134"/>
                  </a:cubicBezTo>
                  <a:cubicBezTo>
                    <a:pt x="4" y="135"/>
                    <a:pt x="0" y="139"/>
                    <a:pt x="0" y="143"/>
                  </a:cubicBezTo>
                  <a:cubicBezTo>
                    <a:pt x="0" y="148"/>
                    <a:pt x="4" y="152"/>
                    <a:pt x="11" y="153"/>
                  </a:cubicBezTo>
                  <a:cubicBezTo>
                    <a:pt x="11" y="163"/>
                    <a:pt x="11" y="163"/>
                    <a:pt x="11" y="163"/>
                  </a:cubicBezTo>
                  <a:cubicBezTo>
                    <a:pt x="4" y="164"/>
                    <a:pt x="0" y="168"/>
                    <a:pt x="0" y="173"/>
                  </a:cubicBezTo>
                  <a:cubicBezTo>
                    <a:pt x="0" y="177"/>
                    <a:pt x="4" y="181"/>
                    <a:pt x="11" y="182"/>
                  </a:cubicBezTo>
                  <a:cubicBezTo>
                    <a:pt x="11" y="193"/>
                    <a:pt x="11" y="193"/>
                    <a:pt x="11" y="193"/>
                  </a:cubicBezTo>
                  <a:cubicBezTo>
                    <a:pt x="4" y="194"/>
                    <a:pt x="0" y="197"/>
                    <a:pt x="0" y="202"/>
                  </a:cubicBezTo>
                  <a:cubicBezTo>
                    <a:pt x="0" y="207"/>
                    <a:pt x="4" y="210"/>
                    <a:pt x="11" y="211"/>
                  </a:cubicBezTo>
                  <a:cubicBezTo>
                    <a:pt x="11" y="221"/>
                    <a:pt x="11" y="221"/>
                    <a:pt x="11" y="221"/>
                  </a:cubicBezTo>
                  <a:cubicBezTo>
                    <a:pt x="11" y="223"/>
                    <a:pt x="12" y="225"/>
                    <a:pt x="15" y="225"/>
                  </a:cubicBezTo>
                  <a:cubicBezTo>
                    <a:pt x="160" y="225"/>
                    <a:pt x="160" y="225"/>
                    <a:pt x="160" y="225"/>
                  </a:cubicBezTo>
                  <a:cubicBezTo>
                    <a:pt x="182" y="225"/>
                    <a:pt x="200" y="207"/>
                    <a:pt x="200" y="185"/>
                  </a:cubicBezTo>
                  <a:cubicBezTo>
                    <a:pt x="200" y="40"/>
                    <a:pt x="200" y="40"/>
                    <a:pt x="200" y="40"/>
                  </a:cubicBezTo>
                  <a:cubicBezTo>
                    <a:pt x="200" y="18"/>
                    <a:pt x="182" y="0"/>
                    <a:pt x="160" y="0"/>
                  </a:cubicBezTo>
                  <a:close/>
                  <a:moveTo>
                    <a:pt x="8" y="26"/>
                  </a:moveTo>
                  <a:cubicBezTo>
                    <a:pt x="9" y="26"/>
                    <a:pt x="9" y="25"/>
                    <a:pt x="11" y="25"/>
                  </a:cubicBezTo>
                  <a:cubicBezTo>
                    <a:pt x="11" y="27"/>
                    <a:pt x="11" y="27"/>
                    <a:pt x="11" y="27"/>
                  </a:cubicBezTo>
                  <a:cubicBezTo>
                    <a:pt x="9" y="27"/>
                    <a:pt x="9" y="26"/>
                    <a:pt x="8" y="26"/>
                  </a:cubicBezTo>
                  <a:close/>
                  <a:moveTo>
                    <a:pt x="8" y="55"/>
                  </a:moveTo>
                  <a:cubicBezTo>
                    <a:pt x="9" y="55"/>
                    <a:pt x="9" y="54"/>
                    <a:pt x="11" y="54"/>
                  </a:cubicBezTo>
                  <a:cubicBezTo>
                    <a:pt x="11" y="56"/>
                    <a:pt x="11" y="56"/>
                    <a:pt x="11" y="56"/>
                  </a:cubicBezTo>
                  <a:cubicBezTo>
                    <a:pt x="9" y="56"/>
                    <a:pt x="9" y="56"/>
                    <a:pt x="8" y="55"/>
                  </a:cubicBezTo>
                  <a:close/>
                  <a:moveTo>
                    <a:pt x="8" y="85"/>
                  </a:moveTo>
                  <a:cubicBezTo>
                    <a:pt x="9" y="84"/>
                    <a:pt x="9" y="84"/>
                    <a:pt x="11" y="83"/>
                  </a:cubicBezTo>
                  <a:cubicBezTo>
                    <a:pt x="11" y="86"/>
                    <a:pt x="11" y="86"/>
                    <a:pt x="11" y="86"/>
                  </a:cubicBezTo>
                  <a:cubicBezTo>
                    <a:pt x="9" y="85"/>
                    <a:pt x="9" y="85"/>
                    <a:pt x="8" y="85"/>
                  </a:cubicBezTo>
                  <a:close/>
                  <a:moveTo>
                    <a:pt x="8" y="114"/>
                  </a:moveTo>
                  <a:cubicBezTo>
                    <a:pt x="9" y="114"/>
                    <a:pt x="9" y="113"/>
                    <a:pt x="11" y="113"/>
                  </a:cubicBezTo>
                  <a:cubicBezTo>
                    <a:pt x="11" y="115"/>
                    <a:pt x="11" y="115"/>
                    <a:pt x="11" y="115"/>
                  </a:cubicBezTo>
                  <a:cubicBezTo>
                    <a:pt x="9" y="115"/>
                    <a:pt x="9" y="114"/>
                    <a:pt x="8" y="114"/>
                  </a:cubicBezTo>
                  <a:close/>
                  <a:moveTo>
                    <a:pt x="8" y="143"/>
                  </a:moveTo>
                  <a:cubicBezTo>
                    <a:pt x="9" y="143"/>
                    <a:pt x="9" y="142"/>
                    <a:pt x="11" y="142"/>
                  </a:cubicBezTo>
                  <a:cubicBezTo>
                    <a:pt x="11" y="144"/>
                    <a:pt x="11" y="144"/>
                    <a:pt x="11" y="144"/>
                  </a:cubicBezTo>
                  <a:cubicBezTo>
                    <a:pt x="9" y="144"/>
                    <a:pt x="9" y="144"/>
                    <a:pt x="8" y="143"/>
                  </a:cubicBezTo>
                  <a:close/>
                  <a:moveTo>
                    <a:pt x="8" y="173"/>
                  </a:moveTo>
                  <a:cubicBezTo>
                    <a:pt x="9" y="172"/>
                    <a:pt x="9" y="172"/>
                    <a:pt x="11" y="171"/>
                  </a:cubicBezTo>
                  <a:cubicBezTo>
                    <a:pt x="11" y="174"/>
                    <a:pt x="11" y="174"/>
                    <a:pt x="11" y="174"/>
                  </a:cubicBezTo>
                  <a:cubicBezTo>
                    <a:pt x="9" y="173"/>
                    <a:pt x="9" y="173"/>
                    <a:pt x="8" y="173"/>
                  </a:cubicBezTo>
                  <a:close/>
                  <a:moveTo>
                    <a:pt x="8" y="202"/>
                  </a:moveTo>
                  <a:cubicBezTo>
                    <a:pt x="9" y="202"/>
                    <a:pt x="9" y="201"/>
                    <a:pt x="11" y="201"/>
                  </a:cubicBezTo>
                  <a:cubicBezTo>
                    <a:pt x="11" y="203"/>
                    <a:pt x="11" y="203"/>
                    <a:pt x="11" y="203"/>
                  </a:cubicBezTo>
                  <a:cubicBezTo>
                    <a:pt x="9" y="203"/>
                    <a:pt x="9" y="202"/>
                    <a:pt x="8" y="202"/>
                  </a:cubicBezTo>
                  <a:close/>
                  <a:moveTo>
                    <a:pt x="192" y="185"/>
                  </a:moveTo>
                  <a:cubicBezTo>
                    <a:pt x="192" y="202"/>
                    <a:pt x="177" y="217"/>
                    <a:pt x="160" y="217"/>
                  </a:cubicBezTo>
                  <a:cubicBezTo>
                    <a:pt x="19" y="217"/>
                    <a:pt x="19" y="217"/>
                    <a:pt x="19" y="217"/>
                  </a:cubicBezTo>
                  <a:cubicBezTo>
                    <a:pt x="19" y="201"/>
                    <a:pt x="19" y="201"/>
                    <a:pt x="19" y="201"/>
                  </a:cubicBezTo>
                  <a:cubicBezTo>
                    <a:pt x="20" y="201"/>
                    <a:pt x="20" y="202"/>
                    <a:pt x="21" y="202"/>
                  </a:cubicBezTo>
                  <a:cubicBezTo>
                    <a:pt x="21" y="203"/>
                    <a:pt x="22" y="203"/>
                    <a:pt x="21" y="205"/>
                  </a:cubicBezTo>
                  <a:cubicBezTo>
                    <a:pt x="29" y="207"/>
                    <a:pt x="29" y="207"/>
                    <a:pt x="29" y="207"/>
                  </a:cubicBezTo>
                  <a:cubicBezTo>
                    <a:pt x="30" y="203"/>
                    <a:pt x="29" y="200"/>
                    <a:pt x="27" y="198"/>
                  </a:cubicBezTo>
                  <a:cubicBezTo>
                    <a:pt x="26" y="195"/>
                    <a:pt x="22" y="193"/>
                    <a:pt x="19" y="193"/>
                  </a:cubicBezTo>
                  <a:cubicBezTo>
                    <a:pt x="19" y="172"/>
                    <a:pt x="19" y="172"/>
                    <a:pt x="19" y="172"/>
                  </a:cubicBezTo>
                  <a:cubicBezTo>
                    <a:pt x="20" y="172"/>
                    <a:pt x="20" y="172"/>
                    <a:pt x="21" y="173"/>
                  </a:cubicBezTo>
                  <a:cubicBezTo>
                    <a:pt x="21" y="173"/>
                    <a:pt x="22" y="174"/>
                    <a:pt x="21" y="175"/>
                  </a:cubicBezTo>
                  <a:cubicBezTo>
                    <a:pt x="29" y="178"/>
                    <a:pt x="29" y="178"/>
                    <a:pt x="29" y="178"/>
                  </a:cubicBezTo>
                  <a:cubicBezTo>
                    <a:pt x="30" y="173"/>
                    <a:pt x="29" y="170"/>
                    <a:pt x="27" y="168"/>
                  </a:cubicBezTo>
                  <a:cubicBezTo>
                    <a:pt x="26" y="166"/>
                    <a:pt x="22" y="164"/>
                    <a:pt x="19" y="163"/>
                  </a:cubicBezTo>
                  <a:cubicBezTo>
                    <a:pt x="19" y="142"/>
                    <a:pt x="19" y="142"/>
                    <a:pt x="19" y="142"/>
                  </a:cubicBezTo>
                  <a:cubicBezTo>
                    <a:pt x="20" y="143"/>
                    <a:pt x="20" y="143"/>
                    <a:pt x="21" y="144"/>
                  </a:cubicBezTo>
                  <a:cubicBezTo>
                    <a:pt x="21" y="144"/>
                    <a:pt x="22" y="145"/>
                    <a:pt x="21" y="146"/>
                  </a:cubicBezTo>
                  <a:cubicBezTo>
                    <a:pt x="29" y="148"/>
                    <a:pt x="29" y="148"/>
                    <a:pt x="29" y="148"/>
                  </a:cubicBezTo>
                  <a:cubicBezTo>
                    <a:pt x="30" y="144"/>
                    <a:pt x="29" y="141"/>
                    <a:pt x="27" y="139"/>
                  </a:cubicBezTo>
                  <a:cubicBezTo>
                    <a:pt x="26" y="136"/>
                    <a:pt x="22" y="135"/>
                    <a:pt x="19" y="134"/>
                  </a:cubicBezTo>
                  <a:cubicBezTo>
                    <a:pt x="19" y="113"/>
                    <a:pt x="19" y="113"/>
                    <a:pt x="19" y="113"/>
                  </a:cubicBezTo>
                  <a:cubicBezTo>
                    <a:pt x="20" y="113"/>
                    <a:pt x="20" y="114"/>
                    <a:pt x="21" y="114"/>
                  </a:cubicBezTo>
                  <a:cubicBezTo>
                    <a:pt x="21" y="115"/>
                    <a:pt x="22" y="115"/>
                    <a:pt x="21" y="117"/>
                  </a:cubicBezTo>
                  <a:cubicBezTo>
                    <a:pt x="29" y="119"/>
                    <a:pt x="29" y="119"/>
                    <a:pt x="29" y="119"/>
                  </a:cubicBezTo>
                  <a:cubicBezTo>
                    <a:pt x="30" y="115"/>
                    <a:pt x="29" y="111"/>
                    <a:pt x="27" y="110"/>
                  </a:cubicBezTo>
                  <a:cubicBezTo>
                    <a:pt x="26" y="107"/>
                    <a:pt x="22" y="105"/>
                    <a:pt x="19" y="105"/>
                  </a:cubicBezTo>
                  <a:cubicBezTo>
                    <a:pt x="19" y="83"/>
                    <a:pt x="19" y="83"/>
                    <a:pt x="19" y="83"/>
                  </a:cubicBezTo>
                  <a:cubicBezTo>
                    <a:pt x="20" y="84"/>
                    <a:pt x="20" y="84"/>
                    <a:pt x="21" y="85"/>
                  </a:cubicBezTo>
                  <a:cubicBezTo>
                    <a:pt x="21" y="85"/>
                    <a:pt x="22" y="86"/>
                    <a:pt x="21" y="87"/>
                  </a:cubicBezTo>
                  <a:cubicBezTo>
                    <a:pt x="29" y="90"/>
                    <a:pt x="29" y="90"/>
                    <a:pt x="29" y="90"/>
                  </a:cubicBezTo>
                  <a:cubicBezTo>
                    <a:pt x="30" y="85"/>
                    <a:pt x="29" y="82"/>
                    <a:pt x="27" y="80"/>
                  </a:cubicBezTo>
                  <a:cubicBezTo>
                    <a:pt x="26" y="78"/>
                    <a:pt x="22" y="76"/>
                    <a:pt x="19" y="75"/>
                  </a:cubicBezTo>
                  <a:cubicBezTo>
                    <a:pt x="19" y="54"/>
                    <a:pt x="19" y="54"/>
                    <a:pt x="19" y="54"/>
                  </a:cubicBezTo>
                  <a:cubicBezTo>
                    <a:pt x="20" y="54"/>
                    <a:pt x="20" y="55"/>
                    <a:pt x="21" y="56"/>
                  </a:cubicBezTo>
                  <a:cubicBezTo>
                    <a:pt x="21" y="56"/>
                    <a:pt x="22" y="56"/>
                    <a:pt x="21" y="58"/>
                  </a:cubicBezTo>
                  <a:cubicBezTo>
                    <a:pt x="29" y="60"/>
                    <a:pt x="29" y="60"/>
                    <a:pt x="29" y="60"/>
                  </a:cubicBezTo>
                  <a:cubicBezTo>
                    <a:pt x="30" y="56"/>
                    <a:pt x="29" y="53"/>
                    <a:pt x="27" y="51"/>
                  </a:cubicBezTo>
                  <a:cubicBezTo>
                    <a:pt x="26" y="48"/>
                    <a:pt x="22" y="47"/>
                    <a:pt x="19" y="46"/>
                  </a:cubicBezTo>
                  <a:cubicBezTo>
                    <a:pt x="19" y="25"/>
                    <a:pt x="19" y="25"/>
                    <a:pt x="19" y="25"/>
                  </a:cubicBezTo>
                  <a:cubicBezTo>
                    <a:pt x="20" y="25"/>
                    <a:pt x="20" y="26"/>
                    <a:pt x="21" y="26"/>
                  </a:cubicBezTo>
                  <a:cubicBezTo>
                    <a:pt x="21" y="26"/>
                    <a:pt x="22" y="27"/>
                    <a:pt x="21" y="29"/>
                  </a:cubicBezTo>
                  <a:cubicBezTo>
                    <a:pt x="29" y="31"/>
                    <a:pt x="29" y="31"/>
                    <a:pt x="29" y="31"/>
                  </a:cubicBezTo>
                  <a:cubicBezTo>
                    <a:pt x="30" y="27"/>
                    <a:pt x="29" y="23"/>
                    <a:pt x="27" y="22"/>
                  </a:cubicBezTo>
                  <a:cubicBezTo>
                    <a:pt x="26" y="19"/>
                    <a:pt x="22" y="17"/>
                    <a:pt x="19" y="16"/>
                  </a:cubicBezTo>
                  <a:cubicBezTo>
                    <a:pt x="19" y="8"/>
                    <a:pt x="19" y="8"/>
                    <a:pt x="19" y="8"/>
                  </a:cubicBezTo>
                  <a:cubicBezTo>
                    <a:pt x="160" y="8"/>
                    <a:pt x="160" y="8"/>
                    <a:pt x="160" y="8"/>
                  </a:cubicBezTo>
                  <a:cubicBezTo>
                    <a:pt x="177" y="8"/>
                    <a:pt x="192" y="22"/>
                    <a:pt x="192" y="40"/>
                  </a:cubicBezTo>
                  <a:lnTo>
                    <a:pt x="192"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Teal Tile"/>
          <p:cNvGrpSpPr/>
          <p:nvPr userDrawn="1"/>
        </p:nvGrpSpPr>
        <p:grpSpPr>
          <a:xfrm>
            <a:off x="1016507" y="4682828"/>
            <a:ext cx="1325880" cy="1325880"/>
            <a:chOff x="1020317" y="4686638"/>
            <a:chExt cx="1325880" cy="1325880"/>
          </a:xfrm>
        </p:grpSpPr>
        <p:sp>
          <p:nvSpPr>
            <p:cNvPr id="38" name="Rectangle 37"/>
            <p:cNvSpPr/>
            <p:nvPr/>
          </p:nvSpPr>
          <p:spPr bwMode="auto">
            <a:xfrm>
              <a:off x="1020317" y="4686638"/>
              <a:ext cx="1325880" cy="132588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9" name="Freeform 13"/>
            <p:cNvSpPr>
              <a:spLocks noEditPoints="1"/>
            </p:cNvSpPr>
            <p:nvPr/>
          </p:nvSpPr>
          <p:spPr bwMode="auto">
            <a:xfrm>
              <a:off x="1455948" y="4930478"/>
              <a:ext cx="454618" cy="838200"/>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 name="Green Tile"/>
          <p:cNvGrpSpPr/>
          <p:nvPr userDrawn="1"/>
        </p:nvGrpSpPr>
        <p:grpSpPr>
          <a:xfrm>
            <a:off x="2514069" y="4682828"/>
            <a:ext cx="1325880" cy="1325880"/>
            <a:chOff x="2514069" y="4682828"/>
            <a:chExt cx="1325880" cy="1325880"/>
          </a:xfrm>
        </p:grpSpPr>
        <p:sp>
          <p:nvSpPr>
            <p:cNvPr id="41" name="Rectangle 40"/>
            <p:cNvSpPr/>
            <p:nvPr/>
          </p:nvSpPr>
          <p:spPr bwMode="auto">
            <a:xfrm>
              <a:off x="2514069" y="4682828"/>
              <a:ext cx="1325880" cy="1325880"/>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46" name="Freeform 73"/>
            <p:cNvSpPr>
              <a:spLocks noEditPoints="1"/>
            </p:cNvSpPr>
            <p:nvPr userDrawn="1"/>
          </p:nvSpPr>
          <p:spPr bwMode="auto">
            <a:xfrm>
              <a:off x="2757463" y="5062311"/>
              <a:ext cx="839092" cy="702557"/>
            </a:xfrm>
            <a:custGeom>
              <a:avLst/>
              <a:gdLst>
                <a:gd name="T0" fmla="*/ 339 w 411"/>
                <a:gd name="T1" fmla="*/ 344 h 344"/>
                <a:gd name="T2" fmla="*/ 334 w 411"/>
                <a:gd name="T3" fmla="*/ 342 h 344"/>
                <a:gd name="T4" fmla="*/ 270 w 411"/>
                <a:gd name="T5" fmla="*/ 277 h 344"/>
                <a:gd name="T6" fmla="*/ 74 w 411"/>
                <a:gd name="T7" fmla="*/ 277 h 344"/>
                <a:gd name="T8" fmla="*/ 0 w 411"/>
                <a:gd name="T9" fmla="*/ 203 h 344"/>
                <a:gd name="T10" fmla="*/ 0 w 411"/>
                <a:gd name="T11" fmla="*/ 74 h 344"/>
                <a:gd name="T12" fmla="*/ 74 w 411"/>
                <a:gd name="T13" fmla="*/ 0 h 344"/>
                <a:gd name="T14" fmla="*/ 338 w 411"/>
                <a:gd name="T15" fmla="*/ 0 h 344"/>
                <a:gd name="T16" fmla="*/ 411 w 411"/>
                <a:gd name="T17" fmla="*/ 74 h 344"/>
                <a:gd name="T18" fmla="*/ 411 w 411"/>
                <a:gd name="T19" fmla="*/ 203 h 344"/>
                <a:gd name="T20" fmla="*/ 347 w 411"/>
                <a:gd name="T21" fmla="*/ 277 h 344"/>
                <a:gd name="T22" fmla="*/ 347 w 411"/>
                <a:gd name="T23" fmla="*/ 337 h 344"/>
                <a:gd name="T24" fmla="*/ 342 w 411"/>
                <a:gd name="T25" fmla="*/ 344 h 344"/>
                <a:gd name="T26" fmla="*/ 339 w 411"/>
                <a:gd name="T27" fmla="*/ 344 h 344"/>
                <a:gd name="T28" fmla="*/ 74 w 411"/>
                <a:gd name="T29" fmla="*/ 15 h 344"/>
                <a:gd name="T30" fmla="*/ 14 w 411"/>
                <a:gd name="T31" fmla="*/ 74 h 344"/>
                <a:gd name="T32" fmla="*/ 14 w 411"/>
                <a:gd name="T33" fmla="*/ 203 h 344"/>
                <a:gd name="T34" fmla="*/ 74 w 411"/>
                <a:gd name="T35" fmla="*/ 262 h 344"/>
                <a:gd name="T36" fmla="*/ 273 w 411"/>
                <a:gd name="T37" fmla="*/ 262 h 344"/>
                <a:gd name="T38" fmla="*/ 278 w 411"/>
                <a:gd name="T39" fmla="*/ 264 h 344"/>
                <a:gd name="T40" fmla="*/ 332 w 411"/>
                <a:gd name="T41" fmla="*/ 319 h 344"/>
                <a:gd name="T42" fmla="*/ 332 w 411"/>
                <a:gd name="T43" fmla="*/ 270 h 344"/>
                <a:gd name="T44" fmla="*/ 339 w 411"/>
                <a:gd name="T45" fmla="*/ 262 h 344"/>
                <a:gd name="T46" fmla="*/ 397 w 411"/>
                <a:gd name="T47" fmla="*/ 203 h 344"/>
                <a:gd name="T48" fmla="*/ 397 w 411"/>
                <a:gd name="T49" fmla="*/ 74 h 344"/>
                <a:gd name="T50" fmla="*/ 338 w 411"/>
                <a:gd name="T51" fmla="*/ 15 h 344"/>
                <a:gd name="T52" fmla="*/ 74 w 411"/>
                <a:gd name="T53" fmla="*/ 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1" h="344">
                  <a:moveTo>
                    <a:pt x="339" y="344"/>
                  </a:moveTo>
                  <a:cubicBezTo>
                    <a:pt x="337" y="344"/>
                    <a:pt x="336" y="343"/>
                    <a:pt x="334" y="342"/>
                  </a:cubicBezTo>
                  <a:cubicBezTo>
                    <a:pt x="270" y="277"/>
                    <a:pt x="270" y="277"/>
                    <a:pt x="270" y="277"/>
                  </a:cubicBezTo>
                  <a:cubicBezTo>
                    <a:pt x="74" y="277"/>
                    <a:pt x="74" y="277"/>
                    <a:pt x="74" y="277"/>
                  </a:cubicBezTo>
                  <a:cubicBezTo>
                    <a:pt x="33" y="277"/>
                    <a:pt x="0" y="244"/>
                    <a:pt x="0" y="203"/>
                  </a:cubicBezTo>
                  <a:cubicBezTo>
                    <a:pt x="0" y="74"/>
                    <a:pt x="0" y="74"/>
                    <a:pt x="0" y="74"/>
                  </a:cubicBezTo>
                  <a:cubicBezTo>
                    <a:pt x="0" y="33"/>
                    <a:pt x="33" y="0"/>
                    <a:pt x="74" y="0"/>
                  </a:cubicBezTo>
                  <a:cubicBezTo>
                    <a:pt x="338" y="0"/>
                    <a:pt x="338" y="0"/>
                    <a:pt x="338" y="0"/>
                  </a:cubicBezTo>
                  <a:cubicBezTo>
                    <a:pt x="378" y="0"/>
                    <a:pt x="411" y="33"/>
                    <a:pt x="411" y="74"/>
                  </a:cubicBezTo>
                  <a:cubicBezTo>
                    <a:pt x="411" y="203"/>
                    <a:pt x="411" y="203"/>
                    <a:pt x="411" y="203"/>
                  </a:cubicBezTo>
                  <a:cubicBezTo>
                    <a:pt x="411" y="242"/>
                    <a:pt x="384" y="273"/>
                    <a:pt x="347" y="277"/>
                  </a:cubicBezTo>
                  <a:cubicBezTo>
                    <a:pt x="347" y="337"/>
                    <a:pt x="347" y="337"/>
                    <a:pt x="347" y="337"/>
                  </a:cubicBezTo>
                  <a:cubicBezTo>
                    <a:pt x="347" y="340"/>
                    <a:pt x="345" y="342"/>
                    <a:pt x="342" y="344"/>
                  </a:cubicBezTo>
                  <a:cubicBezTo>
                    <a:pt x="341" y="344"/>
                    <a:pt x="340" y="344"/>
                    <a:pt x="339" y="344"/>
                  </a:cubicBezTo>
                  <a:close/>
                  <a:moveTo>
                    <a:pt x="74" y="15"/>
                  </a:moveTo>
                  <a:cubicBezTo>
                    <a:pt x="41" y="15"/>
                    <a:pt x="14" y="41"/>
                    <a:pt x="14" y="74"/>
                  </a:cubicBezTo>
                  <a:cubicBezTo>
                    <a:pt x="14" y="203"/>
                    <a:pt x="14" y="203"/>
                    <a:pt x="14" y="203"/>
                  </a:cubicBezTo>
                  <a:cubicBezTo>
                    <a:pt x="14" y="236"/>
                    <a:pt x="41" y="262"/>
                    <a:pt x="74" y="262"/>
                  </a:cubicBezTo>
                  <a:cubicBezTo>
                    <a:pt x="273" y="262"/>
                    <a:pt x="273" y="262"/>
                    <a:pt x="273" y="262"/>
                  </a:cubicBezTo>
                  <a:cubicBezTo>
                    <a:pt x="275" y="262"/>
                    <a:pt x="277" y="263"/>
                    <a:pt x="278" y="264"/>
                  </a:cubicBezTo>
                  <a:cubicBezTo>
                    <a:pt x="332" y="319"/>
                    <a:pt x="332" y="319"/>
                    <a:pt x="332" y="319"/>
                  </a:cubicBezTo>
                  <a:cubicBezTo>
                    <a:pt x="332" y="270"/>
                    <a:pt x="332" y="270"/>
                    <a:pt x="332" y="270"/>
                  </a:cubicBezTo>
                  <a:cubicBezTo>
                    <a:pt x="332" y="266"/>
                    <a:pt x="335" y="262"/>
                    <a:pt x="339" y="262"/>
                  </a:cubicBezTo>
                  <a:cubicBezTo>
                    <a:pt x="371" y="262"/>
                    <a:pt x="397" y="236"/>
                    <a:pt x="397" y="203"/>
                  </a:cubicBezTo>
                  <a:cubicBezTo>
                    <a:pt x="397" y="74"/>
                    <a:pt x="397" y="74"/>
                    <a:pt x="397" y="74"/>
                  </a:cubicBezTo>
                  <a:cubicBezTo>
                    <a:pt x="397" y="41"/>
                    <a:pt x="370" y="15"/>
                    <a:pt x="338" y="15"/>
                  </a:cubicBezTo>
                  <a:lnTo>
                    <a:pt x="74"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 useBgFill="1">
        <p:nvSpPr>
          <p:cNvPr id="4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4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81452" y="3231974"/>
            <a:ext cx="6718301" cy="1232464"/>
          </a:xfrm>
        </p:spPr>
        <p:txBody>
          <a:bodyPr anchor="ctr">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181452" y="5029200"/>
            <a:ext cx="6870702" cy="46325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useBgFill="1">
        <p:nvSpPr>
          <p:cNvPr id="45" name="Bottom Mask"/>
          <p:cNvSpPr/>
          <p:nvPr userDrawn="1"/>
        </p:nvSpPr>
        <p:spPr bwMode="auto">
          <a:xfrm>
            <a:off x="0" y="6010275"/>
            <a:ext cx="12188826"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Content Placeholder 5"/>
          <p:cNvSpPr>
            <a:spLocks noGrp="1"/>
          </p:cNvSpPr>
          <p:nvPr>
            <p:ph sz="quarter" idx="10" hasCustomPrompt="1"/>
          </p:nvPr>
        </p:nvSpPr>
        <p:spPr>
          <a:xfrm>
            <a:off x="518192" y="228600"/>
            <a:ext cx="1485898" cy="249299"/>
          </a:xfrm>
        </p:spPr>
        <p:txBody>
          <a:bodyPr/>
          <a:lstStyle>
            <a:lvl1pPr marL="0" indent="0">
              <a:buNone/>
              <a:defRPr sz="1800" baseline="0"/>
            </a:lvl1pPr>
          </a:lstStyle>
          <a:p>
            <a:pPr lvl="0"/>
            <a:r>
              <a:rPr lang="en-US" dirty="0" smtClean="0"/>
              <a:t>Session Code</a:t>
            </a:r>
            <a:endParaRPr lang="en-US"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05768"/>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05768"/>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MS_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72694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itle Tile"/>
          <p:cNvSpPr/>
          <p:nvPr/>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6" name="Arrow Bar"/>
          <p:cNvSpPr/>
          <p:nvPr/>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27" name="Left Mask"/>
          <p:cNvSpPr/>
          <p:nvPr/>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Circle Arrow"/>
          <p:cNvSpPr>
            <a:spLocks noEditPoints="1"/>
          </p:cNvSpPr>
          <p:nvPr/>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TechEd Tile"/>
          <p:cNvSpPr/>
          <p:nvPr/>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30" name="TechEd Logo"/>
          <p:cNvPicPr>
            <a:picLocks noChangeAspect="1" noChangeArrowheads="1"/>
          </p:cNvPicPr>
          <p:nvPr/>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Fuschia Tile"/>
          <p:cNvGrpSpPr/>
          <p:nvPr/>
        </p:nvGrpSpPr>
        <p:grpSpPr>
          <a:xfrm>
            <a:off x="1016507" y="3185266"/>
            <a:ext cx="1325880" cy="1325880"/>
            <a:chOff x="1071620" y="3044261"/>
            <a:chExt cx="1325880" cy="1325880"/>
          </a:xfrm>
        </p:grpSpPr>
        <p:sp>
          <p:nvSpPr>
            <p:cNvPr id="32" name="Rectangle 31"/>
            <p:cNvSpPr/>
            <p:nvPr/>
          </p:nvSpPr>
          <p:spPr bwMode="auto">
            <a:xfrm>
              <a:off x="1071620" y="3044261"/>
              <a:ext cx="1325880" cy="1325880"/>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3"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4" name="Orange Tile"/>
          <p:cNvGrpSpPr/>
          <p:nvPr/>
        </p:nvGrpSpPr>
        <p:grpSpPr>
          <a:xfrm>
            <a:off x="2514069" y="3185266"/>
            <a:ext cx="1325880" cy="1325880"/>
            <a:chOff x="2487267" y="3044261"/>
            <a:chExt cx="1325880" cy="1325880"/>
          </a:xfrm>
        </p:grpSpPr>
        <p:sp>
          <p:nvSpPr>
            <p:cNvPr id="35" name="Rectangle 34"/>
            <p:cNvSpPr/>
            <p:nvPr/>
          </p:nvSpPr>
          <p:spPr bwMode="auto">
            <a:xfrm>
              <a:off x="2487267" y="3044261"/>
              <a:ext cx="1325880" cy="132588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6" name="Freeform 30"/>
            <p:cNvSpPr>
              <a:spLocks noEditPoints="1"/>
            </p:cNvSpPr>
            <p:nvPr/>
          </p:nvSpPr>
          <p:spPr bwMode="auto">
            <a:xfrm>
              <a:off x="2774763" y="3284926"/>
              <a:ext cx="750888" cy="844550"/>
            </a:xfrm>
            <a:custGeom>
              <a:avLst/>
              <a:gdLst>
                <a:gd name="T0" fmla="*/ 15 w 200"/>
                <a:gd name="T1" fmla="*/ 0 h 225"/>
                <a:gd name="T2" fmla="*/ 11 w 200"/>
                <a:gd name="T3" fmla="*/ 17 h 225"/>
                <a:gd name="T4" fmla="*/ 11 w 200"/>
                <a:gd name="T5" fmla="*/ 35 h 225"/>
                <a:gd name="T6" fmla="*/ 0 w 200"/>
                <a:gd name="T7" fmla="*/ 55 h 225"/>
                <a:gd name="T8" fmla="*/ 11 w 200"/>
                <a:gd name="T9" fmla="*/ 75 h 225"/>
                <a:gd name="T10" fmla="*/ 11 w 200"/>
                <a:gd name="T11" fmla="*/ 94 h 225"/>
                <a:gd name="T12" fmla="*/ 0 w 200"/>
                <a:gd name="T13" fmla="*/ 114 h 225"/>
                <a:gd name="T14" fmla="*/ 11 w 200"/>
                <a:gd name="T15" fmla="*/ 134 h 225"/>
                <a:gd name="T16" fmla="*/ 11 w 200"/>
                <a:gd name="T17" fmla="*/ 153 h 225"/>
                <a:gd name="T18" fmla="*/ 0 w 200"/>
                <a:gd name="T19" fmla="*/ 173 h 225"/>
                <a:gd name="T20" fmla="*/ 11 w 200"/>
                <a:gd name="T21" fmla="*/ 193 h 225"/>
                <a:gd name="T22" fmla="*/ 11 w 200"/>
                <a:gd name="T23" fmla="*/ 211 h 225"/>
                <a:gd name="T24" fmla="*/ 15 w 200"/>
                <a:gd name="T25" fmla="*/ 225 h 225"/>
                <a:gd name="T26" fmla="*/ 200 w 200"/>
                <a:gd name="T27" fmla="*/ 185 h 225"/>
                <a:gd name="T28" fmla="*/ 160 w 200"/>
                <a:gd name="T29" fmla="*/ 0 h 225"/>
                <a:gd name="T30" fmla="*/ 11 w 200"/>
                <a:gd name="T31" fmla="*/ 25 h 225"/>
                <a:gd name="T32" fmla="*/ 8 w 200"/>
                <a:gd name="T33" fmla="*/ 26 h 225"/>
                <a:gd name="T34" fmla="*/ 11 w 200"/>
                <a:gd name="T35" fmla="*/ 54 h 225"/>
                <a:gd name="T36" fmla="*/ 8 w 200"/>
                <a:gd name="T37" fmla="*/ 55 h 225"/>
                <a:gd name="T38" fmla="*/ 11 w 200"/>
                <a:gd name="T39" fmla="*/ 83 h 225"/>
                <a:gd name="T40" fmla="*/ 8 w 200"/>
                <a:gd name="T41" fmla="*/ 85 h 225"/>
                <a:gd name="T42" fmla="*/ 11 w 200"/>
                <a:gd name="T43" fmla="*/ 113 h 225"/>
                <a:gd name="T44" fmla="*/ 8 w 200"/>
                <a:gd name="T45" fmla="*/ 114 h 225"/>
                <a:gd name="T46" fmla="*/ 11 w 200"/>
                <a:gd name="T47" fmla="*/ 142 h 225"/>
                <a:gd name="T48" fmla="*/ 8 w 200"/>
                <a:gd name="T49" fmla="*/ 143 h 225"/>
                <a:gd name="T50" fmla="*/ 11 w 200"/>
                <a:gd name="T51" fmla="*/ 171 h 225"/>
                <a:gd name="T52" fmla="*/ 8 w 200"/>
                <a:gd name="T53" fmla="*/ 173 h 225"/>
                <a:gd name="T54" fmla="*/ 11 w 200"/>
                <a:gd name="T55" fmla="*/ 201 h 225"/>
                <a:gd name="T56" fmla="*/ 8 w 200"/>
                <a:gd name="T57" fmla="*/ 202 h 225"/>
                <a:gd name="T58" fmla="*/ 160 w 200"/>
                <a:gd name="T59" fmla="*/ 217 h 225"/>
                <a:gd name="T60" fmla="*/ 19 w 200"/>
                <a:gd name="T61" fmla="*/ 201 h 225"/>
                <a:gd name="T62" fmla="*/ 21 w 200"/>
                <a:gd name="T63" fmla="*/ 205 h 225"/>
                <a:gd name="T64" fmla="*/ 27 w 200"/>
                <a:gd name="T65" fmla="*/ 198 h 225"/>
                <a:gd name="T66" fmla="*/ 19 w 200"/>
                <a:gd name="T67" fmla="*/ 172 h 225"/>
                <a:gd name="T68" fmla="*/ 21 w 200"/>
                <a:gd name="T69" fmla="*/ 175 h 225"/>
                <a:gd name="T70" fmla="*/ 27 w 200"/>
                <a:gd name="T71" fmla="*/ 168 h 225"/>
                <a:gd name="T72" fmla="*/ 19 w 200"/>
                <a:gd name="T73" fmla="*/ 142 h 225"/>
                <a:gd name="T74" fmla="*/ 21 w 200"/>
                <a:gd name="T75" fmla="*/ 146 h 225"/>
                <a:gd name="T76" fmla="*/ 27 w 200"/>
                <a:gd name="T77" fmla="*/ 139 h 225"/>
                <a:gd name="T78" fmla="*/ 19 w 200"/>
                <a:gd name="T79" fmla="*/ 113 h 225"/>
                <a:gd name="T80" fmla="*/ 21 w 200"/>
                <a:gd name="T81" fmla="*/ 117 h 225"/>
                <a:gd name="T82" fmla="*/ 27 w 200"/>
                <a:gd name="T83" fmla="*/ 110 h 225"/>
                <a:gd name="T84" fmla="*/ 19 w 200"/>
                <a:gd name="T85" fmla="*/ 83 h 225"/>
                <a:gd name="T86" fmla="*/ 21 w 200"/>
                <a:gd name="T87" fmla="*/ 87 h 225"/>
                <a:gd name="T88" fmla="*/ 27 w 200"/>
                <a:gd name="T89" fmla="*/ 80 h 225"/>
                <a:gd name="T90" fmla="*/ 19 w 200"/>
                <a:gd name="T91" fmla="*/ 54 h 225"/>
                <a:gd name="T92" fmla="*/ 21 w 200"/>
                <a:gd name="T93" fmla="*/ 58 h 225"/>
                <a:gd name="T94" fmla="*/ 27 w 200"/>
                <a:gd name="T95" fmla="*/ 51 h 225"/>
                <a:gd name="T96" fmla="*/ 19 w 200"/>
                <a:gd name="T97" fmla="*/ 25 h 225"/>
                <a:gd name="T98" fmla="*/ 21 w 200"/>
                <a:gd name="T99" fmla="*/ 29 h 225"/>
                <a:gd name="T100" fmla="*/ 27 w 200"/>
                <a:gd name="T101" fmla="*/ 22 h 225"/>
                <a:gd name="T102" fmla="*/ 19 w 200"/>
                <a:gd name="T103" fmla="*/ 8 h 225"/>
                <a:gd name="T104" fmla="*/ 192 w 200"/>
                <a:gd name="T105" fmla="*/ 4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225">
                  <a:moveTo>
                    <a:pt x="160" y="0"/>
                  </a:moveTo>
                  <a:cubicBezTo>
                    <a:pt x="15" y="0"/>
                    <a:pt x="15" y="0"/>
                    <a:pt x="15" y="0"/>
                  </a:cubicBezTo>
                  <a:cubicBezTo>
                    <a:pt x="12" y="0"/>
                    <a:pt x="11" y="2"/>
                    <a:pt x="11" y="4"/>
                  </a:cubicBezTo>
                  <a:cubicBezTo>
                    <a:pt x="11" y="17"/>
                    <a:pt x="11" y="17"/>
                    <a:pt x="11" y="17"/>
                  </a:cubicBezTo>
                  <a:cubicBezTo>
                    <a:pt x="4" y="18"/>
                    <a:pt x="0" y="21"/>
                    <a:pt x="0" y="26"/>
                  </a:cubicBezTo>
                  <a:cubicBezTo>
                    <a:pt x="0" y="30"/>
                    <a:pt x="4" y="34"/>
                    <a:pt x="11" y="35"/>
                  </a:cubicBezTo>
                  <a:cubicBezTo>
                    <a:pt x="11" y="46"/>
                    <a:pt x="11" y="46"/>
                    <a:pt x="11" y="46"/>
                  </a:cubicBezTo>
                  <a:cubicBezTo>
                    <a:pt x="4" y="47"/>
                    <a:pt x="0" y="51"/>
                    <a:pt x="0" y="55"/>
                  </a:cubicBezTo>
                  <a:cubicBezTo>
                    <a:pt x="0" y="60"/>
                    <a:pt x="4" y="63"/>
                    <a:pt x="11" y="65"/>
                  </a:cubicBezTo>
                  <a:cubicBezTo>
                    <a:pt x="11" y="75"/>
                    <a:pt x="11" y="75"/>
                    <a:pt x="11" y="75"/>
                  </a:cubicBezTo>
                  <a:cubicBezTo>
                    <a:pt x="4" y="76"/>
                    <a:pt x="0" y="80"/>
                    <a:pt x="0" y="85"/>
                  </a:cubicBezTo>
                  <a:cubicBezTo>
                    <a:pt x="0" y="89"/>
                    <a:pt x="4" y="93"/>
                    <a:pt x="11" y="94"/>
                  </a:cubicBezTo>
                  <a:cubicBezTo>
                    <a:pt x="11" y="105"/>
                    <a:pt x="11" y="105"/>
                    <a:pt x="11" y="105"/>
                  </a:cubicBezTo>
                  <a:cubicBezTo>
                    <a:pt x="4" y="106"/>
                    <a:pt x="0" y="109"/>
                    <a:pt x="0" y="114"/>
                  </a:cubicBezTo>
                  <a:cubicBezTo>
                    <a:pt x="0" y="119"/>
                    <a:pt x="4" y="122"/>
                    <a:pt x="11" y="123"/>
                  </a:cubicBezTo>
                  <a:cubicBezTo>
                    <a:pt x="11" y="134"/>
                    <a:pt x="11" y="134"/>
                    <a:pt x="11" y="134"/>
                  </a:cubicBezTo>
                  <a:cubicBezTo>
                    <a:pt x="4" y="135"/>
                    <a:pt x="0" y="139"/>
                    <a:pt x="0" y="143"/>
                  </a:cubicBezTo>
                  <a:cubicBezTo>
                    <a:pt x="0" y="148"/>
                    <a:pt x="4" y="152"/>
                    <a:pt x="11" y="153"/>
                  </a:cubicBezTo>
                  <a:cubicBezTo>
                    <a:pt x="11" y="163"/>
                    <a:pt x="11" y="163"/>
                    <a:pt x="11" y="163"/>
                  </a:cubicBezTo>
                  <a:cubicBezTo>
                    <a:pt x="4" y="164"/>
                    <a:pt x="0" y="168"/>
                    <a:pt x="0" y="173"/>
                  </a:cubicBezTo>
                  <a:cubicBezTo>
                    <a:pt x="0" y="177"/>
                    <a:pt x="4" y="181"/>
                    <a:pt x="11" y="182"/>
                  </a:cubicBezTo>
                  <a:cubicBezTo>
                    <a:pt x="11" y="193"/>
                    <a:pt x="11" y="193"/>
                    <a:pt x="11" y="193"/>
                  </a:cubicBezTo>
                  <a:cubicBezTo>
                    <a:pt x="4" y="194"/>
                    <a:pt x="0" y="197"/>
                    <a:pt x="0" y="202"/>
                  </a:cubicBezTo>
                  <a:cubicBezTo>
                    <a:pt x="0" y="207"/>
                    <a:pt x="4" y="210"/>
                    <a:pt x="11" y="211"/>
                  </a:cubicBezTo>
                  <a:cubicBezTo>
                    <a:pt x="11" y="221"/>
                    <a:pt x="11" y="221"/>
                    <a:pt x="11" y="221"/>
                  </a:cubicBezTo>
                  <a:cubicBezTo>
                    <a:pt x="11" y="223"/>
                    <a:pt x="12" y="225"/>
                    <a:pt x="15" y="225"/>
                  </a:cubicBezTo>
                  <a:cubicBezTo>
                    <a:pt x="160" y="225"/>
                    <a:pt x="160" y="225"/>
                    <a:pt x="160" y="225"/>
                  </a:cubicBezTo>
                  <a:cubicBezTo>
                    <a:pt x="182" y="225"/>
                    <a:pt x="200" y="207"/>
                    <a:pt x="200" y="185"/>
                  </a:cubicBezTo>
                  <a:cubicBezTo>
                    <a:pt x="200" y="40"/>
                    <a:pt x="200" y="40"/>
                    <a:pt x="200" y="40"/>
                  </a:cubicBezTo>
                  <a:cubicBezTo>
                    <a:pt x="200" y="18"/>
                    <a:pt x="182" y="0"/>
                    <a:pt x="160" y="0"/>
                  </a:cubicBezTo>
                  <a:close/>
                  <a:moveTo>
                    <a:pt x="8" y="26"/>
                  </a:moveTo>
                  <a:cubicBezTo>
                    <a:pt x="9" y="26"/>
                    <a:pt x="9" y="25"/>
                    <a:pt x="11" y="25"/>
                  </a:cubicBezTo>
                  <a:cubicBezTo>
                    <a:pt x="11" y="27"/>
                    <a:pt x="11" y="27"/>
                    <a:pt x="11" y="27"/>
                  </a:cubicBezTo>
                  <a:cubicBezTo>
                    <a:pt x="9" y="27"/>
                    <a:pt x="9" y="26"/>
                    <a:pt x="8" y="26"/>
                  </a:cubicBezTo>
                  <a:close/>
                  <a:moveTo>
                    <a:pt x="8" y="55"/>
                  </a:moveTo>
                  <a:cubicBezTo>
                    <a:pt x="9" y="55"/>
                    <a:pt x="9" y="54"/>
                    <a:pt x="11" y="54"/>
                  </a:cubicBezTo>
                  <a:cubicBezTo>
                    <a:pt x="11" y="56"/>
                    <a:pt x="11" y="56"/>
                    <a:pt x="11" y="56"/>
                  </a:cubicBezTo>
                  <a:cubicBezTo>
                    <a:pt x="9" y="56"/>
                    <a:pt x="9" y="56"/>
                    <a:pt x="8" y="55"/>
                  </a:cubicBezTo>
                  <a:close/>
                  <a:moveTo>
                    <a:pt x="8" y="85"/>
                  </a:moveTo>
                  <a:cubicBezTo>
                    <a:pt x="9" y="84"/>
                    <a:pt x="9" y="84"/>
                    <a:pt x="11" y="83"/>
                  </a:cubicBezTo>
                  <a:cubicBezTo>
                    <a:pt x="11" y="86"/>
                    <a:pt x="11" y="86"/>
                    <a:pt x="11" y="86"/>
                  </a:cubicBezTo>
                  <a:cubicBezTo>
                    <a:pt x="9" y="85"/>
                    <a:pt x="9" y="85"/>
                    <a:pt x="8" y="85"/>
                  </a:cubicBezTo>
                  <a:close/>
                  <a:moveTo>
                    <a:pt x="8" y="114"/>
                  </a:moveTo>
                  <a:cubicBezTo>
                    <a:pt x="9" y="114"/>
                    <a:pt x="9" y="113"/>
                    <a:pt x="11" y="113"/>
                  </a:cubicBezTo>
                  <a:cubicBezTo>
                    <a:pt x="11" y="115"/>
                    <a:pt x="11" y="115"/>
                    <a:pt x="11" y="115"/>
                  </a:cubicBezTo>
                  <a:cubicBezTo>
                    <a:pt x="9" y="115"/>
                    <a:pt x="9" y="114"/>
                    <a:pt x="8" y="114"/>
                  </a:cubicBezTo>
                  <a:close/>
                  <a:moveTo>
                    <a:pt x="8" y="143"/>
                  </a:moveTo>
                  <a:cubicBezTo>
                    <a:pt x="9" y="143"/>
                    <a:pt x="9" y="142"/>
                    <a:pt x="11" y="142"/>
                  </a:cubicBezTo>
                  <a:cubicBezTo>
                    <a:pt x="11" y="144"/>
                    <a:pt x="11" y="144"/>
                    <a:pt x="11" y="144"/>
                  </a:cubicBezTo>
                  <a:cubicBezTo>
                    <a:pt x="9" y="144"/>
                    <a:pt x="9" y="144"/>
                    <a:pt x="8" y="143"/>
                  </a:cubicBezTo>
                  <a:close/>
                  <a:moveTo>
                    <a:pt x="8" y="173"/>
                  </a:moveTo>
                  <a:cubicBezTo>
                    <a:pt x="9" y="172"/>
                    <a:pt x="9" y="172"/>
                    <a:pt x="11" y="171"/>
                  </a:cubicBezTo>
                  <a:cubicBezTo>
                    <a:pt x="11" y="174"/>
                    <a:pt x="11" y="174"/>
                    <a:pt x="11" y="174"/>
                  </a:cubicBezTo>
                  <a:cubicBezTo>
                    <a:pt x="9" y="173"/>
                    <a:pt x="9" y="173"/>
                    <a:pt x="8" y="173"/>
                  </a:cubicBezTo>
                  <a:close/>
                  <a:moveTo>
                    <a:pt x="8" y="202"/>
                  </a:moveTo>
                  <a:cubicBezTo>
                    <a:pt x="9" y="202"/>
                    <a:pt x="9" y="201"/>
                    <a:pt x="11" y="201"/>
                  </a:cubicBezTo>
                  <a:cubicBezTo>
                    <a:pt x="11" y="203"/>
                    <a:pt x="11" y="203"/>
                    <a:pt x="11" y="203"/>
                  </a:cubicBezTo>
                  <a:cubicBezTo>
                    <a:pt x="9" y="203"/>
                    <a:pt x="9" y="202"/>
                    <a:pt x="8" y="202"/>
                  </a:cubicBezTo>
                  <a:close/>
                  <a:moveTo>
                    <a:pt x="192" y="185"/>
                  </a:moveTo>
                  <a:cubicBezTo>
                    <a:pt x="192" y="202"/>
                    <a:pt x="177" y="217"/>
                    <a:pt x="160" y="217"/>
                  </a:cubicBezTo>
                  <a:cubicBezTo>
                    <a:pt x="19" y="217"/>
                    <a:pt x="19" y="217"/>
                    <a:pt x="19" y="217"/>
                  </a:cubicBezTo>
                  <a:cubicBezTo>
                    <a:pt x="19" y="201"/>
                    <a:pt x="19" y="201"/>
                    <a:pt x="19" y="201"/>
                  </a:cubicBezTo>
                  <a:cubicBezTo>
                    <a:pt x="20" y="201"/>
                    <a:pt x="20" y="202"/>
                    <a:pt x="21" y="202"/>
                  </a:cubicBezTo>
                  <a:cubicBezTo>
                    <a:pt x="21" y="203"/>
                    <a:pt x="22" y="203"/>
                    <a:pt x="21" y="205"/>
                  </a:cubicBezTo>
                  <a:cubicBezTo>
                    <a:pt x="29" y="207"/>
                    <a:pt x="29" y="207"/>
                    <a:pt x="29" y="207"/>
                  </a:cubicBezTo>
                  <a:cubicBezTo>
                    <a:pt x="30" y="203"/>
                    <a:pt x="29" y="200"/>
                    <a:pt x="27" y="198"/>
                  </a:cubicBezTo>
                  <a:cubicBezTo>
                    <a:pt x="26" y="195"/>
                    <a:pt x="22" y="193"/>
                    <a:pt x="19" y="193"/>
                  </a:cubicBezTo>
                  <a:cubicBezTo>
                    <a:pt x="19" y="172"/>
                    <a:pt x="19" y="172"/>
                    <a:pt x="19" y="172"/>
                  </a:cubicBezTo>
                  <a:cubicBezTo>
                    <a:pt x="20" y="172"/>
                    <a:pt x="20" y="172"/>
                    <a:pt x="21" y="173"/>
                  </a:cubicBezTo>
                  <a:cubicBezTo>
                    <a:pt x="21" y="173"/>
                    <a:pt x="22" y="174"/>
                    <a:pt x="21" y="175"/>
                  </a:cubicBezTo>
                  <a:cubicBezTo>
                    <a:pt x="29" y="178"/>
                    <a:pt x="29" y="178"/>
                    <a:pt x="29" y="178"/>
                  </a:cubicBezTo>
                  <a:cubicBezTo>
                    <a:pt x="30" y="173"/>
                    <a:pt x="29" y="170"/>
                    <a:pt x="27" y="168"/>
                  </a:cubicBezTo>
                  <a:cubicBezTo>
                    <a:pt x="26" y="166"/>
                    <a:pt x="22" y="164"/>
                    <a:pt x="19" y="163"/>
                  </a:cubicBezTo>
                  <a:cubicBezTo>
                    <a:pt x="19" y="142"/>
                    <a:pt x="19" y="142"/>
                    <a:pt x="19" y="142"/>
                  </a:cubicBezTo>
                  <a:cubicBezTo>
                    <a:pt x="20" y="143"/>
                    <a:pt x="20" y="143"/>
                    <a:pt x="21" y="144"/>
                  </a:cubicBezTo>
                  <a:cubicBezTo>
                    <a:pt x="21" y="144"/>
                    <a:pt x="22" y="145"/>
                    <a:pt x="21" y="146"/>
                  </a:cubicBezTo>
                  <a:cubicBezTo>
                    <a:pt x="29" y="148"/>
                    <a:pt x="29" y="148"/>
                    <a:pt x="29" y="148"/>
                  </a:cubicBezTo>
                  <a:cubicBezTo>
                    <a:pt x="30" y="144"/>
                    <a:pt x="29" y="141"/>
                    <a:pt x="27" y="139"/>
                  </a:cubicBezTo>
                  <a:cubicBezTo>
                    <a:pt x="26" y="136"/>
                    <a:pt x="22" y="135"/>
                    <a:pt x="19" y="134"/>
                  </a:cubicBezTo>
                  <a:cubicBezTo>
                    <a:pt x="19" y="113"/>
                    <a:pt x="19" y="113"/>
                    <a:pt x="19" y="113"/>
                  </a:cubicBezTo>
                  <a:cubicBezTo>
                    <a:pt x="20" y="113"/>
                    <a:pt x="20" y="114"/>
                    <a:pt x="21" y="114"/>
                  </a:cubicBezTo>
                  <a:cubicBezTo>
                    <a:pt x="21" y="115"/>
                    <a:pt x="22" y="115"/>
                    <a:pt x="21" y="117"/>
                  </a:cubicBezTo>
                  <a:cubicBezTo>
                    <a:pt x="29" y="119"/>
                    <a:pt x="29" y="119"/>
                    <a:pt x="29" y="119"/>
                  </a:cubicBezTo>
                  <a:cubicBezTo>
                    <a:pt x="30" y="115"/>
                    <a:pt x="29" y="111"/>
                    <a:pt x="27" y="110"/>
                  </a:cubicBezTo>
                  <a:cubicBezTo>
                    <a:pt x="26" y="107"/>
                    <a:pt x="22" y="105"/>
                    <a:pt x="19" y="105"/>
                  </a:cubicBezTo>
                  <a:cubicBezTo>
                    <a:pt x="19" y="83"/>
                    <a:pt x="19" y="83"/>
                    <a:pt x="19" y="83"/>
                  </a:cubicBezTo>
                  <a:cubicBezTo>
                    <a:pt x="20" y="84"/>
                    <a:pt x="20" y="84"/>
                    <a:pt x="21" y="85"/>
                  </a:cubicBezTo>
                  <a:cubicBezTo>
                    <a:pt x="21" y="85"/>
                    <a:pt x="22" y="86"/>
                    <a:pt x="21" y="87"/>
                  </a:cubicBezTo>
                  <a:cubicBezTo>
                    <a:pt x="29" y="90"/>
                    <a:pt x="29" y="90"/>
                    <a:pt x="29" y="90"/>
                  </a:cubicBezTo>
                  <a:cubicBezTo>
                    <a:pt x="30" y="85"/>
                    <a:pt x="29" y="82"/>
                    <a:pt x="27" y="80"/>
                  </a:cubicBezTo>
                  <a:cubicBezTo>
                    <a:pt x="26" y="78"/>
                    <a:pt x="22" y="76"/>
                    <a:pt x="19" y="75"/>
                  </a:cubicBezTo>
                  <a:cubicBezTo>
                    <a:pt x="19" y="54"/>
                    <a:pt x="19" y="54"/>
                    <a:pt x="19" y="54"/>
                  </a:cubicBezTo>
                  <a:cubicBezTo>
                    <a:pt x="20" y="54"/>
                    <a:pt x="20" y="55"/>
                    <a:pt x="21" y="56"/>
                  </a:cubicBezTo>
                  <a:cubicBezTo>
                    <a:pt x="21" y="56"/>
                    <a:pt x="22" y="56"/>
                    <a:pt x="21" y="58"/>
                  </a:cubicBezTo>
                  <a:cubicBezTo>
                    <a:pt x="29" y="60"/>
                    <a:pt x="29" y="60"/>
                    <a:pt x="29" y="60"/>
                  </a:cubicBezTo>
                  <a:cubicBezTo>
                    <a:pt x="30" y="56"/>
                    <a:pt x="29" y="53"/>
                    <a:pt x="27" y="51"/>
                  </a:cubicBezTo>
                  <a:cubicBezTo>
                    <a:pt x="26" y="48"/>
                    <a:pt x="22" y="47"/>
                    <a:pt x="19" y="46"/>
                  </a:cubicBezTo>
                  <a:cubicBezTo>
                    <a:pt x="19" y="25"/>
                    <a:pt x="19" y="25"/>
                    <a:pt x="19" y="25"/>
                  </a:cubicBezTo>
                  <a:cubicBezTo>
                    <a:pt x="20" y="25"/>
                    <a:pt x="20" y="26"/>
                    <a:pt x="21" y="26"/>
                  </a:cubicBezTo>
                  <a:cubicBezTo>
                    <a:pt x="21" y="26"/>
                    <a:pt x="22" y="27"/>
                    <a:pt x="21" y="29"/>
                  </a:cubicBezTo>
                  <a:cubicBezTo>
                    <a:pt x="29" y="31"/>
                    <a:pt x="29" y="31"/>
                    <a:pt x="29" y="31"/>
                  </a:cubicBezTo>
                  <a:cubicBezTo>
                    <a:pt x="30" y="27"/>
                    <a:pt x="29" y="23"/>
                    <a:pt x="27" y="22"/>
                  </a:cubicBezTo>
                  <a:cubicBezTo>
                    <a:pt x="26" y="19"/>
                    <a:pt x="22" y="17"/>
                    <a:pt x="19" y="16"/>
                  </a:cubicBezTo>
                  <a:cubicBezTo>
                    <a:pt x="19" y="8"/>
                    <a:pt x="19" y="8"/>
                    <a:pt x="19" y="8"/>
                  </a:cubicBezTo>
                  <a:cubicBezTo>
                    <a:pt x="160" y="8"/>
                    <a:pt x="160" y="8"/>
                    <a:pt x="160" y="8"/>
                  </a:cubicBezTo>
                  <a:cubicBezTo>
                    <a:pt x="177" y="8"/>
                    <a:pt x="192" y="22"/>
                    <a:pt x="192" y="40"/>
                  </a:cubicBezTo>
                  <a:lnTo>
                    <a:pt x="192"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7" name="Teal Tile"/>
          <p:cNvGrpSpPr/>
          <p:nvPr/>
        </p:nvGrpSpPr>
        <p:grpSpPr>
          <a:xfrm>
            <a:off x="1016507" y="4682828"/>
            <a:ext cx="1325880" cy="1325880"/>
            <a:chOff x="1020317" y="4686638"/>
            <a:chExt cx="1325880" cy="1325880"/>
          </a:xfrm>
        </p:grpSpPr>
        <p:sp>
          <p:nvSpPr>
            <p:cNvPr id="38" name="Rectangle 37"/>
            <p:cNvSpPr/>
            <p:nvPr/>
          </p:nvSpPr>
          <p:spPr bwMode="auto">
            <a:xfrm>
              <a:off x="1020317" y="4686638"/>
              <a:ext cx="1325880" cy="132588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9" name="Freeform 13"/>
            <p:cNvSpPr>
              <a:spLocks noEditPoints="1"/>
            </p:cNvSpPr>
            <p:nvPr/>
          </p:nvSpPr>
          <p:spPr bwMode="auto">
            <a:xfrm>
              <a:off x="1455948" y="4930478"/>
              <a:ext cx="454618" cy="838200"/>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5" name="Green Tile"/>
          <p:cNvGrpSpPr/>
          <p:nvPr/>
        </p:nvGrpSpPr>
        <p:grpSpPr>
          <a:xfrm>
            <a:off x="2514069" y="4682828"/>
            <a:ext cx="1325880" cy="1325880"/>
            <a:chOff x="2514069" y="4682828"/>
            <a:chExt cx="1325880" cy="1325880"/>
          </a:xfrm>
        </p:grpSpPr>
        <p:sp>
          <p:nvSpPr>
            <p:cNvPr id="41" name="Rectangle 40"/>
            <p:cNvSpPr/>
            <p:nvPr/>
          </p:nvSpPr>
          <p:spPr bwMode="auto">
            <a:xfrm>
              <a:off x="2514069" y="4682828"/>
              <a:ext cx="1325880" cy="1325880"/>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46" name="Freeform 73"/>
            <p:cNvSpPr>
              <a:spLocks noEditPoints="1"/>
            </p:cNvSpPr>
            <p:nvPr userDrawn="1"/>
          </p:nvSpPr>
          <p:spPr bwMode="auto">
            <a:xfrm>
              <a:off x="2757463" y="5062311"/>
              <a:ext cx="839092" cy="702557"/>
            </a:xfrm>
            <a:custGeom>
              <a:avLst/>
              <a:gdLst>
                <a:gd name="T0" fmla="*/ 339 w 411"/>
                <a:gd name="T1" fmla="*/ 344 h 344"/>
                <a:gd name="T2" fmla="*/ 334 w 411"/>
                <a:gd name="T3" fmla="*/ 342 h 344"/>
                <a:gd name="T4" fmla="*/ 270 w 411"/>
                <a:gd name="T5" fmla="*/ 277 h 344"/>
                <a:gd name="T6" fmla="*/ 74 w 411"/>
                <a:gd name="T7" fmla="*/ 277 h 344"/>
                <a:gd name="T8" fmla="*/ 0 w 411"/>
                <a:gd name="T9" fmla="*/ 203 h 344"/>
                <a:gd name="T10" fmla="*/ 0 w 411"/>
                <a:gd name="T11" fmla="*/ 74 h 344"/>
                <a:gd name="T12" fmla="*/ 74 w 411"/>
                <a:gd name="T13" fmla="*/ 0 h 344"/>
                <a:gd name="T14" fmla="*/ 338 w 411"/>
                <a:gd name="T15" fmla="*/ 0 h 344"/>
                <a:gd name="T16" fmla="*/ 411 w 411"/>
                <a:gd name="T17" fmla="*/ 74 h 344"/>
                <a:gd name="T18" fmla="*/ 411 w 411"/>
                <a:gd name="T19" fmla="*/ 203 h 344"/>
                <a:gd name="T20" fmla="*/ 347 w 411"/>
                <a:gd name="T21" fmla="*/ 277 h 344"/>
                <a:gd name="T22" fmla="*/ 347 w 411"/>
                <a:gd name="T23" fmla="*/ 337 h 344"/>
                <a:gd name="T24" fmla="*/ 342 w 411"/>
                <a:gd name="T25" fmla="*/ 344 h 344"/>
                <a:gd name="T26" fmla="*/ 339 w 411"/>
                <a:gd name="T27" fmla="*/ 344 h 344"/>
                <a:gd name="T28" fmla="*/ 74 w 411"/>
                <a:gd name="T29" fmla="*/ 15 h 344"/>
                <a:gd name="T30" fmla="*/ 14 w 411"/>
                <a:gd name="T31" fmla="*/ 74 h 344"/>
                <a:gd name="T32" fmla="*/ 14 w 411"/>
                <a:gd name="T33" fmla="*/ 203 h 344"/>
                <a:gd name="T34" fmla="*/ 74 w 411"/>
                <a:gd name="T35" fmla="*/ 262 h 344"/>
                <a:gd name="T36" fmla="*/ 273 w 411"/>
                <a:gd name="T37" fmla="*/ 262 h 344"/>
                <a:gd name="T38" fmla="*/ 278 w 411"/>
                <a:gd name="T39" fmla="*/ 264 h 344"/>
                <a:gd name="T40" fmla="*/ 332 w 411"/>
                <a:gd name="T41" fmla="*/ 319 h 344"/>
                <a:gd name="T42" fmla="*/ 332 w 411"/>
                <a:gd name="T43" fmla="*/ 270 h 344"/>
                <a:gd name="T44" fmla="*/ 339 w 411"/>
                <a:gd name="T45" fmla="*/ 262 h 344"/>
                <a:gd name="T46" fmla="*/ 397 w 411"/>
                <a:gd name="T47" fmla="*/ 203 h 344"/>
                <a:gd name="T48" fmla="*/ 397 w 411"/>
                <a:gd name="T49" fmla="*/ 74 h 344"/>
                <a:gd name="T50" fmla="*/ 338 w 411"/>
                <a:gd name="T51" fmla="*/ 15 h 344"/>
                <a:gd name="T52" fmla="*/ 74 w 411"/>
                <a:gd name="T53" fmla="*/ 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1" h="344">
                  <a:moveTo>
                    <a:pt x="339" y="344"/>
                  </a:moveTo>
                  <a:cubicBezTo>
                    <a:pt x="337" y="344"/>
                    <a:pt x="336" y="343"/>
                    <a:pt x="334" y="342"/>
                  </a:cubicBezTo>
                  <a:cubicBezTo>
                    <a:pt x="270" y="277"/>
                    <a:pt x="270" y="277"/>
                    <a:pt x="270" y="277"/>
                  </a:cubicBezTo>
                  <a:cubicBezTo>
                    <a:pt x="74" y="277"/>
                    <a:pt x="74" y="277"/>
                    <a:pt x="74" y="277"/>
                  </a:cubicBezTo>
                  <a:cubicBezTo>
                    <a:pt x="33" y="277"/>
                    <a:pt x="0" y="244"/>
                    <a:pt x="0" y="203"/>
                  </a:cubicBezTo>
                  <a:cubicBezTo>
                    <a:pt x="0" y="74"/>
                    <a:pt x="0" y="74"/>
                    <a:pt x="0" y="74"/>
                  </a:cubicBezTo>
                  <a:cubicBezTo>
                    <a:pt x="0" y="33"/>
                    <a:pt x="33" y="0"/>
                    <a:pt x="74" y="0"/>
                  </a:cubicBezTo>
                  <a:cubicBezTo>
                    <a:pt x="338" y="0"/>
                    <a:pt x="338" y="0"/>
                    <a:pt x="338" y="0"/>
                  </a:cubicBezTo>
                  <a:cubicBezTo>
                    <a:pt x="378" y="0"/>
                    <a:pt x="411" y="33"/>
                    <a:pt x="411" y="74"/>
                  </a:cubicBezTo>
                  <a:cubicBezTo>
                    <a:pt x="411" y="203"/>
                    <a:pt x="411" y="203"/>
                    <a:pt x="411" y="203"/>
                  </a:cubicBezTo>
                  <a:cubicBezTo>
                    <a:pt x="411" y="242"/>
                    <a:pt x="384" y="273"/>
                    <a:pt x="347" y="277"/>
                  </a:cubicBezTo>
                  <a:cubicBezTo>
                    <a:pt x="347" y="337"/>
                    <a:pt x="347" y="337"/>
                    <a:pt x="347" y="337"/>
                  </a:cubicBezTo>
                  <a:cubicBezTo>
                    <a:pt x="347" y="340"/>
                    <a:pt x="345" y="342"/>
                    <a:pt x="342" y="344"/>
                  </a:cubicBezTo>
                  <a:cubicBezTo>
                    <a:pt x="341" y="344"/>
                    <a:pt x="340" y="344"/>
                    <a:pt x="339" y="344"/>
                  </a:cubicBezTo>
                  <a:close/>
                  <a:moveTo>
                    <a:pt x="74" y="15"/>
                  </a:moveTo>
                  <a:cubicBezTo>
                    <a:pt x="41" y="15"/>
                    <a:pt x="14" y="41"/>
                    <a:pt x="14" y="74"/>
                  </a:cubicBezTo>
                  <a:cubicBezTo>
                    <a:pt x="14" y="203"/>
                    <a:pt x="14" y="203"/>
                    <a:pt x="14" y="203"/>
                  </a:cubicBezTo>
                  <a:cubicBezTo>
                    <a:pt x="14" y="236"/>
                    <a:pt x="41" y="262"/>
                    <a:pt x="74" y="262"/>
                  </a:cubicBezTo>
                  <a:cubicBezTo>
                    <a:pt x="273" y="262"/>
                    <a:pt x="273" y="262"/>
                    <a:pt x="273" y="262"/>
                  </a:cubicBezTo>
                  <a:cubicBezTo>
                    <a:pt x="275" y="262"/>
                    <a:pt x="277" y="263"/>
                    <a:pt x="278" y="264"/>
                  </a:cubicBezTo>
                  <a:cubicBezTo>
                    <a:pt x="332" y="319"/>
                    <a:pt x="332" y="319"/>
                    <a:pt x="332" y="319"/>
                  </a:cubicBezTo>
                  <a:cubicBezTo>
                    <a:pt x="332" y="270"/>
                    <a:pt x="332" y="270"/>
                    <a:pt x="332" y="270"/>
                  </a:cubicBezTo>
                  <a:cubicBezTo>
                    <a:pt x="332" y="266"/>
                    <a:pt x="335" y="262"/>
                    <a:pt x="339" y="262"/>
                  </a:cubicBezTo>
                  <a:cubicBezTo>
                    <a:pt x="371" y="262"/>
                    <a:pt x="397" y="236"/>
                    <a:pt x="397" y="203"/>
                  </a:cubicBezTo>
                  <a:cubicBezTo>
                    <a:pt x="397" y="74"/>
                    <a:pt x="397" y="74"/>
                    <a:pt x="397" y="74"/>
                  </a:cubicBezTo>
                  <a:cubicBezTo>
                    <a:pt x="397" y="41"/>
                    <a:pt x="370" y="15"/>
                    <a:pt x="338" y="15"/>
                  </a:cubicBezTo>
                  <a:lnTo>
                    <a:pt x="74"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useBgFill="1">
        <p:nvSpPr>
          <p:cNvPr id="43" name="Top Mask"/>
          <p:cNvSpPr/>
          <p:nvPr/>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44" name="Right Mask"/>
          <p:cNvSpPr/>
          <p:nvPr/>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81452" y="3231974"/>
            <a:ext cx="6718301" cy="1232464"/>
          </a:xfrm>
        </p:spPr>
        <p:txBody>
          <a:bodyPr anchor="ctr">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181452" y="5029200"/>
            <a:ext cx="6870702" cy="46325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useBgFill="1">
        <p:nvSpPr>
          <p:cNvPr id="45" name="Bottom Mask"/>
          <p:cNvSpPr/>
          <p:nvPr/>
        </p:nvSpPr>
        <p:spPr bwMode="auto">
          <a:xfrm>
            <a:off x="0" y="6010275"/>
            <a:ext cx="12188826"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Tree>
    <p:extLst>
      <p:ext uri="{BB962C8B-B14F-4D97-AF65-F5344CB8AC3E}">
        <p14:creationId xmlns:p14="http://schemas.microsoft.com/office/powerpoint/2010/main" val="447500273"/>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m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Demo</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6" name="Demo Tile"/>
          <p:cNvGrpSpPr/>
          <p:nvPr userDrawn="1"/>
        </p:nvGrpSpPr>
        <p:grpSpPr>
          <a:xfrm>
            <a:off x="1017613" y="3187884"/>
            <a:ext cx="2827252" cy="2827252"/>
            <a:chOff x="1022073" y="-1135906"/>
            <a:chExt cx="2827252" cy="2827252"/>
          </a:xfrm>
        </p:grpSpPr>
        <p:sp>
          <p:nvSpPr>
            <p:cNvPr id="17" name="Rectangle 16"/>
            <p:cNvSpPr/>
            <p:nvPr/>
          </p:nvSpPr>
          <p:spPr bwMode="auto">
            <a:xfrm>
              <a:off x="1022073" y="-1135906"/>
              <a:ext cx="2827252" cy="2827252"/>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8" name="Light bulb Icon"/>
            <p:cNvSpPr>
              <a:spLocks noEditPoints="1"/>
            </p:cNvSpPr>
            <p:nvPr/>
          </p:nvSpPr>
          <p:spPr bwMode="auto">
            <a:xfrm>
              <a:off x="1945077" y="-620805"/>
              <a:ext cx="979488" cy="1797050"/>
            </a:xfrm>
            <a:custGeom>
              <a:avLst/>
              <a:gdLst>
                <a:gd name="T0" fmla="*/ 18 w 122"/>
                <a:gd name="T1" fmla="*/ 137 h 224"/>
                <a:gd name="T2" fmla="*/ 105 w 122"/>
                <a:gd name="T3" fmla="*/ 22 h 224"/>
                <a:gd name="T4" fmla="*/ 119 w 122"/>
                <a:gd name="T5" fmla="*/ 29 h 224"/>
                <a:gd name="T6" fmla="*/ 119 w 122"/>
                <a:gd name="T7" fmla="*/ 41 h 224"/>
                <a:gd name="T8" fmla="*/ 17 w 122"/>
                <a:gd name="T9" fmla="*/ 75 h 224"/>
                <a:gd name="T10" fmla="*/ 14 w 122"/>
                <a:gd name="T11" fmla="*/ 76 h 224"/>
                <a:gd name="T12" fmla="*/ 2 w 122"/>
                <a:gd name="T13" fmla="*/ 64 h 224"/>
                <a:gd name="T14" fmla="*/ 10 w 122"/>
                <a:gd name="T15" fmla="*/ 50 h 224"/>
                <a:gd name="T16" fmla="*/ 8 w 122"/>
                <a:gd name="T17" fmla="*/ 58 h 224"/>
                <a:gd name="T18" fmla="*/ 9 w 122"/>
                <a:gd name="T19" fmla="*/ 66 h 224"/>
                <a:gd name="T20" fmla="*/ 14 w 122"/>
                <a:gd name="T21" fmla="*/ 70 h 224"/>
                <a:gd name="T22" fmla="*/ 111 w 122"/>
                <a:gd name="T23" fmla="*/ 41 h 224"/>
                <a:gd name="T24" fmla="*/ 115 w 122"/>
                <a:gd name="T25" fmla="*/ 35 h 224"/>
                <a:gd name="T26" fmla="*/ 108 w 122"/>
                <a:gd name="T27" fmla="*/ 27 h 224"/>
                <a:gd name="T28" fmla="*/ 12 w 122"/>
                <a:gd name="T29" fmla="*/ 56 h 224"/>
                <a:gd name="T30" fmla="*/ 10 w 122"/>
                <a:gd name="T31" fmla="*/ 16 h 224"/>
                <a:gd name="T32" fmla="*/ 73 w 122"/>
                <a:gd name="T33" fmla="*/ 9 h 224"/>
                <a:gd name="T34" fmla="*/ 67 w 122"/>
                <a:gd name="T35" fmla="*/ 27 h 224"/>
                <a:gd name="T36" fmla="*/ 14 w 122"/>
                <a:gd name="T37" fmla="*/ 42 h 224"/>
                <a:gd name="T38" fmla="*/ 2 w 122"/>
                <a:gd name="T39" fmla="*/ 31 h 224"/>
                <a:gd name="T40" fmla="*/ 9 w 122"/>
                <a:gd name="T41" fmla="*/ 32 h 224"/>
                <a:gd name="T42" fmla="*/ 16 w 122"/>
                <a:gd name="T43" fmla="*/ 36 h 224"/>
                <a:gd name="T44" fmla="*/ 69 w 122"/>
                <a:gd name="T45" fmla="*/ 14 h 224"/>
                <a:gd name="T46" fmla="*/ 63 w 122"/>
                <a:gd name="T47" fmla="*/ 7 h 224"/>
                <a:gd name="T48" fmla="*/ 12 w 122"/>
                <a:gd name="T49" fmla="*/ 22 h 224"/>
                <a:gd name="T50" fmla="*/ 113 w 122"/>
                <a:gd name="T51" fmla="*/ 114 h 224"/>
                <a:gd name="T52" fmla="*/ 99 w 122"/>
                <a:gd name="T53" fmla="*/ 124 h 224"/>
                <a:gd name="T54" fmla="*/ 110 w 122"/>
                <a:gd name="T55" fmla="*/ 137 h 224"/>
                <a:gd name="T56" fmla="*/ 87 w 122"/>
                <a:gd name="T57" fmla="*/ 208 h 224"/>
                <a:gd name="T58" fmla="*/ 74 w 122"/>
                <a:gd name="T59" fmla="*/ 224 h 224"/>
                <a:gd name="T60" fmla="*/ 41 w 122"/>
                <a:gd name="T61" fmla="*/ 213 h 224"/>
                <a:gd name="T62" fmla="*/ 18 w 122"/>
                <a:gd name="T63" fmla="*/ 187 h 224"/>
                <a:gd name="T64" fmla="*/ 29 w 122"/>
                <a:gd name="T65" fmla="*/ 137 h 224"/>
                <a:gd name="T66" fmla="*/ 23 w 122"/>
                <a:gd name="T67" fmla="*/ 113 h 224"/>
                <a:gd name="T68" fmla="*/ 10 w 122"/>
                <a:gd name="T69" fmla="*/ 109 h 224"/>
                <a:gd name="T70" fmla="*/ 2 w 122"/>
                <a:gd name="T71" fmla="*/ 98 h 224"/>
                <a:gd name="T72" fmla="*/ 3 w 122"/>
                <a:gd name="T73" fmla="*/ 89 h 224"/>
                <a:gd name="T74" fmla="*/ 105 w 122"/>
                <a:gd name="T75" fmla="*/ 55 h 224"/>
                <a:gd name="T76" fmla="*/ 120 w 122"/>
                <a:gd name="T77" fmla="*/ 66 h 224"/>
                <a:gd name="T78" fmla="*/ 113 w 122"/>
                <a:gd name="T79" fmla="*/ 81 h 224"/>
                <a:gd name="T80" fmla="*/ 56 w 122"/>
                <a:gd name="T81" fmla="*/ 105 h 224"/>
                <a:gd name="T82" fmla="*/ 72 w 122"/>
                <a:gd name="T83" fmla="*/ 137 h 224"/>
                <a:gd name="T84" fmla="*/ 82 w 122"/>
                <a:gd name="T85" fmla="*/ 95 h 224"/>
                <a:gd name="T86" fmla="*/ 119 w 122"/>
                <a:gd name="T87" fmla="*/ 96 h 224"/>
                <a:gd name="T88" fmla="*/ 113 w 122"/>
                <a:gd name="T89" fmla="*/ 114 h 224"/>
                <a:gd name="T90" fmla="*/ 111 w 122"/>
                <a:gd name="T91" fmla="*/ 75 h 224"/>
                <a:gd name="T92" fmla="*/ 115 w 122"/>
                <a:gd name="T93" fmla="*/ 68 h 224"/>
                <a:gd name="T94" fmla="*/ 108 w 122"/>
                <a:gd name="T95" fmla="*/ 61 h 224"/>
                <a:gd name="T96" fmla="*/ 25 w 122"/>
                <a:gd name="T97" fmla="*/ 86 h 224"/>
                <a:gd name="T98" fmla="*/ 12 w 122"/>
                <a:gd name="T99" fmla="*/ 89 h 224"/>
                <a:gd name="T100" fmla="*/ 8 w 122"/>
                <a:gd name="T101" fmla="*/ 92 h 224"/>
                <a:gd name="T102" fmla="*/ 8 w 122"/>
                <a:gd name="T103" fmla="*/ 96 h 224"/>
                <a:gd name="T104" fmla="*/ 12 w 122"/>
                <a:gd name="T105" fmla="*/ 103 h 224"/>
                <a:gd name="T106" fmla="*/ 25 w 122"/>
                <a:gd name="T107" fmla="*/ 107 h 224"/>
                <a:gd name="T108" fmla="*/ 35 w 122"/>
                <a:gd name="T109" fmla="*/ 120 h 224"/>
                <a:gd name="T110" fmla="*/ 50 w 122"/>
                <a:gd name="T111" fmla="*/ 137 h 224"/>
                <a:gd name="T112" fmla="*/ 48 w 122"/>
                <a:gd name="T113" fmla="*/ 100 h 224"/>
                <a:gd name="T114" fmla="*/ 49 w 122"/>
                <a:gd name="T115" fmla="*/ 93 h 224"/>
                <a:gd name="T116" fmla="*/ 113 w 122"/>
                <a:gd name="T117" fmla="*/ 98 h 224"/>
                <a:gd name="T118" fmla="*/ 84 w 122"/>
                <a:gd name="T119" fmla="*/ 101 h 224"/>
                <a:gd name="T120" fmla="*/ 78 w 122"/>
                <a:gd name="T121" fmla="*/ 137 h 224"/>
                <a:gd name="T122" fmla="*/ 93 w 122"/>
                <a:gd name="T123" fmla="*/ 124 h 224"/>
                <a:gd name="T124" fmla="*/ 111 w 122"/>
                <a:gd name="T125" fmla="*/ 10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 h="224">
                  <a:moveTo>
                    <a:pt x="18" y="137"/>
                  </a:moveTo>
                  <a:cubicBezTo>
                    <a:pt x="18" y="137"/>
                    <a:pt x="18" y="137"/>
                    <a:pt x="18" y="137"/>
                  </a:cubicBezTo>
                  <a:moveTo>
                    <a:pt x="10" y="50"/>
                  </a:moveTo>
                  <a:cubicBezTo>
                    <a:pt x="105" y="22"/>
                    <a:pt x="105" y="22"/>
                    <a:pt x="105" y="22"/>
                  </a:cubicBezTo>
                  <a:cubicBezTo>
                    <a:pt x="106" y="21"/>
                    <a:pt x="107" y="21"/>
                    <a:pt x="108" y="21"/>
                  </a:cubicBezTo>
                  <a:cubicBezTo>
                    <a:pt x="113" y="21"/>
                    <a:pt x="118" y="24"/>
                    <a:pt x="119" y="29"/>
                  </a:cubicBezTo>
                  <a:cubicBezTo>
                    <a:pt x="120" y="33"/>
                    <a:pt x="120" y="33"/>
                    <a:pt x="120" y="33"/>
                  </a:cubicBezTo>
                  <a:cubicBezTo>
                    <a:pt x="121" y="36"/>
                    <a:pt x="121" y="39"/>
                    <a:pt x="119" y="41"/>
                  </a:cubicBezTo>
                  <a:cubicBezTo>
                    <a:pt x="118" y="44"/>
                    <a:pt x="116" y="46"/>
                    <a:pt x="113" y="47"/>
                  </a:cubicBezTo>
                  <a:cubicBezTo>
                    <a:pt x="17" y="75"/>
                    <a:pt x="17" y="75"/>
                    <a:pt x="17" y="75"/>
                  </a:cubicBezTo>
                  <a:cubicBezTo>
                    <a:pt x="16" y="76"/>
                    <a:pt x="15" y="76"/>
                    <a:pt x="14" y="76"/>
                  </a:cubicBezTo>
                  <a:cubicBezTo>
                    <a:pt x="14" y="76"/>
                    <a:pt x="14" y="76"/>
                    <a:pt x="14" y="76"/>
                  </a:cubicBezTo>
                  <a:cubicBezTo>
                    <a:pt x="9" y="76"/>
                    <a:pt x="5" y="73"/>
                    <a:pt x="3" y="68"/>
                  </a:cubicBezTo>
                  <a:cubicBezTo>
                    <a:pt x="2" y="64"/>
                    <a:pt x="2" y="64"/>
                    <a:pt x="2" y="64"/>
                  </a:cubicBezTo>
                  <a:cubicBezTo>
                    <a:pt x="1" y="61"/>
                    <a:pt x="2" y="58"/>
                    <a:pt x="3" y="56"/>
                  </a:cubicBezTo>
                  <a:cubicBezTo>
                    <a:pt x="5" y="53"/>
                    <a:pt x="7" y="51"/>
                    <a:pt x="10" y="50"/>
                  </a:cubicBezTo>
                  <a:close/>
                  <a:moveTo>
                    <a:pt x="12" y="56"/>
                  </a:moveTo>
                  <a:cubicBezTo>
                    <a:pt x="10" y="56"/>
                    <a:pt x="9" y="57"/>
                    <a:pt x="8" y="58"/>
                  </a:cubicBezTo>
                  <a:cubicBezTo>
                    <a:pt x="8" y="60"/>
                    <a:pt x="8" y="61"/>
                    <a:pt x="8" y="62"/>
                  </a:cubicBezTo>
                  <a:cubicBezTo>
                    <a:pt x="9" y="66"/>
                    <a:pt x="9" y="66"/>
                    <a:pt x="9" y="66"/>
                  </a:cubicBezTo>
                  <a:cubicBezTo>
                    <a:pt x="10" y="68"/>
                    <a:pt x="12" y="70"/>
                    <a:pt x="14" y="70"/>
                  </a:cubicBezTo>
                  <a:cubicBezTo>
                    <a:pt x="14" y="70"/>
                    <a:pt x="14" y="70"/>
                    <a:pt x="14" y="70"/>
                  </a:cubicBezTo>
                  <a:cubicBezTo>
                    <a:pt x="15" y="70"/>
                    <a:pt x="15" y="70"/>
                    <a:pt x="16" y="70"/>
                  </a:cubicBezTo>
                  <a:cubicBezTo>
                    <a:pt x="111" y="41"/>
                    <a:pt x="111" y="41"/>
                    <a:pt x="111" y="41"/>
                  </a:cubicBezTo>
                  <a:cubicBezTo>
                    <a:pt x="112" y="41"/>
                    <a:pt x="113" y="40"/>
                    <a:pt x="114" y="39"/>
                  </a:cubicBezTo>
                  <a:cubicBezTo>
                    <a:pt x="115" y="37"/>
                    <a:pt x="115" y="36"/>
                    <a:pt x="115" y="35"/>
                  </a:cubicBezTo>
                  <a:cubicBezTo>
                    <a:pt x="113" y="31"/>
                    <a:pt x="113" y="31"/>
                    <a:pt x="113" y="31"/>
                  </a:cubicBezTo>
                  <a:cubicBezTo>
                    <a:pt x="113" y="29"/>
                    <a:pt x="111" y="27"/>
                    <a:pt x="108" y="27"/>
                  </a:cubicBezTo>
                  <a:cubicBezTo>
                    <a:pt x="108" y="27"/>
                    <a:pt x="107" y="27"/>
                    <a:pt x="107" y="27"/>
                  </a:cubicBezTo>
                  <a:lnTo>
                    <a:pt x="12" y="56"/>
                  </a:lnTo>
                  <a:close/>
                  <a:moveTo>
                    <a:pt x="2" y="31"/>
                  </a:moveTo>
                  <a:cubicBezTo>
                    <a:pt x="0" y="25"/>
                    <a:pt x="4" y="18"/>
                    <a:pt x="10" y="16"/>
                  </a:cubicBezTo>
                  <a:cubicBezTo>
                    <a:pt x="59" y="1"/>
                    <a:pt x="59" y="1"/>
                    <a:pt x="59" y="1"/>
                  </a:cubicBezTo>
                  <a:cubicBezTo>
                    <a:pt x="65" y="0"/>
                    <a:pt x="72" y="3"/>
                    <a:pt x="73" y="9"/>
                  </a:cubicBezTo>
                  <a:cubicBezTo>
                    <a:pt x="75" y="12"/>
                    <a:pt x="75" y="12"/>
                    <a:pt x="75" y="12"/>
                  </a:cubicBezTo>
                  <a:cubicBezTo>
                    <a:pt x="76" y="18"/>
                    <a:pt x="73" y="25"/>
                    <a:pt x="67" y="27"/>
                  </a:cubicBezTo>
                  <a:cubicBezTo>
                    <a:pt x="18" y="42"/>
                    <a:pt x="18" y="42"/>
                    <a:pt x="18" y="42"/>
                  </a:cubicBezTo>
                  <a:cubicBezTo>
                    <a:pt x="16" y="42"/>
                    <a:pt x="15" y="42"/>
                    <a:pt x="14" y="42"/>
                  </a:cubicBezTo>
                  <a:cubicBezTo>
                    <a:pt x="9" y="42"/>
                    <a:pt x="5" y="39"/>
                    <a:pt x="3" y="34"/>
                  </a:cubicBezTo>
                  <a:lnTo>
                    <a:pt x="2" y="31"/>
                  </a:lnTo>
                  <a:close/>
                  <a:moveTo>
                    <a:pt x="8" y="29"/>
                  </a:moveTo>
                  <a:cubicBezTo>
                    <a:pt x="9" y="32"/>
                    <a:pt x="9" y="32"/>
                    <a:pt x="9" y="32"/>
                  </a:cubicBezTo>
                  <a:cubicBezTo>
                    <a:pt x="10" y="35"/>
                    <a:pt x="12" y="36"/>
                    <a:pt x="14" y="36"/>
                  </a:cubicBezTo>
                  <a:cubicBezTo>
                    <a:pt x="15" y="36"/>
                    <a:pt x="15" y="36"/>
                    <a:pt x="16" y="36"/>
                  </a:cubicBezTo>
                  <a:cubicBezTo>
                    <a:pt x="65" y="21"/>
                    <a:pt x="65" y="21"/>
                    <a:pt x="65" y="21"/>
                  </a:cubicBezTo>
                  <a:cubicBezTo>
                    <a:pt x="68" y="20"/>
                    <a:pt x="70" y="17"/>
                    <a:pt x="69" y="14"/>
                  </a:cubicBezTo>
                  <a:cubicBezTo>
                    <a:pt x="68" y="11"/>
                    <a:pt x="68" y="11"/>
                    <a:pt x="68" y="11"/>
                  </a:cubicBezTo>
                  <a:cubicBezTo>
                    <a:pt x="67" y="8"/>
                    <a:pt x="65" y="7"/>
                    <a:pt x="63" y="7"/>
                  </a:cubicBezTo>
                  <a:cubicBezTo>
                    <a:pt x="62" y="7"/>
                    <a:pt x="62" y="7"/>
                    <a:pt x="61" y="7"/>
                  </a:cubicBezTo>
                  <a:cubicBezTo>
                    <a:pt x="12" y="22"/>
                    <a:pt x="12" y="22"/>
                    <a:pt x="12" y="22"/>
                  </a:cubicBezTo>
                  <a:cubicBezTo>
                    <a:pt x="9" y="23"/>
                    <a:pt x="7" y="26"/>
                    <a:pt x="8" y="29"/>
                  </a:cubicBezTo>
                  <a:close/>
                  <a:moveTo>
                    <a:pt x="113" y="114"/>
                  </a:moveTo>
                  <a:cubicBezTo>
                    <a:pt x="105" y="116"/>
                    <a:pt x="105" y="116"/>
                    <a:pt x="105" y="116"/>
                  </a:cubicBezTo>
                  <a:cubicBezTo>
                    <a:pt x="102" y="117"/>
                    <a:pt x="99" y="121"/>
                    <a:pt x="99" y="124"/>
                  </a:cubicBezTo>
                  <a:cubicBezTo>
                    <a:pt x="99" y="137"/>
                    <a:pt x="99" y="137"/>
                    <a:pt x="99" y="137"/>
                  </a:cubicBezTo>
                  <a:cubicBezTo>
                    <a:pt x="110" y="137"/>
                    <a:pt x="110" y="137"/>
                    <a:pt x="110" y="137"/>
                  </a:cubicBezTo>
                  <a:cubicBezTo>
                    <a:pt x="110" y="187"/>
                    <a:pt x="110" y="187"/>
                    <a:pt x="110" y="187"/>
                  </a:cubicBezTo>
                  <a:cubicBezTo>
                    <a:pt x="110" y="198"/>
                    <a:pt x="100" y="207"/>
                    <a:pt x="87" y="208"/>
                  </a:cubicBezTo>
                  <a:cubicBezTo>
                    <a:pt x="87" y="213"/>
                    <a:pt x="87" y="213"/>
                    <a:pt x="87" y="213"/>
                  </a:cubicBezTo>
                  <a:cubicBezTo>
                    <a:pt x="87" y="219"/>
                    <a:pt x="81" y="224"/>
                    <a:pt x="74" y="224"/>
                  </a:cubicBezTo>
                  <a:cubicBezTo>
                    <a:pt x="54" y="224"/>
                    <a:pt x="54" y="224"/>
                    <a:pt x="54" y="224"/>
                  </a:cubicBezTo>
                  <a:cubicBezTo>
                    <a:pt x="47" y="224"/>
                    <a:pt x="41" y="219"/>
                    <a:pt x="41" y="213"/>
                  </a:cubicBezTo>
                  <a:cubicBezTo>
                    <a:pt x="41" y="208"/>
                    <a:pt x="41" y="208"/>
                    <a:pt x="41" y="208"/>
                  </a:cubicBezTo>
                  <a:cubicBezTo>
                    <a:pt x="28" y="207"/>
                    <a:pt x="18" y="198"/>
                    <a:pt x="18" y="187"/>
                  </a:cubicBezTo>
                  <a:cubicBezTo>
                    <a:pt x="18" y="137"/>
                    <a:pt x="18" y="137"/>
                    <a:pt x="18" y="137"/>
                  </a:cubicBezTo>
                  <a:cubicBezTo>
                    <a:pt x="29" y="137"/>
                    <a:pt x="29" y="137"/>
                    <a:pt x="29" y="137"/>
                  </a:cubicBezTo>
                  <a:cubicBezTo>
                    <a:pt x="29" y="120"/>
                    <a:pt x="29" y="120"/>
                    <a:pt x="29" y="120"/>
                  </a:cubicBezTo>
                  <a:cubicBezTo>
                    <a:pt x="29" y="117"/>
                    <a:pt x="26" y="113"/>
                    <a:pt x="23" y="113"/>
                  </a:cubicBezTo>
                  <a:cubicBezTo>
                    <a:pt x="12" y="109"/>
                    <a:pt x="12" y="109"/>
                    <a:pt x="12" y="109"/>
                  </a:cubicBezTo>
                  <a:cubicBezTo>
                    <a:pt x="10" y="109"/>
                    <a:pt x="10" y="109"/>
                    <a:pt x="10" y="109"/>
                  </a:cubicBezTo>
                  <a:cubicBezTo>
                    <a:pt x="7" y="108"/>
                    <a:pt x="4" y="105"/>
                    <a:pt x="3" y="102"/>
                  </a:cubicBezTo>
                  <a:cubicBezTo>
                    <a:pt x="2" y="98"/>
                    <a:pt x="2" y="98"/>
                    <a:pt x="2" y="98"/>
                  </a:cubicBezTo>
                  <a:cubicBezTo>
                    <a:pt x="2" y="97"/>
                    <a:pt x="2" y="97"/>
                    <a:pt x="2" y="96"/>
                  </a:cubicBezTo>
                  <a:cubicBezTo>
                    <a:pt x="2" y="94"/>
                    <a:pt x="2" y="91"/>
                    <a:pt x="3" y="89"/>
                  </a:cubicBezTo>
                  <a:cubicBezTo>
                    <a:pt x="5" y="87"/>
                    <a:pt x="7" y="85"/>
                    <a:pt x="10" y="84"/>
                  </a:cubicBezTo>
                  <a:cubicBezTo>
                    <a:pt x="105" y="55"/>
                    <a:pt x="105" y="55"/>
                    <a:pt x="105" y="55"/>
                  </a:cubicBezTo>
                  <a:cubicBezTo>
                    <a:pt x="111" y="54"/>
                    <a:pt x="118" y="57"/>
                    <a:pt x="119" y="63"/>
                  </a:cubicBezTo>
                  <a:cubicBezTo>
                    <a:pt x="120" y="66"/>
                    <a:pt x="120" y="66"/>
                    <a:pt x="120" y="66"/>
                  </a:cubicBezTo>
                  <a:cubicBezTo>
                    <a:pt x="121" y="69"/>
                    <a:pt x="121" y="72"/>
                    <a:pt x="119" y="75"/>
                  </a:cubicBezTo>
                  <a:cubicBezTo>
                    <a:pt x="118" y="78"/>
                    <a:pt x="116" y="80"/>
                    <a:pt x="113" y="81"/>
                  </a:cubicBezTo>
                  <a:cubicBezTo>
                    <a:pt x="54" y="98"/>
                    <a:pt x="54" y="98"/>
                    <a:pt x="54" y="98"/>
                  </a:cubicBezTo>
                  <a:cubicBezTo>
                    <a:pt x="55" y="100"/>
                    <a:pt x="56" y="103"/>
                    <a:pt x="56" y="105"/>
                  </a:cubicBezTo>
                  <a:cubicBezTo>
                    <a:pt x="56" y="137"/>
                    <a:pt x="56" y="137"/>
                    <a:pt x="56" y="137"/>
                  </a:cubicBezTo>
                  <a:cubicBezTo>
                    <a:pt x="72" y="137"/>
                    <a:pt x="72" y="137"/>
                    <a:pt x="72" y="137"/>
                  </a:cubicBezTo>
                  <a:cubicBezTo>
                    <a:pt x="72" y="109"/>
                    <a:pt x="72" y="109"/>
                    <a:pt x="72" y="109"/>
                  </a:cubicBezTo>
                  <a:cubicBezTo>
                    <a:pt x="72" y="103"/>
                    <a:pt x="77" y="97"/>
                    <a:pt x="82" y="95"/>
                  </a:cubicBezTo>
                  <a:cubicBezTo>
                    <a:pt x="105" y="89"/>
                    <a:pt x="105" y="89"/>
                    <a:pt x="105" y="89"/>
                  </a:cubicBezTo>
                  <a:cubicBezTo>
                    <a:pt x="111" y="87"/>
                    <a:pt x="118" y="91"/>
                    <a:pt x="119" y="96"/>
                  </a:cubicBezTo>
                  <a:cubicBezTo>
                    <a:pt x="120" y="100"/>
                    <a:pt x="120" y="100"/>
                    <a:pt x="120" y="100"/>
                  </a:cubicBezTo>
                  <a:cubicBezTo>
                    <a:pt x="122" y="106"/>
                    <a:pt x="119" y="112"/>
                    <a:pt x="113" y="114"/>
                  </a:cubicBezTo>
                  <a:close/>
                  <a:moveTo>
                    <a:pt x="49" y="93"/>
                  </a:moveTo>
                  <a:cubicBezTo>
                    <a:pt x="111" y="75"/>
                    <a:pt x="111" y="75"/>
                    <a:pt x="111" y="75"/>
                  </a:cubicBezTo>
                  <a:cubicBezTo>
                    <a:pt x="112" y="74"/>
                    <a:pt x="113" y="74"/>
                    <a:pt x="114" y="72"/>
                  </a:cubicBezTo>
                  <a:cubicBezTo>
                    <a:pt x="115" y="71"/>
                    <a:pt x="115" y="70"/>
                    <a:pt x="115" y="68"/>
                  </a:cubicBezTo>
                  <a:cubicBezTo>
                    <a:pt x="113" y="65"/>
                    <a:pt x="113" y="65"/>
                    <a:pt x="113" y="65"/>
                  </a:cubicBezTo>
                  <a:cubicBezTo>
                    <a:pt x="113" y="62"/>
                    <a:pt x="111" y="61"/>
                    <a:pt x="108" y="61"/>
                  </a:cubicBezTo>
                  <a:cubicBezTo>
                    <a:pt x="108" y="61"/>
                    <a:pt x="107" y="61"/>
                    <a:pt x="107" y="61"/>
                  </a:cubicBezTo>
                  <a:cubicBezTo>
                    <a:pt x="25" y="86"/>
                    <a:pt x="25" y="86"/>
                    <a:pt x="25" y="86"/>
                  </a:cubicBezTo>
                  <a:cubicBezTo>
                    <a:pt x="13" y="89"/>
                    <a:pt x="13" y="89"/>
                    <a:pt x="13" y="89"/>
                  </a:cubicBezTo>
                  <a:cubicBezTo>
                    <a:pt x="12" y="89"/>
                    <a:pt x="12" y="89"/>
                    <a:pt x="12" y="89"/>
                  </a:cubicBezTo>
                  <a:cubicBezTo>
                    <a:pt x="12" y="90"/>
                    <a:pt x="12" y="90"/>
                    <a:pt x="12" y="90"/>
                  </a:cubicBezTo>
                  <a:cubicBezTo>
                    <a:pt x="10" y="90"/>
                    <a:pt x="9" y="91"/>
                    <a:pt x="8" y="92"/>
                  </a:cubicBezTo>
                  <a:cubicBezTo>
                    <a:pt x="8" y="93"/>
                    <a:pt x="8" y="95"/>
                    <a:pt x="8" y="96"/>
                  </a:cubicBezTo>
                  <a:cubicBezTo>
                    <a:pt x="8" y="96"/>
                    <a:pt x="8" y="96"/>
                    <a:pt x="8" y="96"/>
                  </a:cubicBezTo>
                  <a:cubicBezTo>
                    <a:pt x="9" y="100"/>
                    <a:pt x="9" y="100"/>
                    <a:pt x="9" y="100"/>
                  </a:cubicBezTo>
                  <a:cubicBezTo>
                    <a:pt x="10" y="101"/>
                    <a:pt x="11" y="103"/>
                    <a:pt x="12" y="103"/>
                  </a:cubicBezTo>
                  <a:cubicBezTo>
                    <a:pt x="13" y="103"/>
                    <a:pt x="13" y="103"/>
                    <a:pt x="13" y="103"/>
                  </a:cubicBezTo>
                  <a:cubicBezTo>
                    <a:pt x="25" y="107"/>
                    <a:pt x="25" y="107"/>
                    <a:pt x="25" y="107"/>
                  </a:cubicBezTo>
                  <a:cubicBezTo>
                    <a:pt x="25" y="107"/>
                    <a:pt x="25" y="107"/>
                    <a:pt x="25" y="107"/>
                  </a:cubicBezTo>
                  <a:cubicBezTo>
                    <a:pt x="31" y="109"/>
                    <a:pt x="35" y="115"/>
                    <a:pt x="35" y="120"/>
                  </a:cubicBezTo>
                  <a:cubicBezTo>
                    <a:pt x="35" y="137"/>
                    <a:pt x="35" y="137"/>
                    <a:pt x="35" y="137"/>
                  </a:cubicBezTo>
                  <a:cubicBezTo>
                    <a:pt x="50" y="137"/>
                    <a:pt x="50" y="137"/>
                    <a:pt x="50" y="137"/>
                  </a:cubicBezTo>
                  <a:cubicBezTo>
                    <a:pt x="50" y="105"/>
                    <a:pt x="50" y="105"/>
                    <a:pt x="50" y="105"/>
                  </a:cubicBezTo>
                  <a:cubicBezTo>
                    <a:pt x="50" y="104"/>
                    <a:pt x="49" y="102"/>
                    <a:pt x="48" y="100"/>
                  </a:cubicBezTo>
                  <a:cubicBezTo>
                    <a:pt x="47" y="99"/>
                    <a:pt x="45" y="98"/>
                    <a:pt x="44" y="97"/>
                  </a:cubicBezTo>
                  <a:cubicBezTo>
                    <a:pt x="44" y="97"/>
                    <a:pt x="40" y="96"/>
                    <a:pt x="49" y="93"/>
                  </a:cubicBezTo>
                  <a:close/>
                  <a:moveTo>
                    <a:pt x="115" y="102"/>
                  </a:moveTo>
                  <a:cubicBezTo>
                    <a:pt x="113" y="98"/>
                    <a:pt x="113" y="98"/>
                    <a:pt x="113" y="98"/>
                  </a:cubicBezTo>
                  <a:cubicBezTo>
                    <a:pt x="113" y="95"/>
                    <a:pt x="110" y="94"/>
                    <a:pt x="107" y="95"/>
                  </a:cubicBezTo>
                  <a:cubicBezTo>
                    <a:pt x="84" y="101"/>
                    <a:pt x="84" y="101"/>
                    <a:pt x="84" y="101"/>
                  </a:cubicBezTo>
                  <a:cubicBezTo>
                    <a:pt x="81" y="102"/>
                    <a:pt x="78" y="106"/>
                    <a:pt x="78" y="109"/>
                  </a:cubicBezTo>
                  <a:cubicBezTo>
                    <a:pt x="78" y="137"/>
                    <a:pt x="78" y="137"/>
                    <a:pt x="78" y="137"/>
                  </a:cubicBezTo>
                  <a:cubicBezTo>
                    <a:pt x="93" y="137"/>
                    <a:pt x="93" y="137"/>
                    <a:pt x="93" y="137"/>
                  </a:cubicBezTo>
                  <a:cubicBezTo>
                    <a:pt x="93" y="124"/>
                    <a:pt x="93" y="124"/>
                    <a:pt x="93" y="124"/>
                  </a:cubicBezTo>
                  <a:cubicBezTo>
                    <a:pt x="93" y="118"/>
                    <a:pt x="97" y="112"/>
                    <a:pt x="103" y="111"/>
                  </a:cubicBezTo>
                  <a:cubicBezTo>
                    <a:pt x="111" y="108"/>
                    <a:pt x="111" y="108"/>
                    <a:pt x="111" y="108"/>
                  </a:cubicBezTo>
                  <a:cubicBezTo>
                    <a:pt x="114" y="108"/>
                    <a:pt x="115" y="105"/>
                    <a:pt x="11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6">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ide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Video</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5">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9" name="Green Tile"/>
          <p:cNvGrpSpPr/>
          <p:nvPr userDrawn="1"/>
        </p:nvGrpSpPr>
        <p:grpSpPr>
          <a:xfrm>
            <a:off x="1015856" y="3187136"/>
            <a:ext cx="2827252" cy="2827252"/>
            <a:chOff x="-2619354" y="-790581"/>
            <a:chExt cx="2827252" cy="2827252"/>
          </a:xfrm>
        </p:grpSpPr>
        <p:sp>
          <p:nvSpPr>
            <p:cNvPr id="20" name="Rectangle 19"/>
            <p:cNvSpPr/>
            <p:nvPr/>
          </p:nvSpPr>
          <p:spPr bwMode="auto">
            <a:xfrm>
              <a:off x="-2619354" y="-790581"/>
              <a:ext cx="2827252" cy="282725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1" name="Play Icon"/>
            <p:cNvSpPr>
              <a:spLocks noEditPoints="1"/>
            </p:cNvSpPr>
            <p:nvPr/>
          </p:nvSpPr>
          <p:spPr bwMode="auto">
            <a:xfrm>
              <a:off x="-2097903" y="-269875"/>
              <a:ext cx="1784350" cy="1784350"/>
            </a:xfrm>
            <a:custGeom>
              <a:avLst/>
              <a:gdLst>
                <a:gd name="T0" fmla="*/ 168 w 224"/>
                <a:gd name="T1" fmla="*/ 112 h 224"/>
                <a:gd name="T2" fmla="*/ 86 w 224"/>
                <a:gd name="T3" fmla="*/ 173 h 224"/>
                <a:gd name="T4" fmla="*/ 86 w 224"/>
                <a:gd name="T5" fmla="*/ 50 h 224"/>
                <a:gd name="T6" fmla="*/ 168 w 224"/>
                <a:gd name="T7" fmla="*/ 112 h 224"/>
                <a:gd name="T8" fmla="*/ 168 w 224"/>
                <a:gd name="T9" fmla="*/ 112 h 224"/>
                <a:gd name="T10" fmla="*/ 112 w 224"/>
                <a:gd name="T11" fmla="*/ 0 h 224"/>
                <a:gd name="T12" fmla="*/ 224 w 224"/>
                <a:gd name="T13" fmla="*/ 112 h 224"/>
                <a:gd name="T14" fmla="*/ 112 w 224"/>
                <a:gd name="T15" fmla="*/ 224 h 224"/>
                <a:gd name="T16" fmla="*/ 0 w 224"/>
                <a:gd name="T17" fmla="*/ 112 h 224"/>
                <a:gd name="T18" fmla="*/ 112 w 224"/>
                <a:gd name="T19" fmla="*/ 0 h 224"/>
                <a:gd name="T20" fmla="*/ 112 w 224"/>
                <a:gd name="T21" fmla="*/ 216 h 224"/>
                <a:gd name="T22" fmla="*/ 216 w 224"/>
                <a:gd name="T23" fmla="*/ 112 h 224"/>
                <a:gd name="T24" fmla="*/ 112 w 224"/>
                <a:gd name="T25" fmla="*/ 8 h 224"/>
                <a:gd name="T26" fmla="*/ 8 w 224"/>
                <a:gd name="T27" fmla="*/ 112 h 224"/>
                <a:gd name="T28" fmla="*/ 112 w 224"/>
                <a:gd name="T29" fmla="*/ 21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224">
                  <a:moveTo>
                    <a:pt x="168" y="112"/>
                  </a:moveTo>
                  <a:cubicBezTo>
                    <a:pt x="86" y="173"/>
                    <a:pt x="86" y="173"/>
                    <a:pt x="86" y="173"/>
                  </a:cubicBezTo>
                  <a:cubicBezTo>
                    <a:pt x="86" y="50"/>
                    <a:pt x="86" y="50"/>
                    <a:pt x="86" y="50"/>
                  </a:cubicBezTo>
                  <a:cubicBezTo>
                    <a:pt x="168" y="112"/>
                    <a:pt x="168" y="112"/>
                    <a:pt x="168" y="112"/>
                  </a:cubicBezTo>
                  <a:cubicBezTo>
                    <a:pt x="168" y="112"/>
                    <a:pt x="168" y="112"/>
                    <a:pt x="168" y="112"/>
                  </a:cubicBezTo>
                  <a:close/>
                  <a:moveTo>
                    <a:pt x="112" y="0"/>
                  </a:moveTo>
                  <a:cubicBezTo>
                    <a:pt x="174" y="0"/>
                    <a:pt x="224" y="50"/>
                    <a:pt x="224" y="112"/>
                  </a:cubicBezTo>
                  <a:cubicBezTo>
                    <a:pt x="224" y="174"/>
                    <a:pt x="174" y="224"/>
                    <a:pt x="112" y="224"/>
                  </a:cubicBezTo>
                  <a:cubicBezTo>
                    <a:pt x="51" y="224"/>
                    <a:pt x="0" y="174"/>
                    <a:pt x="0" y="112"/>
                  </a:cubicBezTo>
                  <a:cubicBezTo>
                    <a:pt x="0" y="50"/>
                    <a:pt x="51" y="0"/>
                    <a:pt x="112" y="0"/>
                  </a:cubicBezTo>
                  <a:moveTo>
                    <a:pt x="112" y="216"/>
                  </a:moveTo>
                  <a:cubicBezTo>
                    <a:pt x="170" y="216"/>
                    <a:pt x="216" y="169"/>
                    <a:pt x="216" y="112"/>
                  </a:cubicBezTo>
                  <a:cubicBezTo>
                    <a:pt x="216" y="54"/>
                    <a:pt x="170" y="8"/>
                    <a:pt x="112" y="8"/>
                  </a:cubicBezTo>
                  <a:cubicBezTo>
                    <a:pt x="55" y="8"/>
                    <a:pt x="8" y="54"/>
                    <a:pt x="8" y="112"/>
                  </a:cubicBezTo>
                  <a:cubicBezTo>
                    <a:pt x="8" y="169"/>
                    <a:pt x="55" y="216"/>
                    <a:pt x="112" y="2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88345443"/>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artn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Partner</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7" name="Blue Tile"/>
          <p:cNvGrpSpPr/>
          <p:nvPr userDrawn="1"/>
        </p:nvGrpSpPr>
        <p:grpSpPr>
          <a:xfrm>
            <a:off x="1015857" y="3189726"/>
            <a:ext cx="2827252" cy="2827252"/>
            <a:chOff x="1071620" y="3044261"/>
            <a:chExt cx="1325880" cy="1325880"/>
          </a:xfrm>
        </p:grpSpPr>
        <p:sp>
          <p:nvSpPr>
            <p:cNvPr id="18" name="Rectangle 17"/>
            <p:cNvSpPr/>
            <p:nvPr/>
          </p:nvSpPr>
          <p:spPr bwMode="auto">
            <a:xfrm>
              <a:off x="1071620" y="3044261"/>
              <a:ext cx="1325880" cy="1325880"/>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4241828"/>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Customer</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2">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9" name="Purple Tile"/>
          <p:cNvGrpSpPr/>
          <p:nvPr userDrawn="1"/>
        </p:nvGrpSpPr>
        <p:grpSpPr>
          <a:xfrm>
            <a:off x="1017613" y="3187136"/>
            <a:ext cx="2827252" cy="2827252"/>
            <a:chOff x="1022073" y="-1624298"/>
            <a:chExt cx="2827252" cy="2827252"/>
          </a:xfrm>
        </p:grpSpPr>
        <p:sp>
          <p:nvSpPr>
            <p:cNvPr id="20" name="Rectangle 19"/>
            <p:cNvSpPr/>
            <p:nvPr/>
          </p:nvSpPr>
          <p:spPr bwMode="auto">
            <a:xfrm>
              <a:off x="1022073" y="-1624298"/>
              <a:ext cx="2827252" cy="282725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1" name="Freeform 8"/>
            <p:cNvSpPr>
              <a:spLocks noEditPoints="1"/>
            </p:cNvSpPr>
            <p:nvPr/>
          </p:nvSpPr>
          <p:spPr bwMode="auto">
            <a:xfrm>
              <a:off x="1537798" y="-867430"/>
              <a:ext cx="1792288" cy="1501775"/>
            </a:xfrm>
            <a:custGeom>
              <a:avLst/>
              <a:gdLst>
                <a:gd name="T0" fmla="*/ 184 w 223"/>
                <a:gd name="T1" fmla="*/ 187 h 187"/>
                <a:gd name="T2" fmla="*/ 181 w 223"/>
                <a:gd name="T3" fmla="*/ 186 h 187"/>
                <a:gd name="T4" fmla="*/ 146 w 223"/>
                <a:gd name="T5" fmla="*/ 151 h 187"/>
                <a:gd name="T6" fmla="*/ 40 w 223"/>
                <a:gd name="T7" fmla="*/ 151 h 187"/>
                <a:gd name="T8" fmla="*/ 0 w 223"/>
                <a:gd name="T9" fmla="*/ 111 h 187"/>
                <a:gd name="T10" fmla="*/ 0 w 223"/>
                <a:gd name="T11" fmla="*/ 40 h 187"/>
                <a:gd name="T12" fmla="*/ 40 w 223"/>
                <a:gd name="T13" fmla="*/ 0 h 187"/>
                <a:gd name="T14" fmla="*/ 183 w 223"/>
                <a:gd name="T15" fmla="*/ 0 h 187"/>
                <a:gd name="T16" fmla="*/ 223 w 223"/>
                <a:gd name="T17" fmla="*/ 40 h 187"/>
                <a:gd name="T18" fmla="*/ 223 w 223"/>
                <a:gd name="T19" fmla="*/ 111 h 187"/>
                <a:gd name="T20" fmla="*/ 188 w 223"/>
                <a:gd name="T21" fmla="*/ 150 h 187"/>
                <a:gd name="T22" fmla="*/ 188 w 223"/>
                <a:gd name="T23" fmla="*/ 183 h 187"/>
                <a:gd name="T24" fmla="*/ 185 w 223"/>
                <a:gd name="T25" fmla="*/ 187 h 187"/>
                <a:gd name="T26" fmla="*/ 184 w 223"/>
                <a:gd name="T27" fmla="*/ 187 h 187"/>
                <a:gd name="T28" fmla="*/ 40 w 223"/>
                <a:gd name="T29" fmla="*/ 8 h 187"/>
                <a:gd name="T30" fmla="*/ 8 w 223"/>
                <a:gd name="T31" fmla="*/ 40 h 187"/>
                <a:gd name="T32" fmla="*/ 8 w 223"/>
                <a:gd name="T33" fmla="*/ 111 h 187"/>
                <a:gd name="T34" fmla="*/ 40 w 223"/>
                <a:gd name="T35" fmla="*/ 143 h 187"/>
                <a:gd name="T36" fmla="*/ 148 w 223"/>
                <a:gd name="T37" fmla="*/ 143 h 187"/>
                <a:gd name="T38" fmla="*/ 151 w 223"/>
                <a:gd name="T39" fmla="*/ 144 h 187"/>
                <a:gd name="T40" fmla="*/ 180 w 223"/>
                <a:gd name="T41" fmla="*/ 173 h 187"/>
                <a:gd name="T42" fmla="*/ 180 w 223"/>
                <a:gd name="T43" fmla="*/ 147 h 187"/>
                <a:gd name="T44" fmla="*/ 184 w 223"/>
                <a:gd name="T45" fmla="*/ 143 h 187"/>
                <a:gd name="T46" fmla="*/ 215 w 223"/>
                <a:gd name="T47" fmla="*/ 111 h 187"/>
                <a:gd name="T48" fmla="*/ 215 w 223"/>
                <a:gd name="T49" fmla="*/ 40 h 187"/>
                <a:gd name="T50" fmla="*/ 183 w 223"/>
                <a:gd name="T51" fmla="*/ 8 h 187"/>
                <a:gd name="T52" fmla="*/ 40 w 223"/>
                <a:gd name="T53" fmla="*/ 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3" h="187">
                  <a:moveTo>
                    <a:pt x="184" y="187"/>
                  </a:moveTo>
                  <a:cubicBezTo>
                    <a:pt x="183" y="187"/>
                    <a:pt x="182" y="187"/>
                    <a:pt x="181" y="186"/>
                  </a:cubicBezTo>
                  <a:cubicBezTo>
                    <a:pt x="146" y="151"/>
                    <a:pt x="146" y="151"/>
                    <a:pt x="146" y="151"/>
                  </a:cubicBezTo>
                  <a:cubicBezTo>
                    <a:pt x="40" y="151"/>
                    <a:pt x="40" y="151"/>
                    <a:pt x="40" y="151"/>
                  </a:cubicBezTo>
                  <a:cubicBezTo>
                    <a:pt x="18" y="151"/>
                    <a:pt x="0" y="133"/>
                    <a:pt x="0" y="111"/>
                  </a:cubicBezTo>
                  <a:cubicBezTo>
                    <a:pt x="0" y="40"/>
                    <a:pt x="0" y="40"/>
                    <a:pt x="0" y="40"/>
                  </a:cubicBezTo>
                  <a:cubicBezTo>
                    <a:pt x="0" y="18"/>
                    <a:pt x="18" y="0"/>
                    <a:pt x="40" y="0"/>
                  </a:cubicBezTo>
                  <a:cubicBezTo>
                    <a:pt x="183" y="0"/>
                    <a:pt x="183" y="0"/>
                    <a:pt x="183" y="0"/>
                  </a:cubicBezTo>
                  <a:cubicBezTo>
                    <a:pt x="205" y="0"/>
                    <a:pt x="223" y="18"/>
                    <a:pt x="223" y="40"/>
                  </a:cubicBezTo>
                  <a:cubicBezTo>
                    <a:pt x="223" y="111"/>
                    <a:pt x="223" y="111"/>
                    <a:pt x="223" y="111"/>
                  </a:cubicBezTo>
                  <a:cubicBezTo>
                    <a:pt x="223" y="132"/>
                    <a:pt x="208" y="148"/>
                    <a:pt x="188" y="150"/>
                  </a:cubicBezTo>
                  <a:cubicBezTo>
                    <a:pt x="188" y="183"/>
                    <a:pt x="188" y="183"/>
                    <a:pt x="188" y="183"/>
                  </a:cubicBezTo>
                  <a:cubicBezTo>
                    <a:pt x="188" y="185"/>
                    <a:pt x="187" y="186"/>
                    <a:pt x="185" y="187"/>
                  </a:cubicBezTo>
                  <a:cubicBezTo>
                    <a:pt x="185" y="187"/>
                    <a:pt x="184" y="187"/>
                    <a:pt x="184" y="187"/>
                  </a:cubicBezTo>
                  <a:moveTo>
                    <a:pt x="40" y="8"/>
                  </a:moveTo>
                  <a:cubicBezTo>
                    <a:pt x="22" y="8"/>
                    <a:pt x="8" y="23"/>
                    <a:pt x="8" y="40"/>
                  </a:cubicBezTo>
                  <a:cubicBezTo>
                    <a:pt x="8" y="111"/>
                    <a:pt x="8" y="111"/>
                    <a:pt x="8" y="111"/>
                  </a:cubicBezTo>
                  <a:cubicBezTo>
                    <a:pt x="8" y="128"/>
                    <a:pt x="22" y="143"/>
                    <a:pt x="40" y="143"/>
                  </a:cubicBezTo>
                  <a:cubicBezTo>
                    <a:pt x="148" y="143"/>
                    <a:pt x="148" y="143"/>
                    <a:pt x="148" y="143"/>
                  </a:cubicBezTo>
                  <a:cubicBezTo>
                    <a:pt x="149" y="143"/>
                    <a:pt x="150" y="143"/>
                    <a:pt x="151" y="144"/>
                  </a:cubicBezTo>
                  <a:cubicBezTo>
                    <a:pt x="180" y="173"/>
                    <a:pt x="180" y="173"/>
                    <a:pt x="180" y="173"/>
                  </a:cubicBezTo>
                  <a:cubicBezTo>
                    <a:pt x="180" y="147"/>
                    <a:pt x="180" y="147"/>
                    <a:pt x="180" y="147"/>
                  </a:cubicBezTo>
                  <a:cubicBezTo>
                    <a:pt x="180" y="144"/>
                    <a:pt x="182" y="143"/>
                    <a:pt x="184" y="143"/>
                  </a:cubicBezTo>
                  <a:cubicBezTo>
                    <a:pt x="201" y="143"/>
                    <a:pt x="215" y="129"/>
                    <a:pt x="215" y="111"/>
                  </a:cubicBezTo>
                  <a:cubicBezTo>
                    <a:pt x="215" y="40"/>
                    <a:pt x="215" y="40"/>
                    <a:pt x="215" y="40"/>
                  </a:cubicBezTo>
                  <a:cubicBezTo>
                    <a:pt x="215" y="23"/>
                    <a:pt x="200" y="8"/>
                    <a:pt x="183" y="8"/>
                  </a:cubicBezTo>
                  <a:lnTo>
                    <a:pt x="4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5742311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nnouncement,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Announcement</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3">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7" name="Orange Tile"/>
          <p:cNvGrpSpPr/>
          <p:nvPr userDrawn="1"/>
        </p:nvGrpSpPr>
        <p:grpSpPr>
          <a:xfrm>
            <a:off x="1015857" y="3187483"/>
            <a:ext cx="2827252" cy="2827252"/>
            <a:chOff x="1351800" y="-1084759"/>
            <a:chExt cx="2827252" cy="2827252"/>
          </a:xfrm>
        </p:grpSpPr>
        <p:sp>
          <p:nvSpPr>
            <p:cNvPr id="18" name="Rectangle 17"/>
            <p:cNvSpPr/>
            <p:nvPr/>
          </p:nvSpPr>
          <p:spPr bwMode="auto">
            <a:xfrm>
              <a:off x="1351800" y="-1084759"/>
              <a:ext cx="2827252" cy="2827252"/>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Freeform 21"/>
            <p:cNvSpPr>
              <a:spLocks noEditPoints="1"/>
            </p:cNvSpPr>
            <p:nvPr/>
          </p:nvSpPr>
          <p:spPr bwMode="auto">
            <a:xfrm>
              <a:off x="2005011" y="-436308"/>
              <a:ext cx="1522413" cy="1530350"/>
            </a:xfrm>
            <a:custGeom>
              <a:avLst/>
              <a:gdLst>
                <a:gd name="T0" fmla="*/ 6 w 187"/>
                <a:gd name="T1" fmla="*/ 188 h 188"/>
                <a:gd name="T2" fmla="*/ 129 w 187"/>
                <a:gd name="T3" fmla="*/ 64 h 188"/>
                <a:gd name="T4" fmla="*/ 180 w 187"/>
                <a:gd name="T5" fmla="*/ 115 h 188"/>
                <a:gd name="T6" fmla="*/ 185 w 187"/>
                <a:gd name="T7" fmla="*/ 116 h 188"/>
                <a:gd name="T8" fmla="*/ 187 w 187"/>
                <a:gd name="T9" fmla="*/ 112 h 188"/>
                <a:gd name="T10" fmla="*/ 187 w 187"/>
                <a:gd name="T11" fmla="*/ 4 h 188"/>
                <a:gd name="T12" fmla="*/ 183 w 187"/>
                <a:gd name="T13" fmla="*/ 0 h 188"/>
                <a:gd name="T14" fmla="*/ 75 w 187"/>
                <a:gd name="T15" fmla="*/ 0 h 188"/>
                <a:gd name="T16" fmla="*/ 71 w 187"/>
                <a:gd name="T17" fmla="*/ 3 h 188"/>
                <a:gd name="T18" fmla="*/ 71 w 187"/>
                <a:gd name="T19" fmla="*/ 4 h 188"/>
                <a:gd name="T20" fmla="*/ 72 w 187"/>
                <a:gd name="T21" fmla="*/ 7 h 188"/>
                <a:gd name="T22" fmla="*/ 123 w 187"/>
                <a:gd name="T23" fmla="*/ 58 h 188"/>
                <a:gd name="T24" fmla="*/ 0 w 187"/>
                <a:gd name="T25" fmla="*/ 182 h 188"/>
                <a:gd name="T26" fmla="*/ 6 w 187"/>
                <a:gd name="T27" fmla="*/ 188 h 188"/>
                <a:gd name="T28" fmla="*/ 179 w 187"/>
                <a:gd name="T29" fmla="*/ 8 h 188"/>
                <a:gd name="T30" fmla="*/ 179 w 187"/>
                <a:gd name="T31" fmla="*/ 103 h 188"/>
                <a:gd name="T32" fmla="*/ 85 w 187"/>
                <a:gd name="T33" fmla="*/ 8 h 188"/>
                <a:gd name="T34" fmla="*/ 179 w 187"/>
                <a:gd name="T35" fmla="*/ 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8">
                  <a:moveTo>
                    <a:pt x="6" y="188"/>
                  </a:moveTo>
                  <a:cubicBezTo>
                    <a:pt x="129" y="64"/>
                    <a:pt x="129" y="64"/>
                    <a:pt x="129" y="64"/>
                  </a:cubicBezTo>
                  <a:cubicBezTo>
                    <a:pt x="180" y="115"/>
                    <a:pt x="180" y="115"/>
                    <a:pt x="180" y="115"/>
                  </a:cubicBezTo>
                  <a:cubicBezTo>
                    <a:pt x="181" y="116"/>
                    <a:pt x="183" y="117"/>
                    <a:pt x="185" y="116"/>
                  </a:cubicBezTo>
                  <a:cubicBezTo>
                    <a:pt x="186" y="116"/>
                    <a:pt x="187" y="114"/>
                    <a:pt x="187" y="112"/>
                  </a:cubicBezTo>
                  <a:cubicBezTo>
                    <a:pt x="187" y="4"/>
                    <a:pt x="187" y="4"/>
                    <a:pt x="187" y="4"/>
                  </a:cubicBezTo>
                  <a:cubicBezTo>
                    <a:pt x="187" y="2"/>
                    <a:pt x="185" y="0"/>
                    <a:pt x="183" y="0"/>
                  </a:cubicBezTo>
                  <a:cubicBezTo>
                    <a:pt x="75" y="0"/>
                    <a:pt x="75" y="0"/>
                    <a:pt x="75" y="0"/>
                  </a:cubicBezTo>
                  <a:cubicBezTo>
                    <a:pt x="73" y="0"/>
                    <a:pt x="72" y="1"/>
                    <a:pt x="71" y="3"/>
                  </a:cubicBezTo>
                  <a:cubicBezTo>
                    <a:pt x="71" y="3"/>
                    <a:pt x="71" y="4"/>
                    <a:pt x="71" y="4"/>
                  </a:cubicBezTo>
                  <a:cubicBezTo>
                    <a:pt x="71" y="6"/>
                    <a:pt x="71" y="7"/>
                    <a:pt x="72" y="7"/>
                  </a:cubicBezTo>
                  <a:cubicBezTo>
                    <a:pt x="123" y="58"/>
                    <a:pt x="123" y="58"/>
                    <a:pt x="123" y="58"/>
                  </a:cubicBezTo>
                  <a:cubicBezTo>
                    <a:pt x="0" y="182"/>
                    <a:pt x="0" y="182"/>
                    <a:pt x="0" y="182"/>
                  </a:cubicBezTo>
                  <a:lnTo>
                    <a:pt x="6" y="188"/>
                  </a:lnTo>
                  <a:close/>
                  <a:moveTo>
                    <a:pt x="179" y="8"/>
                  </a:moveTo>
                  <a:cubicBezTo>
                    <a:pt x="179" y="103"/>
                    <a:pt x="179" y="103"/>
                    <a:pt x="179" y="103"/>
                  </a:cubicBezTo>
                  <a:cubicBezTo>
                    <a:pt x="85" y="8"/>
                    <a:pt x="85" y="8"/>
                    <a:pt x="85" y="8"/>
                  </a:cubicBezTo>
                  <a:lnTo>
                    <a:pt x="179"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63407968"/>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Title</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4">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9" name="Teal Tile"/>
          <p:cNvGrpSpPr/>
          <p:nvPr userDrawn="1"/>
        </p:nvGrpSpPr>
        <p:grpSpPr>
          <a:xfrm>
            <a:off x="1015856" y="3187136"/>
            <a:ext cx="2827252" cy="2827252"/>
            <a:chOff x="823093" y="-1413626"/>
            <a:chExt cx="2827252" cy="2827252"/>
          </a:xfrm>
        </p:grpSpPr>
        <p:sp>
          <p:nvSpPr>
            <p:cNvPr id="20" name="Rectangle 19"/>
            <p:cNvSpPr/>
            <p:nvPr/>
          </p:nvSpPr>
          <p:spPr bwMode="auto">
            <a:xfrm>
              <a:off x="823093" y="-1413626"/>
              <a:ext cx="2827252" cy="2827252"/>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1" name="Freeform 20"/>
            <p:cNvSpPr>
              <a:spLocks noEditPoints="1"/>
            </p:cNvSpPr>
            <p:nvPr/>
          </p:nvSpPr>
          <p:spPr bwMode="auto">
            <a:xfrm>
              <a:off x="1397725" y="-232569"/>
              <a:ext cx="1677988" cy="465138"/>
            </a:xfrm>
            <a:custGeom>
              <a:avLst/>
              <a:gdLst>
                <a:gd name="T0" fmla="*/ 0 w 209"/>
                <a:gd name="T1" fmla="*/ 25 h 58"/>
                <a:gd name="T2" fmla="*/ 20 w 209"/>
                <a:gd name="T3" fmla="*/ 25 h 58"/>
                <a:gd name="T4" fmla="*/ 20 w 209"/>
                <a:gd name="T5" fmla="*/ 33 h 58"/>
                <a:gd name="T6" fmla="*/ 0 w 209"/>
                <a:gd name="T7" fmla="*/ 33 h 58"/>
                <a:gd name="T8" fmla="*/ 0 w 209"/>
                <a:gd name="T9" fmla="*/ 25 h 58"/>
                <a:gd name="T10" fmla="*/ 40 w 209"/>
                <a:gd name="T11" fmla="*/ 33 h 58"/>
                <a:gd name="T12" fmla="*/ 60 w 209"/>
                <a:gd name="T13" fmla="*/ 33 h 58"/>
                <a:gd name="T14" fmla="*/ 60 w 209"/>
                <a:gd name="T15" fmla="*/ 25 h 58"/>
                <a:gd name="T16" fmla="*/ 40 w 209"/>
                <a:gd name="T17" fmla="*/ 25 h 58"/>
                <a:gd name="T18" fmla="*/ 40 w 209"/>
                <a:gd name="T19" fmla="*/ 33 h 58"/>
                <a:gd name="T20" fmla="*/ 120 w 209"/>
                <a:gd name="T21" fmla="*/ 33 h 58"/>
                <a:gd name="T22" fmla="*/ 140 w 209"/>
                <a:gd name="T23" fmla="*/ 33 h 58"/>
                <a:gd name="T24" fmla="*/ 140 w 209"/>
                <a:gd name="T25" fmla="*/ 25 h 58"/>
                <a:gd name="T26" fmla="*/ 120 w 209"/>
                <a:gd name="T27" fmla="*/ 25 h 58"/>
                <a:gd name="T28" fmla="*/ 120 w 209"/>
                <a:gd name="T29" fmla="*/ 33 h 58"/>
                <a:gd name="T30" fmla="*/ 80 w 209"/>
                <a:gd name="T31" fmla="*/ 33 h 58"/>
                <a:gd name="T32" fmla="*/ 100 w 209"/>
                <a:gd name="T33" fmla="*/ 33 h 58"/>
                <a:gd name="T34" fmla="*/ 100 w 209"/>
                <a:gd name="T35" fmla="*/ 25 h 58"/>
                <a:gd name="T36" fmla="*/ 80 w 209"/>
                <a:gd name="T37" fmla="*/ 25 h 58"/>
                <a:gd name="T38" fmla="*/ 80 w 209"/>
                <a:gd name="T39" fmla="*/ 33 h 58"/>
                <a:gd name="T40" fmla="*/ 207 w 209"/>
                <a:gd name="T41" fmla="*/ 26 h 58"/>
                <a:gd name="T42" fmla="*/ 181 w 209"/>
                <a:gd name="T43" fmla="*/ 0 h 58"/>
                <a:gd name="T44" fmla="*/ 175 w 209"/>
                <a:gd name="T45" fmla="*/ 6 h 58"/>
                <a:gd name="T46" fmla="*/ 195 w 209"/>
                <a:gd name="T47" fmla="*/ 25 h 58"/>
                <a:gd name="T48" fmla="*/ 160 w 209"/>
                <a:gd name="T49" fmla="*/ 25 h 58"/>
                <a:gd name="T50" fmla="*/ 160 w 209"/>
                <a:gd name="T51" fmla="*/ 33 h 58"/>
                <a:gd name="T52" fmla="*/ 195 w 209"/>
                <a:gd name="T53" fmla="*/ 33 h 58"/>
                <a:gd name="T54" fmla="*/ 175 w 209"/>
                <a:gd name="T55" fmla="*/ 52 h 58"/>
                <a:gd name="T56" fmla="*/ 181 w 209"/>
                <a:gd name="T57" fmla="*/ 58 h 58"/>
                <a:gd name="T58" fmla="*/ 207 w 209"/>
                <a:gd name="T59" fmla="*/ 32 h 58"/>
                <a:gd name="T60" fmla="*/ 207 w 209"/>
                <a:gd name="T61" fmla="*/ 2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9" h="58">
                  <a:moveTo>
                    <a:pt x="0" y="25"/>
                  </a:moveTo>
                  <a:cubicBezTo>
                    <a:pt x="20" y="25"/>
                    <a:pt x="20" y="25"/>
                    <a:pt x="20" y="25"/>
                  </a:cubicBezTo>
                  <a:cubicBezTo>
                    <a:pt x="20" y="33"/>
                    <a:pt x="20" y="33"/>
                    <a:pt x="20" y="33"/>
                  </a:cubicBezTo>
                  <a:cubicBezTo>
                    <a:pt x="0" y="33"/>
                    <a:pt x="0" y="33"/>
                    <a:pt x="0" y="33"/>
                  </a:cubicBezTo>
                  <a:lnTo>
                    <a:pt x="0" y="25"/>
                  </a:lnTo>
                  <a:close/>
                  <a:moveTo>
                    <a:pt x="40" y="33"/>
                  </a:moveTo>
                  <a:cubicBezTo>
                    <a:pt x="60" y="33"/>
                    <a:pt x="60" y="33"/>
                    <a:pt x="60" y="33"/>
                  </a:cubicBezTo>
                  <a:cubicBezTo>
                    <a:pt x="60" y="25"/>
                    <a:pt x="60" y="25"/>
                    <a:pt x="60" y="25"/>
                  </a:cubicBezTo>
                  <a:cubicBezTo>
                    <a:pt x="40" y="25"/>
                    <a:pt x="40" y="25"/>
                    <a:pt x="40" y="25"/>
                  </a:cubicBezTo>
                  <a:lnTo>
                    <a:pt x="40" y="33"/>
                  </a:lnTo>
                  <a:close/>
                  <a:moveTo>
                    <a:pt x="120" y="33"/>
                  </a:moveTo>
                  <a:cubicBezTo>
                    <a:pt x="140" y="33"/>
                    <a:pt x="140" y="33"/>
                    <a:pt x="140" y="33"/>
                  </a:cubicBezTo>
                  <a:cubicBezTo>
                    <a:pt x="140" y="25"/>
                    <a:pt x="140" y="25"/>
                    <a:pt x="140" y="25"/>
                  </a:cubicBezTo>
                  <a:cubicBezTo>
                    <a:pt x="120" y="25"/>
                    <a:pt x="120" y="25"/>
                    <a:pt x="120" y="25"/>
                  </a:cubicBezTo>
                  <a:lnTo>
                    <a:pt x="120" y="33"/>
                  </a:lnTo>
                  <a:close/>
                  <a:moveTo>
                    <a:pt x="80" y="33"/>
                  </a:moveTo>
                  <a:cubicBezTo>
                    <a:pt x="100" y="33"/>
                    <a:pt x="100" y="33"/>
                    <a:pt x="100" y="33"/>
                  </a:cubicBezTo>
                  <a:cubicBezTo>
                    <a:pt x="100" y="25"/>
                    <a:pt x="100" y="25"/>
                    <a:pt x="100" y="25"/>
                  </a:cubicBezTo>
                  <a:cubicBezTo>
                    <a:pt x="80" y="25"/>
                    <a:pt x="80" y="25"/>
                    <a:pt x="80" y="25"/>
                  </a:cubicBezTo>
                  <a:lnTo>
                    <a:pt x="80" y="33"/>
                  </a:lnTo>
                  <a:close/>
                  <a:moveTo>
                    <a:pt x="207" y="26"/>
                  </a:moveTo>
                  <a:cubicBezTo>
                    <a:pt x="181" y="0"/>
                    <a:pt x="181" y="0"/>
                    <a:pt x="181" y="0"/>
                  </a:cubicBezTo>
                  <a:cubicBezTo>
                    <a:pt x="175" y="6"/>
                    <a:pt x="175" y="6"/>
                    <a:pt x="175" y="6"/>
                  </a:cubicBezTo>
                  <a:cubicBezTo>
                    <a:pt x="195" y="25"/>
                    <a:pt x="195" y="25"/>
                    <a:pt x="195" y="25"/>
                  </a:cubicBezTo>
                  <a:cubicBezTo>
                    <a:pt x="160" y="25"/>
                    <a:pt x="160" y="25"/>
                    <a:pt x="160" y="25"/>
                  </a:cubicBezTo>
                  <a:cubicBezTo>
                    <a:pt x="160" y="33"/>
                    <a:pt x="160" y="33"/>
                    <a:pt x="160" y="33"/>
                  </a:cubicBezTo>
                  <a:cubicBezTo>
                    <a:pt x="195" y="33"/>
                    <a:pt x="195" y="33"/>
                    <a:pt x="195" y="33"/>
                  </a:cubicBezTo>
                  <a:cubicBezTo>
                    <a:pt x="175" y="52"/>
                    <a:pt x="175" y="52"/>
                    <a:pt x="175" y="52"/>
                  </a:cubicBezTo>
                  <a:cubicBezTo>
                    <a:pt x="181" y="58"/>
                    <a:pt x="181" y="58"/>
                    <a:pt x="181" y="58"/>
                  </a:cubicBezTo>
                  <a:cubicBezTo>
                    <a:pt x="207" y="32"/>
                    <a:pt x="207" y="32"/>
                    <a:pt x="207" y="32"/>
                  </a:cubicBezTo>
                  <a:cubicBezTo>
                    <a:pt x="209" y="30"/>
                    <a:pt x="209" y="28"/>
                    <a:pt x="207"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64039411"/>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94" r:id="rId1"/>
    <p:sldLayoutId id="2147483695" r:id="rId2"/>
    <p:sldLayoutId id="2147483723" r:id="rId3"/>
    <p:sldLayoutId id="2147483724" r:id="rId4"/>
    <p:sldLayoutId id="2147483725" r:id="rId5"/>
    <p:sldLayoutId id="2147483726" r:id="rId6"/>
    <p:sldLayoutId id="2147483727" r:id="rId7"/>
    <p:sldLayoutId id="2147483696" r:id="rId8"/>
    <p:sldLayoutId id="2147483697" r:id="rId9"/>
    <p:sldLayoutId id="2147483698" r:id="rId10"/>
    <p:sldLayoutId id="2147483699" r:id="rId11"/>
    <p:sldLayoutId id="2147483700" r:id="rId12"/>
    <p:sldLayoutId id="2147483701" r:id="rId13"/>
    <p:sldLayoutId id="2147483702" r:id="rId14"/>
    <p:sldLayoutId id="2147483722" r:id="rId15"/>
    <p:sldLayoutId id="2147483703" r:id="rId16"/>
    <p:sldLayoutId id="2147483704" r:id="rId17"/>
    <p:sldLayoutId id="2147483728" r:id="rId18"/>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0"/>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0"/>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0"/>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0"/>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0"/>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21"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solidFill>
            <a:schemeClr val="tx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solidFill>
            <a:schemeClr val="tx1">
              <a:alpha val="99000"/>
            </a:schemeClr>
          </a:soli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solidFill>
            <a:schemeClr val="tx1">
              <a:alpha val="99000"/>
            </a:schemeClr>
          </a:soli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solidFill>
            <a:schemeClr val="tx1">
              <a:alpha val="99000"/>
            </a:schemeClr>
          </a:soli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solidFill>
            <a:schemeClr val="tx1">
              <a:alpha val="99000"/>
            </a:schemeClr>
          </a:soli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solidFill>
            <a:schemeClr val="tx1">
              <a:alpha val="99000"/>
            </a:schemeClr>
          </a:soli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microsoft.com/security/portal/Threat/Encyclopedia/Entry.aspx?name=Trojan:Win32/FakeSysde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hyperlink" Target="http://www.microsoft.com/security/portal/Threat/Encyclopedia/Entry.aspx?Name=Win32/Cycbot"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microsoft.com/security/portal/Threat/Encyclopedia/Entry.aspx?Name=Worm:Win32/Flame.gen!B" TargetMode="External"/><Relationship Id="rId2" Type="http://schemas.openxmlformats.org/officeDocument/2006/relationships/hyperlink" Target="http://www.microsoft.com/security/portal/Threat/Encyclopedia/Entry.aspx?Name=WinNT/Stuxnet"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hyperlink" Target="http://www.reuters.com/article/2012/06/12/us-media-tech-summit-flame-idUSBRE85A0TN20120612"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2.jpe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hyperlink" Target="http://www.zerodaythebook.co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54.xml.rels><?xml version="1.0" encoding="UTF-8" standalone="yes"?>
<Relationships xmlns="http://schemas.openxmlformats.org/package/2006/relationships"><Relationship Id="rId3" Type="http://schemas.openxmlformats.org/officeDocument/2006/relationships/hyperlink" Target="http://www.symantec.com/content/en/us/enterprise/media/security_response/whitepapers/w32_stuxnet_dossier.pdf" TargetMode="External"/><Relationship Id="rId2" Type="http://schemas.openxmlformats.org/officeDocument/2006/relationships/hyperlink" Target="http://www.microsoft.com/security/sir/default.aspx" TargetMode="External"/><Relationship Id="rId1" Type="http://schemas.openxmlformats.org/officeDocument/2006/relationships/slideLayout" Target="../slideLayouts/slideLayout8.xml"/><Relationship Id="rId4" Type="http://schemas.openxmlformats.org/officeDocument/2006/relationships/hyperlink" Target="http://www.wired.com/threatlevel/2011/07/how-digital-detectives-deciphered-stuxnet/"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2.wdp"/><Relationship Id="rId3" Type="http://schemas.openxmlformats.org/officeDocument/2006/relationships/hyperlink" Target="http://europe.msteched.com/" TargetMode="External"/><Relationship Id="rId7" Type="http://schemas.openxmlformats.org/officeDocument/2006/relationships/hyperlink" Target="http://microsoft.com/technet" TargetMode="External"/><Relationship Id="rId12"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www.microsoft.com/learning" TargetMode="External"/><Relationship Id="rId11" Type="http://schemas.openxmlformats.org/officeDocument/2006/relationships/image" Target="../media/image45.png"/><Relationship Id="rId5" Type="http://schemas.openxmlformats.org/officeDocument/2006/relationships/image" Target="../media/image47.png"/><Relationship Id="rId10" Type="http://schemas.openxmlformats.org/officeDocument/2006/relationships/hyperlink" Target="http://microsoft.com/msdn" TargetMode="External"/><Relationship Id="rId4" Type="http://schemas.openxmlformats.org/officeDocument/2006/relationships/image" Target="../media/image46.emf"/><Relationship Id="rId9"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hyperlink" Target="http://europe.msteched.com/sessions"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Malware Hunting with the </a:t>
            </a:r>
            <a:r>
              <a:rPr lang="en-US" dirty="0" err="1" smtClean="0"/>
              <a:t>Sysinternals</a:t>
            </a:r>
            <a:r>
              <a:rPr lang="en-US" dirty="0" smtClean="0"/>
              <a:t> Tools</a:t>
            </a:r>
            <a:endParaRPr lang="en-US" dirty="0"/>
          </a:p>
        </p:txBody>
      </p:sp>
      <p:sp>
        <p:nvSpPr>
          <p:cNvPr id="3" name="Subtitle 2"/>
          <p:cNvSpPr>
            <a:spLocks noGrp="1"/>
          </p:cNvSpPr>
          <p:nvPr>
            <p:ph type="subTitle" idx="1"/>
          </p:nvPr>
        </p:nvSpPr>
        <p:spPr/>
        <p:txBody>
          <a:bodyPr/>
          <a:lstStyle/>
          <a:p>
            <a:r>
              <a:rPr lang="en-US" dirty="0" smtClean="0"/>
              <a:t>Mark </a:t>
            </a:r>
            <a:r>
              <a:rPr lang="en-US" dirty="0" err="1" smtClean="0"/>
              <a:t>Russinovich</a:t>
            </a:r>
            <a:endParaRPr lang="en-US" dirty="0" smtClean="0"/>
          </a:p>
          <a:p>
            <a:r>
              <a:rPr lang="en-US" dirty="0" smtClean="0"/>
              <a:t>Technical Fellow</a:t>
            </a:r>
          </a:p>
          <a:p>
            <a:r>
              <a:rPr lang="en-US" dirty="0" smtClean="0"/>
              <a:t>Windows Azure</a:t>
            </a:r>
            <a:endParaRPr lang="en-US" dirty="0"/>
          </a:p>
        </p:txBody>
      </p:sp>
      <p:sp>
        <p:nvSpPr>
          <p:cNvPr id="4" name="TextBox 3"/>
          <p:cNvSpPr txBox="1"/>
          <p:nvPr/>
        </p:nvSpPr>
        <p:spPr>
          <a:xfrm>
            <a:off x="519113" y="228600"/>
            <a:ext cx="2192189" cy="433965"/>
          </a:xfrm>
          <a:prstGeom prst="rect">
            <a:avLst/>
          </a:prstGeom>
          <a:noFill/>
        </p:spPr>
        <p:txBody>
          <a:bodyPr wrap="square" lIns="91440" tIns="91440" rIns="91440" bIns="91440" rtlCol="0">
            <a:spAutoFit/>
          </a:bodyPr>
          <a:lstStyle/>
          <a:p>
            <a:pPr>
              <a:lnSpc>
                <a:spcPct val="90000"/>
              </a:lnSpc>
              <a:spcBef>
                <a:spcPct val="20000"/>
              </a:spcBef>
              <a:buSzPct val="90000"/>
            </a:pPr>
            <a:r>
              <a:rPr lang="en-US" dirty="0" smtClean="0">
                <a:solidFill>
                  <a:schemeClr val="tx1">
                    <a:alpha val="99000"/>
                  </a:schemeClr>
                </a:solidFill>
              </a:rPr>
              <a:t>SIA302</a:t>
            </a:r>
          </a:p>
        </p:txBody>
      </p:sp>
    </p:spTree>
    <p:extLst>
      <p:ext uri="{BB962C8B-B14F-4D97-AF65-F5344CB8AC3E}">
        <p14:creationId xmlns:p14="http://schemas.microsoft.com/office/powerpoint/2010/main" val="236526185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smtClean="0"/>
              <a:t>The Process View</a:t>
            </a:r>
          </a:p>
        </p:txBody>
      </p:sp>
      <p:sp>
        <p:nvSpPr>
          <p:cNvPr id="68611" name="Rectangle 3"/>
          <p:cNvSpPr>
            <a:spLocks noGrp="1" noChangeArrowheads="1"/>
          </p:cNvSpPr>
          <p:nvPr>
            <p:ph idx="1"/>
          </p:nvPr>
        </p:nvSpPr>
        <p:spPr>
          <a:xfrm>
            <a:off x="507868" y="1066802"/>
            <a:ext cx="11211180" cy="5022914"/>
          </a:xfrm>
        </p:spPr>
        <p:txBody>
          <a:bodyPr/>
          <a:lstStyle/>
          <a:p>
            <a:pPr eaLnBrk="1" hangingPunct="1">
              <a:defRPr/>
            </a:pPr>
            <a:r>
              <a:rPr lang="en-US" dirty="0"/>
              <a:t>The process tree </a:t>
            </a:r>
            <a:r>
              <a:rPr lang="en-US" dirty="0" smtClean="0"/>
              <a:t>shows </a:t>
            </a:r>
            <a:r>
              <a:rPr lang="en-US" dirty="0"/>
              <a:t>parent-child relationships</a:t>
            </a:r>
          </a:p>
          <a:p>
            <a:pPr eaLnBrk="1" hangingPunct="1">
              <a:defRPr/>
            </a:pPr>
            <a:r>
              <a:rPr lang="en-US" dirty="0"/>
              <a:t>Icon, description, and company name are pulled from image version information</a:t>
            </a:r>
          </a:p>
          <a:p>
            <a:pPr lvl="1" eaLnBrk="1" hangingPunct="1">
              <a:defRPr/>
            </a:pPr>
            <a:r>
              <a:rPr lang="en-US" sz="2400" dirty="0"/>
              <a:t>Most malware doesn’t have version information</a:t>
            </a:r>
          </a:p>
          <a:p>
            <a:pPr lvl="1" eaLnBrk="1" hangingPunct="1">
              <a:defRPr/>
            </a:pPr>
            <a:r>
              <a:rPr lang="en-US" sz="2400" dirty="0"/>
              <a:t>What about malware pretending to be from Microsoft?</a:t>
            </a:r>
          </a:p>
          <a:p>
            <a:pPr lvl="2" eaLnBrk="1" hangingPunct="1">
              <a:defRPr/>
            </a:pPr>
            <a:r>
              <a:rPr lang="en-US" sz="2000" dirty="0"/>
              <a:t>We’ll deal with that shortly…</a:t>
            </a:r>
          </a:p>
          <a:p>
            <a:pPr eaLnBrk="1" hangingPunct="1">
              <a:defRPr/>
            </a:pPr>
            <a:r>
              <a:rPr lang="en-US" dirty="0"/>
              <a:t>Use the Window Finder (in the toolbar) to associate a window with its owning process</a:t>
            </a:r>
          </a:p>
          <a:p>
            <a:pPr eaLnBrk="1" hangingPunct="1">
              <a:defRPr/>
            </a:pPr>
            <a:r>
              <a:rPr lang="en-US" dirty="0"/>
              <a:t>Use the Search Online menu entry to lookup unknown processes</a:t>
            </a:r>
          </a:p>
          <a:p>
            <a:pPr lvl="1" eaLnBrk="1" hangingPunct="1">
              <a:defRPr/>
            </a:pPr>
            <a:r>
              <a:rPr lang="en-US" sz="2400" dirty="0"/>
              <a:t>But malware often uses totally random or pseudo-random names </a:t>
            </a:r>
          </a:p>
        </p:txBody>
      </p:sp>
    </p:spTree>
    <p:extLst>
      <p:ext uri="{BB962C8B-B14F-4D97-AF65-F5344CB8AC3E}">
        <p14:creationId xmlns:p14="http://schemas.microsoft.com/office/powerpoint/2010/main" val="264103520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mtClean="0"/>
              <a:t>Refresh Highlighting</a:t>
            </a:r>
          </a:p>
        </p:txBody>
      </p:sp>
      <p:sp>
        <p:nvSpPr>
          <p:cNvPr id="78851" name="Rectangle 3"/>
          <p:cNvSpPr>
            <a:spLocks noGrp="1" noChangeArrowheads="1"/>
          </p:cNvSpPr>
          <p:nvPr>
            <p:ph idx="1"/>
          </p:nvPr>
        </p:nvSpPr>
        <p:spPr>
          <a:xfrm>
            <a:off x="519112" y="1447799"/>
            <a:ext cx="11149013" cy="4001095"/>
          </a:xfrm>
        </p:spPr>
        <p:txBody>
          <a:bodyPr/>
          <a:lstStyle/>
          <a:p>
            <a:r>
              <a:rPr lang="en-US" dirty="0" smtClean="0"/>
              <a:t>Refresh highlighting highlights changes</a:t>
            </a:r>
          </a:p>
          <a:p>
            <a:pPr lvl="1"/>
            <a:r>
              <a:rPr lang="en-US" dirty="0" smtClean="0"/>
              <a:t>Red: process exited</a:t>
            </a:r>
          </a:p>
          <a:p>
            <a:pPr lvl="1"/>
            <a:r>
              <a:rPr lang="en-US" dirty="0" smtClean="0"/>
              <a:t>Green: new process</a:t>
            </a:r>
          </a:p>
          <a:p>
            <a:r>
              <a:rPr lang="en-US" dirty="0" smtClean="0"/>
              <a:t>Change duration (default 1 second) in Options</a:t>
            </a:r>
          </a:p>
          <a:p>
            <a:r>
              <a:rPr lang="en-US" dirty="0" smtClean="0"/>
              <a:t>Press space bar to pause and F5 to refresh</a:t>
            </a:r>
          </a:p>
          <a:p>
            <a:r>
              <a:rPr lang="en-US" dirty="0" smtClean="0"/>
              <a:t>Cause display to scroll to make new processes visible with Show New Processes option</a:t>
            </a:r>
          </a:p>
          <a:p>
            <a:r>
              <a:rPr lang="en-US" dirty="0" smtClean="0"/>
              <a:t>We’ll see how to spot short-lived processes later…</a:t>
            </a:r>
          </a:p>
        </p:txBody>
      </p:sp>
    </p:spTree>
    <p:extLst>
      <p:ext uri="{BB962C8B-B14F-4D97-AF65-F5344CB8AC3E}">
        <p14:creationId xmlns:p14="http://schemas.microsoft.com/office/powerpoint/2010/main" val="330213894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smtClean="0"/>
              <a:t>Process-type Highlights</a:t>
            </a:r>
          </a:p>
        </p:txBody>
      </p:sp>
      <p:sp>
        <p:nvSpPr>
          <p:cNvPr id="79875" name="Rectangle 3"/>
          <p:cNvSpPr>
            <a:spLocks noGrp="1" noChangeArrowheads="1"/>
          </p:cNvSpPr>
          <p:nvPr>
            <p:ph idx="1"/>
          </p:nvPr>
        </p:nvSpPr>
        <p:spPr>
          <a:xfrm>
            <a:off x="519112" y="1447799"/>
            <a:ext cx="11149013" cy="4764381"/>
          </a:xfrm>
        </p:spPr>
        <p:txBody>
          <a:bodyPr/>
          <a:lstStyle/>
          <a:p>
            <a:r>
              <a:rPr lang="en-US" dirty="0" smtClean="0"/>
              <a:t>Blue processes are running in the same security context as Process Explorer</a:t>
            </a:r>
          </a:p>
          <a:p>
            <a:r>
              <a:rPr lang="en-US" dirty="0" smtClean="0"/>
              <a:t>Pink processes host Windows services</a:t>
            </a:r>
          </a:p>
          <a:p>
            <a:r>
              <a:rPr lang="en-US" dirty="0" smtClean="0"/>
              <a:t>Purple highlighting indicates an image is “packed”</a:t>
            </a:r>
          </a:p>
          <a:p>
            <a:pPr lvl="1"/>
            <a:r>
              <a:rPr lang="en-US" dirty="0" smtClean="0"/>
              <a:t>Packed can mean compressed or encrypted</a:t>
            </a:r>
          </a:p>
          <a:p>
            <a:pPr lvl="1"/>
            <a:r>
              <a:rPr lang="en-US" dirty="0" smtClean="0"/>
              <a:t>Malware commonly uses packing (e.g. UPX) to make antivirus signature matching more difficult</a:t>
            </a:r>
          </a:p>
          <a:p>
            <a:pPr lvl="1"/>
            <a:r>
              <a:rPr lang="en-US" dirty="0" smtClean="0"/>
              <a:t>Packing and encryption also hides strings from view </a:t>
            </a:r>
          </a:p>
          <a:p>
            <a:r>
              <a:rPr lang="en-US" dirty="0" smtClean="0"/>
              <a:t>There are a few other colors, but they’re not important for malware hunting</a:t>
            </a:r>
            <a:endParaRPr lang="en-US" dirty="0"/>
          </a:p>
        </p:txBody>
      </p:sp>
    </p:spTree>
    <p:extLst>
      <p:ext uri="{BB962C8B-B14F-4D97-AF65-F5344CB8AC3E}">
        <p14:creationId xmlns:p14="http://schemas.microsoft.com/office/powerpoint/2010/main" val="81875569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smtClean="0"/>
              <a:t>Tooltips</a:t>
            </a:r>
          </a:p>
        </p:txBody>
      </p:sp>
      <p:sp>
        <p:nvSpPr>
          <p:cNvPr id="77827" name="Rectangle 3"/>
          <p:cNvSpPr>
            <a:spLocks noGrp="1" noChangeArrowheads="1"/>
          </p:cNvSpPr>
          <p:nvPr>
            <p:ph idx="1"/>
          </p:nvPr>
        </p:nvSpPr>
        <p:spPr>
          <a:xfrm>
            <a:off x="519112" y="1447799"/>
            <a:ext cx="11149013" cy="3256276"/>
          </a:xfrm>
        </p:spPr>
        <p:txBody>
          <a:bodyPr/>
          <a:lstStyle/>
          <a:p>
            <a:r>
              <a:rPr lang="en-US" dirty="0" smtClean="0"/>
              <a:t>Process tooltips show the full path to the process image </a:t>
            </a:r>
          </a:p>
          <a:p>
            <a:r>
              <a:rPr lang="en-US" dirty="0" smtClean="0"/>
              <a:t>Malware more often hides behind </a:t>
            </a:r>
            <a:r>
              <a:rPr lang="en-US" dirty="0" err="1" smtClean="0"/>
              <a:t>Svchost</a:t>
            </a:r>
            <a:r>
              <a:rPr lang="en-US" dirty="0" smtClean="0"/>
              <a:t>, Rundll32 and </a:t>
            </a:r>
            <a:r>
              <a:rPr lang="en-US" dirty="0" err="1" smtClean="0"/>
              <a:t>Dllhost</a:t>
            </a:r>
            <a:endParaRPr lang="en-US" dirty="0" smtClean="0"/>
          </a:p>
          <a:p>
            <a:pPr lvl="1"/>
            <a:r>
              <a:rPr lang="en-US" dirty="0" smtClean="0"/>
              <a:t>Tooltip for Rundll32 processes shows hosted DLL </a:t>
            </a:r>
          </a:p>
          <a:p>
            <a:pPr lvl="1"/>
            <a:r>
              <a:rPr lang="en-US" dirty="0" err="1" smtClean="0"/>
              <a:t>Dllhost</a:t>
            </a:r>
            <a:r>
              <a:rPr lang="en-US" dirty="0" smtClean="0"/>
              <a:t> tooltip shows hosted COM server</a:t>
            </a:r>
          </a:p>
          <a:p>
            <a:pPr lvl="1"/>
            <a:r>
              <a:rPr lang="en-US" dirty="0" smtClean="0"/>
              <a:t>Tooltip for service processes shows hosted services</a:t>
            </a:r>
          </a:p>
          <a:p>
            <a:pPr lvl="2"/>
            <a:r>
              <a:rPr lang="en-US" dirty="0" smtClean="0"/>
              <a:t>Services covered in detail shortly…</a:t>
            </a:r>
          </a:p>
        </p:txBody>
      </p:sp>
    </p:spTree>
    <p:extLst>
      <p:ext uri="{BB962C8B-B14F-4D97-AF65-F5344CB8AC3E}">
        <p14:creationId xmlns:p14="http://schemas.microsoft.com/office/powerpoint/2010/main" val="297015422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in v15.2</a:t>
            </a:r>
            <a:endParaRPr lang="en-US" dirty="0"/>
          </a:p>
        </p:txBody>
      </p:sp>
      <p:sp>
        <p:nvSpPr>
          <p:cNvPr id="3" name="Content Placeholder 2"/>
          <p:cNvSpPr>
            <a:spLocks noGrp="1"/>
          </p:cNvSpPr>
          <p:nvPr>
            <p:ph idx="1"/>
          </p:nvPr>
        </p:nvSpPr>
        <p:spPr>
          <a:xfrm>
            <a:off x="533627" y="1070427"/>
            <a:ext cx="11149013" cy="1932837"/>
          </a:xfrm>
        </p:spPr>
        <p:txBody>
          <a:bodyPr/>
          <a:lstStyle/>
          <a:p>
            <a:r>
              <a:rPr lang="en-US" dirty="0" err="1" smtClean="0"/>
              <a:t>Autostart</a:t>
            </a:r>
            <a:r>
              <a:rPr lang="en-US" dirty="0" smtClean="0"/>
              <a:t> locations</a:t>
            </a:r>
          </a:p>
          <a:p>
            <a:pPr lvl="1"/>
            <a:r>
              <a:rPr lang="en-US" dirty="0" smtClean="0"/>
              <a:t>Reports where image is registered for </a:t>
            </a:r>
            <a:r>
              <a:rPr lang="en-US" dirty="0" err="1" smtClean="0"/>
              <a:t>autostart</a:t>
            </a:r>
            <a:r>
              <a:rPr lang="en-US" dirty="0" smtClean="0"/>
              <a:t> or loading</a:t>
            </a:r>
          </a:p>
          <a:p>
            <a:pPr lvl="1"/>
            <a:r>
              <a:rPr lang="en-US" dirty="0" smtClean="0"/>
              <a:t>Not necessarily what caused the process to execute, though</a:t>
            </a:r>
          </a:p>
          <a:p>
            <a:r>
              <a:rPr lang="en-US" dirty="0" smtClean="0"/>
              <a:t>Process timeline:</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5999" y="3080648"/>
            <a:ext cx="6289448" cy="322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807886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mtClean="0"/>
              <a:t>Detailed Process Information</a:t>
            </a:r>
          </a:p>
        </p:txBody>
      </p:sp>
      <p:sp>
        <p:nvSpPr>
          <p:cNvPr id="3" name="Content Placeholder 2"/>
          <p:cNvSpPr>
            <a:spLocks noGrp="1"/>
          </p:cNvSpPr>
          <p:nvPr>
            <p:ph idx="1"/>
          </p:nvPr>
        </p:nvSpPr>
        <p:spPr>
          <a:xfrm>
            <a:off x="531813" y="1140617"/>
            <a:ext cx="5678488" cy="4610493"/>
          </a:xfrm>
        </p:spPr>
        <p:txBody>
          <a:bodyPr/>
          <a:lstStyle/>
          <a:p>
            <a:r>
              <a:rPr lang="en-US" dirty="0" smtClean="0"/>
              <a:t>Double-click on a process to see detailed information</a:t>
            </a:r>
          </a:p>
          <a:p>
            <a:r>
              <a:rPr lang="en-US" dirty="0" smtClean="0"/>
              <a:t>Pages relevant to malware analysis:</a:t>
            </a:r>
          </a:p>
          <a:p>
            <a:pPr lvl="1"/>
            <a:r>
              <a:rPr lang="en-US" dirty="0" smtClean="0"/>
              <a:t>Image: signing status, start time, version</a:t>
            </a:r>
          </a:p>
          <a:p>
            <a:pPr lvl="1"/>
            <a:r>
              <a:rPr lang="en-US" dirty="0" smtClean="0"/>
              <a:t>TCP/IP: open endpoints</a:t>
            </a:r>
          </a:p>
          <a:p>
            <a:pPr lvl="1"/>
            <a:r>
              <a:rPr lang="en-US" dirty="0" smtClean="0"/>
              <a:t>Strings: printable strings in main executable</a:t>
            </a:r>
          </a:p>
          <a:p>
            <a:endParaRPr lang="en-US" dirty="0"/>
          </a:p>
        </p:txBody>
      </p:sp>
      <p:pic>
        <p:nvPicPr>
          <p:cNvPr id="1026" name="Picture 2" descr="C:\Users\markruss\AppData\Local\Temp\SNAGHTML6d4953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19" y="1181100"/>
            <a:ext cx="4257675"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14289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smtClean="0"/>
              <a:t>Image Verification</a:t>
            </a:r>
          </a:p>
        </p:txBody>
      </p:sp>
      <p:sp>
        <p:nvSpPr>
          <p:cNvPr id="88067" name="Rectangle 3"/>
          <p:cNvSpPr>
            <a:spLocks noGrp="1" noChangeArrowheads="1"/>
          </p:cNvSpPr>
          <p:nvPr>
            <p:ph idx="1"/>
          </p:nvPr>
        </p:nvSpPr>
        <p:spPr/>
        <p:txBody>
          <a:bodyPr/>
          <a:lstStyle/>
          <a:p>
            <a:r>
              <a:rPr lang="en-US" smtClean="0"/>
              <a:t>All (well, most) Microsoft code is digitally signed</a:t>
            </a:r>
          </a:p>
          <a:p>
            <a:pPr lvl="1"/>
            <a:r>
              <a:rPr lang="en-US" smtClean="0"/>
              <a:t>Hash of file is signed with Microsoft’s private key</a:t>
            </a:r>
          </a:p>
          <a:p>
            <a:pPr lvl="1"/>
            <a:r>
              <a:rPr lang="en-US" smtClean="0"/>
              <a:t>Signature is checked by decrypting signed hash with the public key</a:t>
            </a:r>
          </a:p>
          <a:p>
            <a:r>
              <a:rPr lang="en-US" smtClean="0"/>
              <a:t>You can selectively check for signatures with the Verify button on the process image tab</a:t>
            </a:r>
          </a:p>
          <a:p>
            <a:pPr lvl="1"/>
            <a:r>
              <a:rPr lang="en-US" smtClean="0"/>
              <a:t>Select the Verify Image Signatures option to check all</a:t>
            </a:r>
          </a:p>
          <a:p>
            <a:pPr lvl="1"/>
            <a:r>
              <a:rPr lang="en-US" smtClean="0"/>
              <a:t>Add the Verified Signer column to see all</a:t>
            </a:r>
          </a:p>
          <a:p>
            <a:r>
              <a:rPr lang="en-US" smtClean="0"/>
              <a:t>Note that verification will connect to the Internet to check Certificate Revocation List (CRL) servers</a:t>
            </a:r>
            <a:endParaRPr lang="en-US" dirty="0"/>
          </a:p>
        </p:txBody>
      </p:sp>
    </p:spTree>
    <p:extLst>
      <p:ext uri="{BB962C8B-B14F-4D97-AF65-F5344CB8AC3E}">
        <p14:creationId xmlns:p14="http://schemas.microsoft.com/office/powerpoint/2010/main" val="327011260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dirty="0" err="1" smtClean="0"/>
              <a:t>Sigcheck</a:t>
            </a:r>
            <a:r>
              <a:rPr lang="en-US" dirty="0" smtClean="0"/>
              <a:t> and </a:t>
            </a:r>
            <a:r>
              <a:rPr lang="en-US" dirty="0" err="1" smtClean="0"/>
              <a:t>ListDlls</a:t>
            </a:r>
            <a:endParaRPr lang="en-US" dirty="0" smtClean="0"/>
          </a:p>
        </p:txBody>
      </p:sp>
      <p:sp>
        <p:nvSpPr>
          <p:cNvPr id="113667" name="Rectangle 3"/>
          <p:cNvSpPr>
            <a:spLocks noGrp="1" noChangeArrowheads="1"/>
          </p:cNvSpPr>
          <p:nvPr>
            <p:ph idx="1"/>
          </p:nvPr>
        </p:nvSpPr>
        <p:spPr>
          <a:xfrm>
            <a:off x="519112" y="1447799"/>
            <a:ext cx="11149013" cy="3877985"/>
          </a:xfrm>
        </p:spPr>
        <p:txBody>
          <a:bodyPr/>
          <a:lstStyle/>
          <a:p>
            <a:r>
              <a:rPr lang="en-US" dirty="0" smtClean="0"/>
              <a:t>Scan the system for suspicious executable images</a:t>
            </a:r>
          </a:p>
          <a:p>
            <a:endParaRPr lang="en-US" dirty="0" smtClean="0"/>
          </a:p>
          <a:p>
            <a:pPr lvl="1"/>
            <a:endParaRPr lang="en-US" dirty="0" smtClean="0"/>
          </a:p>
          <a:p>
            <a:r>
              <a:rPr lang="en-US" dirty="0" smtClean="0"/>
              <a:t>Look for same characteristics as suspicious processes</a:t>
            </a:r>
          </a:p>
          <a:p>
            <a:pPr lvl="1"/>
            <a:r>
              <a:rPr lang="en-US" dirty="0" smtClean="0"/>
              <a:t>Be especially wary of items in the \Windows directory and the \Users\&lt;username&gt;\</a:t>
            </a:r>
            <a:r>
              <a:rPr lang="en-US" dirty="0" err="1" smtClean="0"/>
              <a:t>Appdata</a:t>
            </a:r>
            <a:r>
              <a:rPr lang="en-US" dirty="0" smtClean="0"/>
              <a:t> directories</a:t>
            </a:r>
          </a:p>
          <a:p>
            <a:pPr lvl="1"/>
            <a:r>
              <a:rPr lang="en-US" dirty="0" smtClean="0"/>
              <a:t>Investigate all unsigned images</a:t>
            </a:r>
          </a:p>
          <a:p>
            <a:r>
              <a:rPr lang="en-US" dirty="0" err="1" smtClean="0"/>
              <a:t>ListDlls</a:t>
            </a:r>
            <a:r>
              <a:rPr lang="en-US" dirty="0" smtClean="0"/>
              <a:t> will scan running processes for unsigned DLLs</a:t>
            </a:r>
          </a:p>
        </p:txBody>
      </p:sp>
      <p:sp>
        <p:nvSpPr>
          <p:cNvPr id="17412" name="Text Box 4"/>
          <p:cNvSpPr txBox="1">
            <a:spLocks noChangeArrowheads="1"/>
          </p:cNvSpPr>
          <p:nvPr/>
        </p:nvSpPr>
        <p:spPr bwMode="auto">
          <a:xfrm>
            <a:off x="1898472" y="2046303"/>
            <a:ext cx="7075663" cy="78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136529" tIns="68265" rIns="136529" bIns="68265">
            <a:spAutoFit/>
          </a:bodyPr>
          <a:lstStyle>
            <a:lvl1pPr eaLnBrk="0" hangingPunct="0">
              <a:defRPr sz="2400">
                <a:solidFill>
                  <a:schemeClr val="tx1"/>
                </a:solidFill>
                <a:latin typeface="Segoe" pitchFamily="34" charset="0"/>
              </a:defRPr>
            </a:lvl1pPr>
            <a:lvl2pPr marL="742950" indent="-285750" eaLnBrk="0" hangingPunct="0">
              <a:defRPr sz="2400">
                <a:solidFill>
                  <a:schemeClr val="tx1"/>
                </a:solidFill>
                <a:latin typeface="Segoe" pitchFamily="34" charset="0"/>
              </a:defRPr>
            </a:lvl2pPr>
            <a:lvl3pPr marL="1143000" indent="-228600" eaLnBrk="0" hangingPunct="0">
              <a:defRPr sz="2400">
                <a:solidFill>
                  <a:schemeClr val="tx1"/>
                </a:solidFill>
                <a:latin typeface="Segoe" pitchFamily="34" charset="0"/>
              </a:defRPr>
            </a:lvl3pPr>
            <a:lvl4pPr marL="1600200" indent="-228600" eaLnBrk="0" hangingPunct="0">
              <a:defRPr sz="2400">
                <a:solidFill>
                  <a:schemeClr val="tx1"/>
                </a:solidFill>
                <a:latin typeface="Segoe" pitchFamily="34" charset="0"/>
              </a:defRPr>
            </a:lvl4pPr>
            <a:lvl5pPr marL="2057400" indent="-228600" eaLnBrk="0" hangingPunct="0">
              <a:defRPr sz="2400">
                <a:solidFill>
                  <a:schemeClr val="tx1"/>
                </a:solidFill>
                <a:latin typeface="Segoe" pitchFamily="34" charset="0"/>
              </a:defRPr>
            </a:lvl5pPr>
            <a:lvl6pPr marL="2514600" indent="-228600" algn="ctr" eaLnBrk="0" fontAlgn="base" hangingPunct="0">
              <a:lnSpc>
                <a:spcPct val="85000"/>
              </a:lnSpc>
              <a:spcBef>
                <a:spcPct val="20000"/>
              </a:spcBef>
              <a:spcAft>
                <a:spcPct val="0"/>
              </a:spcAft>
              <a:defRPr sz="2400">
                <a:solidFill>
                  <a:schemeClr val="tx1"/>
                </a:solidFill>
                <a:latin typeface="Segoe" pitchFamily="34" charset="0"/>
              </a:defRPr>
            </a:lvl6pPr>
            <a:lvl7pPr marL="2971800" indent="-228600" algn="ctr" eaLnBrk="0" fontAlgn="base" hangingPunct="0">
              <a:lnSpc>
                <a:spcPct val="85000"/>
              </a:lnSpc>
              <a:spcBef>
                <a:spcPct val="20000"/>
              </a:spcBef>
              <a:spcAft>
                <a:spcPct val="0"/>
              </a:spcAft>
              <a:defRPr sz="2400">
                <a:solidFill>
                  <a:schemeClr val="tx1"/>
                </a:solidFill>
                <a:latin typeface="Segoe" pitchFamily="34" charset="0"/>
              </a:defRPr>
            </a:lvl7pPr>
            <a:lvl8pPr marL="3429000" indent="-228600" algn="ctr" eaLnBrk="0" fontAlgn="base" hangingPunct="0">
              <a:lnSpc>
                <a:spcPct val="85000"/>
              </a:lnSpc>
              <a:spcBef>
                <a:spcPct val="20000"/>
              </a:spcBef>
              <a:spcAft>
                <a:spcPct val="0"/>
              </a:spcAft>
              <a:defRPr sz="2400">
                <a:solidFill>
                  <a:schemeClr val="tx1"/>
                </a:solidFill>
                <a:latin typeface="Segoe" pitchFamily="34" charset="0"/>
              </a:defRPr>
            </a:lvl8pPr>
            <a:lvl9pPr marL="3886200" indent="-228600" algn="ctr" eaLnBrk="0" fontAlgn="base" hangingPunct="0">
              <a:lnSpc>
                <a:spcPct val="85000"/>
              </a:lnSpc>
              <a:spcBef>
                <a:spcPct val="20000"/>
              </a:spcBef>
              <a:spcAft>
                <a:spcPct val="0"/>
              </a:spcAft>
              <a:defRPr sz="2400">
                <a:solidFill>
                  <a:schemeClr val="tx1"/>
                </a:solidFill>
                <a:latin typeface="Segoe" pitchFamily="34" charset="0"/>
              </a:defRPr>
            </a:lvl9pPr>
          </a:lstStyle>
          <a:p>
            <a:pPr>
              <a:spcBef>
                <a:spcPct val="0"/>
              </a:spcBef>
            </a:pPr>
            <a:r>
              <a:rPr lang="pt-BR" sz="4200" b="1" dirty="0">
                <a:solidFill>
                  <a:srgbClr val="FF9900"/>
                </a:solidFill>
                <a:latin typeface="Courier New" pitchFamily="49" charset="0"/>
              </a:rPr>
              <a:t>sigcheck -e -u -s c:\</a:t>
            </a:r>
            <a:endParaRPr lang="en-US" sz="4200" b="1" dirty="0">
              <a:solidFill>
                <a:srgbClr val="FF9900"/>
              </a:solidFill>
              <a:latin typeface="Courier New" pitchFamily="49" charset="0"/>
            </a:endParaRPr>
          </a:p>
        </p:txBody>
      </p:sp>
      <p:sp>
        <p:nvSpPr>
          <p:cNvPr id="7" name="Text Box 4"/>
          <p:cNvSpPr txBox="1">
            <a:spLocks noChangeArrowheads="1"/>
          </p:cNvSpPr>
          <p:nvPr/>
        </p:nvSpPr>
        <p:spPr bwMode="auto">
          <a:xfrm>
            <a:off x="2050871" y="5423745"/>
            <a:ext cx="3837597" cy="78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136529" tIns="68265" rIns="136529" bIns="68265">
            <a:spAutoFit/>
          </a:bodyPr>
          <a:lstStyle>
            <a:lvl1pPr eaLnBrk="0" hangingPunct="0">
              <a:defRPr sz="2400">
                <a:solidFill>
                  <a:schemeClr val="tx1"/>
                </a:solidFill>
                <a:latin typeface="Segoe" pitchFamily="34" charset="0"/>
              </a:defRPr>
            </a:lvl1pPr>
            <a:lvl2pPr marL="742950" indent="-285750" eaLnBrk="0" hangingPunct="0">
              <a:defRPr sz="2400">
                <a:solidFill>
                  <a:schemeClr val="tx1"/>
                </a:solidFill>
                <a:latin typeface="Segoe" pitchFamily="34" charset="0"/>
              </a:defRPr>
            </a:lvl2pPr>
            <a:lvl3pPr marL="1143000" indent="-228600" eaLnBrk="0" hangingPunct="0">
              <a:defRPr sz="2400">
                <a:solidFill>
                  <a:schemeClr val="tx1"/>
                </a:solidFill>
                <a:latin typeface="Segoe" pitchFamily="34" charset="0"/>
              </a:defRPr>
            </a:lvl3pPr>
            <a:lvl4pPr marL="1600200" indent="-228600" eaLnBrk="0" hangingPunct="0">
              <a:defRPr sz="2400">
                <a:solidFill>
                  <a:schemeClr val="tx1"/>
                </a:solidFill>
                <a:latin typeface="Segoe" pitchFamily="34" charset="0"/>
              </a:defRPr>
            </a:lvl4pPr>
            <a:lvl5pPr marL="2057400" indent="-228600" eaLnBrk="0" hangingPunct="0">
              <a:defRPr sz="2400">
                <a:solidFill>
                  <a:schemeClr val="tx1"/>
                </a:solidFill>
                <a:latin typeface="Segoe" pitchFamily="34" charset="0"/>
              </a:defRPr>
            </a:lvl5pPr>
            <a:lvl6pPr marL="2514600" indent="-228600" algn="ctr" eaLnBrk="0" fontAlgn="base" hangingPunct="0">
              <a:lnSpc>
                <a:spcPct val="85000"/>
              </a:lnSpc>
              <a:spcBef>
                <a:spcPct val="20000"/>
              </a:spcBef>
              <a:spcAft>
                <a:spcPct val="0"/>
              </a:spcAft>
              <a:defRPr sz="2400">
                <a:solidFill>
                  <a:schemeClr val="tx1"/>
                </a:solidFill>
                <a:latin typeface="Segoe" pitchFamily="34" charset="0"/>
              </a:defRPr>
            </a:lvl6pPr>
            <a:lvl7pPr marL="2971800" indent="-228600" algn="ctr" eaLnBrk="0" fontAlgn="base" hangingPunct="0">
              <a:lnSpc>
                <a:spcPct val="85000"/>
              </a:lnSpc>
              <a:spcBef>
                <a:spcPct val="20000"/>
              </a:spcBef>
              <a:spcAft>
                <a:spcPct val="0"/>
              </a:spcAft>
              <a:defRPr sz="2400">
                <a:solidFill>
                  <a:schemeClr val="tx1"/>
                </a:solidFill>
                <a:latin typeface="Segoe" pitchFamily="34" charset="0"/>
              </a:defRPr>
            </a:lvl7pPr>
            <a:lvl8pPr marL="3429000" indent="-228600" algn="ctr" eaLnBrk="0" fontAlgn="base" hangingPunct="0">
              <a:lnSpc>
                <a:spcPct val="85000"/>
              </a:lnSpc>
              <a:spcBef>
                <a:spcPct val="20000"/>
              </a:spcBef>
              <a:spcAft>
                <a:spcPct val="0"/>
              </a:spcAft>
              <a:defRPr sz="2400">
                <a:solidFill>
                  <a:schemeClr val="tx1"/>
                </a:solidFill>
                <a:latin typeface="Segoe" pitchFamily="34" charset="0"/>
              </a:defRPr>
            </a:lvl8pPr>
            <a:lvl9pPr marL="3886200" indent="-228600" algn="ctr" eaLnBrk="0" fontAlgn="base" hangingPunct="0">
              <a:lnSpc>
                <a:spcPct val="85000"/>
              </a:lnSpc>
              <a:spcBef>
                <a:spcPct val="20000"/>
              </a:spcBef>
              <a:spcAft>
                <a:spcPct val="0"/>
              </a:spcAft>
              <a:defRPr sz="2400">
                <a:solidFill>
                  <a:schemeClr val="tx1"/>
                </a:solidFill>
                <a:latin typeface="Segoe" pitchFamily="34" charset="0"/>
              </a:defRPr>
            </a:lvl9pPr>
          </a:lstStyle>
          <a:p>
            <a:pPr>
              <a:spcBef>
                <a:spcPct val="0"/>
              </a:spcBef>
            </a:pPr>
            <a:r>
              <a:rPr lang="pt-BR" sz="4200" b="1" dirty="0">
                <a:solidFill>
                  <a:srgbClr val="FF9900"/>
                </a:solidFill>
                <a:latin typeface="Courier New" pitchFamily="49" charset="0"/>
              </a:rPr>
              <a:t>l</a:t>
            </a:r>
            <a:r>
              <a:rPr lang="pt-BR" sz="4200" b="1" dirty="0" smtClean="0">
                <a:solidFill>
                  <a:srgbClr val="FF9900"/>
                </a:solidFill>
                <a:latin typeface="Courier New" pitchFamily="49" charset="0"/>
              </a:rPr>
              <a:t>istdlls -u</a:t>
            </a:r>
            <a:endParaRPr lang="en-US" sz="4200" b="1" dirty="0">
              <a:solidFill>
                <a:srgbClr val="FF9900"/>
              </a:solidFill>
              <a:latin typeface="Courier New" pitchFamily="49" charset="0"/>
            </a:endParaRPr>
          </a:p>
        </p:txBody>
      </p:sp>
    </p:spTree>
    <p:extLst>
      <p:ext uri="{BB962C8B-B14F-4D97-AF65-F5344CB8AC3E}">
        <p14:creationId xmlns:p14="http://schemas.microsoft.com/office/powerpoint/2010/main" val="143338322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mtClean="0"/>
              <a:t>Strings</a:t>
            </a:r>
          </a:p>
        </p:txBody>
      </p:sp>
      <p:sp>
        <p:nvSpPr>
          <p:cNvPr id="84995" name="Rectangle 3"/>
          <p:cNvSpPr>
            <a:spLocks noGrp="1" noChangeArrowheads="1"/>
          </p:cNvSpPr>
          <p:nvPr>
            <p:ph idx="1"/>
          </p:nvPr>
        </p:nvSpPr>
        <p:spPr/>
        <p:txBody>
          <a:bodyPr/>
          <a:lstStyle/>
          <a:p>
            <a:r>
              <a:rPr lang="en-US" smtClean="0"/>
              <a:t>On-disk and in-memory process strings are visible on the Strings tab</a:t>
            </a:r>
          </a:p>
          <a:p>
            <a:pPr lvl="1"/>
            <a:r>
              <a:rPr lang="en-US" smtClean="0"/>
              <a:t>There’s only a difference if the image is compressed or encrypted</a:t>
            </a:r>
          </a:p>
          <a:p>
            <a:r>
              <a:rPr lang="en-US" smtClean="0"/>
              <a:t>Strings can help provide clues about unknown processes</a:t>
            </a:r>
          </a:p>
          <a:p>
            <a:pPr lvl="1"/>
            <a:r>
              <a:rPr lang="en-US" smtClean="0"/>
              <a:t>Look for URLs, names and debug strings</a:t>
            </a:r>
          </a:p>
          <a:p>
            <a:r>
              <a:rPr lang="en-US" smtClean="0"/>
              <a:t>You can also dump strings with the command-line Strings utility from Sysinternals</a:t>
            </a:r>
          </a:p>
        </p:txBody>
      </p:sp>
      <p:sp>
        <p:nvSpPr>
          <p:cNvPr id="6" name="Text Box 4"/>
          <p:cNvSpPr txBox="1">
            <a:spLocks noChangeArrowheads="1"/>
          </p:cNvSpPr>
          <p:nvPr/>
        </p:nvSpPr>
        <p:spPr bwMode="auto">
          <a:xfrm>
            <a:off x="2050871" y="5081603"/>
            <a:ext cx="4809017" cy="78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136529" tIns="68265" rIns="136529" bIns="68265">
            <a:spAutoFit/>
          </a:bodyPr>
          <a:lstStyle>
            <a:lvl1pPr eaLnBrk="0" hangingPunct="0">
              <a:defRPr sz="2400">
                <a:solidFill>
                  <a:schemeClr val="tx1"/>
                </a:solidFill>
                <a:latin typeface="Segoe" pitchFamily="34" charset="0"/>
              </a:defRPr>
            </a:lvl1pPr>
            <a:lvl2pPr marL="742950" indent="-285750" eaLnBrk="0" hangingPunct="0">
              <a:defRPr sz="2400">
                <a:solidFill>
                  <a:schemeClr val="tx1"/>
                </a:solidFill>
                <a:latin typeface="Segoe" pitchFamily="34" charset="0"/>
              </a:defRPr>
            </a:lvl2pPr>
            <a:lvl3pPr marL="1143000" indent="-228600" eaLnBrk="0" hangingPunct="0">
              <a:defRPr sz="2400">
                <a:solidFill>
                  <a:schemeClr val="tx1"/>
                </a:solidFill>
                <a:latin typeface="Segoe" pitchFamily="34" charset="0"/>
              </a:defRPr>
            </a:lvl3pPr>
            <a:lvl4pPr marL="1600200" indent="-228600" eaLnBrk="0" hangingPunct="0">
              <a:defRPr sz="2400">
                <a:solidFill>
                  <a:schemeClr val="tx1"/>
                </a:solidFill>
                <a:latin typeface="Segoe" pitchFamily="34" charset="0"/>
              </a:defRPr>
            </a:lvl4pPr>
            <a:lvl5pPr marL="2057400" indent="-228600" eaLnBrk="0" hangingPunct="0">
              <a:defRPr sz="2400">
                <a:solidFill>
                  <a:schemeClr val="tx1"/>
                </a:solidFill>
                <a:latin typeface="Segoe" pitchFamily="34" charset="0"/>
              </a:defRPr>
            </a:lvl5pPr>
            <a:lvl6pPr marL="2514600" indent="-228600" algn="ctr" eaLnBrk="0" fontAlgn="base" hangingPunct="0">
              <a:lnSpc>
                <a:spcPct val="85000"/>
              </a:lnSpc>
              <a:spcBef>
                <a:spcPct val="20000"/>
              </a:spcBef>
              <a:spcAft>
                <a:spcPct val="0"/>
              </a:spcAft>
              <a:defRPr sz="2400">
                <a:solidFill>
                  <a:schemeClr val="tx1"/>
                </a:solidFill>
                <a:latin typeface="Segoe" pitchFamily="34" charset="0"/>
              </a:defRPr>
            </a:lvl6pPr>
            <a:lvl7pPr marL="2971800" indent="-228600" algn="ctr" eaLnBrk="0" fontAlgn="base" hangingPunct="0">
              <a:lnSpc>
                <a:spcPct val="85000"/>
              </a:lnSpc>
              <a:spcBef>
                <a:spcPct val="20000"/>
              </a:spcBef>
              <a:spcAft>
                <a:spcPct val="0"/>
              </a:spcAft>
              <a:defRPr sz="2400">
                <a:solidFill>
                  <a:schemeClr val="tx1"/>
                </a:solidFill>
                <a:latin typeface="Segoe" pitchFamily="34" charset="0"/>
              </a:defRPr>
            </a:lvl7pPr>
            <a:lvl8pPr marL="3429000" indent="-228600" algn="ctr" eaLnBrk="0" fontAlgn="base" hangingPunct="0">
              <a:lnSpc>
                <a:spcPct val="85000"/>
              </a:lnSpc>
              <a:spcBef>
                <a:spcPct val="20000"/>
              </a:spcBef>
              <a:spcAft>
                <a:spcPct val="0"/>
              </a:spcAft>
              <a:defRPr sz="2400">
                <a:solidFill>
                  <a:schemeClr val="tx1"/>
                </a:solidFill>
                <a:latin typeface="Segoe" pitchFamily="34" charset="0"/>
              </a:defRPr>
            </a:lvl8pPr>
            <a:lvl9pPr marL="3886200" indent="-228600" algn="ctr" eaLnBrk="0" fontAlgn="base" hangingPunct="0">
              <a:lnSpc>
                <a:spcPct val="85000"/>
              </a:lnSpc>
              <a:spcBef>
                <a:spcPct val="20000"/>
              </a:spcBef>
              <a:spcAft>
                <a:spcPct val="0"/>
              </a:spcAft>
              <a:defRPr sz="2400">
                <a:solidFill>
                  <a:schemeClr val="tx1"/>
                </a:solidFill>
                <a:latin typeface="Segoe" pitchFamily="34" charset="0"/>
              </a:defRPr>
            </a:lvl9pPr>
          </a:lstStyle>
          <a:p>
            <a:pPr>
              <a:spcBef>
                <a:spcPct val="0"/>
              </a:spcBef>
            </a:pPr>
            <a:r>
              <a:rPr lang="pt-BR" sz="4200" b="1" dirty="0" smtClean="0">
                <a:solidFill>
                  <a:srgbClr val="FF9900"/>
                </a:solidFill>
                <a:latin typeface="Courier New" pitchFamily="49" charset="0"/>
              </a:rPr>
              <a:t>strings &lt;file&gt;</a:t>
            </a:r>
            <a:endParaRPr lang="en-US" sz="4200" b="1" dirty="0">
              <a:solidFill>
                <a:srgbClr val="FF9900"/>
              </a:solidFill>
              <a:latin typeface="Courier New" pitchFamily="49" charset="0"/>
            </a:endParaRPr>
          </a:p>
        </p:txBody>
      </p:sp>
    </p:spTree>
    <p:extLst>
      <p:ext uri="{BB962C8B-B14F-4D97-AF65-F5344CB8AC3E}">
        <p14:creationId xmlns:p14="http://schemas.microsoft.com/office/powerpoint/2010/main" val="234701107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The DLL View</a:t>
            </a:r>
          </a:p>
        </p:txBody>
      </p:sp>
      <p:sp>
        <p:nvSpPr>
          <p:cNvPr id="50179" name="Rectangle 3"/>
          <p:cNvSpPr>
            <a:spLocks noGrp="1" noChangeArrowheads="1"/>
          </p:cNvSpPr>
          <p:nvPr>
            <p:ph idx="1"/>
          </p:nvPr>
        </p:nvSpPr>
        <p:spPr>
          <a:xfrm>
            <a:off x="506412" y="1231899"/>
            <a:ext cx="11149013" cy="5355312"/>
          </a:xfrm>
        </p:spPr>
        <p:txBody>
          <a:bodyPr/>
          <a:lstStyle/>
          <a:p>
            <a:r>
              <a:rPr lang="en-US" dirty="0" smtClean="0"/>
              <a:t>Malware can hide as a DLL inside a legitimate process</a:t>
            </a:r>
          </a:p>
          <a:p>
            <a:pPr lvl="1"/>
            <a:r>
              <a:rPr lang="en-US" dirty="0" smtClean="0"/>
              <a:t>We’ve already seen this with Rundll32 and </a:t>
            </a:r>
            <a:r>
              <a:rPr lang="en-US" dirty="0" err="1" smtClean="0"/>
              <a:t>Svchost</a:t>
            </a:r>
            <a:endParaRPr lang="en-US" dirty="0" smtClean="0"/>
          </a:p>
          <a:p>
            <a:pPr lvl="1"/>
            <a:r>
              <a:rPr lang="en-US" dirty="0" smtClean="0"/>
              <a:t>Typically loads via an </a:t>
            </a:r>
            <a:r>
              <a:rPr lang="en-US" dirty="0" err="1" smtClean="0"/>
              <a:t>autostart</a:t>
            </a:r>
            <a:endParaRPr lang="en-US" dirty="0" smtClean="0"/>
          </a:p>
          <a:p>
            <a:pPr lvl="1"/>
            <a:r>
              <a:rPr lang="en-US" dirty="0" smtClean="0"/>
              <a:t>Can load through “</a:t>
            </a:r>
            <a:r>
              <a:rPr lang="en-US" dirty="0" err="1" smtClean="0"/>
              <a:t>dll</a:t>
            </a:r>
            <a:r>
              <a:rPr lang="en-US" dirty="0" smtClean="0"/>
              <a:t> injection”</a:t>
            </a:r>
          </a:p>
          <a:p>
            <a:pPr lvl="1"/>
            <a:r>
              <a:rPr lang="en-US" dirty="0" smtClean="0"/>
              <a:t>Packing highlight shows in DLL view as well </a:t>
            </a:r>
          </a:p>
          <a:p>
            <a:r>
              <a:rPr lang="en-US" dirty="0" smtClean="0"/>
              <a:t>Open the DLL view by clicking on the DLL icon in the toolbar</a:t>
            </a:r>
          </a:p>
          <a:p>
            <a:pPr lvl="1"/>
            <a:r>
              <a:rPr lang="en-US" dirty="0" smtClean="0"/>
              <a:t>Shows more than just loaded DLLs</a:t>
            </a:r>
          </a:p>
          <a:p>
            <a:pPr lvl="1"/>
            <a:r>
              <a:rPr lang="en-US" dirty="0" smtClean="0"/>
              <a:t>Includes .EXE and any “memory mapped files”</a:t>
            </a:r>
          </a:p>
          <a:p>
            <a:r>
              <a:rPr lang="en-US" dirty="0" smtClean="0"/>
              <a:t>Can search for a DLL with the Find dialog</a:t>
            </a:r>
          </a:p>
          <a:p>
            <a:r>
              <a:rPr lang="en-US" dirty="0" smtClean="0"/>
              <a:t>DLL strings are also viewable on the DLL properties</a:t>
            </a:r>
            <a:endParaRPr lang="en-US" dirty="0"/>
          </a:p>
        </p:txBody>
      </p:sp>
    </p:spTree>
    <p:extLst>
      <p:ext uri="{BB962C8B-B14F-4D97-AF65-F5344CB8AC3E}">
        <p14:creationId xmlns:p14="http://schemas.microsoft.com/office/powerpoint/2010/main" val="377765823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0980" y="2108410"/>
            <a:ext cx="10814102" cy="1477328"/>
          </a:xfrm>
          <a:prstGeom prst="rect">
            <a:avLst/>
          </a:prstGeom>
          <a:noFill/>
        </p:spPr>
        <p:txBody>
          <a:bodyPr wrap="square" lIns="0" tIns="0" rIns="0" bIns="0" rtlCol="0">
            <a:spAutoFit/>
          </a:bodyPr>
          <a:lstStyle/>
          <a:p>
            <a:pPr algn="ctr"/>
            <a:r>
              <a:rPr lang="en-US" sz="3200" i="1" dirty="0" smtClean="0">
                <a:solidFill>
                  <a:srgbClr val="FFC000"/>
                </a:solidFill>
              </a:rPr>
              <a:t>“During </a:t>
            </a:r>
            <a:r>
              <a:rPr lang="en-US" sz="3200" i="1" dirty="0">
                <a:solidFill>
                  <a:srgbClr val="FFC000"/>
                </a:solidFill>
              </a:rPr>
              <a:t>4Q11, 33 percent of Web malware encountered was zero-day malware not </a:t>
            </a:r>
            <a:r>
              <a:rPr lang="en-US" sz="3200" i="1" dirty="0" smtClean="0">
                <a:solidFill>
                  <a:srgbClr val="FFC000"/>
                </a:solidFill>
              </a:rPr>
              <a:t>detectable </a:t>
            </a:r>
            <a:r>
              <a:rPr lang="en-US" sz="3200" i="1" dirty="0">
                <a:solidFill>
                  <a:srgbClr val="FFC000"/>
                </a:solidFill>
              </a:rPr>
              <a:t>by traditional signature-based methodologies at the time of </a:t>
            </a:r>
            <a:r>
              <a:rPr lang="en-US" sz="3200" i="1" dirty="0" smtClean="0">
                <a:solidFill>
                  <a:srgbClr val="FFC000"/>
                </a:solidFill>
              </a:rPr>
              <a:t>encounter”</a:t>
            </a:r>
          </a:p>
        </p:txBody>
      </p:sp>
      <p:sp>
        <p:nvSpPr>
          <p:cNvPr id="5" name="Rectangle 4"/>
          <p:cNvSpPr/>
          <p:nvPr/>
        </p:nvSpPr>
        <p:spPr>
          <a:xfrm>
            <a:off x="5116107" y="3687726"/>
            <a:ext cx="4806268" cy="461665"/>
          </a:xfrm>
          <a:prstGeom prst="rect">
            <a:avLst/>
          </a:prstGeom>
        </p:spPr>
        <p:txBody>
          <a:bodyPr wrap="square">
            <a:spAutoFit/>
          </a:bodyPr>
          <a:lstStyle/>
          <a:p>
            <a:r>
              <a:rPr lang="en-US" sz="2400" dirty="0">
                <a:solidFill>
                  <a:srgbClr val="FFFFFF"/>
                </a:solidFill>
              </a:rPr>
              <a:t>Cisco </a:t>
            </a:r>
            <a:r>
              <a:rPr lang="en-US" sz="2400" dirty="0" smtClean="0">
                <a:solidFill>
                  <a:srgbClr val="FFFFFF"/>
                </a:solidFill>
              </a:rPr>
              <a:t>4Q11 Global </a:t>
            </a:r>
            <a:r>
              <a:rPr lang="en-US" sz="2400" dirty="0">
                <a:solidFill>
                  <a:srgbClr val="FFFFFF"/>
                </a:solidFill>
              </a:rPr>
              <a:t>Threat </a:t>
            </a:r>
            <a:r>
              <a:rPr lang="en-US" sz="2400" dirty="0" smtClean="0">
                <a:solidFill>
                  <a:srgbClr val="FFFFFF"/>
                </a:solidFill>
              </a:rPr>
              <a:t>Report</a:t>
            </a:r>
          </a:p>
        </p:txBody>
      </p:sp>
    </p:spTree>
    <p:extLst>
      <p:ext uri="{BB962C8B-B14F-4D97-AF65-F5344CB8AC3E}">
        <p14:creationId xmlns:p14="http://schemas.microsoft.com/office/powerpoint/2010/main" val="2938850356"/>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t>Terminating Malicious Processes</a:t>
            </a:r>
          </a:p>
        </p:txBody>
      </p:sp>
      <p:sp>
        <p:nvSpPr>
          <p:cNvPr id="46083" name="Rectangle 3"/>
          <p:cNvSpPr>
            <a:spLocks noGrp="1" noChangeArrowheads="1"/>
          </p:cNvSpPr>
          <p:nvPr>
            <p:ph idx="1"/>
          </p:nvPr>
        </p:nvSpPr>
        <p:spPr/>
        <p:txBody>
          <a:bodyPr/>
          <a:lstStyle/>
          <a:p>
            <a:r>
              <a:rPr lang="en-US" dirty="0" smtClean="0"/>
              <a:t>Don’t kill the processes</a:t>
            </a:r>
          </a:p>
          <a:p>
            <a:pPr lvl="1"/>
            <a:r>
              <a:rPr lang="en-US" dirty="0" smtClean="0"/>
              <a:t>Malware processes are often restarted by watchdogs</a:t>
            </a:r>
          </a:p>
          <a:p>
            <a:r>
              <a:rPr lang="en-US" dirty="0" smtClean="0"/>
              <a:t>Instead, suspend them</a:t>
            </a:r>
          </a:p>
          <a:p>
            <a:pPr lvl="1"/>
            <a:r>
              <a:rPr lang="en-US" dirty="0" smtClean="0"/>
              <a:t>Note that this might cause a system hang for </a:t>
            </a:r>
            <a:r>
              <a:rPr lang="en-US" dirty="0" err="1" smtClean="0"/>
              <a:t>Svchost</a:t>
            </a:r>
            <a:r>
              <a:rPr lang="en-US" dirty="0" smtClean="0"/>
              <a:t> processes</a:t>
            </a:r>
          </a:p>
          <a:p>
            <a:pPr lvl="1"/>
            <a:r>
              <a:rPr lang="en-US" dirty="0" smtClean="0"/>
              <a:t>Record the full path to each malicious EXE and DLL</a:t>
            </a:r>
          </a:p>
          <a:p>
            <a:r>
              <a:rPr lang="en-US" dirty="0" smtClean="0"/>
              <a:t>After they are all asleep then kill them</a:t>
            </a:r>
          </a:p>
          <a:p>
            <a:pPr lvl="1"/>
            <a:r>
              <a:rPr lang="en-US" dirty="0" smtClean="0"/>
              <a:t>Watch for restarts with new names…</a:t>
            </a:r>
          </a:p>
          <a:p>
            <a:endParaRPr lang="en-US" dirty="0" smtClean="0"/>
          </a:p>
          <a:p>
            <a:endParaRPr lang="en-US" dirty="0" smtClean="0"/>
          </a:p>
        </p:txBody>
      </p:sp>
    </p:spTree>
    <p:extLst>
      <p:ext uri="{BB962C8B-B14F-4D97-AF65-F5344CB8AC3E}">
        <p14:creationId xmlns:p14="http://schemas.microsoft.com/office/powerpoint/2010/main" val="2241826513"/>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ctrTitle"/>
          </p:nvPr>
        </p:nvSpPr>
        <p:spPr/>
        <p:txBody>
          <a:bodyPr/>
          <a:lstStyle/>
          <a:p>
            <a:r>
              <a:rPr lang="en-US" smtClean="0"/>
              <a:t>Cleaning Autostarts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1084172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t>Investigating Autostarts</a:t>
            </a:r>
          </a:p>
        </p:txBody>
      </p:sp>
      <p:sp>
        <p:nvSpPr>
          <p:cNvPr id="60419" name="Rectangle 3"/>
          <p:cNvSpPr>
            <a:spLocks noGrp="1" noChangeArrowheads="1"/>
          </p:cNvSpPr>
          <p:nvPr>
            <p:ph idx="1"/>
          </p:nvPr>
        </p:nvSpPr>
        <p:spPr>
          <a:xfrm>
            <a:off x="653223" y="1041399"/>
            <a:ext cx="11149013" cy="1834348"/>
          </a:xfrm>
        </p:spPr>
        <p:txBody>
          <a:bodyPr/>
          <a:lstStyle/>
          <a:p>
            <a:r>
              <a:rPr lang="en-US" dirty="0" smtClean="0"/>
              <a:t>Windows </a:t>
            </a:r>
            <a:r>
              <a:rPr lang="en-US" dirty="0" err="1" smtClean="0"/>
              <a:t>Msconfig</a:t>
            </a:r>
            <a:r>
              <a:rPr lang="en-US" dirty="0" smtClean="0"/>
              <a:t> (Start-&gt;Run-&gt;</a:t>
            </a:r>
            <a:r>
              <a:rPr lang="en-US" dirty="0" err="1" smtClean="0"/>
              <a:t>Msconfig</a:t>
            </a:r>
            <a:r>
              <a:rPr lang="en-US" dirty="0" smtClean="0"/>
              <a:t>) falls short when it comes to identifying </a:t>
            </a:r>
            <a:r>
              <a:rPr lang="en-US" dirty="0" err="1" smtClean="0"/>
              <a:t>autostarting</a:t>
            </a:r>
            <a:r>
              <a:rPr lang="en-US" dirty="0" smtClean="0"/>
              <a:t> applications</a:t>
            </a:r>
          </a:p>
          <a:p>
            <a:pPr lvl="1"/>
            <a:r>
              <a:rPr lang="en-US" dirty="0" smtClean="0"/>
              <a:t>It knows about few locations</a:t>
            </a:r>
          </a:p>
          <a:p>
            <a:pPr lvl="1"/>
            <a:r>
              <a:rPr lang="en-US" dirty="0" smtClean="0"/>
              <a:t>It provides little information</a:t>
            </a:r>
            <a:endParaRPr lang="en-US" dirty="0"/>
          </a:p>
        </p:txBody>
      </p:sp>
      <p:pic>
        <p:nvPicPr>
          <p:cNvPr id="245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invGray">
          <a:xfrm>
            <a:off x="2031471" y="2894014"/>
            <a:ext cx="6849866" cy="343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9" name="Rectangle 8"/>
          <p:cNvSpPr/>
          <p:nvPr/>
        </p:nvSpPr>
        <p:spPr bwMode="auto">
          <a:xfrm>
            <a:off x="2350234" y="4286252"/>
            <a:ext cx="6219431" cy="187507"/>
          </a:xfrm>
          <a:prstGeom prst="rect">
            <a:avLst/>
          </a:prstGeom>
          <a:noFill/>
          <a:ln w="25400" cap="flat" cmpd="sng" algn="ctr">
            <a:solidFill>
              <a:srgbClr val="00B050"/>
            </a:solidFill>
            <a:prstDash val="solid"/>
            <a:round/>
            <a:headEnd type="none" w="med" len="med"/>
            <a:tailEnd type="none" w="med" len="med"/>
          </a:ln>
          <a:effectLst/>
        </p:spPr>
        <p:txBody>
          <a:bodyPr wrap="square" lIns="136529" tIns="68265" rIns="136529" bIns="68265">
            <a:spAutoFit/>
          </a:bodyPr>
          <a:lstStyle/>
          <a:p>
            <a:pPr>
              <a:defRPr/>
            </a:pPr>
            <a:endParaRPr lang="en-US">
              <a:solidFill>
                <a:srgbClr val="FFFFFF"/>
              </a:solidFill>
            </a:endParaRPr>
          </a:p>
        </p:txBody>
      </p:sp>
      <p:pic>
        <p:nvPicPr>
          <p:cNvPr id="2458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1599785" y="5148264"/>
            <a:ext cx="9266470" cy="223838"/>
          </a:xfrm>
          <a:prstGeom prst="rect">
            <a:avLst/>
          </a:prstGeom>
          <a:noFill/>
          <a:ln w="25400" algn="ctr">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11" name="Freeform 10"/>
          <p:cNvSpPr/>
          <p:nvPr/>
        </p:nvSpPr>
        <p:spPr bwMode="auto">
          <a:xfrm>
            <a:off x="1587089" y="4286251"/>
            <a:ext cx="9281282" cy="838200"/>
          </a:xfrm>
          <a:custGeom>
            <a:avLst/>
            <a:gdLst>
              <a:gd name="connsiteX0" fmla="*/ 257175 w 7019925"/>
              <a:gd name="connsiteY0" fmla="*/ 0 h 590550"/>
              <a:gd name="connsiteX1" fmla="*/ 0 w 7019925"/>
              <a:gd name="connsiteY1" fmla="*/ 571500 h 590550"/>
              <a:gd name="connsiteX2" fmla="*/ 7019925 w 7019925"/>
              <a:gd name="connsiteY2" fmla="*/ 590550 h 590550"/>
              <a:gd name="connsiteX3" fmla="*/ 4238625 w 7019925"/>
              <a:gd name="connsiteY3" fmla="*/ 9525 h 590550"/>
              <a:gd name="connsiteX4" fmla="*/ 257175 w 7019925"/>
              <a:gd name="connsiteY4" fmla="*/ 0 h 590550"/>
              <a:gd name="connsiteX0" fmla="*/ 238099 w 7000849"/>
              <a:gd name="connsiteY0" fmla="*/ 0 h 820722"/>
              <a:gd name="connsiteX1" fmla="*/ 0 w 7000849"/>
              <a:gd name="connsiteY1" fmla="*/ 820722 h 820722"/>
              <a:gd name="connsiteX2" fmla="*/ 7000849 w 7000849"/>
              <a:gd name="connsiteY2" fmla="*/ 590550 h 820722"/>
              <a:gd name="connsiteX3" fmla="*/ 4219549 w 7000849"/>
              <a:gd name="connsiteY3" fmla="*/ 9525 h 820722"/>
              <a:gd name="connsiteX4" fmla="*/ 238099 w 7000849"/>
              <a:gd name="connsiteY4" fmla="*/ 0 h 820722"/>
              <a:gd name="connsiteX0" fmla="*/ 238099 w 6972235"/>
              <a:gd name="connsiteY0" fmla="*/ 0 h 853617"/>
              <a:gd name="connsiteX1" fmla="*/ 0 w 6972235"/>
              <a:gd name="connsiteY1" fmla="*/ 820722 h 853617"/>
              <a:gd name="connsiteX2" fmla="*/ 6972235 w 6972235"/>
              <a:gd name="connsiteY2" fmla="*/ 853617 h 853617"/>
              <a:gd name="connsiteX3" fmla="*/ 4219549 w 6972235"/>
              <a:gd name="connsiteY3" fmla="*/ 9525 h 853617"/>
              <a:gd name="connsiteX4" fmla="*/ 238099 w 6972235"/>
              <a:gd name="connsiteY4" fmla="*/ 0 h 853617"/>
              <a:gd name="connsiteX0" fmla="*/ 238099 w 6972235"/>
              <a:gd name="connsiteY0" fmla="*/ 405843 h 1259460"/>
              <a:gd name="connsiteX1" fmla="*/ 0 w 6972235"/>
              <a:gd name="connsiteY1" fmla="*/ 1226565 h 1259460"/>
              <a:gd name="connsiteX2" fmla="*/ 6972235 w 6972235"/>
              <a:gd name="connsiteY2" fmla="*/ 1259460 h 1259460"/>
              <a:gd name="connsiteX3" fmla="*/ 5268723 w 6972235"/>
              <a:gd name="connsiteY3" fmla="*/ 0 h 1259460"/>
              <a:gd name="connsiteX4" fmla="*/ 238099 w 6972235"/>
              <a:gd name="connsiteY4" fmla="*/ 405843 h 1259460"/>
              <a:gd name="connsiteX0" fmla="*/ 533775 w 6972235"/>
              <a:gd name="connsiteY0" fmla="*/ 45857 h 1259460"/>
              <a:gd name="connsiteX1" fmla="*/ 0 w 6972235"/>
              <a:gd name="connsiteY1" fmla="*/ 1226565 h 1259460"/>
              <a:gd name="connsiteX2" fmla="*/ 6972235 w 6972235"/>
              <a:gd name="connsiteY2" fmla="*/ 1259460 h 1259460"/>
              <a:gd name="connsiteX3" fmla="*/ 5268723 w 6972235"/>
              <a:gd name="connsiteY3" fmla="*/ 0 h 1259460"/>
              <a:gd name="connsiteX4" fmla="*/ 533775 w 6972235"/>
              <a:gd name="connsiteY4" fmla="*/ 45857 h 1259460"/>
              <a:gd name="connsiteX0" fmla="*/ 533775 w 6972235"/>
              <a:gd name="connsiteY0" fmla="*/ 0 h 1213603"/>
              <a:gd name="connsiteX1" fmla="*/ 0 w 6972235"/>
              <a:gd name="connsiteY1" fmla="*/ 1180708 h 1213603"/>
              <a:gd name="connsiteX2" fmla="*/ 6972235 w 6972235"/>
              <a:gd name="connsiteY2" fmla="*/ 1213603 h 1213603"/>
              <a:gd name="connsiteX3" fmla="*/ 5268724 w 6972235"/>
              <a:gd name="connsiteY3" fmla="*/ 9525 h 1213603"/>
              <a:gd name="connsiteX4" fmla="*/ 533775 w 6972235"/>
              <a:gd name="connsiteY4" fmla="*/ 0 h 1213603"/>
              <a:gd name="connsiteX0" fmla="*/ 533775 w 6972235"/>
              <a:gd name="connsiteY0" fmla="*/ 0 h 1213603"/>
              <a:gd name="connsiteX1" fmla="*/ 0 w 6972235"/>
              <a:gd name="connsiteY1" fmla="*/ 1180708 h 1213603"/>
              <a:gd name="connsiteX2" fmla="*/ 6972235 w 6972235"/>
              <a:gd name="connsiteY2" fmla="*/ 1213603 h 1213603"/>
              <a:gd name="connsiteX3" fmla="*/ 5268724 w 6972235"/>
              <a:gd name="connsiteY3" fmla="*/ 9525 h 1213603"/>
              <a:gd name="connsiteX4" fmla="*/ 533775 w 6972235"/>
              <a:gd name="connsiteY4" fmla="*/ 0 h 1213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235" h="1213603">
                <a:moveTo>
                  <a:pt x="533775" y="0"/>
                </a:moveTo>
                <a:lnTo>
                  <a:pt x="0" y="1180708"/>
                </a:lnTo>
                <a:lnTo>
                  <a:pt x="6972235" y="1213603"/>
                </a:lnTo>
                <a:lnTo>
                  <a:pt x="5268724" y="9525"/>
                </a:lnTo>
                <a:lnTo>
                  <a:pt x="533775" y="0"/>
                </a:lnTo>
                <a:close/>
              </a:path>
            </a:pathLst>
          </a:custGeom>
          <a:solidFill>
            <a:schemeClr val="tx1">
              <a:lumMod val="75000"/>
              <a:alpha val="55000"/>
            </a:schemeClr>
          </a:solidFill>
          <a:ln w="12700" cap="flat" cmpd="sng" algn="ctr">
            <a:noFill/>
            <a:prstDash val="solid"/>
            <a:round/>
            <a:headEnd type="none" w="med" len="med"/>
            <a:tailEnd type="none" w="med" len="med"/>
          </a:ln>
          <a:effectLst/>
        </p:spPr>
        <p:txBody>
          <a:bodyPr lIns="136529" tIns="68265" rIns="136529" bIns="68265"/>
          <a:lstStyle/>
          <a:p>
            <a:pPr>
              <a:defRPr/>
            </a:pPr>
            <a:endParaRPr lang="en-US">
              <a:solidFill>
                <a:srgbClr val="FFFFFF"/>
              </a:solidFill>
            </a:endParaRPr>
          </a:p>
        </p:txBody>
      </p:sp>
    </p:spTree>
    <p:extLst>
      <p:ext uri="{BB962C8B-B14F-4D97-AF65-F5344CB8AC3E}">
        <p14:creationId xmlns:p14="http://schemas.microsoft.com/office/powerpoint/2010/main" val="344388769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smtClean="0"/>
              <a:t>Autoruns</a:t>
            </a:r>
          </a:p>
        </p:txBody>
      </p:sp>
      <p:sp>
        <p:nvSpPr>
          <p:cNvPr id="62467" name="Rectangle 3"/>
          <p:cNvSpPr>
            <a:spLocks noGrp="1" noChangeArrowheads="1"/>
          </p:cNvSpPr>
          <p:nvPr>
            <p:ph idx="1"/>
          </p:nvPr>
        </p:nvSpPr>
        <p:spPr>
          <a:xfrm>
            <a:off x="519112" y="1117599"/>
            <a:ext cx="11149013" cy="1973561"/>
          </a:xfrm>
        </p:spPr>
        <p:txBody>
          <a:bodyPr/>
          <a:lstStyle/>
          <a:p>
            <a:r>
              <a:rPr lang="en-US" dirty="0" smtClean="0"/>
              <a:t>Shows every place in the system that can be configured to run something at boot &amp; logon</a:t>
            </a:r>
          </a:p>
          <a:p>
            <a:pPr lvl="1"/>
            <a:r>
              <a:rPr lang="en-US" dirty="0" smtClean="0"/>
              <a:t>Standard Run keys and Startup folders</a:t>
            </a:r>
          </a:p>
          <a:p>
            <a:pPr lvl="1"/>
            <a:r>
              <a:rPr lang="en-US" dirty="0" smtClean="0"/>
              <a:t>Shell, </a:t>
            </a:r>
            <a:r>
              <a:rPr lang="en-US" dirty="0" err="1" smtClean="0"/>
              <a:t>userinit</a:t>
            </a:r>
            <a:endParaRPr lang="en-US" dirty="0" smtClean="0"/>
          </a:p>
          <a:p>
            <a:pPr lvl="1"/>
            <a:r>
              <a:rPr lang="en-US" dirty="0" smtClean="0"/>
              <a:t>Services and drivers</a:t>
            </a:r>
          </a:p>
          <a:p>
            <a:pPr lvl="1"/>
            <a:r>
              <a:rPr lang="en-US" dirty="0" smtClean="0"/>
              <a:t>Tasks</a:t>
            </a:r>
          </a:p>
          <a:p>
            <a:pPr lvl="1"/>
            <a:r>
              <a:rPr lang="en-US" dirty="0" err="1" smtClean="0"/>
              <a:t>Winlogon</a:t>
            </a:r>
            <a:r>
              <a:rPr lang="en-US" dirty="0" smtClean="0"/>
              <a:t> notifications</a:t>
            </a:r>
          </a:p>
          <a:p>
            <a:pPr lvl="1"/>
            <a:r>
              <a:rPr lang="en-US" dirty="0" smtClean="0"/>
              <a:t>Explorer and IE </a:t>
            </a:r>
            <a:r>
              <a:rPr lang="en-US" dirty="0" err="1" smtClean="0"/>
              <a:t>addins</a:t>
            </a:r>
            <a:r>
              <a:rPr lang="en-US" dirty="0" smtClean="0"/>
              <a:t> (toolbars, Browser Helper Objects, …)</a:t>
            </a:r>
          </a:p>
          <a:p>
            <a:pPr lvl="1"/>
            <a:r>
              <a:rPr lang="en-US" dirty="0" smtClean="0"/>
              <a:t>More and ever growing…</a:t>
            </a:r>
          </a:p>
          <a:p>
            <a:r>
              <a:rPr lang="en-US" dirty="0" smtClean="0"/>
              <a:t>Each startup category has its own tab and all items display on the Everything tab</a:t>
            </a:r>
          </a:p>
          <a:p>
            <a:pPr lvl="1"/>
            <a:r>
              <a:rPr lang="en-US" dirty="0" smtClean="0"/>
              <a:t>Startup name, image description, company and path</a:t>
            </a:r>
            <a:endParaRPr lang="en-US" dirty="0"/>
          </a:p>
        </p:txBody>
      </p:sp>
    </p:spTree>
    <p:extLst>
      <p:ext uri="{BB962C8B-B14F-4D97-AF65-F5344CB8AC3E}">
        <p14:creationId xmlns:p14="http://schemas.microsoft.com/office/powerpoint/2010/main" val="29875420"/>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smtClean="0"/>
              <a:t>Identifying Malware Autostarts</a:t>
            </a:r>
          </a:p>
        </p:txBody>
      </p:sp>
      <p:sp>
        <p:nvSpPr>
          <p:cNvPr id="86019" name="Rectangle 3"/>
          <p:cNvSpPr>
            <a:spLocks noGrp="1" noChangeArrowheads="1"/>
          </p:cNvSpPr>
          <p:nvPr>
            <p:ph idx="1"/>
          </p:nvPr>
        </p:nvSpPr>
        <p:spPr>
          <a:xfrm>
            <a:off x="506412" y="1104899"/>
            <a:ext cx="11149013" cy="5373779"/>
          </a:xfrm>
        </p:spPr>
        <p:txBody>
          <a:bodyPr/>
          <a:lstStyle/>
          <a:p>
            <a:r>
              <a:rPr lang="en-US" sz="2800" dirty="0" smtClean="0"/>
              <a:t>Zoom-in on add-ons (including malware) by selecting these filter options:</a:t>
            </a:r>
          </a:p>
          <a:p>
            <a:pPr lvl="1"/>
            <a:r>
              <a:rPr lang="en-US" sz="2400" dirty="0" smtClean="0"/>
              <a:t>Verify Code Signatures</a:t>
            </a:r>
          </a:p>
          <a:p>
            <a:pPr lvl="1"/>
            <a:r>
              <a:rPr lang="en-US" sz="2400" dirty="0" smtClean="0"/>
              <a:t>Hide Microsoft Entries</a:t>
            </a:r>
          </a:p>
          <a:p>
            <a:r>
              <a:rPr lang="en-US" sz="2800" dirty="0" smtClean="0"/>
              <a:t>Select an item to see more in the lower window</a:t>
            </a:r>
          </a:p>
          <a:p>
            <a:pPr lvl="1"/>
            <a:r>
              <a:rPr lang="en-US" sz="2400" dirty="0" smtClean="0"/>
              <a:t>Online search unknown images</a:t>
            </a:r>
          </a:p>
          <a:p>
            <a:pPr lvl="1"/>
            <a:r>
              <a:rPr lang="en-US" sz="2400" dirty="0" smtClean="0"/>
              <a:t>Double-click on an item to look at where its configured in the Registry or file system</a:t>
            </a:r>
          </a:p>
          <a:p>
            <a:r>
              <a:rPr lang="en-US" sz="2800" dirty="0" smtClean="0"/>
              <a:t>Has other features: </a:t>
            </a:r>
          </a:p>
          <a:p>
            <a:pPr lvl="1"/>
            <a:r>
              <a:rPr lang="en-US" sz="2400" dirty="0" smtClean="0"/>
              <a:t>Can display other profiles</a:t>
            </a:r>
          </a:p>
          <a:p>
            <a:pPr lvl="1"/>
            <a:r>
              <a:rPr lang="en-US" sz="2400" dirty="0" smtClean="0"/>
              <a:t>Can also show empty locations (informational only)</a:t>
            </a:r>
          </a:p>
          <a:p>
            <a:pPr lvl="1"/>
            <a:r>
              <a:rPr lang="en-US" sz="2400" dirty="0" smtClean="0"/>
              <a:t>Includes compare functionality</a:t>
            </a:r>
          </a:p>
          <a:p>
            <a:pPr lvl="1"/>
            <a:r>
              <a:rPr lang="en-US" sz="2400" dirty="0" smtClean="0"/>
              <a:t>Includes equivalent command-line version, Autorunsc.exe</a:t>
            </a:r>
            <a:endParaRPr lang="en-US" sz="2400" dirty="0"/>
          </a:p>
        </p:txBody>
      </p:sp>
    </p:spTree>
    <p:extLst>
      <p:ext uri="{BB962C8B-B14F-4D97-AF65-F5344CB8AC3E}">
        <p14:creationId xmlns:p14="http://schemas.microsoft.com/office/powerpoint/2010/main" val="119120927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t>Deleting Autostarts</a:t>
            </a:r>
          </a:p>
        </p:txBody>
      </p:sp>
      <p:sp>
        <p:nvSpPr>
          <p:cNvPr id="87043" name="Rectangle 3"/>
          <p:cNvSpPr>
            <a:spLocks noGrp="1" noChangeArrowheads="1"/>
          </p:cNvSpPr>
          <p:nvPr>
            <p:ph idx="1"/>
          </p:nvPr>
        </p:nvSpPr>
        <p:spPr/>
        <p:txBody>
          <a:bodyPr/>
          <a:lstStyle/>
          <a:p>
            <a:r>
              <a:rPr lang="en-US" smtClean="0"/>
              <a:t>Delete suspicious autostarts</a:t>
            </a:r>
          </a:p>
          <a:p>
            <a:pPr lvl="1"/>
            <a:r>
              <a:rPr lang="en-US" smtClean="0"/>
              <a:t>You can disable them if you’re not sure</a:t>
            </a:r>
          </a:p>
          <a:p>
            <a:r>
              <a:rPr lang="en-US" smtClean="0"/>
              <a:t>After you’re done do a full refresh</a:t>
            </a:r>
          </a:p>
          <a:p>
            <a:r>
              <a:rPr lang="en-US" smtClean="0"/>
              <a:t>If they come back, run Process Monitor to see who’s putting them back</a:t>
            </a:r>
          </a:p>
          <a:p>
            <a:pPr lvl="1"/>
            <a:r>
              <a:rPr lang="en-US" smtClean="0"/>
              <a:t>You might have misidentified a malware process</a:t>
            </a:r>
          </a:p>
          <a:p>
            <a:pPr lvl="1"/>
            <a:r>
              <a:rPr lang="en-US" smtClean="0"/>
              <a:t>It might be a hidden, system, or legitimate process</a:t>
            </a:r>
            <a:endParaRPr lang="en-US" dirty="0" smtClean="0"/>
          </a:p>
        </p:txBody>
      </p:sp>
    </p:spTree>
    <p:extLst>
      <p:ext uri="{BB962C8B-B14F-4D97-AF65-F5344CB8AC3E}">
        <p14:creationId xmlns:p14="http://schemas.microsoft.com/office/powerpoint/2010/main" val="164200360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p:txBody>
          <a:bodyPr/>
          <a:lstStyle/>
          <a:p>
            <a:r>
              <a:rPr lang="en-US" smtClean="0"/>
              <a:t>Tracing Malware Activity</a:t>
            </a:r>
            <a:endParaRPr lang="en-US" dirty="0" smtClean="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845756"/>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Tracing Malware</a:t>
            </a:r>
            <a:endParaRPr lang="en-US" dirty="0"/>
          </a:p>
        </p:txBody>
      </p:sp>
      <p:sp>
        <p:nvSpPr>
          <p:cNvPr id="3" name="Content Placeholder 2"/>
          <p:cNvSpPr>
            <a:spLocks noGrp="1"/>
          </p:cNvSpPr>
          <p:nvPr>
            <p:ph idx="1"/>
          </p:nvPr>
        </p:nvSpPr>
        <p:spPr>
          <a:xfrm>
            <a:off x="430212" y="977899"/>
            <a:ext cx="11149013" cy="3293209"/>
          </a:xfrm>
        </p:spPr>
        <p:txBody>
          <a:bodyPr/>
          <a:lstStyle/>
          <a:p>
            <a:r>
              <a:rPr lang="en-US" sz="2800" dirty="0" smtClean="0"/>
              <a:t>Tracing activity can reveal the system impact of malware</a:t>
            </a:r>
          </a:p>
          <a:p>
            <a:pPr lvl="1"/>
            <a:r>
              <a:rPr lang="en-US" sz="2400" dirty="0" smtClean="0"/>
              <a:t>Tracing shows initial infection, before cloaking is applied</a:t>
            </a:r>
          </a:p>
          <a:p>
            <a:pPr lvl="1"/>
            <a:r>
              <a:rPr lang="en-US" sz="2400" dirty="0" smtClean="0"/>
              <a:t>Can reveal the internals of “buddy system” and other infection-protection mechanisms</a:t>
            </a:r>
          </a:p>
          <a:p>
            <a:r>
              <a:rPr lang="en-US" sz="2800" dirty="0" smtClean="0"/>
              <a:t>Process Monitor makes tracing easy</a:t>
            </a:r>
          </a:p>
          <a:p>
            <a:pPr lvl="1"/>
            <a:r>
              <a:rPr lang="en-US" sz="2400" dirty="0" smtClean="0"/>
              <a:t>A simple filter can identify all system modifications</a:t>
            </a:r>
          </a:p>
          <a:p>
            <a:pPr lvl="1"/>
            <a:r>
              <a:rPr lang="en-US" sz="2400" dirty="0" smtClean="0"/>
              <a:t>Investigating stacks can distinguish legitimate activity from malicious activity</a:t>
            </a:r>
          </a:p>
          <a:p>
            <a:pPr lvl="1"/>
            <a:endParaRPr lang="en-US" sz="2400" dirty="0"/>
          </a:p>
        </p:txBody>
      </p:sp>
      <p:pic>
        <p:nvPicPr>
          <p:cNvPr id="2970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798878" y="4011804"/>
            <a:ext cx="10119264"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Tree>
    <p:extLst>
      <p:ext uri="{BB962C8B-B14F-4D97-AF65-F5344CB8AC3E}">
        <p14:creationId xmlns:p14="http://schemas.microsoft.com/office/powerpoint/2010/main" val="115179219"/>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Process Monitor</a:t>
            </a:r>
            <a:endParaRPr lang="en-US" dirty="0"/>
          </a:p>
        </p:txBody>
      </p:sp>
      <p:sp>
        <p:nvSpPr>
          <p:cNvPr id="3" name="Content Placeholder 2"/>
          <p:cNvSpPr>
            <a:spLocks noGrp="1"/>
          </p:cNvSpPr>
          <p:nvPr>
            <p:ph idx="1"/>
          </p:nvPr>
        </p:nvSpPr>
        <p:spPr>
          <a:xfrm>
            <a:off x="569912" y="1219199"/>
            <a:ext cx="11149013" cy="5287601"/>
          </a:xfrm>
        </p:spPr>
        <p:txBody>
          <a:bodyPr/>
          <a:lstStyle/>
          <a:p>
            <a:r>
              <a:rPr lang="en-US" dirty="0" smtClean="0"/>
              <a:t>Process Monitor is a real-time file, registry, process and thread monitor</a:t>
            </a:r>
          </a:p>
          <a:p>
            <a:r>
              <a:rPr lang="en-US" dirty="0" smtClean="0"/>
              <a:t>It replaces </a:t>
            </a:r>
            <a:r>
              <a:rPr lang="en-US" dirty="0" err="1" smtClean="0"/>
              <a:t>Filemon</a:t>
            </a:r>
            <a:r>
              <a:rPr lang="en-US" dirty="0" smtClean="0"/>
              <a:t> and </a:t>
            </a:r>
            <a:r>
              <a:rPr lang="en-US" dirty="0" err="1" smtClean="0"/>
              <a:t>Regmon</a:t>
            </a:r>
            <a:endParaRPr lang="en-US" dirty="0" smtClean="0"/>
          </a:p>
          <a:p>
            <a:pPr lvl="1"/>
            <a:r>
              <a:rPr lang="en-US" dirty="0" smtClean="0"/>
              <a:t>More advanced filtering</a:t>
            </a:r>
          </a:p>
          <a:p>
            <a:pPr lvl="1"/>
            <a:r>
              <a:rPr lang="en-US" dirty="0" smtClean="0"/>
              <a:t>Operation call stacks</a:t>
            </a:r>
          </a:p>
          <a:p>
            <a:pPr lvl="1"/>
            <a:r>
              <a:rPr lang="en-US" dirty="0" smtClean="0"/>
              <a:t>Boot-time logging</a:t>
            </a:r>
          </a:p>
          <a:p>
            <a:pPr lvl="1"/>
            <a:r>
              <a:rPr lang="en-US" dirty="0" smtClean="0"/>
              <a:t>Data mining views</a:t>
            </a:r>
          </a:p>
          <a:p>
            <a:pPr lvl="1"/>
            <a:r>
              <a:rPr lang="en-US" dirty="0" smtClean="0"/>
              <a:t>Process tree to see short-lived processes</a:t>
            </a:r>
          </a:p>
          <a:p>
            <a:r>
              <a:rPr lang="en-US" i="1" dirty="0" smtClean="0"/>
              <a:t>When in doubt, run Process Monitor!</a:t>
            </a:r>
          </a:p>
          <a:p>
            <a:pPr lvl="1"/>
            <a:r>
              <a:rPr lang="en-US" dirty="0" smtClean="0"/>
              <a:t>It will often show you the cause for error messages</a:t>
            </a:r>
          </a:p>
          <a:p>
            <a:pPr lvl="1"/>
            <a:r>
              <a:rPr lang="en-US" dirty="0" smtClean="0"/>
              <a:t>It many times tells you what is causing sluggish performance</a:t>
            </a:r>
            <a:endParaRPr lang="en-US" dirty="0"/>
          </a:p>
        </p:txBody>
      </p:sp>
    </p:spTree>
    <p:extLst>
      <p:ext uri="{BB962C8B-B14F-4D97-AF65-F5344CB8AC3E}">
        <p14:creationId xmlns:p14="http://schemas.microsoft.com/office/powerpoint/2010/main" val="963222445"/>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mtClean="0"/>
              <a:t>Event Classes</a:t>
            </a:r>
          </a:p>
        </p:txBody>
      </p:sp>
      <p:sp>
        <p:nvSpPr>
          <p:cNvPr id="16387" name="Rectangle 3"/>
          <p:cNvSpPr>
            <a:spLocks noGrp="1" noChangeArrowheads="1"/>
          </p:cNvSpPr>
          <p:nvPr>
            <p:ph type="body" sz="quarter" idx="10"/>
          </p:nvPr>
        </p:nvSpPr>
        <p:spPr>
          <a:xfrm>
            <a:off x="468312" y="1104899"/>
            <a:ext cx="11149013" cy="5459956"/>
          </a:xfrm>
        </p:spPr>
        <p:txBody>
          <a:bodyPr/>
          <a:lstStyle/>
          <a:p>
            <a:r>
              <a:rPr lang="en-US" sz="2800" dirty="0" smtClean="0"/>
              <a:t>File system (</a:t>
            </a:r>
            <a:r>
              <a:rPr lang="en-US" sz="2800" dirty="0" err="1" smtClean="0"/>
              <a:t>Filemon</a:t>
            </a:r>
            <a:r>
              <a:rPr lang="en-US" sz="2800" dirty="0" smtClean="0"/>
              <a:t>)</a:t>
            </a:r>
          </a:p>
          <a:p>
            <a:pPr lvl="1"/>
            <a:r>
              <a:rPr lang="en-US" sz="2400" dirty="0" smtClean="0"/>
              <a:t>Includes I/O command input and output details</a:t>
            </a:r>
          </a:p>
          <a:p>
            <a:r>
              <a:rPr lang="en-US" sz="2800" dirty="0" smtClean="0"/>
              <a:t>Registry (</a:t>
            </a:r>
            <a:r>
              <a:rPr lang="en-US" sz="2800" dirty="0" err="1" smtClean="0"/>
              <a:t>Regmon</a:t>
            </a:r>
            <a:r>
              <a:rPr lang="en-US" sz="2800" dirty="0" smtClean="0"/>
              <a:t>)</a:t>
            </a:r>
          </a:p>
          <a:p>
            <a:pPr lvl="1"/>
            <a:r>
              <a:rPr lang="en-US" sz="2400" dirty="0" smtClean="0"/>
              <a:t>Includes all data (First 16-bytes part of REG_BINARY and first 2048-bytes for other types)</a:t>
            </a:r>
          </a:p>
          <a:p>
            <a:r>
              <a:rPr lang="en-US" sz="2800" dirty="0" smtClean="0"/>
              <a:t>Process </a:t>
            </a:r>
          </a:p>
          <a:p>
            <a:pPr lvl="1"/>
            <a:r>
              <a:rPr lang="en-US" sz="2400" dirty="0" smtClean="0"/>
              <a:t>Process create and exit</a:t>
            </a:r>
          </a:p>
          <a:p>
            <a:pPr lvl="1"/>
            <a:r>
              <a:rPr lang="en-US" sz="2400" dirty="0" smtClean="0"/>
              <a:t>Thread create and exit</a:t>
            </a:r>
          </a:p>
          <a:p>
            <a:pPr lvl="1"/>
            <a:r>
              <a:rPr lang="en-US" sz="2400" dirty="0" smtClean="0"/>
              <a:t>Image loads, including drivers</a:t>
            </a:r>
          </a:p>
          <a:p>
            <a:r>
              <a:rPr lang="en-US" sz="2800" dirty="0" smtClean="0"/>
              <a:t>Network</a:t>
            </a:r>
          </a:p>
          <a:p>
            <a:pPr lvl="1"/>
            <a:r>
              <a:rPr lang="en-US" sz="2400" dirty="0" smtClean="0"/>
              <a:t>ETW network tracing</a:t>
            </a:r>
          </a:p>
          <a:p>
            <a:r>
              <a:rPr lang="en-US" sz="2800" dirty="0" smtClean="0"/>
              <a:t>Profiling</a:t>
            </a:r>
          </a:p>
          <a:p>
            <a:pPr lvl="1"/>
            <a:r>
              <a:rPr lang="en-US" sz="2400" dirty="0" err="1" smtClean="0"/>
              <a:t>Toolhelp</a:t>
            </a:r>
            <a:r>
              <a:rPr lang="en-US" sz="2400" dirty="0" smtClean="0"/>
              <a:t> thread snapshots</a:t>
            </a:r>
            <a:endParaRPr lang="en-US" dirty="0"/>
          </a:p>
        </p:txBody>
      </p:sp>
    </p:spTree>
    <p:extLst>
      <p:ext uri="{BB962C8B-B14F-4D97-AF65-F5344CB8AC3E}">
        <p14:creationId xmlns:p14="http://schemas.microsoft.com/office/powerpoint/2010/main" val="5819611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About this Talk</a:t>
            </a:r>
            <a:endParaRPr lang="en-US" dirty="0"/>
          </a:p>
        </p:txBody>
      </p:sp>
      <p:sp>
        <p:nvSpPr>
          <p:cNvPr id="3" name="Content Placeholder 2"/>
          <p:cNvSpPr>
            <a:spLocks noGrp="1"/>
          </p:cNvSpPr>
          <p:nvPr>
            <p:ph idx="1"/>
          </p:nvPr>
        </p:nvSpPr>
        <p:spPr>
          <a:xfrm>
            <a:off x="519112" y="1003299"/>
            <a:ext cx="11149013" cy="5675400"/>
          </a:xfrm>
        </p:spPr>
        <p:txBody>
          <a:bodyPr/>
          <a:lstStyle/>
          <a:p>
            <a:r>
              <a:rPr lang="en-US" dirty="0" smtClean="0"/>
              <a:t>Learn about </a:t>
            </a:r>
            <a:r>
              <a:rPr lang="en-US" dirty="0" err="1" smtClean="0"/>
              <a:t>Sysinternals</a:t>
            </a:r>
            <a:r>
              <a:rPr lang="en-US" dirty="0" smtClean="0"/>
              <a:t> tools and techniques for analyzing and cleaning malware</a:t>
            </a:r>
          </a:p>
          <a:p>
            <a:pPr lvl="1"/>
            <a:r>
              <a:rPr lang="en-US" dirty="0" smtClean="0"/>
              <a:t>Professional antimalware analysis requires years of deep training</a:t>
            </a:r>
          </a:p>
          <a:p>
            <a:pPr lvl="1"/>
            <a:r>
              <a:rPr lang="en-US" dirty="0" smtClean="0"/>
              <a:t>But even for professionals, </a:t>
            </a:r>
            <a:r>
              <a:rPr lang="en-US" dirty="0" err="1" smtClean="0"/>
              <a:t>Sysinternals</a:t>
            </a:r>
            <a:r>
              <a:rPr lang="en-US" dirty="0" smtClean="0"/>
              <a:t> tools can prove useful</a:t>
            </a:r>
          </a:p>
          <a:p>
            <a:r>
              <a:rPr lang="en-US" dirty="0" smtClean="0"/>
              <a:t>Analyzing:</a:t>
            </a:r>
          </a:p>
          <a:p>
            <a:pPr lvl="1"/>
            <a:r>
              <a:rPr lang="en-US" dirty="0" smtClean="0"/>
              <a:t>Understanding the impact of malware</a:t>
            </a:r>
          </a:p>
          <a:p>
            <a:pPr lvl="1"/>
            <a:r>
              <a:rPr lang="en-US" dirty="0" smtClean="0"/>
              <a:t>Can be used to understand malware operation </a:t>
            </a:r>
          </a:p>
          <a:p>
            <a:pPr lvl="1"/>
            <a:r>
              <a:rPr lang="en-US" dirty="0" smtClean="0"/>
              <a:t>Generates road map for cleaning infestations</a:t>
            </a:r>
          </a:p>
          <a:p>
            <a:r>
              <a:rPr lang="en-US" dirty="0" smtClean="0"/>
              <a:t>Cleaning:</a:t>
            </a:r>
          </a:p>
          <a:p>
            <a:pPr lvl="1"/>
            <a:r>
              <a:rPr lang="en-US" dirty="0" smtClean="0"/>
              <a:t>Removing an infestation of a compromised system</a:t>
            </a:r>
          </a:p>
          <a:p>
            <a:pPr lvl="1"/>
            <a:r>
              <a:rPr lang="en-US" dirty="0" smtClean="0"/>
              <a:t>Attempting a clean can also reveal more information about malware’s operation</a:t>
            </a:r>
            <a:endParaRPr lang="en-US" dirty="0"/>
          </a:p>
        </p:txBody>
      </p:sp>
    </p:spTree>
    <p:extLst>
      <p:ext uri="{BB962C8B-B14F-4D97-AF65-F5344CB8AC3E}">
        <p14:creationId xmlns:p14="http://schemas.microsoft.com/office/powerpoint/2010/main" val="150088029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t>Event Properties</a:t>
            </a:r>
          </a:p>
        </p:txBody>
      </p:sp>
      <p:sp>
        <p:nvSpPr>
          <p:cNvPr id="17411" name="Rectangle 3"/>
          <p:cNvSpPr>
            <a:spLocks noGrp="1" noChangeArrowheads="1"/>
          </p:cNvSpPr>
          <p:nvPr>
            <p:ph type="body" sz="quarter" idx="10"/>
          </p:nvPr>
        </p:nvSpPr>
        <p:spPr/>
        <p:txBody>
          <a:bodyPr/>
          <a:lstStyle/>
          <a:p>
            <a:r>
              <a:rPr lang="en-US" smtClean="0"/>
              <a:t>Event details</a:t>
            </a:r>
          </a:p>
          <a:p>
            <a:pPr lvl="1"/>
            <a:r>
              <a:rPr lang="en-US" smtClean="0"/>
              <a:t>Duration, process, thread, </a:t>
            </a:r>
            <a:br>
              <a:rPr lang="en-US" smtClean="0"/>
            </a:br>
            <a:r>
              <a:rPr lang="en-US" smtClean="0"/>
              <a:t>details, etc.</a:t>
            </a:r>
          </a:p>
          <a:p>
            <a:r>
              <a:rPr lang="en-US" smtClean="0"/>
              <a:t>Process information</a:t>
            </a:r>
          </a:p>
          <a:p>
            <a:pPr lvl="1"/>
            <a:r>
              <a:rPr lang="en-US" smtClean="0"/>
              <a:t>Command line </a:t>
            </a:r>
          </a:p>
          <a:p>
            <a:pPr lvl="1"/>
            <a:r>
              <a:rPr lang="en-US" smtClean="0"/>
              <a:t>User</a:t>
            </a:r>
          </a:p>
          <a:p>
            <a:pPr lvl="1"/>
            <a:r>
              <a:rPr lang="en-US" smtClean="0"/>
              <a:t>Session and logon session</a:t>
            </a:r>
          </a:p>
          <a:p>
            <a:pPr lvl="1"/>
            <a:r>
              <a:rPr lang="en-US" smtClean="0"/>
              <a:t>Image information </a:t>
            </a:r>
          </a:p>
          <a:p>
            <a:pPr lvl="1"/>
            <a:r>
              <a:rPr lang="en-US" smtClean="0"/>
              <a:t>Start time</a:t>
            </a:r>
          </a:p>
          <a:p>
            <a:r>
              <a:rPr lang="en-US" smtClean="0"/>
              <a:t>Thread stack at time of event</a:t>
            </a:r>
          </a:p>
          <a:p>
            <a:endParaRPr lang="en-US" smtClean="0"/>
          </a:p>
        </p:txBody>
      </p:sp>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0858" y="1283716"/>
            <a:ext cx="4189909"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78119395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Filtering</a:t>
            </a:r>
          </a:p>
        </p:txBody>
      </p:sp>
      <p:sp>
        <p:nvSpPr>
          <p:cNvPr id="22531" name="Text Placeholder 2"/>
          <p:cNvSpPr>
            <a:spLocks noGrp="1"/>
          </p:cNvSpPr>
          <p:nvPr>
            <p:ph type="body" sz="quarter" idx="10"/>
          </p:nvPr>
        </p:nvSpPr>
        <p:spPr/>
        <p:txBody>
          <a:bodyPr/>
          <a:lstStyle/>
          <a:p>
            <a:r>
              <a:rPr lang="en-US" smtClean="0"/>
              <a:t>To filter on a value, right-click on the line and select the attribute from the Include, Exclude or Highlight submenus</a:t>
            </a:r>
          </a:p>
          <a:p>
            <a:pPr lvl="1"/>
            <a:r>
              <a:rPr lang="en-US" smtClean="0"/>
              <a:t>You can select multiple </a:t>
            </a:r>
            <a:br>
              <a:rPr lang="en-US" smtClean="0"/>
            </a:br>
            <a:r>
              <a:rPr lang="en-US" smtClean="0"/>
              <a:t>values simultaneously</a:t>
            </a:r>
          </a:p>
          <a:p>
            <a:r>
              <a:rPr lang="en-US" smtClean="0"/>
              <a:t>When you set a highlight</a:t>
            </a:r>
            <a:br>
              <a:rPr lang="en-US" smtClean="0"/>
            </a:br>
            <a:r>
              <a:rPr lang="en-US" smtClean="0"/>
              <a:t>filter you can move </a:t>
            </a:r>
            <a:br>
              <a:rPr lang="en-US" smtClean="0"/>
            </a:br>
            <a:r>
              <a:rPr lang="en-US" smtClean="0"/>
              <a:t>through highlighted event </a:t>
            </a:r>
            <a:br>
              <a:rPr lang="en-US" smtClean="0"/>
            </a:br>
            <a:r>
              <a:rPr lang="en-US" smtClean="0"/>
              <a:t>properties</a:t>
            </a:r>
            <a:endParaRPr lang="en-US" dirty="0" smtClean="0"/>
          </a:p>
        </p:txBody>
      </p:sp>
      <p:grpSp>
        <p:nvGrpSpPr>
          <p:cNvPr id="37892" name="Group 5"/>
          <p:cNvGrpSpPr>
            <a:grpSpLocks/>
          </p:cNvGrpSpPr>
          <p:nvPr/>
        </p:nvGrpSpPr>
        <p:grpSpPr bwMode="auto">
          <a:xfrm>
            <a:off x="6347377" y="2804116"/>
            <a:ext cx="4334764" cy="3498258"/>
            <a:chOff x="1927863" y="3598616"/>
            <a:chExt cx="3253080" cy="3496853"/>
          </a:xfrm>
        </p:grpSpPr>
        <p:pic>
          <p:nvPicPr>
            <p:cNvPr id="378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863" y="3598616"/>
              <a:ext cx="19526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3789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3118" y="3742669"/>
              <a:ext cx="16478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pic>
        <p:nvPicPr>
          <p:cNvPr id="3789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6507" y="5469764"/>
            <a:ext cx="3388669"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2380952819"/>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Advanced Filters</a:t>
            </a:r>
          </a:p>
        </p:txBody>
      </p:sp>
      <p:sp>
        <p:nvSpPr>
          <p:cNvPr id="23555" name="Text Placeholder 2"/>
          <p:cNvSpPr>
            <a:spLocks noGrp="1"/>
          </p:cNvSpPr>
          <p:nvPr>
            <p:ph type="body" sz="quarter" idx="10"/>
          </p:nvPr>
        </p:nvSpPr>
        <p:spPr>
          <a:xfrm>
            <a:off x="519112" y="1447799"/>
            <a:ext cx="11149013" cy="4819781"/>
          </a:xfrm>
        </p:spPr>
        <p:txBody>
          <a:bodyPr/>
          <a:lstStyle/>
          <a:p>
            <a:r>
              <a:rPr lang="en-US" dirty="0" smtClean="0"/>
              <a:t>Multiple-filter behavior:</a:t>
            </a:r>
          </a:p>
          <a:p>
            <a:pPr lvl="1"/>
            <a:r>
              <a:rPr lang="en-US" dirty="0" smtClean="0"/>
              <a:t>Values from different attributes are </a:t>
            </a:r>
            <a:r>
              <a:rPr lang="en-US" dirty="0" err="1" smtClean="0"/>
              <a:t>AND’d</a:t>
            </a:r>
            <a:endParaRPr lang="en-US" dirty="0" smtClean="0"/>
          </a:p>
          <a:p>
            <a:pPr lvl="1"/>
            <a:r>
              <a:rPr lang="en-US" dirty="0" smtClean="0"/>
              <a:t>Values for the same attribute are </a:t>
            </a:r>
            <a:r>
              <a:rPr lang="en-US" dirty="0" err="1" smtClean="0"/>
              <a:t>OR’d</a:t>
            </a:r>
            <a:endParaRPr lang="en-US" dirty="0" smtClean="0"/>
          </a:p>
          <a:p>
            <a:r>
              <a:rPr lang="en-US" dirty="0" smtClean="0"/>
              <a:t>More complex filtering is available in the Filter dialog</a:t>
            </a:r>
          </a:p>
          <a:p>
            <a:pPr lvl="1"/>
            <a:r>
              <a:rPr lang="en-US" dirty="0" smtClean="0"/>
              <a:t>Outlook-style rule definition</a:t>
            </a:r>
          </a:p>
          <a:p>
            <a:r>
              <a:rPr lang="en-US" dirty="0" smtClean="0"/>
              <a:t>You can save and restore </a:t>
            </a:r>
            <a:br>
              <a:rPr lang="en-US" dirty="0" smtClean="0"/>
            </a:br>
            <a:r>
              <a:rPr lang="en-US" dirty="0" smtClean="0"/>
              <a:t>filters</a:t>
            </a:r>
          </a:p>
          <a:p>
            <a:r>
              <a:rPr lang="en-US" dirty="0" smtClean="0"/>
              <a:t>Filter for watching </a:t>
            </a:r>
            <a:br>
              <a:rPr lang="en-US" dirty="0" smtClean="0"/>
            </a:br>
            <a:r>
              <a:rPr lang="en-US" dirty="0" smtClean="0"/>
              <a:t>malware impact:</a:t>
            </a:r>
            <a:br>
              <a:rPr lang="en-US" dirty="0" smtClean="0"/>
            </a:br>
            <a:r>
              <a:rPr lang="en-US" dirty="0" smtClean="0"/>
              <a:t>	</a:t>
            </a:r>
            <a:r>
              <a:rPr lang="en-US" dirty="0" smtClean="0">
                <a:solidFill>
                  <a:srgbClr val="FFC000"/>
                </a:solidFill>
              </a:rPr>
              <a:t>“Category is Write”</a:t>
            </a:r>
            <a:endParaRPr lang="en-US" dirty="0">
              <a:solidFill>
                <a:srgbClr val="FFC000"/>
              </a:solidFill>
            </a:endParaRPr>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1804" y="3608388"/>
            <a:ext cx="519718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24996149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The Process Tree</a:t>
            </a:r>
            <a:endParaRPr lang="en-US" dirty="0" smtClean="0"/>
          </a:p>
        </p:txBody>
      </p:sp>
      <p:sp>
        <p:nvSpPr>
          <p:cNvPr id="49155" name="Text Placeholder 2"/>
          <p:cNvSpPr>
            <a:spLocks noGrp="1"/>
          </p:cNvSpPr>
          <p:nvPr>
            <p:ph type="body" sz="quarter" idx="10"/>
          </p:nvPr>
        </p:nvSpPr>
        <p:spPr>
          <a:xfrm>
            <a:off x="519112" y="1447799"/>
            <a:ext cx="6631245" cy="1973561"/>
          </a:xfrm>
        </p:spPr>
        <p:txBody>
          <a:bodyPr/>
          <a:lstStyle/>
          <a:p>
            <a:r>
              <a:rPr lang="en-US" dirty="0" smtClean="0"/>
              <a:t>Tools-&gt;Process Tree</a:t>
            </a:r>
          </a:p>
          <a:p>
            <a:pPr lvl="1"/>
            <a:r>
              <a:rPr lang="en-US" dirty="0" smtClean="0"/>
              <a:t>Shows all processes that have been seen in the trace (including parents)</a:t>
            </a:r>
          </a:p>
          <a:p>
            <a:pPr lvl="1"/>
            <a:r>
              <a:rPr lang="en-US" dirty="0" smtClean="0"/>
              <a:t>Can toggle on and off terminated processes</a:t>
            </a:r>
          </a:p>
          <a:p>
            <a:r>
              <a:rPr lang="en-US" dirty="0" smtClean="0"/>
              <a:t>The process tree provides an easy way to see process relationships</a:t>
            </a:r>
          </a:p>
          <a:p>
            <a:pPr lvl="1"/>
            <a:r>
              <a:rPr lang="en-US" dirty="0" smtClean="0"/>
              <a:t>Short-lived processes</a:t>
            </a:r>
          </a:p>
          <a:p>
            <a:pPr lvl="1"/>
            <a:r>
              <a:rPr lang="en-US" dirty="0" smtClean="0"/>
              <a:t>Command lines</a:t>
            </a:r>
          </a:p>
          <a:p>
            <a:pPr lvl="1"/>
            <a:r>
              <a:rPr lang="en-US" dirty="0" smtClean="0"/>
              <a:t>User names</a:t>
            </a:r>
          </a:p>
          <a:p>
            <a:endParaRPr lang="en-US" dirty="0" smtClean="0"/>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0357" y="1622427"/>
            <a:ext cx="441210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2841236845"/>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p:txBody>
          <a:bodyPr/>
          <a:lstStyle/>
          <a:p>
            <a:r>
              <a:rPr lang="en-US" smtClean="0"/>
              <a:t>Real World Analysis and Cleaning</a:t>
            </a:r>
            <a:endParaRPr lang="en-US" dirty="0" smtClean="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0480777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Case of the Sysinternals-Blocking Malware</a:t>
            </a:r>
            <a:endParaRPr lang="en-US" dirty="0"/>
          </a:p>
        </p:txBody>
      </p:sp>
      <p:sp>
        <p:nvSpPr>
          <p:cNvPr id="3" name="Content Placeholder 2"/>
          <p:cNvSpPr>
            <a:spLocks noGrp="1"/>
          </p:cNvSpPr>
          <p:nvPr>
            <p:ph idx="1"/>
          </p:nvPr>
        </p:nvSpPr>
        <p:spPr>
          <a:xfrm>
            <a:off x="519112" y="1447799"/>
            <a:ext cx="11149013" cy="4813625"/>
          </a:xfrm>
        </p:spPr>
        <p:txBody>
          <a:bodyPr/>
          <a:lstStyle/>
          <a:p>
            <a:r>
              <a:rPr lang="en-US" sz="2800" dirty="0" smtClean="0"/>
              <a:t>Friend asked user to take a look at system suspected of being infected with malware</a:t>
            </a:r>
          </a:p>
          <a:p>
            <a:pPr lvl="1"/>
            <a:r>
              <a:rPr lang="en-US" sz="2400" dirty="0" smtClean="0"/>
              <a:t>Boot and logons took a long time</a:t>
            </a:r>
          </a:p>
          <a:p>
            <a:pPr lvl="1"/>
            <a:r>
              <a:rPr lang="en-US" sz="2400" dirty="0" smtClean="0"/>
              <a:t>Microsoft Security Essentials (MSE) malware scan would never complete</a:t>
            </a:r>
          </a:p>
          <a:p>
            <a:pPr lvl="1"/>
            <a:r>
              <a:rPr lang="en-US" sz="2400" dirty="0" smtClean="0"/>
              <a:t>Nothing jumped out in Task Manager </a:t>
            </a:r>
          </a:p>
          <a:p>
            <a:r>
              <a:rPr lang="en-US" sz="2800" dirty="0" smtClean="0"/>
              <a:t>Tried running </a:t>
            </a:r>
            <a:r>
              <a:rPr lang="en-US" sz="2800" dirty="0" err="1" smtClean="0"/>
              <a:t>Sysinternals</a:t>
            </a:r>
            <a:r>
              <a:rPr lang="en-US" sz="2800" dirty="0" smtClean="0"/>
              <a:t> tools, but all exited immediately after starting:</a:t>
            </a:r>
          </a:p>
          <a:p>
            <a:pPr lvl="1"/>
            <a:r>
              <a:rPr lang="en-US" sz="2400" dirty="0" err="1" smtClean="0"/>
              <a:t>Autoruns</a:t>
            </a:r>
            <a:endParaRPr lang="en-US" sz="2400" dirty="0" smtClean="0"/>
          </a:p>
          <a:p>
            <a:pPr lvl="1"/>
            <a:r>
              <a:rPr lang="en-US" sz="2400" dirty="0" smtClean="0"/>
              <a:t>Process Monitor</a:t>
            </a:r>
          </a:p>
          <a:p>
            <a:pPr lvl="1"/>
            <a:r>
              <a:rPr lang="en-US" sz="2400" dirty="0" smtClean="0"/>
              <a:t>Process Explorer</a:t>
            </a:r>
          </a:p>
          <a:p>
            <a:pPr lvl="1"/>
            <a:r>
              <a:rPr lang="en-US" sz="2400" dirty="0" smtClean="0"/>
              <a:t>Even Notepad opening a text file named “Process Explorer” would also terminate</a:t>
            </a:r>
            <a:endParaRPr lang="en-US" sz="2400" dirty="0"/>
          </a:p>
        </p:txBody>
      </p:sp>
    </p:spTree>
    <p:extLst>
      <p:ext uri="{BB962C8B-B14F-4D97-AF65-F5344CB8AC3E}">
        <p14:creationId xmlns:p14="http://schemas.microsoft.com/office/powerpoint/2010/main" val="2427714490"/>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Case of the Sysinternals-Blocking Malware (Cont)</a:t>
            </a:r>
            <a:endParaRPr lang="en-US" dirty="0"/>
          </a:p>
        </p:txBody>
      </p:sp>
      <p:sp>
        <p:nvSpPr>
          <p:cNvPr id="3" name="Content Placeholder 2"/>
          <p:cNvSpPr>
            <a:spLocks noGrp="1"/>
          </p:cNvSpPr>
          <p:nvPr>
            <p:ph idx="1"/>
          </p:nvPr>
        </p:nvSpPr>
        <p:spPr/>
        <p:txBody>
          <a:bodyPr/>
          <a:lstStyle/>
          <a:p>
            <a:r>
              <a:rPr lang="en-US" smtClean="0"/>
              <a:t>Looking through Sysinternals suite, noticed Desktops utility </a:t>
            </a:r>
          </a:p>
          <a:p>
            <a:pPr lvl="1"/>
            <a:r>
              <a:rPr lang="en-US" smtClean="0"/>
              <a:t>Hoped malware might not be smart enough to monitor additional desktops</a:t>
            </a:r>
          </a:p>
          <a:p>
            <a:r>
              <a:rPr lang="en-US" smtClean="0"/>
              <a:t>Sure enough, was able to launch Process Monitor and other tools:</a:t>
            </a:r>
          </a:p>
          <a:p>
            <a:pPr lvl="1"/>
            <a:r>
              <a:rPr lang="en-US" smtClean="0"/>
              <a:t>Malware probably </a:t>
            </a:r>
            <a:br>
              <a:rPr lang="en-US" smtClean="0"/>
            </a:br>
            <a:r>
              <a:rPr lang="en-US" smtClean="0"/>
              <a:t>looks for tools in </a:t>
            </a:r>
            <a:br>
              <a:rPr lang="en-US" smtClean="0"/>
            </a:br>
            <a:r>
              <a:rPr lang="en-US" smtClean="0"/>
              <a:t>window titles</a:t>
            </a:r>
          </a:p>
          <a:p>
            <a:pPr lvl="1"/>
            <a:r>
              <a:rPr lang="en-US" smtClean="0"/>
              <a:t>Window enumeration</a:t>
            </a:r>
            <a:br>
              <a:rPr lang="en-US" smtClean="0"/>
            </a:br>
            <a:r>
              <a:rPr lang="en-US" smtClean="0"/>
              <a:t>only returns windows</a:t>
            </a:r>
            <a:br>
              <a:rPr lang="en-US" smtClean="0"/>
            </a:br>
            <a:r>
              <a:rPr lang="en-US" smtClean="0"/>
              <a:t>of current desktop</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6328" y="3461359"/>
            <a:ext cx="5308071"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293777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Case of the Sysinternals-Blocking Malware (Cont)</a:t>
            </a:r>
            <a:endParaRPr lang="en-US" dirty="0"/>
          </a:p>
        </p:txBody>
      </p:sp>
      <p:sp>
        <p:nvSpPr>
          <p:cNvPr id="3" name="Content Placeholder 2"/>
          <p:cNvSpPr>
            <a:spLocks noGrp="1"/>
          </p:cNvSpPr>
          <p:nvPr>
            <p:ph idx="1"/>
          </p:nvPr>
        </p:nvSpPr>
        <p:spPr>
          <a:xfrm>
            <a:off x="519112" y="1447799"/>
            <a:ext cx="11149013" cy="4825937"/>
          </a:xfrm>
        </p:spPr>
        <p:txBody>
          <a:bodyPr/>
          <a:lstStyle/>
          <a:p>
            <a:r>
              <a:rPr lang="en-US" dirty="0" smtClean="0"/>
              <a:t>Nothing suspicious in Process Explorer </a:t>
            </a:r>
          </a:p>
          <a:p>
            <a:r>
              <a:rPr lang="en-US" dirty="0" smtClean="0"/>
              <a:t>Next, ran Process Monitor </a:t>
            </a:r>
          </a:p>
          <a:p>
            <a:pPr lvl="1"/>
            <a:r>
              <a:rPr lang="en-US" dirty="0" smtClean="0"/>
              <a:t>Noticed a lot of </a:t>
            </a:r>
            <a:r>
              <a:rPr lang="en-US" dirty="0" err="1" smtClean="0"/>
              <a:t>Winlogon</a:t>
            </a:r>
            <a:r>
              <a:rPr lang="en-US" dirty="0" smtClean="0"/>
              <a:t> activity, so set a filter to include it</a:t>
            </a:r>
          </a:p>
          <a:p>
            <a:pPr lvl="1"/>
            <a:r>
              <a:rPr lang="en-US" dirty="0" smtClean="0"/>
              <a:t>Could see a once-per-second check of a strange key:</a:t>
            </a:r>
            <a:br>
              <a:rPr lang="en-US" dirty="0" smtClean="0"/>
            </a:br>
            <a:endParaRPr lang="en-US" dirty="0" smtClean="0"/>
          </a:p>
          <a:p>
            <a:pPr lvl="1"/>
            <a:endParaRPr lang="en-US" dirty="0" smtClean="0"/>
          </a:p>
          <a:p>
            <a:pPr lvl="1"/>
            <a:endParaRPr lang="en-US" dirty="0" smtClean="0"/>
          </a:p>
          <a:p>
            <a:r>
              <a:rPr lang="en-US" dirty="0" smtClean="0"/>
              <a:t>Saw name of random DLL in the key:</a:t>
            </a:r>
          </a:p>
          <a:p>
            <a:endParaRPr lang="en-US" dirty="0" smtClean="0"/>
          </a:p>
          <a:p>
            <a:pPr lvl="1"/>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169" y="3376848"/>
            <a:ext cx="9200342" cy="134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markruss\AppData\Local\Temp\3\SNAGHTML5e61372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5269" y="5284356"/>
            <a:ext cx="7593969" cy="884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600438"/>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Case of the Sysinternals-Blocking Malware: Solved</a:t>
            </a:r>
            <a:endParaRPr lang="en-US" dirty="0"/>
          </a:p>
        </p:txBody>
      </p:sp>
      <p:sp>
        <p:nvSpPr>
          <p:cNvPr id="3" name="Content Placeholder 2"/>
          <p:cNvSpPr>
            <a:spLocks noGrp="1"/>
          </p:cNvSpPr>
          <p:nvPr>
            <p:ph idx="1"/>
          </p:nvPr>
        </p:nvSpPr>
        <p:spPr>
          <a:xfrm>
            <a:off x="519112" y="1447799"/>
            <a:ext cx="11149013" cy="5121402"/>
          </a:xfrm>
        </p:spPr>
        <p:txBody>
          <a:bodyPr/>
          <a:lstStyle/>
          <a:p>
            <a:r>
              <a:rPr lang="en-US" dirty="0" smtClean="0"/>
              <a:t>Tried deleting the key, but after refreshing it was back</a:t>
            </a:r>
          </a:p>
          <a:p>
            <a:r>
              <a:rPr lang="en-US" dirty="0" smtClean="0"/>
              <a:t>Went back to MSE and directed it to scan just the random DLL image file on  disk:</a:t>
            </a:r>
          </a:p>
          <a:p>
            <a:endParaRPr lang="en-US" dirty="0" smtClean="0"/>
          </a:p>
          <a:p>
            <a:endParaRPr lang="en-US" dirty="0" smtClean="0"/>
          </a:p>
          <a:p>
            <a:endParaRPr lang="en-US" dirty="0" smtClean="0"/>
          </a:p>
          <a:p>
            <a:endParaRPr lang="en-US" dirty="0" smtClean="0"/>
          </a:p>
          <a:p>
            <a:endParaRPr lang="en-US" dirty="0" smtClean="0"/>
          </a:p>
          <a:p>
            <a:r>
              <a:rPr lang="en-US" dirty="0" smtClean="0"/>
              <a:t>After clean, was able to delete Registry key and system was back to normal: problem solved</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1615" y="3046510"/>
            <a:ext cx="5054071" cy="2359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0172988"/>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endParaRPr lang="en-US"/>
          </a:p>
        </p:txBody>
      </p:sp>
      <p:sp>
        <p:nvSpPr>
          <p:cNvPr id="4" name="Title 3"/>
          <p:cNvSpPr>
            <a:spLocks noGrp="1"/>
          </p:cNvSpPr>
          <p:nvPr>
            <p:ph type="ctrTitle"/>
          </p:nvPr>
        </p:nvSpPr>
        <p:spPr/>
        <p:txBody>
          <a:bodyPr/>
          <a:lstStyle/>
          <a:p>
            <a:r>
              <a:rPr lang="en-US" dirty="0" smtClean="0"/>
              <a:t>Cleaning </a:t>
            </a:r>
            <a:r>
              <a:rPr lang="en-US" dirty="0" err="1" smtClean="0"/>
              <a:t>FakeSysDef</a:t>
            </a:r>
            <a:r>
              <a:rPr lang="en-US" dirty="0" smtClean="0"/>
              <a:t> </a:t>
            </a:r>
            <a:r>
              <a:rPr lang="en-US" dirty="0" err="1" smtClean="0"/>
              <a:t>Scareware</a:t>
            </a:r>
            <a:endParaRPr lang="en-US" dirty="0"/>
          </a:p>
        </p:txBody>
      </p:sp>
      <p:sp>
        <p:nvSpPr>
          <p:cNvPr id="7" name="TextBox 6"/>
          <p:cNvSpPr txBox="1"/>
          <p:nvPr/>
        </p:nvSpPr>
        <p:spPr>
          <a:xfrm>
            <a:off x="1098602" y="6241997"/>
            <a:ext cx="10811678" cy="276999"/>
          </a:xfrm>
          <a:prstGeom prst="rect">
            <a:avLst/>
          </a:prstGeom>
          <a:noFill/>
        </p:spPr>
        <p:txBody>
          <a:bodyPr wrap="none" lIns="0" tIns="0" rIns="0" bIns="0" rtlCol="0">
            <a:spAutoFit/>
          </a:bodyPr>
          <a:lstStyle/>
          <a:p>
            <a:r>
              <a:rPr lang="en-US" dirty="0">
                <a:solidFill>
                  <a:srgbClr val="FFFFFF"/>
                </a:solidFill>
                <a:hlinkClick r:id="rId2"/>
              </a:rPr>
              <a:t>http://www.microsoft.com/security/portal/Threat/Encyclopedia/Entry.aspx?name=Trojan:Win32/FakeSysdef</a:t>
            </a:r>
            <a:endParaRPr lang="en-US" dirty="0" smtClean="0">
              <a:gradFill>
                <a:gsLst>
                  <a:gs pos="0">
                    <a:srgbClr val="FFFFFF"/>
                  </a:gs>
                  <a:gs pos="86000">
                    <a:srgbClr val="FFFFFF"/>
                  </a:gs>
                </a:gsLst>
                <a:lin ang="5400000" scaled="0"/>
              </a:gradFill>
            </a:endParaRPr>
          </a:p>
        </p:txBody>
      </p:sp>
      <p:sp>
        <p:nvSpPr>
          <p:cNvPr id="6" name="Rectangle 5"/>
          <p:cNvSpPr/>
          <p:nvPr/>
        </p:nvSpPr>
        <p:spPr>
          <a:xfrm>
            <a:off x="2209485" y="493612"/>
            <a:ext cx="7591976" cy="923330"/>
          </a:xfrm>
          <a:prstGeom prst="rect">
            <a:avLst/>
          </a:prstGeom>
        </p:spPr>
        <p:txBody>
          <a:bodyPr wrap="square">
            <a:spAutoFit/>
          </a:bodyPr>
          <a:lstStyle/>
          <a:p>
            <a:r>
              <a:rPr lang="en-US" i="1" dirty="0">
                <a:solidFill>
                  <a:srgbClr val="FFFFFF"/>
                </a:solidFill>
              </a:rPr>
              <a:t>Give a man a stolen credit card &amp; he'll eat like a king for a day. </a:t>
            </a:r>
            <a:endParaRPr lang="en-US" i="1" dirty="0" smtClean="0">
              <a:solidFill>
                <a:srgbClr val="FFFFFF"/>
              </a:solidFill>
            </a:endParaRPr>
          </a:p>
          <a:p>
            <a:r>
              <a:rPr lang="en-US" i="1" dirty="0" smtClean="0">
                <a:solidFill>
                  <a:srgbClr val="FFFFFF"/>
                </a:solidFill>
              </a:rPr>
              <a:t>Teach </a:t>
            </a:r>
            <a:r>
              <a:rPr lang="en-US" i="1" dirty="0">
                <a:solidFill>
                  <a:srgbClr val="FFFFFF"/>
                </a:solidFill>
              </a:rPr>
              <a:t>a man to phish </a:t>
            </a:r>
            <a:r>
              <a:rPr lang="en-US" i="1" dirty="0" smtClean="0">
                <a:solidFill>
                  <a:srgbClr val="FFFFFF"/>
                </a:solidFill>
              </a:rPr>
              <a:t>and he'll </a:t>
            </a:r>
            <a:r>
              <a:rPr lang="en-US" i="1" dirty="0">
                <a:solidFill>
                  <a:srgbClr val="FFFFFF"/>
                </a:solidFill>
              </a:rPr>
              <a:t>be set for life. </a:t>
            </a:r>
            <a:endParaRPr lang="en-US" i="1" dirty="0" smtClean="0">
              <a:solidFill>
                <a:srgbClr val="FFFFFF"/>
              </a:solidFill>
            </a:endParaRPr>
          </a:p>
          <a:p>
            <a:r>
              <a:rPr lang="en-US" i="1" dirty="0">
                <a:solidFill>
                  <a:srgbClr val="FFFFFF"/>
                </a:solidFill>
              </a:rPr>
              <a:t>	</a:t>
            </a:r>
            <a:r>
              <a:rPr lang="en-US" i="1" dirty="0" smtClean="0">
                <a:solidFill>
                  <a:srgbClr val="FFFFFF"/>
                </a:solidFill>
              </a:rPr>
              <a:t>				-- </a:t>
            </a:r>
            <a:r>
              <a:rPr lang="en-US" i="1" dirty="0">
                <a:solidFill>
                  <a:srgbClr val="FFFFFF"/>
                </a:solidFill>
              </a:rPr>
              <a:t>Ancient Nigerian proverb</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6422" y="3874269"/>
            <a:ext cx="3797064" cy="2123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503100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Sysinternals</a:t>
            </a:r>
            <a:r>
              <a:rPr lang="en-US" dirty="0" smtClean="0"/>
              <a:t> Antivirus</a:t>
            </a:r>
            <a:endParaRPr lang="en-US" dirty="0"/>
          </a:p>
        </p:txBody>
      </p:sp>
      <p:sp>
        <p:nvSpPr>
          <p:cNvPr id="3" name="Content Placeholder 2"/>
          <p:cNvSpPr>
            <a:spLocks noGrp="1"/>
          </p:cNvSpPr>
          <p:nvPr>
            <p:ph idx="1"/>
          </p:nvPr>
        </p:nvSpPr>
        <p:spPr>
          <a:xfrm>
            <a:off x="519112" y="1447799"/>
            <a:ext cx="11149013" cy="2640723"/>
          </a:xfrm>
        </p:spPr>
        <p:txBody>
          <a:bodyPr/>
          <a:lstStyle/>
          <a:p>
            <a:r>
              <a:rPr lang="en-US" dirty="0" smtClean="0"/>
              <a:t>Don’t use it!</a:t>
            </a:r>
          </a:p>
          <a:p>
            <a:pPr lvl="1"/>
            <a:r>
              <a:rPr lang="en-US" dirty="0" smtClean="0"/>
              <a:t>I didn’t write it!</a:t>
            </a:r>
          </a:p>
          <a:p>
            <a:pPr lvl="1"/>
            <a:r>
              <a:rPr lang="en-US" dirty="0" smtClean="0"/>
              <a:t>It’s not very good (actually,</a:t>
            </a:r>
            <a:br>
              <a:rPr lang="en-US" dirty="0" smtClean="0"/>
            </a:br>
            <a:r>
              <a:rPr lang="en-US" dirty="0" smtClean="0"/>
              <a:t>it’s malware)</a:t>
            </a:r>
          </a:p>
          <a:p>
            <a:pPr lvl="1"/>
            <a:r>
              <a:rPr lang="en-US" dirty="0" smtClean="0"/>
              <a:t>They don’t even link to </a:t>
            </a:r>
            <a:br>
              <a:rPr lang="en-US" dirty="0" smtClean="0"/>
            </a:br>
            <a:r>
              <a:rPr lang="en-US" dirty="0" smtClean="0"/>
              <a:t>Sysinternals.com </a:t>
            </a:r>
            <a:r>
              <a:rPr lang="en-US" dirty="0" smtClean="0">
                <a:sym typeface="Wingdings" pitchFamily="2" charset="2"/>
              </a:rPr>
              <a:t></a:t>
            </a:r>
            <a:endParaRPr lang="en-US" dirty="0"/>
          </a:p>
        </p:txBody>
      </p:sp>
      <p:pic>
        <p:nvPicPr>
          <p:cNvPr id="2050" name="Picture 2" descr="http://www.microsoft.com/security/encyclopedia/en-us/i/99772865754542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2720" y="1165174"/>
            <a:ext cx="5456198" cy="4130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463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Case of the Strange Reboots </a:t>
            </a:r>
            <a:endParaRPr lang="en-US" dirty="0"/>
          </a:p>
        </p:txBody>
      </p:sp>
      <p:sp>
        <p:nvSpPr>
          <p:cNvPr id="3" name="Content Placeholder 2"/>
          <p:cNvSpPr>
            <a:spLocks noGrp="1"/>
          </p:cNvSpPr>
          <p:nvPr>
            <p:ph idx="1"/>
          </p:nvPr>
        </p:nvSpPr>
        <p:spPr>
          <a:xfrm>
            <a:off x="534226" y="1213531"/>
            <a:ext cx="11149013" cy="3010055"/>
          </a:xfrm>
        </p:spPr>
        <p:txBody>
          <a:bodyPr/>
          <a:lstStyle/>
          <a:p>
            <a:r>
              <a:rPr lang="en-US" sz="2800" dirty="0" smtClean="0"/>
              <a:t>Laptop would reboot immediately after connecting to wireless networks:</a:t>
            </a:r>
          </a:p>
          <a:p>
            <a:pPr lvl="1"/>
            <a:r>
              <a:rPr lang="en-US" sz="2400" dirty="0" smtClean="0"/>
              <a:t>Followed by boot to safe mode </a:t>
            </a:r>
          </a:p>
          <a:p>
            <a:pPr lvl="1"/>
            <a:r>
              <a:rPr lang="en-US" sz="2400" dirty="0" smtClean="0"/>
              <a:t>Then boot back to normal mode</a:t>
            </a:r>
          </a:p>
          <a:p>
            <a:r>
              <a:rPr lang="en-US" sz="2800" dirty="0" smtClean="0"/>
              <a:t>Boot to safe mode resulted in automatic logoff</a:t>
            </a:r>
          </a:p>
          <a:p>
            <a:r>
              <a:rPr lang="en-US" sz="2800" dirty="0"/>
              <a:t>Tried to run Microsoft Security Essentials (MSE), but it was damaged</a:t>
            </a:r>
          </a:p>
          <a:p>
            <a:endParaRPr lang="en-US" sz="2800" dirty="0" smtClean="0"/>
          </a:p>
        </p:txBody>
      </p:sp>
      <p:pic>
        <p:nvPicPr>
          <p:cNvPr id="4" name="Picture 3"/>
          <p:cNvPicPr/>
          <p:nvPr/>
        </p:nvPicPr>
        <p:blipFill>
          <a:blip r:embed="rId2" cstate="print"/>
          <a:srcRect/>
          <a:stretch>
            <a:fillRect/>
          </a:stretch>
        </p:blipFill>
        <p:spPr bwMode="auto">
          <a:xfrm>
            <a:off x="1090171" y="3873891"/>
            <a:ext cx="4079624" cy="2495550"/>
          </a:xfrm>
          <a:prstGeom prst="rect">
            <a:avLst/>
          </a:prstGeom>
          <a:noFill/>
          <a:ln w="9525">
            <a:noFill/>
            <a:miter lim="800000"/>
            <a:headEnd/>
            <a:tailEnd/>
          </a:ln>
        </p:spPr>
      </p:pic>
      <p:pic>
        <p:nvPicPr>
          <p:cNvPr id="5" name="Picture 4"/>
          <p:cNvPicPr/>
          <p:nvPr/>
        </p:nvPicPr>
        <p:blipFill>
          <a:blip r:embed="rId3" cstate="print"/>
          <a:srcRect/>
          <a:stretch>
            <a:fillRect/>
          </a:stretch>
        </p:blipFill>
        <p:spPr bwMode="auto">
          <a:xfrm>
            <a:off x="5611485" y="4484121"/>
            <a:ext cx="4390911" cy="1562100"/>
          </a:xfrm>
          <a:prstGeom prst="rect">
            <a:avLst/>
          </a:prstGeom>
          <a:noFill/>
          <a:ln w="9525">
            <a:noFill/>
            <a:miter lim="800000"/>
            <a:headEnd/>
            <a:tailEnd/>
          </a:ln>
        </p:spPr>
      </p:pic>
    </p:spTree>
    <p:extLst>
      <p:ext uri="{BB962C8B-B14F-4D97-AF65-F5344CB8AC3E}">
        <p14:creationId xmlns:p14="http://schemas.microsoft.com/office/powerpoint/2010/main" val="741997455"/>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Case of the Strange Reboots </a:t>
            </a:r>
          </a:p>
        </p:txBody>
      </p:sp>
      <p:sp>
        <p:nvSpPr>
          <p:cNvPr id="3" name="Content Placeholder 2"/>
          <p:cNvSpPr>
            <a:spLocks noGrp="1"/>
          </p:cNvSpPr>
          <p:nvPr>
            <p:ph idx="1"/>
          </p:nvPr>
        </p:nvSpPr>
        <p:spPr>
          <a:xfrm>
            <a:off x="730059" y="1164101"/>
            <a:ext cx="10728705" cy="886397"/>
          </a:xfrm>
        </p:spPr>
        <p:txBody>
          <a:bodyPr/>
          <a:lstStyle/>
          <a:p>
            <a:r>
              <a:rPr lang="en-US" dirty="0" smtClean="0"/>
              <a:t>Ran Process Explorer and saw many processes exhibiting malware characteristics:</a:t>
            </a:r>
            <a:endParaRPr lang="en-US" dirty="0"/>
          </a:p>
        </p:txBody>
      </p:sp>
      <p:pic>
        <p:nvPicPr>
          <p:cNvPr id="4" name="Picture 3"/>
          <p:cNvPicPr/>
          <p:nvPr/>
        </p:nvPicPr>
        <p:blipFill>
          <a:blip r:embed="rId2" cstate="print"/>
          <a:srcRect/>
          <a:stretch>
            <a:fillRect/>
          </a:stretch>
        </p:blipFill>
        <p:spPr bwMode="auto">
          <a:xfrm>
            <a:off x="2139391" y="2048620"/>
            <a:ext cx="7910040" cy="4152900"/>
          </a:xfrm>
          <a:prstGeom prst="rect">
            <a:avLst/>
          </a:prstGeom>
          <a:noFill/>
          <a:ln w="9525">
            <a:noFill/>
            <a:miter lim="800000"/>
            <a:headEnd/>
            <a:tailEnd/>
          </a:ln>
        </p:spPr>
      </p:pic>
    </p:spTree>
    <p:extLst>
      <p:ext uri="{BB962C8B-B14F-4D97-AF65-F5344CB8AC3E}">
        <p14:creationId xmlns:p14="http://schemas.microsoft.com/office/powerpoint/2010/main" val="3392924733"/>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Case of the Strange Reboots </a:t>
            </a:r>
            <a:r>
              <a:rPr lang="en-US" dirty="0" smtClean="0"/>
              <a:t>(</a:t>
            </a:r>
            <a:r>
              <a:rPr lang="en-US" dirty="0" err="1" smtClean="0"/>
              <a:t>Cont</a:t>
            </a:r>
            <a:r>
              <a:rPr lang="en-US" dirty="0" smtClean="0"/>
              <a:t>)</a:t>
            </a:r>
            <a:endParaRPr lang="en-US" dirty="0"/>
          </a:p>
        </p:txBody>
      </p:sp>
      <p:sp>
        <p:nvSpPr>
          <p:cNvPr id="3" name="Content Placeholder 2"/>
          <p:cNvSpPr>
            <a:spLocks noGrp="1"/>
          </p:cNvSpPr>
          <p:nvPr>
            <p:ph idx="1"/>
          </p:nvPr>
        </p:nvSpPr>
        <p:spPr>
          <a:xfrm>
            <a:off x="714231" y="1318846"/>
            <a:ext cx="10728705" cy="886397"/>
          </a:xfrm>
        </p:spPr>
        <p:txBody>
          <a:bodyPr/>
          <a:lstStyle/>
          <a:p>
            <a:r>
              <a:rPr lang="en-US" dirty="0" smtClean="0"/>
              <a:t>Processes with names mimicking Windows processes were clearly malicious:</a:t>
            </a:r>
            <a:endParaRPr lang="en-US" dirty="0"/>
          </a:p>
        </p:txBody>
      </p:sp>
      <p:pic>
        <p:nvPicPr>
          <p:cNvPr id="4" name="Picture 3"/>
          <p:cNvPicPr/>
          <p:nvPr/>
        </p:nvPicPr>
        <p:blipFill>
          <a:blip r:embed="rId2" cstate="print"/>
          <a:srcRect/>
          <a:stretch>
            <a:fillRect/>
          </a:stretch>
        </p:blipFill>
        <p:spPr bwMode="auto">
          <a:xfrm>
            <a:off x="751739" y="2171847"/>
            <a:ext cx="7910040" cy="1019175"/>
          </a:xfrm>
          <a:prstGeom prst="rect">
            <a:avLst/>
          </a:prstGeom>
          <a:noFill/>
          <a:ln w="9525">
            <a:noFill/>
            <a:miter lim="800000"/>
            <a:headEnd/>
            <a:tailEnd/>
          </a:ln>
        </p:spPr>
      </p:pic>
      <p:pic>
        <p:nvPicPr>
          <p:cNvPr id="5" name="Picture 4"/>
          <p:cNvPicPr/>
          <p:nvPr/>
        </p:nvPicPr>
        <p:blipFill>
          <a:blip r:embed="rId3" cstate="print"/>
          <a:srcRect/>
          <a:stretch>
            <a:fillRect/>
          </a:stretch>
        </p:blipFill>
        <p:spPr bwMode="auto">
          <a:xfrm>
            <a:off x="714230" y="3429000"/>
            <a:ext cx="7910040" cy="1219200"/>
          </a:xfrm>
          <a:prstGeom prst="rect">
            <a:avLst/>
          </a:prstGeom>
          <a:noFill/>
          <a:ln w="9525">
            <a:noFill/>
            <a:miter lim="800000"/>
            <a:headEnd/>
            <a:tailEnd/>
          </a:ln>
        </p:spPr>
      </p:pic>
      <p:pic>
        <p:nvPicPr>
          <p:cNvPr id="6" name="Picture 5"/>
          <p:cNvPicPr/>
          <p:nvPr/>
        </p:nvPicPr>
        <p:blipFill>
          <a:blip r:embed="rId4" cstate="print"/>
          <a:srcRect/>
          <a:stretch>
            <a:fillRect/>
          </a:stretch>
        </p:blipFill>
        <p:spPr bwMode="auto">
          <a:xfrm>
            <a:off x="6553252" y="3191022"/>
            <a:ext cx="3580467" cy="3171825"/>
          </a:xfrm>
          <a:prstGeom prst="rect">
            <a:avLst/>
          </a:prstGeom>
          <a:noFill/>
          <a:ln w="9525">
            <a:noFill/>
            <a:miter lim="800000"/>
            <a:headEnd/>
            <a:tailEnd/>
          </a:ln>
        </p:spPr>
      </p:pic>
    </p:spTree>
    <p:extLst>
      <p:ext uri="{BB962C8B-B14F-4D97-AF65-F5344CB8AC3E}">
        <p14:creationId xmlns:p14="http://schemas.microsoft.com/office/powerpoint/2010/main" val="122447633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Case of the Strange Reboots  (</a:t>
            </a:r>
            <a:r>
              <a:rPr lang="en-US" dirty="0" err="1"/>
              <a:t>Cont</a:t>
            </a:r>
            <a:r>
              <a:rPr lang="en-US" dirty="0"/>
              <a:t>)</a:t>
            </a:r>
          </a:p>
        </p:txBody>
      </p:sp>
      <p:sp>
        <p:nvSpPr>
          <p:cNvPr id="3" name="Content Placeholder 2"/>
          <p:cNvSpPr>
            <a:spLocks noGrp="1"/>
          </p:cNvSpPr>
          <p:nvPr>
            <p:ph idx="1"/>
          </p:nvPr>
        </p:nvSpPr>
        <p:spPr>
          <a:xfrm>
            <a:off x="519112" y="1447799"/>
            <a:ext cx="11149013" cy="443198"/>
          </a:xfrm>
        </p:spPr>
        <p:txBody>
          <a:bodyPr/>
          <a:lstStyle/>
          <a:p>
            <a:r>
              <a:rPr lang="en-US" dirty="0" err="1" smtClean="0"/>
              <a:t>Autoruns</a:t>
            </a:r>
            <a:r>
              <a:rPr lang="en-US" dirty="0" smtClean="0"/>
              <a:t> showed system massively infected:</a:t>
            </a:r>
            <a:endParaRPr lang="en-US" dirty="0"/>
          </a:p>
        </p:txBody>
      </p:sp>
      <p:pic>
        <p:nvPicPr>
          <p:cNvPr id="4" name="Picture 3"/>
          <p:cNvPicPr/>
          <p:nvPr/>
        </p:nvPicPr>
        <p:blipFill>
          <a:blip r:embed="rId2" cstate="print"/>
          <a:srcRect/>
          <a:stretch>
            <a:fillRect/>
          </a:stretch>
        </p:blipFill>
        <p:spPr bwMode="auto">
          <a:xfrm>
            <a:off x="2041879" y="2248677"/>
            <a:ext cx="7910040" cy="3114675"/>
          </a:xfrm>
          <a:prstGeom prst="rect">
            <a:avLst/>
          </a:prstGeom>
          <a:noFill/>
          <a:ln w="9525">
            <a:noFill/>
            <a:miter lim="800000"/>
            <a:headEnd/>
            <a:tailEnd/>
          </a:ln>
        </p:spPr>
      </p:pic>
    </p:spTree>
    <p:extLst>
      <p:ext uri="{BB962C8B-B14F-4D97-AF65-F5344CB8AC3E}">
        <p14:creationId xmlns:p14="http://schemas.microsoft.com/office/powerpoint/2010/main" val="678807527"/>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Case of the Strange Reboots </a:t>
            </a:r>
            <a:r>
              <a:rPr lang="en-US" dirty="0" smtClean="0"/>
              <a:t> (</a:t>
            </a:r>
            <a:r>
              <a:rPr lang="en-US" dirty="0" err="1" smtClean="0"/>
              <a:t>Cont</a:t>
            </a:r>
            <a:r>
              <a:rPr lang="en-US" dirty="0" smtClean="0"/>
              <a:t>)</a:t>
            </a:r>
            <a:endParaRPr lang="en-US" dirty="0"/>
          </a:p>
        </p:txBody>
      </p:sp>
      <p:sp>
        <p:nvSpPr>
          <p:cNvPr id="3" name="Content Placeholder 2"/>
          <p:cNvSpPr>
            <a:spLocks noGrp="1"/>
          </p:cNvSpPr>
          <p:nvPr>
            <p:ph idx="1"/>
          </p:nvPr>
        </p:nvSpPr>
        <p:spPr>
          <a:xfrm>
            <a:off x="730060" y="1473591"/>
            <a:ext cx="10728705" cy="5318379"/>
          </a:xfrm>
        </p:spPr>
        <p:txBody>
          <a:bodyPr/>
          <a:lstStyle/>
          <a:p>
            <a:r>
              <a:rPr lang="en-US" dirty="0" smtClean="0"/>
              <a:t>Suspended all packed processes</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pic>
        <p:nvPicPr>
          <p:cNvPr id="4" name="Picture 3"/>
          <p:cNvPicPr/>
          <p:nvPr/>
        </p:nvPicPr>
        <p:blipFill>
          <a:blip r:embed="rId2" cstate="print"/>
          <a:srcRect/>
          <a:stretch>
            <a:fillRect/>
          </a:stretch>
        </p:blipFill>
        <p:spPr bwMode="auto">
          <a:xfrm>
            <a:off x="1879517" y="2106128"/>
            <a:ext cx="7922736" cy="3943350"/>
          </a:xfrm>
          <a:prstGeom prst="rect">
            <a:avLst/>
          </a:prstGeom>
          <a:noFill/>
          <a:ln w="9525">
            <a:noFill/>
            <a:miter lim="800000"/>
            <a:headEnd/>
            <a:tailEnd/>
          </a:ln>
        </p:spPr>
      </p:pic>
    </p:spTree>
    <p:extLst>
      <p:ext uri="{BB962C8B-B14F-4D97-AF65-F5344CB8AC3E}">
        <p14:creationId xmlns:p14="http://schemas.microsoft.com/office/powerpoint/2010/main" val="2497654410"/>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Case of the Strange </a:t>
            </a:r>
            <a:r>
              <a:rPr lang="en-US" dirty="0" smtClean="0"/>
              <a:t>Reboots: Solved</a:t>
            </a:r>
            <a:endParaRPr lang="en-US" dirty="0"/>
          </a:p>
        </p:txBody>
      </p:sp>
      <p:sp>
        <p:nvSpPr>
          <p:cNvPr id="3" name="Content Placeholder 2"/>
          <p:cNvSpPr>
            <a:spLocks noGrp="1"/>
          </p:cNvSpPr>
          <p:nvPr>
            <p:ph idx="1"/>
          </p:nvPr>
        </p:nvSpPr>
        <p:spPr>
          <a:xfrm>
            <a:off x="519112" y="1447799"/>
            <a:ext cx="11149013" cy="4512004"/>
          </a:xfrm>
        </p:spPr>
        <p:txBody>
          <a:bodyPr/>
          <a:lstStyle/>
          <a:p>
            <a:r>
              <a:rPr lang="en-US" dirty="0"/>
              <a:t>Connected to network: no restart </a:t>
            </a:r>
            <a:endParaRPr lang="en-US" dirty="0" smtClean="0"/>
          </a:p>
          <a:p>
            <a:r>
              <a:rPr lang="en-US" dirty="0" smtClean="0"/>
              <a:t>Downloaded and ran fresh copy of MSE</a:t>
            </a:r>
            <a:endParaRPr lang="en-US" dirty="0"/>
          </a:p>
          <a:p>
            <a:pPr lvl="1"/>
            <a:r>
              <a:rPr lang="en-US" dirty="0" smtClean="0"/>
              <a:t>MSE detected several malware variants:</a:t>
            </a:r>
          </a:p>
          <a:p>
            <a:endParaRPr lang="en-US" dirty="0"/>
          </a:p>
          <a:p>
            <a:endParaRPr lang="en-US" dirty="0" smtClean="0"/>
          </a:p>
          <a:p>
            <a:endParaRPr lang="en-US" dirty="0"/>
          </a:p>
          <a:p>
            <a:r>
              <a:rPr lang="en-US" dirty="0" smtClean="0"/>
              <a:t>After cleaning, no more suspicious </a:t>
            </a:r>
            <a:br>
              <a:rPr lang="en-US" dirty="0" smtClean="0"/>
            </a:br>
            <a:r>
              <a:rPr lang="en-US" dirty="0" smtClean="0"/>
              <a:t>processes and system behaved </a:t>
            </a:r>
            <a:br>
              <a:rPr lang="en-US" dirty="0" smtClean="0"/>
            </a:br>
            <a:r>
              <a:rPr lang="en-US" dirty="0" smtClean="0"/>
              <a:t>normally: problem solved</a:t>
            </a:r>
          </a:p>
        </p:txBody>
      </p:sp>
      <p:pic>
        <p:nvPicPr>
          <p:cNvPr id="4" name="Picture 3"/>
          <p:cNvPicPr/>
          <p:nvPr/>
        </p:nvPicPr>
        <p:blipFill>
          <a:blip r:embed="rId2" cstate="print"/>
          <a:srcRect/>
          <a:stretch>
            <a:fillRect/>
          </a:stretch>
        </p:blipFill>
        <p:spPr bwMode="auto">
          <a:xfrm>
            <a:off x="2245742" y="3196610"/>
            <a:ext cx="4200457" cy="1152817"/>
          </a:xfrm>
          <a:prstGeom prst="rect">
            <a:avLst/>
          </a:prstGeom>
          <a:noFill/>
          <a:ln w="9525">
            <a:noFill/>
            <a:miter lim="800000"/>
            <a:headEnd/>
            <a:tailEnd/>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6261" y="1642099"/>
            <a:ext cx="3358202" cy="4532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498162"/>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r>
              <a:rPr lang="en-US" dirty="0" smtClean="0"/>
              <a:t>Cleaning </a:t>
            </a:r>
            <a:r>
              <a:rPr lang="en-US" dirty="0" err="1" smtClean="0"/>
              <a:t>Cycbot</a:t>
            </a:r>
            <a:endParaRPr lang="en-US" dirty="0"/>
          </a:p>
        </p:txBody>
      </p:sp>
      <p:sp>
        <p:nvSpPr>
          <p:cNvPr id="2" name="Rectangle 1"/>
          <p:cNvSpPr/>
          <p:nvPr/>
        </p:nvSpPr>
        <p:spPr>
          <a:xfrm>
            <a:off x="890364" y="6180074"/>
            <a:ext cx="10807700" cy="369332"/>
          </a:xfrm>
          <a:prstGeom prst="rect">
            <a:avLst/>
          </a:prstGeom>
        </p:spPr>
        <p:txBody>
          <a:bodyPr wrap="square">
            <a:spAutoFit/>
          </a:bodyPr>
          <a:lstStyle/>
          <a:p>
            <a:r>
              <a:rPr lang="en-US" dirty="0">
                <a:solidFill>
                  <a:srgbClr val="FFC000"/>
                </a:solidFill>
                <a:hlinkClick r:id="rId2"/>
              </a:rPr>
              <a:t>http://www.microsoft.com/security/portal/Threat/Encyclopedia/Entry.aspx?Name=Win32%2fCycbot</a:t>
            </a:r>
            <a:endParaRPr lang="en-US" dirty="0">
              <a:solidFill>
                <a:srgbClr val="FFC000"/>
              </a:solidFill>
            </a:endParaRPr>
          </a:p>
        </p:txBody>
      </p:sp>
    </p:spTree>
    <p:extLst>
      <p:ext uri="{BB962C8B-B14F-4D97-AF65-F5344CB8AC3E}">
        <p14:creationId xmlns:p14="http://schemas.microsoft.com/office/powerpoint/2010/main" val="371567251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r>
              <a:rPr lang="en-US" dirty="0" smtClean="0"/>
              <a:t>Analyzing and Cleaning </a:t>
            </a:r>
            <a:r>
              <a:rPr lang="en-US" dirty="0" err="1" smtClean="0"/>
              <a:t>Stuxnet</a:t>
            </a:r>
            <a:r>
              <a:rPr lang="en-US" dirty="0" smtClean="0"/>
              <a:t> and Flame </a:t>
            </a:r>
            <a:endParaRPr lang="en-US" dirty="0"/>
          </a:p>
        </p:txBody>
      </p:sp>
      <p:sp>
        <p:nvSpPr>
          <p:cNvPr id="2" name="Rectangle 1"/>
          <p:cNvSpPr/>
          <p:nvPr/>
        </p:nvSpPr>
        <p:spPr>
          <a:xfrm>
            <a:off x="1063546" y="6008423"/>
            <a:ext cx="10604500" cy="369332"/>
          </a:xfrm>
          <a:prstGeom prst="rect">
            <a:avLst/>
          </a:prstGeom>
        </p:spPr>
        <p:txBody>
          <a:bodyPr wrap="square">
            <a:spAutoFit/>
          </a:bodyPr>
          <a:lstStyle/>
          <a:p>
            <a:r>
              <a:rPr lang="en-US" dirty="0">
                <a:solidFill>
                  <a:srgbClr val="FFFFFF"/>
                </a:solidFill>
                <a:hlinkClick r:id="rId2"/>
              </a:rPr>
              <a:t>http://www.microsoft.com/security/portal/Threat/Encyclopedia/Entry.aspx?Name=WinNT%2fStuxnet</a:t>
            </a:r>
            <a:endParaRPr lang="en-US" dirty="0">
              <a:solidFill>
                <a:srgbClr val="FFFFFF"/>
              </a:solidFill>
            </a:endParaRPr>
          </a:p>
        </p:txBody>
      </p:sp>
      <p:sp>
        <p:nvSpPr>
          <p:cNvPr id="6" name="Rectangle 5"/>
          <p:cNvSpPr/>
          <p:nvPr/>
        </p:nvSpPr>
        <p:spPr>
          <a:xfrm>
            <a:off x="508001" y="6344459"/>
            <a:ext cx="11377760" cy="369332"/>
          </a:xfrm>
          <a:prstGeom prst="rect">
            <a:avLst/>
          </a:prstGeom>
        </p:spPr>
        <p:txBody>
          <a:bodyPr wrap="square">
            <a:spAutoFit/>
          </a:bodyPr>
          <a:lstStyle/>
          <a:p>
            <a:r>
              <a:rPr lang="en-US" dirty="0">
                <a:solidFill>
                  <a:srgbClr val="FFFFFF"/>
                </a:solidFill>
                <a:hlinkClick r:id="rId3"/>
              </a:rPr>
              <a:t>http://www.microsoft.com/security/portal/Threat/Encyclopedia/Entry.aspx?Name=Worm:Win32/Flame.gen!B</a:t>
            </a:r>
            <a:endParaRPr lang="en-US" dirty="0">
              <a:solidFill>
                <a:srgbClr val="FFFFFF"/>
              </a:solidFill>
            </a:endParaRPr>
          </a:p>
        </p:txBody>
      </p:sp>
      <p:pic>
        <p:nvPicPr>
          <p:cNvPr id="2050" name="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1" y="1482308"/>
            <a:ext cx="3362398" cy="404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125427"/>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Stuxnet</a:t>
            </a:r>
            <a:endParaRPr lang="en-US" dirty="0"/>
          </a:p>
        </p:txBody>
      </p:sp>
      <p:sp>
        <p:nvSpPr>
          <p:cNvPr id="3" name="Content Placeholder 2"/>
          <p:cNvSpPr>
            <a:spLocks noGrp="1"/>
          </p:cNvSpPr>
          <p:nvPr>
            <p:ph type="body" sz="quarter" idx="10"/>
          </p:nvPr>
        </p:nvSpPr>
        <p:spPr>
          <a:xfrm>
            <a:off x="519112" y="1015999"/>
            <a:ext cx="11149013" cy="5675400"/>
          </a:xfrm>
        </p:spPr>
        <p:txBody>
          <a:bodyPr/>
          <a:lstStyle/>
          <a:p>
            <a:r>
              <a:rPr lang="en-US" sz="2400" dirty="0" smtClean="0"/>
              <a:t>Discovered June 2010 after it had </a:t>
            </a:r>
            <a:br>
              <a:rPr lang="en-US" sz="2400" dirty="0" smtClean="0"/>
            </a:br>
            <a:r>
              <a:rPr lang="en-US" sz="2400" dirty="0" smtClean="0"/>
              <a:t>spread for year</a:t>
            </a:r>
          </a:p>
          <a:p>
            <a:r>
              <a:rPr lang="en-US" sz="2400" dirty="0" smtClean="0"/>
              <a:t>Exploited 4 zero day Windows </a:t>
            </a:r>
            <a:br>
              <a:rPr lang="en-US" sz="2400" dirty="0" smtClean="0"/>
            </a:br>
            <a:r>
              <a:rPr lang="en-US" sz="2400" dirty="0" smtClean="0"/>
              <a:t>vulnerabilities</a:t>
            </a:r>
          </a:p>
          <a:p>
            <a:pPr lvl="1"/>
            <a:r>
              <a:rPr lang="en-US" sz="2000" dirty="0"/>
              <a:t>Print spooler </a:t>
            </a:r>
            <a:r>
              <a:rPr lang="en-US" sz="2000" dirty="0" smtClean="0"/>
              <a:t>for remote code execution</a:t>
            </a:r>
            <a:endParaRPr lang="en-US" sz="2000" dirty="0"/>
          </a:p>
          <a:p>
            <a:pPr lvl="1"/>
            <a:r>
              <a:rPr lang="en-US" sz="2000" dirty="0" smtClean="0"/>
              <a:t>Shell link Explorer code execution from </a:t>
            </a:r>
            <a:br>
              <a:rPr lang="en-US" sz="2000" dirty="0" smtClean="0"/>
            </a:br>
            <a:r>
              <a:rPr lang="en-US" sz="2000" dirty="0" smtClean="0"/>
              <a:t>infected key</a:t>
            </a:r>
          </a:p>
          <a:p>
            <a:pPr lvl="1"/>
            <a:r>
              <a:rPr lang="en-US" sz="2000" dirty="0" smtClean="0"/>
              <a:t>Win2K/Windows XP Win32k.sys privilege </a:t>
            </a:r>
            <a:br>
              <a:rPr lang="en-US" sz="2000" dirty="0" smtClean="0"/>
            </a:br>
            <a:r>
              <a:rPr lang="en-US" sz="2000" dirty="0" smtClean="0"/>
              <a:t>elevation</a:t>
            </a:r>
          </a:p>
          <a:p>
            <a:pPr lvl="1"/>
            <a:r>
              <a:rPr lang="en-US" sz="2000" dirty="0" smtClean="0"/>
              <a:t>Windows 7 Task Scheduler privilege elevation</a:t>
            </a:r>
          </a:p>
          <a:p>
            <a:r>
              <a:rPr lang="en-US" sz="2400" dirty="0" smtClean="0"/>
              <a:t>Drivers signed by certificates stolen from </a:t>
            </a:r>
            <a:r>
              <a:rPr lang="en-US" sz="2400" dirty="0" err="1" smtClean="0"/>
              <a:t>RealTek</a:t>
            </a:r>
            <a:r>
              <a:rPr lang="en-US" sz="2400" dirty="0" smtClean="0"/>
              <a:t> and </a:t>
            </a:r>
            <a:r>
              <a:rPr lang="en-US" sz="2400" dirty="0" err="1" smtClean="0"/>
              <a:t>JMicron</a:t>
            </a:r>
            <a:endParaRPr lang="en-US" sz="2400" dirty="0" smtClean="0"/>
          </a:p>
          <a:p>
            <a:r>
              <a:rPr lang="en-US" sz="2400" dirty="0" smtClean="0"/>
              <a:t>Rootkit code for Siemens Step 7 SCADA PLC for centrifuges</a:t>
            </a:r>
          </a:p>
          <a:p>
            <a:r>
              <a:rPr lang="en-US" sz="2400" dirty="0" smtClean="0"/>
              <a:t>Suspected to have targeted Iranian centrifuges used for Uranium enrichment at </a:t>
            </a:r>
            <a:r>
              <a:rPr lang="en-US" sz="2400" dirty="0" err="1" smtClean="0"/>
              <a:t>Natanz</a:t>
            </a:r>
            <a:r>
              <a:rPr lang="en-US" sz="2400" dirty="0" smtClean="0"/>
              <a:t> nuclear facility</a:t>
            </a:r>
          </a:p>
          <a:p>
            <a:pPr lvl="1"/>
            <a:r>
              <a:rPr lang="en-US" sz="2000" dirty="0" smtClean="0"/>
              <a:t>Iran confirms in September 2010 that thousands were destroyed</a:t>
            </a:r>
          </a:p>
          <a:p>
            <a:pPr lvl="1"/>
            <a:r>
              <a:rPr lang="en-US" sz="2000" dirty="0" smtClean="0"/>
              <a:t>Suspected to be created by Israel and US</a:t>
            </a:r>
            <a:endParaRPr 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1188" y="874713"/>
            <a:ext cx="436245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767678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a:t>
            </a:r>
            <a:endParaRPr lang="en-US" dirty="0"/>
          </a:p>
        </p:txBody>
      </p:sp>
      <p:sp>
        <p:nvSpPr>
          <p:cNvPr id="3" name="Text Placeholder 2"/>
          <p:cNvSpPr>
            <a:spLocks noGrp="1"/>
          </p:cNvSpPr>
          <p:nvPr>
            <p:ph type="body" sz="quarter" idx="10"/>
          </p:nvPr>
        </p:nvSpPr>
        <p:spPr>
          <a:xfrm>
            <a:off x="519112" y="1447799"/>
            <a:ext cx="4227059" cy="1526572"/>
          </a:xfrm>
        </p:spPr>
        <p:txBody>
          <a:bodyPr/>
          <a:lstStyle/>
          <a:p>
            <a:r>
              <a:rPr lang="en-US" dirty="0" err="1" smtClean="0"/>
              <a:t>Disovered</a:t>
            </a:r>
            <a:r>
              <a:rPr lang="en-US" dirty="0" smtClean="0"/>
              <a:t> a few weeks ago</a:t>
            </a:r>
          </a:p>
          <a:p>
            <a:r>
              <a:rPr lang="en-US" dirty="0" smtClean="0"/>
              <a:t>Considered by some to be more sophisticated than </a:t>
            </a:r>
            <a:r>
              <a:rPr lang="en-US" dirty="0" err="1" smtClean="0"/>
              <a:t>Stuxnet</a:t>
            </a:r>
            <a:endParaRPr lang="en-US" dirty="0" smtClean="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668" y="4991545"/>
            <a:ext cx="8980715" cy="1796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540" y="306615"/>
            <a:ext cx="562927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272540" y="4345215"/>
            <a:ext cx="6092825" cy="646331"/>
          </a:xfrm>
          <a:prstGeom prst="rect">
            <a:avLst/>
          </a:prstGeom>
        </p:spPr>
        <p:txBody>
          <a:bodyPr>
            <a:spAutoFit/>
          </a:bodyPr>
          <a:lstStyle/>
          <a:p>
            <a:r>
              <a:rPr lang="en-US" dirty="0">
                <a:solidFill>
                  <a:srgbClr val="FFFFFF"/>
                </a:solidFill>
                <a:hlinkClick r:id="rId4"/>
              </a:rPr>
              <a:t>http://www.reuters.com/article/2012/06/12/us-media-tech-summit-flame-idUSBRE85A0TN20120612</a:t>
            </a:r>
            <a:endParaRPr lang="en-US" dirty="0">
              <a:solidFill>
                <a:srgbClr val="FFFFFF"/>
              </a:solidFill>
            </a:endParaRPr>
          </a:p>
        </p:txBody>
      </p:sp>
    </p:spTree>
    <p:extLst>
      <p:ext uri="{BB962C8B-B14F-4D97-AF65-F5344CB8AC3E}">
        <p14:creationId xmlns:p14="http://schemas.microsoft.com/office/powerpoint/2010/main" val="287918887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defRPr/>
            </a:pPr>
            <a:r>
              <a:rPr lang="en-US" smtClean="0"/>
              <a:t>Malware Cleaning Steps</a:t>
            </a:r>
          </a:p>
        </p:txBody>
      </p:sp>
      <p:sp>
        <p:nvSpPr>
          <p:cNvPr id="83971" name="Rectangle 3"/>
          <p:cNvSpPr>
            <a:spLocks noGrp="1" noChangeArrowheads="1"/>
          </p:cNvSpPr>
          <p:nvPr>
            <p:ph idx="1"/>
          </p:nvPr>
        </p:nvSpPr>
        <p:spPr>
          <a:xfrm>
            <a:off x="507868" y="1417638"/>
            <a:ext cx="11211180" cy="3939540"/>
          </a:xfrm>
        </p:spPr>
        <p:txBody>
          <a:bodyPr/>
          <a:lstStyle/>
          <a:p>
            <a:pPr eaLnBrk="1" hangingPunct="1">
              <a:defRPr/>
            </a:pPr>
            <a:r>
              <a:rPr lang="en-US" sz="4000" dirty="0" smtClean="0"/>
              <a:t>Disconnect from network</a:t>
            </a:r>
          </a:p>
          <a:p>
            <a:pPr eaLnBrk="1" hangingPunct="1">
              <a:defRPr/>
            </a:pPr>
            <a:r>
              <a:rPr lang="en-US" sz="4000" dirty="0" smtClean="0"/>
              <a:t>Identify malicious processes and drivers</a:t>
            </a:r>
          </a:p>
          <a:p>
            <a:pPr eaLnBrk="1" hangingPunct="1">
              <a:defRPr/>
            </a:pPr>
            <a:r>
              <a:rPr lang="en-US" sz="4000" dirty="0" smtClean="0"/>
              <a:t>Terminate identified processes</a:t>
            </a:r>
          </a:p>
          <a:p>
            <a:pPr eaLnBrk="1" hangingPunct="1">
              <a:defRPr/>
            </a:pPr>
            <a:r>
              <a:rPr lang="en-US" sz="4000" dirty="0" smtClean="0"/>
              <a:t>Identify and delete malware </a:t>
            </a:r>
            <a:r>
              <a:rPr lang="en-US" sz="4000" dirty="0" err="1" smtClean="0"/>
              <a:t>autostarts</a:t>
            </a:r>
            <a:endParaRPr lang="en-US" sz="4000" dirty="0" smtClean="0"/>
          </a:p>
          <a:p>
            <a:pPr eaLnBrk="1" hangingPunct="1">
              <a:defRPr/>
            </a:pPr>
            <a:r>
              <a:rPr lang="en-US" sz="4000" dirty="0" smtClean="0"/>
              <a:t>Delete malware files</a:t>
            </a:r>
          </a:p>
          <a:p>
            <a:pPr eaLnBrk="1" hangingPunct="1">
              <a:defRPr/>
            </a:pPr>
            <a:r>
              <a:rPr lang="en-US" sz="4000" dirty="0" smtClean="0"/>
              <a:t>Reboot and repeat</a:t>
            </a:r>
          </a:p>
        </p:txBody>
      </p:sp>
    </p:spTree>
    <p:extLst>
      <p:ext uri="{BB962C8B-B14F-4D97-AF65-F5344CB8AC3E}">
        <p14:creationId xmlns:p14="http://schemas.microsoft.com/office/powerpoint/2010/main" val="3995065777"/>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r>
              <a:rPr lang="en-US" dirty="0" smtClean="0"/>
              <a:t>Summary</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3223194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dirty="0" smtClean="0"/>
              <a:t>The Future of Malware</a:t>
            </a:r>
          </a:p>
        </p:txBody>
      </p:sp>
      <p:sp>
        <p:nvSpPr>
          <p:cNvPr id="99331" name="Rectangle 3"/>
          <p:cNvSpPr>
            <a:spLocks noGrp="1" noChangeArrowheads="1"/>
          </p:cNvSpPr>
          <p:nvPr>
            <p:ph type="body" sz="quarter" idx="10"/>
          </p:nvPr>
        </p:nvSpPr>
        <p:spPr>
          <a:xfrm>
            <a:off x="493712" y="1117599"/>
            <a:ext cx="11149013" cy="4179606"/>
          </a:xfrm>
        </p:spPr>
        <p:txBody>
          <a:bodyPr/>
          <a:lstStyle/>
          <a:p>
            <a:r>
              <a:rPr lang="en-US" sz="2800" dirty="0" smtClean="0"/>
              <a:t>We’ve seen the trends:</a:t>
            </a:r>
          </a:p>
          <a:p>
            <a:pPr lvl="1"/>
            <a:r>
              <a:rPr lang="en-US" sz="2400" dirty="0" smtClean="0"/>
              <a:t>Malware that pretends to be from Microsoft or other legitimate companies</a:t>
            </a:r>
          </a:p>
          <a:p>
            <a:pPr lvl="1"/>
            <a:r>
              <a:rPr lang="en-US" sz="2400" dirty="0" smtClean="0"/>
              <a:t>Malware protected by sophisticated rootkits</a:t>
            </a:r>
          </a:p>
          <a:p>
            <a:pPr lvl="1"/>
            <a:r>
              <a:rPr lang="en-US" sz="2400" dirty="0" smtClean="0"/>
              <a:t>Malware that has stolen certificates</a:t>
            </a:r>
          </a:p>
          <a:p>
            <a:r>
              <a:rPr lang="en-US" sz="2800" dirty="0" smtClean="0"/>
              <a:t>Cleaning is going to get much, much harder</a:t>
            </a:r>
          </a:p>
          <a:p>
            <a:pPr lvl="1"/>
            <a:r>
              <a:rPr lang="en-US" sz="2400" dirty="0" smtClean="0"/>
              <a:t>Targeted and polymorphic malware won’t get AV/AS signatures</a:t>
            </a:r>
          </a:p>
          <a:p>
            <a:pPr lvl="1"/>
            <a:r>
              <a:rPr lang="en-US" sz="2400" dirty="0" smtClean="0"/>
              <a:t>Malware can directly manipulate Windows structures to cause misdirection</a:t>
            </a:r>
          </a:p>
          <a:p>
            <a:pPr lvl="1"/>
            <a:r>
              <a:rPr lang="en-US" sz="2400" dirty="0" smtClean="0"/>
              <a:t>All standard tools will be directly attacked by malware</a:t>
            </a:r>
          </a:p>
          <a:p>
            <a:pPr lvl="1"/>
            <a:r>
              <a:rPr lang="en-US" sz="2400" dirty="0" smtClean="0"/>
              <a:t>There will be more un-cleanable malware</a:t>
            </a:r>
          </a:p>
          <a:p>
            <a:r>
              <a:rPr lang="en-US" sz="2800" dirty="0" smtClean="0"/>
              <a:t>You can’t know you’re infected unless you find a symptom</a:t>
            </a:r>
          </a:p>
        </p:txBody>
      </p:sp>
      <p:sp>
        <p:nvSpPr>
          <p:cNvPr id="2" name="TextBox 1"/>
          <p:cNvSpPr txBox="1"/>
          <p:nvPr/>
        </p:nvSpPr>
        <p:spPr>
          <a:xfrm>
            <a:off x="2743200" y="5482650"/>
            <a:ext cx="4805162" cy="738664"/>
          </a:xfrm>
          <a:prstGeom prst="rect">
            <a:avLst/>
          </a:prstGeom>
          <a:noFill/>
        </p:spPr>
        <p:txBody>
          <a:bodyPr wrap="none" lIns="91440" tIns="91440" rIns="91440" bIns="91440" rtlCol="0">
            <a:spAutoFit/>
          </a:bodyPr>
          <a:lstStyle/>
          <a:p>
            <a:pPr>
              <a:lnSpc>
                <a:spcPct val="90000"/>
              </a:lnSpc>
              <a:spcBef>
                <a:spcPct val="20000"/>
              </a:spcBef>
              <a:buSzPct val="90000"/>
            </a:pPr>
            <a:r>
              <a:rPr lang="en-US" sz="4000" b="1" dirty="0" smtClean="0">
                <a:solidFill>
                  <a:srgbClr val="FF0000">
                    <a:alpha val="99000"/>
                  </a:srgbClr>
                </a:solidFill>
              </a:rPr>
              <a:t>Prevent and Detect</a:t>
            </a:r>
          </a:p>
        </p:txBody>
      </p:sp>
    </p:spTree>
    <p:extLst>
      <p:ext uri="{BB962C8B-B14F-4D97-AF65-F5344CB8AC3E}">
        <p14:creationId xmlns:p14="http://schemas.microsoft.com/office/powerpoint/2010/main" val="281988487"/>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Zero Day – A Novel</a:t>
            </a:r>
            <a:endParaRPr lang="en-US" dirty="0"/>
          </a:p>
        </p:txBody>
      </p:sp>
      <p:sp>
        <p:nvSpPr>
          <p:cNvPr id="6" name="Content Placeholder 5"/>
          <p:cNvSpPr>
            <a:spLocks noGrp="1"/>
          </p:cNvSpPr>
          <p:nvPr>
            <p:ph type="body" sz="quarter" idx="10"/>
          </p:nvPr>
        </p:nvSpPr>
        <p:spPr>
          <a:xfrm>
            <a:off x="506412" y="1015999"/>
            <a:ext cx="7687481" cy="984885"/>
          </a:xfrm>
        </p:spPr>
        <p:txBody>
          <a:bodyPr/>
          <a:lstStyle/>
          <a:p>
            <a:r>
              <a:rPr lang="en-US" dirty="0" smtClean="0"/>
              <a:t>A </a:t>
            </a:r>
            <a:r>
              <a:rPr lang="en-US" dirty="0" err="1" smtClean="0"/>
              <a:t>cyberthriller</a:t>
            </a:r>
            <a:r>
              <a:rPr lang="en-US" dirty="0" smtClean="0"/>
              <a:t> true to the science</a:t>
            </a:r>
          </a:p>
          <a:p>
            <a:r>
              <a:rPr lang="en-US" smtClean="0">
                <a:hlinkClick r:id="rId4"/>
              </a:rPr>
              <a:t>www.zerodaythebook.com</a:t>
            </a:r>
            <a:r>
              <a:rPr lang="en-US" smtClean="0"/>
              <a:t> </a:t>
            </a:r>
            <a:endParaRPr lang="en-US" dirty="0" smtClean="0"/>
          </a:p>
        </p:txBody>
      </p:sp>
      <p:pic>
        <p:nvPicPr>
          <p:cNvPr id="50180" name="Content Placeholder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black">
          <a:xfrm>
            <a:off x="7609693" y="1203979"/>
            <a:ext cx="3515507" cy="5074186"/>
          </a:xfrm>
          <a:prstGeom prst="rect">
            <a:avLst/>
          </a:prstGeom>
          <a:noFill/>
          <a:ln>
            <a:noFill/>
          </a:ln>
          <a:effectLst>
            <a:reflection stA="52000" endA="300" endPos="11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ZeroDayBookTraile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39263" y="2635121"/>
            <a:ext cx="5621338" cy="3166951"/>
          </a:xfrm>
          <a:prstGeom prst="rect">
            <a:avLst/>
          </a:prstGeom>
        </p:spPr>
      </p:pic>
      <p:grpSp>
        <p:nvGrpSpPr>
          <p:cNvPr id="4" name="Group 3"/>
          <p:cNvGrpSpPr/>
          <p:nvPr/>
        </p:nvGrpSpPr>
        <p:grpSpPr>
          <a:xfrm>
            <a:off x="8009410" y="710360"/>
            <a:ext cx="3613294" cy="5492206"/>
            <a:chOff x="8009410" y="710360"/>
            <a:chExt cx="3613294" cy="5492206"/>
          </a:xfrm>
        </p:grpSpPr>
        <p:pic>
          <p:nvPicPr>
            <p:cNvPr id="3074" name="Picture 2" descr="C:\malware\Trojan Horse\TrojanHorseCov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9410" y="710360"/>
              <a:ext cx="3613294" cy="5492206"/>
            </a:xfrm>
            <a:prstGeom prst="rect">
              <a:avLst/>
            </a:prstGeom>
            <a:noFill/>
            <a:effectLst>
              <a:reflection stA="45000" endPos="190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59490" y="1206391"/>
              <a:ext cx="2313134" cy="492443"/>
            </a:xfrm>
            <a:prstGeom prst="rect">
              <a:avLst/>
            </a:prstGeom>
            <a:noFill/>
            <a:effectLst>
              <a:reflection stA="45000" endPos="19000" dist="50800" dir="5400000" sy="-100000" algn="bl" rotWithShape="0"/>
            </a:effectLst>
          </p:spPr>
          <p:txBody>
            <a:bodyPr wrap="none" lIns="0" tIns="0" rIns="0" bIns="0" rtlCol="0">
              <a:spAutoFit/>
            </a:bodyPr>
            <a:lstStyle/>
            <a:p>
              <a:r>
                <a:rPr lang="en-US" sz="3200" dirty="0" smtClean="0">
                  <a:gradFill>
                    <a:gsLst>
                      <a:gs pos="0">
                        <a:srgbClr val="FFFFFF"/>
                      </a:gs>
                      <a:gs pos="86000">
                        <a:srgbClr val="FFFFFF"/>
                      </a:gs>
                    </a:gsLst>
                    <a:lin ang="5400000" scaled="0"/>
                  </a:gradFill>
                </a:rPr>
                <a:t>September 1</a:t>
              </a:r>
            </a:p>
          </p:txBody>
        </p:sp>
      </p:grpSp>
    </p:spTree>
    <p:extLst>
      <p:ext uri="{BB962C8B-B14F-4D97-AF65-F5344CB8AC3E}">
        <p14:creationId xmlns:p14="http://schemas.microsoft.com/office/powerpoint/2010/main" val="2533982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fullScrn="1">
              <p:cMediaNode vol="80000">
                <p:cTn id="13" fill="hold" display="0">
                  <p:stCondLst>
                    <p:cond delay="indefinite"/>
                  </p:stCondLst>
                </p:cTn>
                <p:tgtEl>
                  <p:spTgt spid="9"/>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609600"/>
            <a:ext cx="11149013" cy="664797"/>
          </a:xfrm>
        </p:spPr>
        <p:txBody>
          <a:bodyPr/>
          <a:lstStyle/>
          <a:p>
            <a:r>
              <a:rPr lang="en-US" sz="4800" dirty="0"/>
              <a:t>The Sysinternals Administrator’s Reference</a:t>
            </a:r>
          </a:p>
        </p:txBody>
      </p:sp>
      <p:sp>
        <p:nvSpPr>
          <p:cNvPr id="3" name="Text Placeholder 2"/>
          <p:cNvSpPr>
            <a:spLocks noGrp="1"/>
          </p:cNvSpPr>
          <p:nvPr>
            <p:ph type="body" sz="quarter" idx="10"/>
          </p:nvPr>
        </p:nvSpPr>
        <p:spPr>
          <a:xfrm>
            <a:off x="519113" y="1447801"/>
            <a:ext cx="11149013" cy="5033686"/>
          </a:xfrm>
        </p:spPr>
        <p:txBody>
          <a:bodyPr/>
          <a:lstStyle/>
          <a:p>
            <a:r>
              <a:rPr lang="en-US" sz="3600" dirty="0"/>
              <a:t>The official guide to the Sysinternals tools</a:t>
            </a:r>
          </a:p>
          <a:p>
            <a:pPr lvl="1"/>
            <a:r>
              <a:rPr lang="en-US" dirty="0"/>
              <a:t>Covers every tool, every feature, with tips</a:t>
            </a:r>
          </a:p>
          <a:p>
            <a:pPr lvl="1"/>
            <a:r>
              <a:rPr lang="en-US" dirty="0"/>
              <a:t>Written by Mark Russinovich and</a:t>
            </a:r>
            <a:br>
              <a:rPr lang="en-US" dirty="0"/>
            </a:br>
            <a:r>
              <a:rPr lang="en-US" dirty="0"/>
              <a:t>Aaron Margosis</a:t>
            </a:r>
          </a:p>
          <a:p>
            <a:r>
              <a:rPr lang="en-US" sz="3600" dirty="0"/>
              <a:t>Full chapters on the major tools:</a:t>
            </a:r>
          </a:p>
          <a:p>
            <a:pPr lvl="1"/>
            <a:r>
              <a:rPr lang="en-US" dirty="0"/>
              <a:t>Process Explorer</a:t>
            </a:r>
          </a:p>
          <a:p>
            <a:pPr lvl="1"/>
            <a:r>
              <a:rPr lang="en-US" dirty="0"/>
              <a:t>Process Monitor</a:t>
            </a:r>
          </a:p>
          <a:p>
            <a:pPr lvl="1"/>
            <a:r>
              <a:rPr lang="en-US" dirty="0"/>
              <a:t>Autoruns</a:t>
            </a:r>
          </a:p>
          <a:p>
            <a:r>
              <a:rPr lang="en-US" sz="3600" dirty="0"/>
              <a:t>Other chapters by tool group</a:t>
            </a:r>
          </a:p>
          <a:p>
            <a:pPr lvl="1"/>
            <a:r>
              <a:rPr lang="en-US" dirty="0"/>
              <a:t>Security, process, AD, desktop, …</a:t>
            </a:r>
          </a:p>
        </p:txBody>
      </p:sp>
      <p:pic>
        <p:nvPicPr>
          <p:cNvPr id="4" name="Book co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868" y="0"/>
            <a:ext cx="5611090" cy="6858000"/>
          </a:xfrm>
          <a:prstGeom prst="rect">
            <a:avLst/>
          </a:prstGeom>
        </p:spPr>
      </p:pic>
      <p:sp>
        <p:nvSpPr>
          <p:cNvPr id="8" name="Horizontal Scroll 7"/>
          <p:cNvSpPr/>
          <p:nvPr/>
        </p:nvSpPr>
        <p:spPr bwMode="auto">
          <a:xfrm>
            <a:off x="2495837" y="1927403"/>
            <a:ext cx="8206146" cy="4032448"/>
          </a:xfrm>
          <a:prstGeom prst="horizontalScroll">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600" dirty="0" smtClean="0">
                <a:solidFill>
                  <a:srgbClr val="FFFFFF"/>
                </a:solidFill>
              </a:rPr>
              <a:t>Book signings with Mark and Aaron</a:t>
            </a:r>
          </a:p>
          <a:p>
            <a:pPr algn="ctr" defTabSz="914099" fontAlgn="base">
              <a:spcBef>
                <a:spcPct val="0"/>
              </a:spcBef>
              <a:spcAft>
                <a:spcPct val="0"/>
              </a:spcAft>
            </a:pPr>
            <a:r>
              <a:rPr lang="en-US" sz="3600" dirty="0" smtClean="0">
                <a:solidFill>
                  <a:srgbClr val="FFFFFF"/>
                </a:solidFill>
              </a:rPr>
              <a:t>Wed. and Thurs., 11:30am</a:t>
            </a:r>
          </a:p>
          <a:p>
            <a:pPr algn="ctr" defTabSz="914099" fontAlgn="base">
              <a:spcBef>
                <a:spcPct val="0"/>
              </a:spcBef>
              <a:spcAft>
                <a:spcPct val="0"/>
              </a:spcAft>
            </a:pPr>
            <a:r>
              <a:rPr lang="en-US" sz="3600" dirty="0" err="1" smtClean="0">
                <a:solidFill>
                  <a:srgbClr val="FFFFFF"/>
                </a:solidFill>
              </a:rPr>
              <a:t>TechEd</a:t>
            </a:r>
            <a:r>
              <a:rPr lang="en-US" sz="3600" dirty="0" smtClean="0">
                <a:solidFill>
                  <a:srgbClr val="FFFFFF"/>
                </a:solidFill>
              </a:rPr>
              <a:t> bookstore</a:t>
            </a:r>
          </a:p>
          <a:p>
            <a:pPr algn="ctr" defTabSz="914099" fontAlgn="base">
              <a:spcBef>
                <a:spcPct val="0"/>
              </a:spcBef>
              <a:spcAft>
                <a:spcPct val="0"/>
              </a:spcAft>
            </a:pPr>
            <a:endParaRPr lang="en-US" dirty="0" smtClean="0">
              <a:solidFill>
                <a:srgbClr val="FFFFFF"/>
              </a:solidFill>
            </a:endParaRPr>
          </a:p>
          <a:p>
            <a:pPr algn="ctr" defTabSz="914099" fontAlgn="base">
              <a:spcBef>
                <a:spcPct val="0"/>
              </a:spcBef>
              <a:spcAft>
                <a:spcPct val="0"/>
              </a:spcAft>
            </a:pPr>
            <a:r>
              <a:rPr lang="en-US" sz="3600" dirty="0" smtClean="0">
                <a:solidFill>
                  <a:srgbClr val="FFFFFF"/>
                </a:solidFill>
              </a:rPr>
              <a:t>Mark will also be signing </a:t>
            </a:r>
            <a:r>
              <a:rPr lang="en-US" sz="3600" u="sng" dirty="0" smtClean="0">
                <a:solidFill>
                  <a:srgbClr val="FFFFFF"/>
                </a:solidFill>
              </a:rPr>
              <a:t>Zero Day </a:t>
            </a:r>
            <a:r>
              <a:rPr lang="en-US" sz="3600" dirty="0" smtClean="0">
                <a:solidFill>
                  <a:srgbClr val="FFFFFF"/>
                </a:solidFill>
              </a:rPr>
              <a:t>and </a:t>
            </a:r>
            <a:r>
              <a:rPr lang="en-US" sz="3600" u="sng" dirty="0" smtClean="0">
                <a:solidFill>
                  <a:srgbClr val="FFFFFF"/>
                </a:solidFill>
              </a:rPr>
              <a:t>Windows Internals 6</a:t>
            </a:r>
            <a:r>
              <a:rPr lang="en-US" sz="3600" u="sng" baseline="30000" dirty="0" smtClean="0">
                <a:solidFill>
                  <a:srgbClr val="FFFFFF"/>
                </a:solidFill>
              </a:rPr>
              <a:t>th</a:t>
            </a:r>
            <a:r>
              <a:rPr lang="en-US" sz="3600" u="sng" dirty="0" smtClean="0">
                <a:solidFill>
                  <a:srgbClr val="FFFFFF"/>
                </a:solidFill>
              </a:rPr>
              <a:t> Ed Pt. 1</a:t>
            </a:r>
          </a:p>
        </p:txBody>
      </p:sp>
    </p:spTree>
    <p:custDataLst>
      <p:tags r:id="rId1"/>
    </p:custDataLst>
    <p:extLst>
      <p:ext uri="{BB962C8B-B14F-4D97-AF65-F5344CB8AC3E}">
        <p14:creationId xmlns:p14="http://schemas.microsoft.com/office/powerpoint/2010/main" val="2386737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3000"/>
                                        <p:tgtEl>
                                          <p:spTgt spid="4"/>
                                        </p:tgtEl>
                                      </p:cBhvr>
                                    </p:animEffect>
                                  </p:childTnLst>
                                </p:cTn>
                              </p:par>
                            </p:childTnLst>
                          </p:cTn>
                        </p:par>
                        <p:par>
                          <p:cTn id="8" fill="hold">
                            <p:stCondLst>
                              <p:cond delay="3000"/>
                            </p:stCondLst>
                            <p:childTnLst>
                              <p:par>
                                <p:cTn id="9" presetID="42" presetClass="path" presetSubtype="0" accel="50000" decel="50000" fill="hold" nodeType="afterEffect">
                                  <p:stCondLst>
                                    <p:cond delay="0"/>
                                  </p:stCondLst>
                                  <p:childTnLst>
                                    <p:animMotion origin="layout" path="M 0 -1.54843E-6 L 0.32292 0.12585 " pathEditMode="relative" rAng="0" ptsTypes="AA">
                                      <p:cBhvr>
                                        <p:cTn id="10" dur="2000" fill="hold"/>
                                        <p:tgtEl>
                                          <p:spTgt spid="4"/>
                                        </p:tgtEl>
                                        <p:attrNameLst>
                                          <p:attrName>ppt_x</p:attrName>
                                          <p:attrName>ppt_y</p:attrName>
                                        </p:attrNameLst>
                                      </p:cBhvr>
                                      <p:rCtr x="16146" y="6292"/>
                                    </p:animMotion>
                                  </p:childTnLst>
                                </p:cTn>
                              </p:par>
                              <p:par>
                                <p:cTn id="11" presetID="6" presetClass="emph" presetSubtype="0" fill="hold" nodeType="withEffect">
                                  <p:stCondLst>
                                    <p:cond delay="0"/>
                                  </p:stCondLst>
                                  <p:childTnLst>
                                    <p:animScale>
                                      <p:cBhvr>
                                        <p:cTn id="12" dur="2000" fill="hold"/>
                                        <p:tgtEl>
                                          <p:spTgt spid="4"/>
                                        </p:tgtEl>
                                      </p:cBhvr>
                                      <p:by x="50000" y="50000"/>
                                    </p:animScale>
                                  </p:childTnLst>
                                </p:cTn>
                              </p:par>
                              <p:par>
                                <p:cTn id="13" presetID="10" presetClass="entr" presetSubtype="0" fill="hold" grpId="0" nodeType="withEffect">
                                  <p:stCondLst>
                                    <p:cond delay="100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par>
                                <p:cTn id="28" presetID="10" presetClass="entr" presetSubtype="0" fill="hold" grpId="0" nodeType="withEffect">
                                  <p:stCondLst>
                                    <p:cond delay="100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1000"/>
                                        <p:tgtEl>
                                          <p:spTgt spid="3">
                                            <p:txEl>
                                              <p:pRg st="5" end="5"/>
                                            </p:txEl>
                                          </p:spTgt>
                                        </p:tgtEl>
                                      </p:cBhvr>
                                    </p:animEffect>
                                  </p:childTnLst>
                                </p:cTn>
                              </p:par>
                              <p:par>
                                <p:cTn id="31" presetID="10" presetClass="entr" presetSubtype="0" fill="hold" grpId="0" nodeType="withEffect">
                                  <p:stCondLst>
                                    <p:cond delay="100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childTnLst>
                                </p:cTn>
                              </p:par>
                              <p:par>
                                <p:cTn id="34" presetID="10" presetClass="entr" presetSubtype="0" fill="hold" grpId="0" nodeType="withEffect">
                                  <p:stCondLst>
                                    <p:cond delay="100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right)">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smtClean="0"/>
              <a:t>References</a:t>
            </a:r>
          </a:p>
        </p:txBody>
      </p:sp>
      <p:sp>
        <p:nvSpPr>
          <p:cNvPr id="119811" name="Rectangle 3"/>
          <p:cNvSpPr>
            <a:spLocks noGrp="1" noChangeArrowheads="1"/>
          </p:cNvSpPr>
          <p:nvPr>
            <p:ph type="body" sz="quarter" idx="10"/>
          </p:nvPr>
        </p:nvSpPr>
        <p:spPr>
          <a:xfrm>
            <a:off x="511555" y="1047276"/>
            <a:ext cx="11149013" cy="5423023"/>
          </a:xfrm>
        </p:spPr>
        <p:txBody>
          <a:bodyPr/>
          <a:lstStyle/>
          <a:p>
            <a:r>
              <a:rPr lang="en-US" sz="2800" dirty="0" err="1" smtClean="0"/>
              <a:t>Sysinternals</a:t>
            </a:r>
            <a:endParaRPr lang="en-US" sz="2800" dirty="0" smtClean="0"/>
          </a:p>
          <a:p>
            <a:pPr lvl="1"/>
            <a:r>
              <a:rPr lang="en-US" sz="2400" dirty="0" smtClean="0"/>
              <a:t>Mark’s </a:t>
            </a:r>
            <a:r>
              <a:rPr lang="en-US" sz="2400" dirty="0" err="1" smtClean="0"/>
              <a:t>Sysinternals</a:t>
            </a:r>
            <a:r>
              <a:rPr lang="en-US" sz="2400" dirty="0" smtClean="0"/>
              <a:t> Blog</a:t>
            </a:r>
          </a:p>
          <a:p>
            <a:pPr lvl="1"/>
            <a:r>
              <a:rPr lang="en-US" sz="2400" dirty="0" smtClean="0"/>
              <a:t>Mark’s Webcasts</a:t>
            </a:r>
          </a:p>
          <a:p>
            <a:r>
              <a:rPr lang="en-US" sz="2800" dirty="0" smtClean="0"/>
              <a:t>Microsoft Security </a:t>
            </a:r>
            <a:r>
              <a:rPr lang="en-US" sz="2800" dirty="0"/>
              <a:t>Intelligence Report</a:t>
            </a:r>
            <a:br>
              <a:rPr lang="en-US" sz="2800" dirty="0"/>
            </a:br>
            <a:r>
              <a:rPr lang="en-US" sz="2800" dirty="0">
                <a:hlinkClick r:id="rId2"/>
              </a:rPr>
              <a:t>http://</a:t>
            </a:r>
            <a:r>
              <a:rPr lang="en-US" sz="2800" dirty="0" smtClean="0">
                <a:hlinkClick r:id="rId2"/>
              </a:rPr>
              <a:t>www.microsoft.com/security/sir/default.aspx</a:t>
            </a:r>
            <a:r>
              <a:rPr lang="en-US" sz="2800" dirty="0" smtClean="0"/>
              <a:t> </a:t>
            </a:r>
          </a:p>
          <a:p>
            <a:r>
              <a:rPr lang="en-US" sz="2800" dirty="0"/>
              <a:t>Symantec </a:t>
            </a:r>
            <a:r>
              <a:rPr lang="en-US" sz="2800" dirty="0" err="1"/>
              <a:t>Stuxnet</a:t>
            </a:r>
            <a:r>
              <a:rPr lang="en-US" sz="2800" dirty="0"/>
              <a:t> Dossier </a:t>
            </a:r>
            <a:r>
              <a:rPr lang="en-US" sz="2800" dirty="0">
                <a:hlinkClick r:id="rId3"/>
              </a:rPr>
              <a:t>http://www.symantec.com/content/en/us/enterprise/media/security_response/whitepapers/w32_stuxnet_dossier.pdf</a:t>
            </a:r>
            <a:endParaRPr lang="en-US" sz="2800" dirty="0"/>
          </a:p>
          <a:p>
            <a:r>
              <a:rPr lang="en-US" sz="2800" dirty="0" err="1"/>
              <a:t>Arstechnica</a:t>
            </a:r>
            <a:r>
              <a:rPr lang="en-US" sz="2800" dirty="0"/>
              <a:t> </a:t>
            </a:r>
            <a:r>
              <a:rPr lang="en-US" sz="2800" dirty="0" err="1"/>
              <a:t>Stuxnet</a:t>
            </a:r>
            <a:r>
              <a:rPr lang="en-US" sz="2800" dirty="0"/>
              <a:t> story </a:t>
            </a:r>
            <a:r>
              <a:rPr lang="en-US" sz="2800" dirty="0">
                <a:hlinkClick r:id="rId4"/>
              </a:rPr>
              <a:t>http://www.wired.com/threatlevel/2011/07/how-digital-detectives-deciphered-stuxnet/</a:t>
            </a:r>
            <a:r>
              <a:rPr lang="en-US" sz="2800" dirty="0"/>
              <a:t> </a:t>
            </a:r>
          </a:p>
          <a:p>
            <a:r>
              <a:rPr lang="en-US" sz="2800" dirty="0" smtClean="0"/>
              <a:t>Windows Internals, by Mark Russinovich and David Solomon with Alex Ionescu, Microsoft Press</a:t>
            </a:r>
          </a:p>
        </p:txBody>
      </p:sp>
    </p:spTree>
    <p:extLst>
      <p:ext uri="{BB962C8B-B14F-4D97-AF65-F5344CB8AC3E}">
        <p14:creationId xmlns:p14="http://schemas.microsoft.com/office/powerpoint/2010/main" val="1343675267"/>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 Resources</a:t>
            </a:r>
            <a:endParaRPr lang="en-US" dirty="0"/>
          </a:p>
        </p:txBody>
      </p:sp>
      <p:sp>
        <p:nvSpPr>
          <p:cNvPr id="3" name="Rectangle 2"/>
          <p:cNvSpPr/>
          <p:nvPr/>
        </p:nvSpPr>
        <p:spPr bwMode="auto">
          <a:xfrm>
            <a:off x="507868" y="1375674"/>
            <a:ext cx="11173090" cy="640080"/>
          </a:xfrm>
          <a:prstGeom prst="rect">
            <a:avLst/>
          </a:prstGeom>
          <a:solidFill>
            <a:schemeClr val="accent1"/>
          </a:solidFill>
          <a:ln w="38100">
            <a:no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indent="-460375">
              <a:lnSpc>
                <a:spcPct val="90000"/>
              </a:lnSpc>
              <a:spcBef>
                <a:spcPct val="20000"/>
              </a:spcBef>
              <a:buSzPct val="90000"/>
              <a:buFontTx/>
              <a:buBlip>
                <a:blip r:embed="rId3"/>
              </a:buBlip>
            </a:pPr>
            <a:endParaRPr lang="en-US" sz="2400" dirty="0">
              <a:gradFill>
                <a:gsLst>
                  <a:gs pos="0">
                    <a:srgbClr val="FFFFFF"/>
                  </a:gs>
                  <a:gs pos="100000">
                    <a:srgbClr val="FFFFFF"/>
                  </a:gs>
                </a:gsLst>
                <a:lin ang="5400000" scaled="0"/>
              </a:gradFill>
            </a:endParaRPr>
          </a:p>
        </p:txBody>
      </p:sp>
      <p:sp>
        <p:nvSpPr>
          <p:cNvPr id="4" name="Rectangle 3"/>
          <p:cNvSpPr/>
          <p:nvPr/>
        </p:nvSpPr>
        <p:spPr bwMode="auto">
          <a:xfrm>
            <a:off x="507868" y="2208393"/>
            <a:ext cx="11173090" cy="640080"/>
          </a:xfrm>
          <a:prstGeom prst="rect">
            <a:avLst/>
          </a:prstGeom>
          <a:solidFill>
            <a:schemeClr val="accent2"/>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indent="-460375">
              <a:lnSpc>
                <a:spcPct val="90000"/>
              </a:lnSpc>
              <a:spcBef>
                <a:spcPct val="20000"/>
              </a:spcBef>
              <a:buSzPct val="90000"/>
              <a:buFontTx/>
              <a:buBlip>
                <a:blip r:embed="rId4"/>
              </a:buBlip>
            </a:pPr>
            <a:endParaRPr lang="en-US" sz="2400" dirty="0">
              <a:gradFill>
                <a:gsLst>
                  <a:gs pos="0">
                    <a:srgbClr val="FFFFFF"/>
                  </a:gs>
                  <a:gs pos="100000">
                    <a:srgbClr val="FFFFFF"/>
                  </a:gs>
                </a:gsLst>
                <a:lin ang="5400000" scaled="0"/>
              </a:gradFill>
            </a:endParaRPr>
          </a:p>
        </p:txBody>
      </p:sp>
      <p:sp>
        <p:nvSpPr>
          <p:cNvPr id="5" name="Rectangle 4"/>
          <p:cNvSpPr/>
          <p:nvPr/>
        </p:nvSpPr>
        <p:spPr bwMode="auto">
          <a:xfrm>
            <a:off x="507868" y="3041112"/>
            <a:ext cx="11173090" cy="640080"/>
          </a:xfrm>
          <a:prstGeom prst="rect">
            <a:avLst/>
          </a:prstGeom>
          <a:solidFill>
            <a:schemeClr val="accent4"/>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indent="-460375">
              <a:lnSpc>
                <a:spcPct val="90000"/>
              </a:lnSpc>
              <a:spcBef>
                <a:spcPct val="20000"/>
              </a:spcBef>
              <a:buSzPct val="90000"/>
              <a:buFontTx/>
              <a:buBlip>
                <a:blip r:embed="rId4"/>
              </a:buBlip>
            </a:pPr>
            <a:endParaRPr lang="en-US" sz="2400" dirty="0">
              <a:gradFill>
                <a:gsLst>
                  <a:gs pos="0">
                    <a:srgbClr val="FFFFFF"/>
                  </a:gs>
                  <a:gs pos="100000">
                    <a:srgbClr val="FFFFFF"/>
                  </a:gs>
                </a:gsLst>
                <a:lin ang="5400000" scaled="0"/>
              </a:gradFill>
            </a:endParaRPr>
          </a:p>
        </p:txBody>
      </p:sp>
      <p:sp>
        <p:nvSpPr>
          <p:cNvPr id="6" name="Rectangle 5"/>
          <p:cNvSpPr/>
          <p:nvPr/>
        </p:nvSpPr>
        <p:spPr bwMode="auto">
          <a:xfrm>
            <a:off x="507868" y="3873831"/>
            <a:ext cx="11173090" cy="640080"/>
          </a:xfrm>
          <a:prstGeom prst="rect">
            <a:avLst/>
          </a:prstGeom>
          <a:solidFill>
            <a:schemeClr val="accent3"/>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indent="-460375">
              <a:lnSpc>
                <a:spcPct val="90000"/>
              </a:lnSpc>
              <a:spcBef>
                <a:spcPct val="20000"/>
              </a:spcBef>
              <a:buSzPct val="90000"/>
              <a:buFontTx/>
              <a:buBlip>
                <a:blip r:embed="rId4"/>
              </a:buBlip>
            </a:pPr>
            <a:endParaRPr lang="en-US" sz="2400" dirty="0">
              <a:gradFill>
                <a:gsLst>
                  <a:gs pos="0">
                    <a:srgbClr val="FFFFFF"/>
                  </a:gs>
                  <a:gs pos="100000">
                    <a:srgbClr val="FFFFFF"/>
                  </a:gs>
                </a:gsLst>
                <a:lin ang="5400000" scaled="0"/>
              </a:gradFill>
            </a:endParaRPr>
          </a:p>
        </p:txBody>
      </p:sp>
      <p:sp>
        <p:nvSpPr>
          <p:cNvPr id="7" name="Rectangle 6"/>
          <p:cNvSpPr/>
          <p:nvPr/>
        </p:nvSpPr>
        <p:spPr>
          <a:xfrm>
            <a:off x="667870" y="1483348"/>
            <a:ext cx="11013088" cy="424732"/>
          </a:xfrm>
          <a:prstGeom prst="rect">
            <a:avLst/>
          </a:prstGeom>
        </p:spPr>
        <p:txBody>
          <a:bodyPr wrap="square">
            <a:spAutoFit/>
          </a:bodyPr>
          <a:lstStyle/>
          <a:p>
            <a:pPr marL="403225" indent="-403225">
              <a:lnSpc>
                <a:spcPct val="90000"/>
              </a:lnSpc>
              <a:spcBef>
                <a:spcPct val="20000"/>
              </a:spcBef>
              <a:buSzPct val="105000"/>
              <a:buFontTx/>
              <a:buBlip>
                <a:blip r:embed="rId3"/>
              </a:buBlip>
            </a:pPr>
            <a:r>
              <a:rPr lang="en-US" sz="2400" dirty="0" smtClean="0">
                <a:solidFill>
                  <a:srgbClr val="FFFFFF">
                    <a:alpha val="99000"/>
                  </a:srgbClr>
                </a:solidFill>
              </a:rPr>
              <a:t>www.microsoft.com/twc</a:t>
            </a:r>
            <a:endParaRPr lang="en-US" sz="2400" dirty="0">
              <a:solidFill>
                <a:srgbClr val="FFFFFF">
                  <a:alpha val="99000"/>
                </a:srgbClr>
              </a:solidFill>
            </a:endParaRPr>
          </a:p>
        </p:txBody>
      </p:sp>
      <p:sp>
        <p:nvSpPr>
          <p:cNvPr id="8" name="Rectangle 7"/>
          <p:cNvSpPr/>
          <p:nvPr/>
        </p:nvSpPr>
        <p:spPr>
          <a:xfrm>
            <a:off x="667870" y="2316067"/>
            <a:ext cx="11013088" cy="424732"/>
          </a:xfrm>
          <a:prstGeom prst="rect">
            <a:avLst/>
          </a:prstGeom>
        </p:spPr>
        <p:txBody>
          <a:bodyPr wrap="square">
            <a:spAutoFit/>
          </a:bodyPr>
          <a:lstStyle/>
          <a:p>
            <a:pPr marL="403225" indent="-403225">
              <a:lnSpc>
                <a:spcPct val="90000"/>
              </a:lnSpc>
              <a:spcBef>
                <a:spcPct val="20000"/>
              </a:spcBef>
              <a:buSzPct val="105000"/>
              <a:buFontTx/>
              <a:buBlip>
                <a:blip r:embed="rId3"/>
              </a:buBlip>
            </a:pPr>
            <a:r>
              <a:rPr lang="en-US" sz="2400" dirty="0" smtClean="0">
                <a:solidFill>
                  <a:srgbClr val="FFFFFF">
                    <a:alpha val="99000"/>
                  </a:srgbClr>
                </a:solidFill>
              </a:rPr>
              <a:t>www.microsoft.com/security</a:t>
            </a:r>
            <a:endParaRPr lang="en-US" sz="2400" dirty="0">
              <a:solidFill>
                <a:srgbClr val="FFFFFF">
                  <a:alpha val="99000"/>
                </a:srgbClr>
              </a:solidFill>
            </a:endParaRPr>
          </a:p>
        </p:txBody>
      </p:sp>
      <p:sp>
        <p:nvSpPr>
          <p:cNvPr id="9" name="Rectangle 8"/>
          <p:cNvSpPr/>
          <p:nvPr/>
        </p:nvSpPr>
        <p:spPr>
          <a:xfrm>
            <a:off x="667870" y="3148786"/>
            <a:ext cx="11013088" cy="424732"/>
          </a:xfrm>
          <a:prstGeom prst="rect">
            <a:avLst/>
          </a:prstGeom>
        </p:spPr>
        <p:txBody>
          <a:bodyPr wrap="square">
            <a:spAutoFit/>
          </a:bodyPr>
          <a:lstStyle/>
          <a:p>
            <a:pPr marL="403225" indent="-403225">
              <a:lnSpc>
                <a:spcPct val="90000"/>
              </a:lnSpc>
              <a:spcBef>
                <a:spcPct val="20000"/>
              </a:spcBef>
              <a:buSzPct val="105000"/>
              <a:buFontTx/>
              <a:buBlip>
                <a:blip r:embed="rId3"/>
              </a:buBlip>
            </a:pPr>
            <a:r>
              <a:rPr lang="en-US" sz="2400" dirty="0" smtClean="0">
                <a:solidFill>
                  <a:srgbClr val="FFFFFF">
                    <a:alpha val="99000"/>
                  </a:srgbClr>
                </a:solidFill>
              </a:rPr>
              <a:t>www.microsoft.com/privacy</a:t>
            </a:r>
            <a:endParaRPr lang="en-US" sz="2400" dirty="0">
              <a:solidFill>
                <a:srgbClr val="FFFFFF">
                  <a:alpha val="99000"/>
                </a:srgbClr>
              </a:solidFill>
            </a:endParaRPr>
          </a:p>
        </p:txBody>
      </p:sp>
      <p:sp>
        <p:nvSpPr>
          <p:cNvPr id="10" name="Rectangle 9"/>
          <p:cNvSpPr/>
          <p:nvPr/>
        </p:nvSpPr>
        <p:spPr>
          <a:xfrm>
            <a:off x="667870" y="3981505"/>
            <a:ext cx="11013088" cy="424732"/>
          </a:xfrm>
          <a:prstGeom prst="rect">
            <a:avLst/>
          </a:prstGeom>
        </p:spPr>
        <p:txBody>
          <a:bodyPr wrap="square">
            <a:spAutoFit/>
          </a:bodyPr>
          <a:lstStyle/>
          <a:p>
            <a:pPr marL="403225" indent="-403225">
              <a:lnSpc>
                <a:spcPct val="90000"/>
              </a:lnSpc>
              <a:spcBef>
                <a:spcPct val="20000"/>
              </a:spcBef>
              <a:buSzPct val="105000"/>
              <a:buFontTx/>
              <a:buBlip>
                <a:blip r:embed="rId3"/>
              </a:buBlip>
            </a:pPr>
            <a:r>
              <a:rPr lang="en-US" sz="2400" dirty="0" smtClean="0">
                <a:solidFill>
                  <a:srgbClr val="FFFFFF">
                    <a:alpha val="99000"/>
                  </a:srgbClr>
                </a:solidFill>
              </a:rPr>
              <a:t>www.microsoft.com/reliability</a:t>
            </a:r>
            <a:endParaRPr lang="en-US" sz="2400" dirty="0">
              <a:solidFill>
                <a:srgbClr val="FFFFFF">
                  <a:alpha val="99000"/>
                </a:srgbClr>
              </a:solidFill>
            </a:endParaRPr>
          </a:p>
        </p:txBody>
      </p:sp>
      <p:sp>
        <p:nvSpPr>
          <p:cNvPr id="11" name="Left Mask"/>
          <p:cNvSpPr/>
          <p:nvPr/>
        </p:nvSpPr>
        <p:spPr bwMode="hidden">
          <a:xfrm>
            <a:off x="0" y="0"/>
            <a:ext cx="507868" cy="68580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3" name="Picture 2" descr="C:\Users\Jordan\Desktop\TechEd_2012\TechEd-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black">
          <a:xfrm>
            <a:off x="515815" y="6159457"/>
            <a:ext cx="930625" cy="42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731489"/>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 presetClass="entr" presetSubtype="8" decel="10000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000" fill="hold"/>
                                        <p:tgtEl>
                                          <p:spTgt spid="3"/>
                                        </p:tgtEl>
                                        <p:attrNameLst>
                                          <p:attrName>ppt_x</p:attrName>
                                        </p:attrNameLst>
                                      </p:cBhvr>
                                      <p:tavLst>
                                        <p:tav tm="0">
                                          <p:val>
                                            <p:strVal val="0-#ppt_w/2"/>
                                          </p:val>
                                        </p:tav>
                                        <p:tav tm="100000">
                                          <p:val>
                                            <p:strVal val="#ppt_x"/>
                                          </p:val>
                                        </p:tav>
                                      </p:tavLst>
                                    </p:anim>
                                    <p:anim calcmode="lin" valueType="num">
                                      <p:cBhvr additive="base">
                                        <p:cTn id="10" dur="10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decel="100000" fill="hold" grpId="0" nodeType="withEffect">
                                  <p:stCondLst>
                                    <p:cond delay="25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2" presetClass="entr" presetSubtype="8" decel="10000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0-#ppt_w/2"/>
                                          </p:val>
                                        </p:tav>
                                        <p:tav tm="100000">
                                          <p:val>
                                            <p:strVal val="#ppt_x"/>
                                          </p:val>
                                        </p:tav>
                                      </p:tavLst>
                                    </p:anim>
                                    <p:anim calcmode="lin" valueType="num">
                                      <p:cBhvr additive="base">
                                        <p:cTn id="19" dur="1000" fill="hold"/>
                                        <p:tgtEl>
                                          <p:spTgt spid="4"/>
                                        </p:tgtEl>
                                        <p:attrNameLst>
                                          <p:attrName>ppt_y</p:attrName>
                                        </p:attrNameLst>
                                      </p:cBhvr>
                                      <p:tavLst>
                                        <p:tav tm="0">
                                          <p:val>
                                            <p:strVal val="#ppt_y"/>
                                          </p:val>
                                        </p:tav>
                                        <p:tav tm="100000">
                                          <p:val>
                                            <p:strVal val="#ppt_y"/>
                                          </p:val>
                                        </p:tav>
                                      </p:tavLst>
                                    </p:anim>
                                  </p:childTnLst>
                                </p:cTn>
                              </p:par>
                              <p:par>
                                <p:cTn id="20" presetID="2" presetClass="entr" presetSubtype="8" decel="100000" fill="hold" grpId="0" nodeType="withEffect">
                                  <p:stCondLst>
                                    <p:cond delay="25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fill="hold"/>
                                        <p:tgtEl>
                                          <p:spTgt spid="8"/>
                                        </p:tgtEl>
                                        <p:attrNameLst>
                                          <p:attrName>ppt_x</p:attrName>
                                        </p:attrNameLst>
                                      </p:cBhvr>
                                      <p:tavLst>
                                        <p:tav tm="0">
                                          <p:val>
                                            <p:strVal val="0-#ppt_w/2"/>
                                          </p:val>
                                        </p:tav>
                                        <p:tav tm="100000">
                                          <p:val>
                                            <p:strVal val="#ppt_x"/>
                                          </p:val>
                                        </p:tav>
                                      </p:tavLst>
                                    </p:anim>
                                    <p:anim calcmode="lin" valueType="num">
                                      <p:cBhvr additive="base">
                                        <p:cTn id="23" dur="10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8" decel="100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0-#ppt_w/2"/>
                                          </p:val>
                                        </p:tav>
                                        <p:tav tm="100000">
                                          <p:val>
                                            <p:strVal val="#ppt_x"/>
                                          </p:val>
                                        </p:tav>
                                      </p:tavLst>
                                    </p:anim>
                                    <p:anim calcmode="lin" valueType="num">
                                      <p:cBhvr additive="base">
                                        <p:cTn id="28" dur="100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25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ppt_y"/>
                                          </p:val>
                                        </p:tav>
                                        <p:tav tm="100000">
                                          <p:val>
                                            <p:strVal val="#ppt_y"/>
                                          </p:val>
                                        </p:tav>
                                      </p:tavLst>
                                    </p:anim>
                                  </p:childTnLst>
                                </p:cTn>
                              </p:par>
                            </p:childTnLst>
                          </p:cTn>
                        </p:par>
                        <p:par>
                          <p:cTn id="33" fill="hold">
                            <p:stCondLst>
                              <p:cond delay="3750"/>
                            </p:stCondLst>
                            <p:childTnLst>
                              <p:par>
                                <p:cTn id="34" presetID="2" presetClass="entr" presetSubtype="8" decel="10000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1000" fill="hold"/>
                                        <p:tgtEl>
                                          <p:spTgt spid="6"/>
                                        </p:tgtEl>
                                        <p:attrNameLst>
                                          <p:attrName>ppt_x</p:attrName>
                                        </p:attrNameLst>
                                      </p:cBhvr>
                                      <p:tavLst>
                                        <p:tav tm="0">
                                          <p:val>
                                            <p:strVal val="0-#ppt_w/2"/>
                                          </p:val>
                                        </p:tav>
                                        <p:tav tm="100000">
                                          <p:val>
                                            <p:strVal val="#ppt_x"/>
                                          </p:val>
                                        </p:tav>
                                      </p:tavLst>
                                    </p:anim>
                                    <p:anim calcmode="lin" valueType="num">
                                      <p:cBhvr additive="base">
                                        <p:cTn id="37" dur="1000" fill="hold"/>
                                        <p:tgtEl>
                                          <p:spTgt spid="6"/>
                                        </p:tgtEl>
                                        <p:attrNameLst>
                                          <p:attrName>ppt_y</p:attrName>
                                        </p:attrNameLst>
                                      </p:cBhvr>
                                      <p:tavLst>
                                        <p:tav tm="0">
                                          <p:val>
                                            <p:strVal val="#ppt_y"/>
                                          </p:val>
                                        </p:tav>
                                        <p:tav tm="100000">
                                          <p:val>
                                            <p:strVal val="#ppt_y"/>
                                          </p:val>
                                        </p:tav>
                                      </p:tavLst>
                                    </p:anim>
                                  </p:childTnLst>
                                </p:cTn>
                              </p:par>
                              <p:par>
                                <p:cTn id="38" presetID="2" presetClass="entr" presetSubtype="8" decel="100000" fill="hold" grpId="0" nodeType="withEffect">
                                  <p:stCondLst>
                                    <p:cond delay="25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000" fill="hold"/>
                                        <p:tgtEl>
                                          <p:spTgt spid="10"/>
                                        </p:tgtEl>
                                        <p:attrNameLst>
                                          <p:attrName>ppt_x</p:attrName>
                                        </p:attrNameLst>
                                      </p:cBhvr>
                                      <p:tavLst>
                                        <p:tav tm="0">
                                          <p:val>
                                            <p:strVal val="0-#ppt_w/2"/>
                                          </p:val>
                                        </p:tav>
                                        <p:tav tm="100000">
                                          <p:val>
                                            <p:strVal val="#ppt_x"/>
                                          </p:val>
                                        </p:tav>
                                      </p:tavLst>
                                    </p:anim>
                                    <p:anim calcmode="lin" valueType="num">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5000"/>
                            </p:stCondLst>
                            <p:childTnLst>
                              <p:par>
                                <p:cTn id="43" presetID="1" presetClass="exit" presetSubtype="0" fill="hold" grpId="1" nodeType="afterEffect">
                                  <p:stCondLst>
                                    <p:cond delay="0"/>
                                  </p:stCondLst>
                                  <p:childTnLst>
                                    <p:set>
                                      <p:cBhvr>
                                        <p:cTn id="4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p:bldP spid="11" grpId="0" animBg="1"/>
      <p:bldP spid="11"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4" name="TechEd Tile"/>
          <p:cNvSpPr/>
          <p:nvPr/>
        </p:nvSpPr>
        <p:spPr bwMode="ltGray">
          <a:xfrm>
            <a:off x="1022072" y="1168386"/>
            <a:ext cx="4991111" cy="224028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6" name="myTechEd Link"/>
          <p:cNvGrpSpPr/>
          <p:nvPr/>
        </p:nvGrpSpPr>
        <p:grpSpPr>
          <a:xfrm>
            <a:off x="1022073" y="2595282"/>
            <a:ext cx="4991110" cy="813384"/>
            <a:chOff x="1022073" y="2595282"/>
            <a:chExt cx="4991110" cy="813384"/>
          </a:xfrm>
        </p:grpSpPr>
        <p:sp>
          <p:nvSpPr>
            <p:cNvPr id="7" name="Rectangle 6"/>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8" name="Rectangle 7"/>
            <p:cNvSpPr/>
            <p:nvPr/>
          </p:nvSpPr>
          <p:spPr>
            <a:xfrm>
              <a:off x="2343011" y="2649973"/>
              <a:ext cx="2349233" cy="338554"/>
            </a:xfrm>
            <a:prstGeom prst="rect">
              <a:avLst/>
            </a:prstGeom>
          </p:spPr>
          <p:txBody>
            <a:bodyPr wrap="none">
              <a:spAutoFit/>
            </a:bodyPr>
            <a:lstStyle/>
            <a:p>
              <a:pPr marL="0" lvl="1" algn="ctr">
                <a:tabLst>
                  <a:tab pos="1828800" algn="l"/>
                </a:tabLst>
              </a:pPr>
              <a:r>
                <a:rPr lang="en-US" sz="1600" dirty="0">
                  <a:solidFill>
                    <a:schemeClr val="bg2">
                      <a:alpha val="99000"/>
                    </a:schemeClr>
                  </a:solidFill>
                  <a:latin typeface="Segoe UI" pitchFamily="34" charset="0"/>
                  <a:ea typeface="Segoe UI" pitchFamily="34" charset="0"/>
                  <a:cs typeface="Segoe UI" pitchFamily="34" charset="0"/>
                </a:rPr>
                <a:t>Connect. Share. Discuss.</a:t>
              </a:r>
            </a:p>
          </p:txBody>
        </p:sp>
        <p:sp>
          <p:nvSpPr>
            <p:cNvPr id="9" name="Rectangle 8"/>
            <p:cNvSpPr/>
            <p:nvPr/>
          </p:nvSpPr>
          <p:spPr bwMode="white">
            <a:xfrm>
              <a:off x="1022073" y="2961633"/>
              <a:ext cx="4991109" cy="369332"/>
            </a:xfrm>
            <a:prstGeom prst="rect">
              <a:avLst/>
            </a:prstGeom>
          </p:spPr>
          <p:txBody>
            <a:bodyPr wrap="square">
              <a:spAutoFit/>
            </a:bodyPr>
            <a:lstStyle/>
            <a:p>
              <a:pPr algn="ctr"/>
              <a:r>
                <a:rPr lang="en-US" dirty="0">
                  <a:solidFill>
                    <a:srgbClr val="FFFFFF"/>
                  </a:solidFill>
                  <a:hlinkClick r:id="rId3"/>
                </a:rPr>
                <a:t>http</a:t>
              </a:r>
              <a:r>
                <a:rPr lang="en-US" dirty="0" smtClean="0">
                  <a:solidFill>
                    <a:srgbClr val="FFFFFF"/>
                  </a:solidFill>
                  <a:hlinkClick r:id="rId3"/>
                </a:rPr>
                <a:t>://europe.msteched.com</a:t>
              </a:r>
              <a:endParaRPr lang="en-US" dirty="0">
                <a:solidFill>
                  <a:srgbClr val="FFFFFF"/>
                </a:solidFill>
              </a:endParaRPr>
            </a:p>
          </p:txBody>
        </p:sp>
      </p:grpSp>
      <p:grpSp>
        <p:nvGrpSpPr>
          <p:cNvPr id="10" name="MS Learning Tile"/>
          <p:cNvGrpSpPr/>
          <p:nvPr/>
        </p:nvGrpSpPr>
        <p:grpSpPr bwMode="gray">
          <a:xfrm>
            <a:off x="6175639" y="1168386"/>
            <a:ext cx="4992624" cy="2240280"/>
            <a:chOff x="6175639" y="1168386"/>
            <a:chExt cx="4992624" cy="2240280"/>
          </a:xfrm>
        </p:grpSpPr>
        <p:sp>
          <p:nvSpPr>
            <p:cNvPr id="11" name="Arrow Bar"/>
            <p:cNvSpPr/>
            <p:nvPr/>
          </p:nvSpPr>
          <p:spPr bwMode="gray">
            <a:xfrm>
              <a:off x="6175639" y="1168386"/>
              <a:ext cx="4992624" cy="2240280"/>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2" name="Group 11"/>
            <p:cNvGrpSpPr/>
            <p:nvPr/>
          </p:nvGrpSpPr>
          <p:grpSpPr bwMode="gray">
            <a:xfrm>
              <a:off x="6704826" y="1499400"/>
              <a:ext cx="3938809" cy="771334"/>
              <a:chOff x="6848269" y="1667385"/>
              <a:chExt cx="3938809" cy="771334"/>
            </a:xfrm>
          </p:grpSpPr>
          <p:pic>
            <p:nvPicPr>
              <p:cNvPr id="13" name="Picture 12" descr="ms_Learning_w.eps"/>
              <p:cNvPicPr>
                <a:picLocks noChangeAspect="1"/>
              </p:cNvPicPr>
              <p:nvPr/>
            </p:nvPicPr>
            <p:blipFill>
              <a:blip r:embed="rId4" cstate="screen">
                <a:extLst>
                  <a:ext uri="{28A0092B-C50C-407E-A947-70E740481C1C}">
                    <a14:useLocalDpi xmlns:a14="http://schemas.microsoft.com/office/drawing/2010/main"/>
                  </a:ext>
                </a:extLst>
              </a:blip>
              <a:srcRect l="51467" r="43859"/>
              <a:stretch>
                <a:fillRect/>
              </a:stretch>
            </p:blipFill>
            <p:spPr bwMode="gray">
              <a:xfrm>
                <a:off x="9160158" y="1667385"/>
                <a:ext cx="228700" cy="771334"/>
              </a:xfrm>
              <a:prstGeom prst="rect">
                <a:avLst/>
              </a:prstGeom>
              <a:noFill/>
              <a:ln>
                <a:noFill/>
              </a:ln>
            </p:spPr>
          </p:pic>
          <p:sp>
            <p:nvSpPr>
              <p:cNvPr id="14" name="TextBox 13"/>
              <p:cNvSpPr txBox="1"/>
              <p:nvPr/>
            </p:nvSpPr>
            <p:spPr bwMode="gray">
              <a:xfrm>
                <a:off x="9378279" y="1837609"/>
                <a:ext cx="1408799" cy="430887"/>
              </a:xfrm>
              <a:prstGeom prst="rect">
                <a:avLst/>
              </a:prstGeom>
              <a:noFill/>
            </p:spPr>
            <p:txBody>
              <a:bodyPr wrap="square" lIns="0" tIns="0" rIns="0" bIns="0" rtlCol="0">
                <a:spAutoFit/>
              </a:bodyPr>
              <a:lstStyle/>
              <a:p>
                <a:r>
                  <a:rPr lang="en-US" sz="2800" dirty="0" smtClean="0">
                    <a:solidFill>
                      <a:schemeClr val="tx1">
                        <a:alpha val="99000"/>
                      </a:schemeClr>
                    </a:solidFill>
                    <a:latin typeface="Segoe" pitchFamily="34" charset="0"/>
                  </a:rPr>
                  <a:t>Learning</a:t>
                </a:r>
              </a:p>
            </p:txBody>
          </p:sp>
          <p:pic>
            <p:nvPicPr>
              <p:cNvPr id="15" name="Picture 2" descr="Microsoft logo and taglin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gray">
              <a:xfrm>
                <a:off x="6848269" y="1858638"/>
                <a:ext cx="2311890" cy="388828"/>
              </a:xfrm>
              <a:prstGeom prst="rect">
                <a:avLst/>
              </a:prstGeom>
              <a:noFill/>
              <a:ln>
                <a:noFill/>
              </a:ln>
            </p:spPr>
          </p:pic>
        </p:grpSp>
      </p:grpSp>
      <p:grpSp>
        <p:nvGrpSpPr>
          <p:cNvPr id="16" name="MS Learning Link"/>
          <p:cNvGrpSpPr/>
          <p:nvPr/>
        </p:nvGrpSpPr>
        <p:grpSpPr>
          <a:xfrm>
            <a:off x="6175640" y="2595282"/>
            <a:ext cx="4997186" cy="813384"/>
            <a:chOff x="6175640" y="2595282"/>
            <a:chExt cx="4997186" cy="813384"/>
          </a:xfrm>
        </p:grpSpPr>
        <p:sp>
          <p:nvSpPr>
            <p:cNvPr id="17" name="Rectangle 16"/>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8" name="Rectangle 17"/>
            <p:cNvSpPr/>
            <p:nvPr/>
          </p:nvSpPr>
          <p:spPr>
            <a:xfrm>
              <a:off x="6602312" y="2649973"/>
              <a:ext cx="4149919" cy="338554"/>
            </a:xfrm>
            <a:prstGeom prst="rect">
              <a:avLst/>
            </a:prstGeom>
          </p:spPr>
          <p:txBody>
            <a:bodyPr wrap="none">
              <a:spAutoFit/>
            </a:bodyPr>
            <a:lstStyle/>
            <a:p>
              <a:pPr marL="0" lvl="1" algn="ctr">
                <a:tabLst>
                  <a:tab pos="1828800" algn="l"/>
                </a:tabLst>
              </a:pPr>
              <a:r>
                <a:rPr lang="en-US" sz="1600" dirty="0">
                  <a:solidFill>
                    <a:schemeClr val="bg2">
                      <a:alpha val="99000"/>
                    </a:schemeClr>
                  </a:solidFill>
                  <a:latin typeface="Segoe UI" pitchFamily="34" charset="0"/>
                  <a:ea typeface="Segoe UI" pitchFamily="34" charset="0"/>
                  <a:cs typeface="Segoe UI" pitchFamily="34" charset="0"/>
                </a:rPr>
                <a:t>Microsoft Certification &amp; Training Resources</a:t>
              </a:r>
            </a:p>
          </p:txBody>
        </p:sp>
        <p:sp>
          <p:nvSpPr>
            <p:cNvPr id="19" name="Rectangle 18"/>
            <p:cNvSpPr/>
            <p:nvPr/>
          </p:nvSpPr>
          <p:spPr bwMode="white">
            <a:xfrm>
              <a:off x="6181717" y="2961633"/>
              <a:ext cx="4991109" cy="369332"/>
            </a:xfrm>
            <a:prstGeom prst="rect">
              <a:avLst/>
            </a:prstGeom>
          </p:spPr>
          <p:txBody>
            <a:bodyPr wrap="square">
              <a:spAutoFit/>
            </a:bodyPr>
            <a:lstStyle/>
            <a:p>
              <a:pPr algn="ctr"/>
              <a:r>
                <a:rPr lang="en-US" dirty="0">
                  <a:solidFill>
                    <a:srgbClr val="FFFFFF"/>
                  </a:solidFill>
                  <a:hlinkClick r:id="rId6"/>
                </a:rPr>
                <a:t>www.microsoft.com/learning </a:t>
              </a:r>
              <a:endParaRPr lang="en-US" sz="1600" dirty="0"/>
            </a:p>
          </p:txBody>
        </p:sp>
      </p:grpSp>
      <p:sp>
        <p:nvSpPr>
          <p:cNvPr id="20" name="Left Mask"/>
          <p:cNvSpPr/>
          <p:nvPr/>
        </p:nvSpPr>
        <p:spPr bwMode="hidden">
          <a:xfrm>
            <a:off x="-1" y="3408665"/>
            <a:ext cx="12188825" cy="3449333"/>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21" name="MS TechNet Tile"/>
          <p:cNvGrpSpPr/>
          <p:nvPr/>
        </p:nvGrpSpPr>
        <p:grpSpPr bwMode="gray">
          <a:xfrm>
            <a:off x="1022073" y="3595029"/>
            <a:ext cx="4991111" cy="2240280"/>
            <a:chOff x="1022073" y="3595029"/>
            <a:chExt cx="4991111" cy="2240280"/>
          </a:xfrm>
        </p:grpSpPr>
        <p:sp>
          <p:nvSpPr>
            <p:cNvPr id="22" name="TechEd Tile"/>
            <p:cNvSpPr/>
            <p:nvPr/>
          </p:nvSpPr>
          <p:spPr bwMode="gray">
            <a:xfrm>
              <a:off x="1022073" y="3595029"/>
              <a:ext cx="4991111" cy="224028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23" name="Group 22"/>
            <p:cNvGrpSpPr/>
            <p:nvPr/>
          </p:nvGrpSpPr>
          <p:grpSpPr bwMode="gray">
            <a:xfrm>
              <a:off x="1548222" y="3918312"/>
              <a:ext cx="3938809" cy="771334"/>
              <a:chOff x="6848269" y="1667385"/>
              <a:chExt cx="3938809" cy="771334"/>
            </a:xfrm>
          </p:grpSpPr>
          <p:pic>
            <p:nvPicPr>
              <p:cNvPr id="24" name="Picture 23" descr="ms_Learning_w.eps"/>
              <p:cNvPicPr>
                <a:picLocks noChangeAspect="1"/>
              </p:cNvPicPr>
              <p:nvPr/>
            </p:nvPicPr>
            <p:blipFill>
              <a:blip r:embed="rId4" cstate="screen">
                <a:extLst>
                  <a:ext uri="{28A0092B-C50C-407E-A947-70E740481C1C}">
                    <a14:useLocalDpi xmlns:a14="http://schemas.microsoft.com/office/drawing/2010/main"/>
                  </a:ext>
                </a:extLst>
              </a:blip>
              <a:srcRect l="51467" r="43859"/>
              <a:stretch>
                <a:fillRect/>
              </a:stretch>
            </p:blipFill>
            <p:spPr bwMode="gray">
              <a:xfrm>
                <a:off x="9160158" y="1667385"/>
                <a:ext cx="228700" cy="771334"/>
              </a:xfrm>
              <a:prstGeom prst="rect">
                <a:avLst/>
              </a:prstGeom>
              <a:noFill/>
              <a:ln>
                <a:noFill/>
              </a:ln>
            </p:spPr>
          </p:pic>
          <p:sp>
            <p:nvSpPr>
              <p:cNvPr id="25" name="TextBox 24"/>
              <p:cNvSpPr txBox="1"/>
              <p:nvPr/>
            </p:nvSpPr>
            <p:spPr bwMode="gray">
              <a:xfrm>
                <a:off x="9378279" y="1837609"/>
                <a:ext cx="1408799" cy="430887"/>
              </a:xfrm>
              <a:prstGeom prst="rect">
                <a:avLst/>
              </a:prstGeom>
              <a:noFill/>
            </p:spPr>
            <p:txBody>
              <a:bodyPr wrap="square" lIns="0" tIns="0" rIns="0" bIns="0" rtlCol="0">
                <a:spAutoFit/>
              </a:bodyPr>
              <a:lstStyle/>
              <a:p>
                <a:r>
                  <a:rPr lang="en-US" sz="2800" dirty="0" smtClean="0">
                    <a:solidFill>
                      <a:schemeClr val="tx1">
                        <a:alpha val="99000"/>
                      </a:schemeClr>
                    </a:solidFill>
                    <a:latin typeface="Segoe" pitchFamily="34" charset="0"/>
                  </a:rPr>
                  <a:t>TechNet</a:t>
                </a:r>
              </a:p>
            </p:txBody>
          </p:sp>
          <p:pic>
            <p:nvPicPr>
              <p:cNvPr id="26" name="Picture 2" descr="Microsoft logo and taglin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gray">
              <a:xfrm>
                <a:off x="6848269" y="1858638"/>
                <a:ext cx="2311890" cy="388828"/>
              </a:xfrm>
              <a:prstGeom prst="rect">
                <a:avLst/>
              </a:prstGeom>
              <a:noFill/>
              <a:ln>
                <a:noFill/>
              </a:ln>
            </p:spPr>
          </p:pic>
        </p:grpSp>
      </p:grpSp>
      <p:grpSp>
        <p:nvGrpSpPr>
          <p:cNvPr id="27" name="MS TechNet Link"/>
          <p:cNvGrpSpPr/>
          <p:nvPr/>
        </p:nvGrpSpPr>
        <p:grpSpPr>
          <a:xfrm>
            <a:off x="1022074" y="5021924"/>
            <a:ext cx="4991110" cy="813384"/>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2093393" y="5076615"/>
              <a:ext cx="2848472" cy="338554"/>
            </a:xfrm>
            <a:prstGeom prst="rect">
              <a:avLst/>
            </a:prstGeom>
          </p:spPr>
          <p:txBody>
            <a:bodyPr wrap="none">
              <a:spAutoFit/>
            </a:bodyPr>
            <a:lstStyle/>
            <a:p>
              <a:pPr marL="0" lvl="1" algn="ctr">
                <a:tabLst>
                  <a:tab pos="1828800" algn="l"/>
                </a:tabLst>
              </a:pPr>
              <a:r>
                <a:rPr lang="en-US" sz="1600" dirty="0">
                  <a:solidFill>
                    <a:schemeClr val="bg2">
                      <a:alpha val="99000"/>
                    </a:schemeClr>
                  </a:soli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69332"/>
            </a:xfrm>
            <a:prstGeom prst="rect">
              <a:avLst/>
            </a:prstGeom>
          </p:spPr>
          <p:txBody>
            <a:bodyPr wrap="square">
              <a:spAutoFit/>
            </a:bodyPr>
            <a:lstStyle/>
            <a:p>
              <a:pPr lvl="0" algn="ctr">
                <a:spcBef>
                  <a:spcPts val="600"/>
                </a:spcBef>
                <a:buSzPct val="120000"/>
                <a:tabLst>
                  <a:tab pos="1828800" algn="l"/>
                </a:tabLst>
                <a:defRPr/>
              </a:pPr>
              <a:r>
                <a:rPr lang="en-US" dirty="0">
                  <a:solidFill>
                    <a:srgbClr val="FFFFFF"/>
                  </a:solidFill>
                  <a:hlinkClick r:id="rId7"/>
                </a:rPr>
                <a:t>http://microsoft.com/technet  </a:t>
              </a:r>
              <a:endParaRPr lang="en-US" dirty="0">
                <a:solidFill>
                  <a:srgbClr val="FFFFFF"/>
                </a:solidFill>
              </a:endParaRPr>
            </a:p>
          </p:txBody>
        </p:sp>
      </p:grpSp>
      <p:grpSp>
        <p:nvGrpSpPr>
          <p:cNvPr id="31" name="MSDN Tile"/>
          <p:cNvGrpSpPr/>
          <p:nvPr/>
        </p:nvGrpSpPr>
        <p:grpSpPr bwMode="gray">
          <a:xfrm>
            <a:off x="6175640" y="3595029"/>
            <a:ext cx="4992624" cy="2240280"/>
            <a:chOff x="6175640" y="3595029"/>
            <a:chExt cx="4992624" cy="2240280"/>
          </a:xfrm>
        </p:grpSpPr>
        <p:sp>
          <p:nvSpPr>
            <p:cNvPr id="32" name="Title Tile"/>
            <p:cNvSpPr/>
            <p:nvPr/>
          </p:nvSpPr>
          <p:spPr bwMode="gray">
            <a:xfrm>
              <a:off x="6175640" y="3595029"/>
              <a:ext cx="4992624" cy="2240280"/>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33" name="Picture 32"/>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bwMode="gray">
            <a:xfrm>
              <a:off x="7410241" y="3918312"/>
              <a:ext cx="2525030" cy="771334"/>
            </a:xfrm>
            <a:prstGeom prst="rect">
              <a:avLst/>
            </a:prstGeom>
            <a:noFill/>
            <a:ln>
              <a:noFill/>
            </a:ln>
          </p:spPr>
        </p:pic>
      </p:grpSp>
      <p:grpSp>
        <p:nvGrpSpPr>
          <p:cNvPr id="34" name="MSDN Link"/>
          <p:cNvGrpSpPr/>
          <p:nvPr/>
        </p:nvGrpSpPr>
        <p:grpSpPr>
          <a:xfrm>
            <a:off x="6165582" y="5021924"/>
            <a:ext cx="4991110" cy="813384"/>
            <a:chOff x="6165582" y="5021924"/>
            <a:chExt cx="4991110"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7425157" y="5076615"/>
              <a:ext cx="2471959" cy="338554"/>
            </a:xfrm>
            <a:prstGeom prst="rect">
              <a:avLst/>
            </a:prstGeom>
          </p:spPr>
          <p:txBody>
            <a:bodyPr wrap="none">
              <a:spAutoFit/>
            </a:bodyPr>
            <a:lstStyle/>
            <a:p>
              <a:pPr marL="0" lvl="1" algn="ctr">
                <a:tabLst>
                  <a:tab pos="1828800" algn="l"/>
                </a:tabLst>
              </a:pPr>
              <a:r>
                <a:rPr lang="en-US" sz="1600" dirty="0">
                  <a:solidFill>
                    <a:schemeClr val="bg2">
                      <a:alpha val="99000"/>
                    </a:schemeClr>
                  </a:soli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69332"/>
            </a:xfrm>
            <a:prstGeom prst="rect">
              <a:avLst/>
            </a:prstGeom>
          </p:spPr>
          <p:txBody>
            <a:bodyPr wrap="square">
              <a:spAutoFit/>
            </a:bodyPr>
            <a:lstStyle/>
            <a:p>
              <a:pPr algn="ctr"/>
              <a:r>
                <a:rPr lang="en-US" dirty="0">
                  <a:solidFill>
                    <a:srgbClr val="FFFFFF"/>
                  </a:solidFill>
                  <a:hlinkClick r:id="rId10"/>
                </a:rPr>
                <a:t>http://microsoft.com/msdn </a:t>
              </a:r>
              <a:endParaRPr lang="en-US" dirty="0">
                <a:solidFill>
                  <a:srgbClr val="FFFFFF"/>
                </a:solidFill>
              </a:endParaRPr>
            </a:p>
          </p:txBody>
        </p:sp>
      </p:grpSp>
      <p:sp useBgFill="1">
        <p:nvSpPr>
          <p:cNvPr id="38" name="Left Mask"/>
          <p:cNvSpPr/>
          <p:nvPr/>
        </p:nvSpPr>
        <p:spPr bwMode="auto">
          <a:xfrm>
            <a:off x="0" y="5835308"/>
            <a:ext cx="12188825" cy="1022691"/>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40" name="Picture 2" descr="C:\Users\Jordan\Desktop\TechEd_2012\TechEd-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black">
          <a:xfrm>
            <a:off x="515815" y="6159457"/>
            <a:ext cx="930625" cy="429768"/>
          </a:xfrm>
          <a:prstGeom prst="rect">
            <a:avLst/>
          </a:prstGeom>
          <a:noFill/>
          <a:extLst>
            <a:ext uri="{909E8E84-426E-40DD-AFC4-6F175D3DCCD1}">
              <a14:hiddenFill xmlns:a14="http://schemas.microsoft.com/office/drawing/2010/main">
                <a:solidFill>
                  <a:srgbClr val="FFFFFF"/>
                </a:solidFill>
              </a14:hiddenFill>
            </a:ext>
          </a:extLst>
        </p:spPr>
      </p:pic>
      <p:pic>
        <p:nvPicPr>
          <p:cNvPr id="42" name="TechEd Logo"/>
          <p:cNvPicPr>
            <a:picLocks noChangeAspect="1" noChangeArrowheads="1"/>
          </p:cNvPicPr>
          <p:nvPr/>
        </p:nvPicPr>
        <p:blipFill rotWithShape="1">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r="8530"/>
          <a:stretch/>
        </p:blipFill>
        <p:spPr bwMode="auto">
          <a:xfrm>
            <a:off x="2484124" y="1363277"/>
            <a:ext cx="2067006" cy="1043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7876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2" presetClass="entr" presetSubtype="4" decel="100000" fill="hold" nodeType="withEffect">
                                  <p:stCondLst>
                                    <p:cond delay="50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300" fill="hold"/>
                                        <p:tgtEl>
                                          <p:spTgt spid="6"/>
                                        </p:tgtEl>
                                        <p:attrNameLst>
                                          <p:attrName>ppt_x</p:attrName>
                                        </p:attrNameLst>
                                      </p:cBhvr>
                                      <p:tavLst>
                                        <p:tav tm="0">
                                          <p:val>
                                            <p:strVal val="#ppt_x"/>
                                          </p:val>
                                        </p:tav>
                                        <p:tav tm="100000">
                                          <p:val>
                                            <p:strVal val="#ppt_x"/>
                                          </p:val>
                                        </p:tav>
                                      </p:tavLst>
                                    </p:anim>
                                    <p:anim calcmode="lin" valueType="num">
                                      <p:cBhvr additive="base">
                                        <p:cTn id="10" dur="1300" fill="hold"/>
                                        <p:tgtEl>
                                          <p:spTgt spid="6"/>
                                        </p:tgtEl>
                                        <p:attrNameLst>
                                          <p:attrName>ppt_y</p:attrName>
                                        </p:attrNameLst>
                                      </p:cBhvr>
                                      <p:tavLst>
                                        <p:tav tm="0">
                                          <p:val>
                                            <p:strVal val="1+#ppt_h/2"/>
                                          </p:val>
                                        </p:tav>
                                        <p:tav tm="100000">
                                          <p:val>
                                            <p:strVal val="#ppt_y"/>
                                          </p:val>
                                        </p:tav>
                                      </p:tavLst>
                                    </p:anim>
                                  </p:childTnLst>
                                </p:cTn>
                              </p:par>
                              <p:par>
                                <p:cTn id="11" presetID="2" presetClass="entr" presetSubtype="4" decel="100000" fill="hold" nodeType="withEffect">
                                  <p:stCondLst>
                                    <p:cond delay="10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600" fill="hold"/>
                                        <p:tgtEl>
                                          <p:spTgt spid="10"/>
                                        </p:tgtEl>
                                        <p:attrNameLst>
                                          <p:attrName>ppt_x</p:attrName>
                                        </p:attrNameLst>
                                      </p:cBhvr>
                                      <p:tavLst>
                                        <p:tav tm="0">
                                          <p:val>
                                            <p:strVal val="#ppt_x"/>
                                          </p:val>
                                        </p:tav>
                                        <p:tav tm="100000">
                                          <p:val>
                                            <p:strVal val="#ppt_x"/>
                                          </p:val>
                                        </p:tav>
                                      </p:tavLst>
                                    </p:anim>
                                    <p:anim calcmode="lin" valueType="num">
                                      <p:cBhvr additive="base">
                                        <p:cTn id="14" dur="16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150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300" fill="hold"/>
                                        <p:tgtEl>
                                          <p:spTgt spid="16"/>
                                        </p:tgtEl>
                                        <p:attrNameLst>
                                          <p:attrName>ppt_x</p:attrName>
                                        </p:attrNameLst>
                                      </p:cBhvr>
                                      <p:tavLst>
                                        <p:tav tm="0">
                                          <p:val>
                                            <p:strVal val="#ppt_x"/>
                                          </p:val>
                                        </p:tav>
                                        <p:tav tm="100000">
                                          <p:val>
                                            <p:strVal val="#ppt_x"/>
                                          </p:val>
                                        </p:tav>
                                      </p:tavLst>
                                    </p:anim>
                                    <p:anim calcmode="lin" valueType="num">
                                      <p:cBhvr additive="base">
                                        <p:cTn id="18" dur="13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200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600" fill="hold"/>
                                        <p:tgtEl>
                                          <p:spTgt spid="21"/>
                                        </p:tgtEl>
                                        <p:attrNameLst>
                                          <p:attrName>ppt_x</p:attrName>
                                        </p:attrNameLst>
                                      </p:cBhvr>
                                      <p:tavLst>
                                        <p:tav tm="0">
                                          <p:val>
                                            <p:strVal val="#ppt_x"/>
                                          </p:val>
                                        </p:tav>
                                        <p:tav tm="100000">
                                          <p:val>
                                            <p:strVal val="#ppt_x"/>
                                          </p:val>
                                        </p:tav>
                                      </p:tavLst>
                                    </p:anim>
                                    <p:anim calcmode="lin" valueType="num">
                                      <p:cBhvr additive="base">
                                        <p:cTn id="22" dur="16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275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1300" fill="hold"/>
                                        <p:tgtEl>
                                          <p:spTgt spid="27"/>
                                        </p:tgtEl>
                                        <p:attrNameLst>
                                          <p:attrName>ppt_x</p:attrName>
                                        </p:attrNameLst>
                                      </p:cBhvr>
                                      <p:tavLst>
                                        <p:tav tm="0">
                                          <p:val>
                                            <p:strVal val="#ppt_x"/>
                                          </p:val>
                                        </p:tav>
                                        <p:tav tm="100000">
                                          <p:val>
                                            <p:strVal val="#ppt_x"/>
                                          </p:val>
                                        </p:tav>
                                      </p:tavLst>
                                    </p:anim>
                                    <p:anim calcmode="lin" valueType="num">
                                      <p:cBhvr additive="base">
                                        <p:cTn id="26" dur="13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325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1600" fill="hold"/>
                                        <p:tgtEl>
                                          <p:spTgt spid="31"/>
                                        </p:tgtEl>
                                        <p:attrNameLst>
                                          <p:attrName>ppt_x</p:attrName>
                                        </p:attrNameLst>
                                      </p:cBhvr>
                                      <p:tavLst>
                                        <p:tav tm="0">
                                          <p:val>
                                            <p:strVal val="#ppt_x"/>
                                          </p:val>
                                        </p:tav>
                                        <p:tav tm="100000">
                                          <p:val>
                                            <p:strVal val="#ppt_x"/>
                                          </p:val>
                                        </p:tav>
                                      </p:tavLst>
                                    </p:anim>
                                    <p:anim calcmode="lin" valueType="num">
                                      <p:cBhvr additive="base">
                                        <p:cTn id="30" dur="16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400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1300" fill="hold"/>
                                        <p:tgtEl>
                                          <p:spTgt spid="34"/>
                                        </p:tgtEl>
                                        <p:attrNameLst>
                                          <p:attrName>ppt_x</p:attrName>
                                        </p:attrNameLst>
                                      </p:cBhvr>
                                      <p:tavLst>
                                        <p:tav tm="0">
                                          <p:val>
                                            <p:strVal val="#ppt_x"/>
                                          </p:val>
                                        </p:tav>
                                        <p:tav tm="100000">
                                          <p:val>
                                            <p:strVal val="#ppt_x"/>
                                          </p:val>
                                        </p:tav>
                                      </p:tavLst>
                                    </p:anim>
                                    <p:anim calcmode="lin" valueType="num">
                                      <p:cBhvr additive="base">
                                        <p:cTn id="34" dur="1300" fill="hold"/>
                                        <p:tgtEl>
                                          <p:spTgt spid="34"/>
                                        </p:tgtEl>
                                        <p:attrNameLst>
                                          <p:attrName>ppt_y</p:attrName>
                                        </p:attrNameLst>
                                      </p:cBhvr>
                                      <p:tavLst>
                                        <p:tav tm="0">
                                          <p:val>
                                            <p:strVal val="1+#ppt_h/2"/>
                                          </p:val>
                                        </p:tav>
                                        <p:tav tm="100000">
                                          <p:val>
                                            <p:strVal val="#ppt_y"/>
                                          </p:val>
                                        </p:tav>
                                      </p:tavLst>
                                    </p:anim>
                                  </p:childTnLst>
                                </p:cTn>
                              </p:par>
                            </p:childTnLst>
                          </p:cTn>
                        </p:par>
                        <p:par>
                          <p:cTn id="35" fill="hold">
                            <p:stCondLst>
                              <p:cond delay="5300"/>
                            </p:stCondLst>
                            <p:childTnLst>
                              <p:par>
                                <p:cTn id="36" presetID="1" presetClass="exit" presetSubtype="0" fill="hold" grpId="1" nodeType="afterEffect">
                                  <p:stCondLst>
                                    <p:cond delay="0"/>
                                  </p:stCondLst>
                                  <p:childTnLst>
                                    <p:set>
                                      <p:cBhvr>
                                        <p:cTn id="37"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dirty="0" smtClean="0"/>
              <a:t>Evaluations</a:t>
            </a:r>
            <a:endParaRPr lang="en-US" dirty="0"/>
          </a:p>
        </p:txBody>
      </p:sp>
      <p:sp>
        <p:nvSpPr>
          <p:cNvPr id="3" name="Subtitle 2"/>
          <p:cNvSpPr>
            <a:spLocks noGrp="1"/>
          </p:cNvSpPr>
          <p:nvPr>
            <p:ph type="subTitle" idx="1"/>
          </p:nvPr>
        </p:nvSpPr>
        <p:spPr>
          <a:xfrm>
            <a:off x="4179053" y="4800600"/>
            <a:ext cx="7020760" cy="842665"/>
          </a:xfrm>
        </p:spPr>
        <p:txBody>
          <a:bodyPr/>
          <a:lstStyle/>
          <a:p>
            <a:r>
              <a:rPr lang="en-GB" sz="2800" dirty="0" smtClean="0">
                <a:hlinkClick r:id="rId3"/>
              </a:rPr>
              <a:t>http://europe.msteched.com/sessions</a:t>
            </a:r>
            <a:endParaRPr lang="en-GB" sz="2800" dirty="0" smtClean="0"/>
          </a:p>
        </p:txBody>
      </p:sp>
      <p:sp>
        <p:nvSpPr>
          <p:cNvPr id="2" name="Title 1"/>
          <p:cNvSpPr>
            <a:spLocks noGrp="1"/>
          </p:cNvSpPr>
          <p:nvPr>
            <p:ph type="ctrTitle"/>
          </p:nvPr>
        </p:nvSpPr>
        <p:spPr/>
        <p:txBody>
          <a:bodyPr/>
          <a:lstStyle/>
          <a:p>
            <a:r>
              <a:rPr lang="en-GB" dirty="0"/>
              <a:t>Submit your evals </a:t>
            </a:r>
            <a:r>
              <a:rPr lang="en-GB" dirty="0" smtClean="0"/>
              <a:t>online </a:t>
            </a:r>
            <a:endParaRPr lang="en-US" dirty="0"/>
          </a:p>
        </p:txBody>
      </p:sp>
      <p:sp useBgFill="1">
        <p:nvSpPr>
          <p:cNvPr id="5"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useBgFill="1">
        <p:nvSpPr>
          <p:cNvPr id="6" name="MASK top"/>
          <p:cNvSpPr/>
          <p:nvPr/>
        </p:nvSpPr>
        <p:spPr bwMode="auto">
          <a:xfrm>
            <a:off x="3884612" y="0"/>
            <a:ext cx="8304213" cy="150466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238861541"/>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screen">
            <a:extLst>
              <a:ext uri="{28A0092B-C50C-407E-A947-70E740481C1C}">
                <a14:useLocalDpi xmlns:a14="http://schemas.microsoft.com/office/drawing/2010/main"/>
              </a:ext>
            </a:extLst>
          </a:blip>
          <a:stretch/>
        </p:blipFill>
        <p:spPr bwMode="black">
          <a:xfrm>
            <a:off x="4128282" y="3099788"/>
            <a:ext cx="3932261" cy="658425"/>
          </a:xfrm>
          <a:prstGeom prst="rect">
            <a:avLst/>
          </a:prstGeom>
          <a:noFill/>
          <a:ln>
            <a:noFill/>
          </a:ln>
        </p:spPr>
      </p:pic>
      <p:sp>
        <p:nvSpPr>
          <p:cNvPr id="5" name="Text Box 3"/>
          <p:cNvSpPr txBox="1">
            <a:spLocks noChangeArrowheads="1"/>
          </p:cNvSpPr>
          <p:nvPr/>
        </p:nvSpPr>
        <p:spPr bwMode="blackWhite">
          <a:xfrm>
            <a:off x="507868" y="5893415"/>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700" dirty="0" smtClean="0">
                <a:gradFill>
                  <a:gsLst>
                    <a:gs pos="0">
                      <a:srgbClr val="FFFFFF"/>
                    </a:gs>
                    <a:gs pos="100000">
                      <a:srgbClr val="FFFFFF"/>
                    </a:gs>
                  </a:gsLst>
                  <a:lin ang="5400000" scaled="0"/>
                </a:gradFill>
                <a:cs typeface="Arial" charset="0"/>
              </a:rPr>
              <a:t/>
            </a:r>
            <a:br>
              <a:rPr lang="en-US" sz="700" dirty="0" smtClean="0">
                <a:gradFill>
                  <a:gsLst>
                    <a:gs pos="0">
                      <a:srgbClr val="FFFFFF"/>
                    </a:gs>
                    <a:gs pos="100000">
                      <a:srgbClr val="FFFFFF"/>
                    </a:gs>
                  </a:gsLst>
                  <a:lin ang="5400000" scaled="0"/>
                </a:gradFill>
                <a:cs typeface="Arial" charset="0"/>
              </a:rPr>
            </a:br>
            <a:r>
              <a:rPr lang="en-US" sz="700" dirty="0" smtClean="0">
                <a:gradFill>
                  <a:gsLst>
                    <a:gs pos="0">
                      <a:srgbClr val="FFFFFF"/>
                    </a:gs>
                    <a:gs pos="100000">
                      <a:srgbClr val="FFFFFF"/>
                    </a:gs>
                  </a:gsLst>
                  <a:lin ang="5400000" scaled="0"/>
                </a:gradFill>
                <a:cs typeface="Arial" charset="0"/>
              </a:rPr>
              <a:t>part </a:t>
            </a:r>
            <a:r>
              <a:rPr lang="en-US" sz="700" dirty="0">
                <a:gradFill>
                  <a:gsLst>
                    <a:gs pos="0">
                      <a:srgbClr val="FFFFFF"/>
                    </a:gs>
                    <a:gs pos="100000">
                      <a:srgbClr val="FFFFFF"/>
                    </a:gs>
                  </a:gsLst>
                  <a:lin ang="5400000" scaled="0"/>
                </a:gradFill>
                <a:cs typeface="Arial" charset="0"/>
              </a:rPr>
              <a:t>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spTree>
    <p:extLst>
      <p:ext uri="{BB962C8B-B14F-4D97-AF65-F5344CB8AC3E}">
        <p14:creationId xmlns:p14="http://schemas.microsoft.com/office/powerpoint/2010/main" val="2358077746"/>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r>
              <a:rPr lang="en-US" dirty="0" smtClean="0"/>
              <a:t>Identifying Malware Processes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7340460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defRPr/>
            </a:pPr>
            <a:r>
              <a:rPr lang="en-US" smtClean="0"/>
              <a:t>What Are You Looking For?</a:t>
            </a:r>
          </a:p>
        </p:txBody>
      </p:sp>
      <p:sp>
        <p:nvSpPr>
          <p:cNvPr id="58371" name="Rectangle 3"/>
          <p:cNvSpPr>
            <a:spLocks noGrp="1" noChangeArrowheads="1"/>
          </p:cNvSpPr>
          <p:nvPr>
            <p:ph idx="1"/>
          </p:nvPr>
        </p:nvSpPr>
        <p:spPr>
          <a:xfrm>
            <a:off x="634835" y="1417639"/>
            <a:ext cx="11018614" cy="4776692"/>
          </a:xfrm>
        </p:spPr>
        <p:txBody>
          <a:bodyPr/>
          <a:lstStyle/>
          <a:p>
            <a:pPr eaLnBrk="1" hangingPunct="1">
              <a:buFont typeface="Wingdings 2" pitchFamily="18" charset="2"/>
              <a:buNone/>
              <a:defRPr/>
            </a:pPr>
            <a:r>
              <a:rPr lang="en-US" sz="3200" dirty="0" smtClean="0"/>
              <a:t>Investigate processes that…</a:t>
            </a:r>
          </a:p>
          <a:p>
            <a:pPr eaLnBrk="1" hangingPunct="1">
              <a:defRPr/>
            </a:pPr>
            <a:r>
              <a:rPr lang="en-US" sz="3200" dirty="0" smtClean="0"/>
              <a:t>…have no icon</a:t>
            </a:r>
          </a:p>
          <a:p>
            <a:pPr eaLnBrk="1" hangingPunct="1">
              <a:defRPr/>
            </a:pPr>
            <a:r>
              <a:rPr lang="en-US" sz="3200" dirty="0" smtClean="0"/>
              <a:t>…have no description or company name</a:t>
            </a:r>
          </a:p>
          <a:p>
            <a:pPr eaLnBrk="1" hangingPunct="1">
              <a:defRPr/>
            </a:pPr>
            <a:r>
              <a:rPr lang="en-US" sz="3200" dirty="0" smtClean="0"/>
              <a:t>…unsigned Microsoft images</a:t>
            </a:r>
          </a:p>
          <a:p>
            <a:pPr eaLnBrk="1" hangingPunct="1">
              <a:defRPr/>
            </a:pPr>
            <a:r>
              <a:rPr lang="en-US" sz="3200" dirty="0" smtClean="0"/>
              <a:t>…live in Windows directory or user profile</a:t>
            </a:r>
          </a:p>
          <a:p>
            <a:pPr eaLnBrk="1" hangingPunct="1">
              <a:defRPr/>
            </a:pPr>
            <a:r>
              <a:rPr lang="en-US" sz="3200" dirty="0" smtClean="0"/>
              <a:t>…are packed </a:t>
            </a:r>
          </a:p>
          <a:p>
            <a:pPr eaLnBrk="1" hangingPunct="1">
              <a:defRPr/>
            </a:pPr>
            <a:r>
              <a:rPr lang="en-US" sz="3200" dirty="0" smtClean="0"/>
              <a:t>…include strange URLs in their strings</a:t>
            </a:r>
          </a:p>
          <a:p>
            <a:pPr eaLnBrk="1" hangingPunct="1">
              <a:defRPr/>
            </a:pPr>
            <a:r>
              <a:rPr lang="en-US" sz="3200" dirty="0" smtClean="0"/>
              <a:t>…have open TCP/IP endpoints</a:t>
            </a:r>
          </a:p>
          <a:p>
            <a:pPr eaLnBrk="1" hangingPunct="1">
              <a:defRPr/>
            </a:pPr>
            <a:r>
              <a:rPr lang="en-US" sz="3200" dirty="0" smtClean="0"/>
              <a:t>…host suspicious DLLs or services</a:t>
            </a:r>
            <a:endParaRPr lang="en-US" sz="2800" dirty="0" smtClean="0"/>
          </a:p>
        </p:txBody>
      </p:sp>
    </p:spTree>
    <p:extLst>
      <p:ext uri="{BB962C8B-B14F-4D97-AF65-F5344CB8AC3E}">
        <p14:creationId xmlns:p14="http://schemas.microsoft.com/office/powerpoint/2010/main" val="1552257693"/>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en-US" smtClean="0"/>
              <a:t>What About Task Manager?</a:t>
            </a:r>
          </a:p>
        </p:txBody>
      </p:sp>
      <p:sp>
        <p:nvSpPr>
          <p:cNvPr id="23555" name="Rectangle 3"/>
          <p:cNvSpPr>
            <a:spLocks noGrp="1" noChangeArrowheads="1"/>
          </p:cNvSpPr>
          <p:nvPr>
            <p:ph idx="1"/>
          </p:nvPr>
        </p:nvSpPr>
        <p:spPr>
          <a:xfrm>
            <a:off x="711015" y="1295401"/>
            <a:ext cx="10809118" cy="886397"/>
          </a:xfrm>
        </p:spPr>
        <p:txBody>
          <a:bodyPr/>
          <a:lstStyle/>
          <a:p>
            <a:pPr eaLnBrk="1" hangingPunct="1">
              <a:defRPr/>
            </a:pPr>
            <a:r>
              <a:rPr lang="en-US" sz="3200" smtClean="0"/>
              <a:t>Task Manager provides little information about images that are running</a:t>
            </a:r>
          </a:p>
        </p:txBody>
      </p:sp>
      <p:pic>
        <p:nvPicPr>
          <p:cNvPr id="922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invGray">
          <a:xfrm>
            <a:off x="1218885" y="2209800"/>
            <a:ext cx="6270051" cy="398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16" name="Rectangle 15"/>
          <p:cNvSpPr/>
          <p:nvPr/>
        </p:nvSpPr>
        <p:spPr bwMode="auto">
          <a:xfrm>
            <a:off x="1549000" y="3914776"/>
            <a:ext cx="5269127" cy="142875"/>
          </a:xfrm>
          <a:prstGeom prst="rect">
            <a:avLst/>
          </a:prstGeom>
          <a:noFill/>
          <a:ln w="31750" cap="flat" cmpd="sng" algn="ctr">
            <a:solidFill>
              <a:srgbClr val="00B050"/>
            </a:solidFill>
            <a:prstDash val="solid"/>
            <a:round/>
            <a:headEnd type="none" w="med" len="med"/>
            <a:tailEnd type="none" w="med" len="med"/>
          </a:ln>
          <a:effectLst/>
        </p:spPr>
        <p:txBody>
          <a:bodyPr lIns="136529" tIns="68265" rIns="136529" bIns="68265"/>
          <a:lstStyle/>
          <a:p>
            <a:pPr>
              <a:defRPr/>
            </a:pPr>
            <a:endParaRPr lang="en-US">
              <a:solidFill>
                <a:srgbClr val="FFFFFF"/>
              </a:solidFill>
            </a:endParaRPr>
          </a:p>
        </p:txBody>
      </p:sp>
      <p:pic>
        <p:nvPicPr>
          <p:cNvPr id="92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1218884" y="4505325"/>
            <a:ext cx="9289747" cy="295275"/>
          </a:xfrm>
          <a:prstGeom prst="rect">
            <a:avLst/>
          </a:prstGeom>
          <a:noFill/>
          <a:ln w="25400" algn="ctr">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19" name="Freeform 18"/>
          <p:cNvSpPr/>
          <p:nvPr/>
        </p:nvSpPr>
        <p:spPr bwMode="auto">
          <a:xfrm>
            <a:off x="1218885" y="3905250"/>
            <a:ext cx="9289745" cy="608761"/>
          </a:xfrm>
          <a:custGeom>
            <a:avLst/>
            <a:gdLst>
              <a:gd name="connsiteX0" fmla="*/ 257175 w 7019925"/>
              <a:gd name="connsiteY0" fmla="*/ 0 h 590550"/>
              <a:gd name="connsiteX1" fmla="*/ 0 w 7019925"/>
              <a:gd name="connsiteY1" fmla="*/ 571500 h 590550"/>
              <a:gd name="connsiteX2" fmla="*/ 7019925 w 7019925"/>
              <a:gd name="connsiteY2" fmla="*/ 590550 h 590550"/>
              <a:gd name="connsiteX3" fmla="*/ 4238625 w 7019925"/>
              <a:gd name="connsiteY3" fmla="*/ 9525 h 590550"/>
              <a:gd name="connsiteX4" fmla="*/ 257175 w 7019925"/>
              <a:gd name="connsiteY4" fmla="*/ 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9925" h="590550">
                <a:moveTo>
                  <a:pt x="257175" y="0"/>
                </a:moveTo>
                <a:lnTo>
                  <a:pt x="0" y="571500"/>
                </a:lnTo>
                <a:lnTo>
                  <a:pt x="7019925" y="590550"/>
                </a:lnTo>
                <a:lnTo>
                  <a:pt x="4238625" y="9525"/>
                </a:lnTo>
                <a:lnTo>
                  <a:pt x="257175" y="0"/>
                </a:lnTo>
                <a:close/>
              </a:path>
            </a:pathLst>
          </a:custGeom>
          <a:solidFill>
            <a:schemeClr val="tx1">
              <a:lumMod val="75000"/>
              <a:alpha val="55000"/>
            </a:schemeClr>
          </a:solidFill>
          <a:ln w="12700" cap="flat" cmpd="sng" algn="ctr">
            <a:noFill/>
            <a:prstDash val="solid"/>
            <a:round/>
            <a:headEnd type="none" w="med" len="med"/>
            <a:tailEnd type="none" w="med" len="med"/>
          </a:ln>
          <a:effectLst/>
        </p:spPr>
        <p:txBody>
          <a:bodyPr wrap="square" lIns="136529" tIns="68265" rIns="136529" bIns="68265">
            <a:spAutoFit/>
          </a:bodyPr>
          <a:lstStyle/>
          <a:p>
            <a:pPr>
              <a:defRPr/>
            </a:pPr>
            <a:endParaRPr lang="en-US">
              <a:solidFill>
                <a:srgbClr val="FFFFFF"/>
              </a:solidFill>
            </a:endParaRPr>
          </a:p>
        </p:txBody>
      </p:sp>
    </p:spTree>
    <p:extLst>
      <p:ext uri="{BB962C8B-B14F-4D97-AF65-F5344CB8AC3E}">
        <p14:creationId xmlns:p14="http://schemas.microsoft.com/office/powerpoint/2010/main" val="299379309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smtClean="0"/>
              <a:t>Process Explorer</a:t>
            </a:r>
            <a:endParaRPr lang="en-US" dirty="0" smtClean="0"/>
          </a:p>
        </p:txBody>
      </p:sp>
      <p:sp>
        <p:nvSpPr>
          <p:cNvPr id="103427" name="Rectangle 3"/>
          <p:cNvSpPr>
            <a:spLocks noGrp="1" noChangeArrowheads="1"/>
          </p:cNvSpPr>
          <p:nvPr>
            <p:ph idx="1"/>
          </p:nvPr>
        </p:nvSpPr>
        <p:spPr/>
        <p:txBody>
          <a:bodyPr/>
          <a:lstStyle/>
          <a:p>
            <a:r>
              <a:rPr lang="en-US" smtClean="0"/>
              <a:t>Process Explorer is “Super Task Manager”</a:t>
            </a:r>
          </a:p>
          <a:p>
            <a:r>
              <a:rPr lang="en-US" smtClean="0"/>
              <a:t>Has lots of general troubleshooting capabilities:</a:t>
            </a:r>
          </a:p>
          <a:p>
            <a:pPr lvl="1"/>
            <a:r>
              <a:rPr lang="en-US" smtClean="0"/>
              <a:t>DLL versioning problems</a:t>
            </a:r>
          </a:p>
          <a:p>
            <a:pPr lvl="1"/>
            <a:r>
              <a:rPr lang="en-US" smtClean="0"/>
              <a:t>Handle leaks and locked files</a:t>
            </a:r>
          </a:p>
          <a:p>
            <a:pPr lvl="1"/>
            <a:r>
              <a:rPr lang="en-US" smtClean="0"/>
              <a:t>Performance troubleshooting</a:t>
            </a:r>
          </a:p>
          <a:p>
            <a:pPr lvl="1"/>
            <a:r>
              <a:rPr lang="en-US" smtClean="0"/>
              <a:t>Hung processes</a:t>
            </a:r>
          </a:p>
          <a:p>
            <a:r>
              <a:rPr lang="en-US" smtClean="0"/>
              <a:t>We’re going to focus on its malware cleaning capabilities</a:t>
            </a:r>
            <a:endParaRPr lang="en-US" dirty="0" smtClean="0"/>
          </a:p>
        </p:txBody>
      </p:sp>
    </p:spTree>
    <p:extLst>
      <p:ext uri="{BB962C8B-B14F-4D97-AF65-F5344CB8AC3E}">
        <p14:creationId xmlns:p14="http://schemas.microsoft.com/office/powerpoint/2010/main" val="599606908"/>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TechEd_2012_Template_16x9">
  <a:themeElements>
    <a:clrScheme name="TechED_2012">
      <a:dk1>
        <a:srgbClr val="363535"/>
      </a:dk1>
      <a:lt1>
        <a:srgbClr val="FFFFFF"/>
      </a:lt1>
      <a:dk2>
        <a:srgbClr val="1D4C7C"/>
      </a:dk2>
      <a:lt2>
        <a:srgbClr val="3397D3"/>
      </a:lt2>
      <a:accent1>
        <a:srgbClr val="3397D3"/>
      </a:accent1>
      <a:accent2>
        <a:srgbClr val="8E499C"/>
      </a:accent2>
      <a:accent3>
        <a:srgbClr val="ED5326"/>
      </a:accent3>
      <a:accent4>
        <a:srgbClr val="3BBEB4"/>
      </a:accent4>
      <a:accent5>
        <a:srgbClr val="94C949"/>
      </a:accent5>
      <a:accent6>
        <a:srgbClr val="E7B921"/>
      </a:accent6>
      <a:hlink>
        <a:srgbClr val="3397D3"/>
      </a:hlink>
      <a:folHlink>
        <a:srgbClr val="E7B921"/>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solidFill>
              <a:srgbClr val="FFFFFF">
                <a:alpha val="98824"/>
              </a:srgbClr>
            </a:solidFill>
            <a:latin typeface="Segoe UI" pitchFamily="34" charset="0"/>
            <a:ea typeface="Segoe UI" pitchFamily="34" charset="0"/>
            <a:cs typeface="Segoe UI" pitchFamily="34" charset="0"/>
          </a:defRPr>
        </a:defPPr>
      </a:lstStyle>
      <a:style>
        <a:lnRef idx="1">
          <a:schemeClr val="accent1"/>
        </a:lnRef>
        <a:fillRef idx="3">
          <a:schemeClr val="accent1"/>
        </a:fillRef>
        <a:effectRef idx="2">
          <a:schemeClr val="accent1"/>
        </a:effectRef>
        <a:fontRef idx="minor">
          <a:schemeClr val="lt1"/>
        </a:fontRef>
      </a:style>
    </a:spDef>
    <a:txDef>
      <a:spPr>
        <a:noFill/>
      </a:spPr>
      <a:bodyPr wrap="square" lIns="91440" tIns="91440" rIns="91440" bIns="91440" rtlCol="0">
        <a:spAutoFit/>
      </a:bodyPr>
      <a:lstStyle>
        <a:defPPr>
          <a:lnSpc>
            <a:spcPct val="90000"/>
          </a:lnSpc>
          <a:spcBef>
            <a:spcPct val="20000"/>
          </a:spcBef>
          <a:buSzPct val="90000"/>
          <a:defRPr sz="3200" dirty="0" err="1" smtClean="0">
            <a:solidFill>
              <a:schemeClr val="tx1">
                <a:alpha val="99000"/>
              </a:schemeClr>
            </a:solidFill>
          </a:defRPr>
        </a:defPPr>
      </a:lstStyle>
    </a:txDef>
  </a:objectDefaults>
  <a:extraClrSchemeLst/>
</a:theme>
</file>

<file path=ppt/theme/theme2.xml><?xml version="1.0" encoding="utf-8"?>
<a:theme xmlns:a="http://schemas.openxmlformats.org/drawingml/2006/main" name="White with Consolas font for code slides">
  <a:themeElements>
    <a:clrScheme name="TechEd 2012 Light">
      <a:dk1>
        <a:srgbClr val="000000"/>
      </a:dk1>
      <a:lt1>
        <a:srgbClr val="FFFFFF"/>
      </a:lt1>
      <a:dk2>
        <a:srgbClr val="000000"/>
      </a:dk2>
      <a:lt2>
        <a:srgbClr val="FFFFFF"/>
      </a:lt2>
      <a:accent1>
        <a:srgbClr val="3397D3"/>
      </a:accent1>
      <a:accent2>
        <a:srgbClr val="8E499C"/>
      </a:accent2>
      <a:accent3>
        <a:srgbClr val="ED5326"/>
      </a:accent3>
      <a:accent4>
        <a:srgbClr val="3BBEB4"/>
      </a:accent4>
      <a:accent5>
        <a:srgbClr val="94C949"/>
      </a:accent5>
      <a:accent6>
        <a:srgbClr val="E7B921"/>
      </a:accent6>
      <a:hlink>
        <a:srgbClr val="3397D3"/>
      </a:hlink>
      <a:folHlink>
        <a:srgbClr val="E7B921"/>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2012-06-29T09:00:00+02:00</Event_x0020_End_x0020_Date>
    <Event_x0020_Start_x0020_Date xmlns="2295e2e7-0eeb-498e-8716-217bb2ee6ee3">2012-06-25T09:00:00+02:00</Event_x0020_Start_x0020_Date>
    <MS_x0020_Speaker xmlns="2295e2e7-0eeb-498e-8716-217bb2ee6ee3">
      <UserInfo>
        <DisplayName/>
        <AccountId xsi:nil="true"/>
        <AccountType/>
      </UserInfo>
    </MS_x0020_Speaker>
    <External_x0020_Speaker xmlns="2295e2e7-0eeb-498e-8716-217bb2ee6ee3"> Mark Russinovich</External_x0020_Speaker>
    <Session_x0020_Code xmlns="2295e2e7-0eeb-498e-8716-217bb2ee6ee3"> SIA302</Session_x0020_Code>
    <ProductTaxHTField0 xmlns="2295e2e7-0eeb-498e-8716-217bb2ee6ee3">
      <Terms xmlns="http://schemas.microsoft.com/office/infopath/2007/PartnerControls"/>
    </ProductTaxHTField0>
    <Presentation_x0020_Date xmlns="2295e2e7-0eeb-498e-8716-217bb2ee6ee3">2012-06-28T00:00:00</Presentation_x0020_Dat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Orlando</TermName>
          <TermId xmlns="http://schemas.microsoft.com/office/infopath/2007/PartnerControls">99ded043-d247-43a1-9b7a-028ecd66d1eb</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TechEd</TermName>
          <TermId xmlns="http://schemas.microsoft.com/office/infopath/2007/PartnerControls">ac8fad57-eb30-43a8-b5bd-05dcf2cf2246</TermId>
        </TermInfo>
      </Terms>
    </Event1TaxHTField0>
    <AudienceTaxHTField0 xmlns="8b529f77-48ab-4581-b468-93f09345b8aa">
      <Terms xmlns="http://schemas.microsoft.com/office/infopath/2007/PartnerControls"/>
    </AudienceTaxHTField0>
    <MS_x0020_Content_x0020_Owner xmlns="2295e2e7-0eeb-498e-8716-217bb2ee6ee3">
      <UserInfo>
        <DisplayName/>
        <AccountId xsi:nil="true"/>
        <AccountType/>
      </UserInfo>
    </MS_x0020_Content_x0020_Owner>
    <TaxCatchAll xmlns="2295e2e7-0eeb-498e-8716-217bb2ee6ee3">
      <Value>126</Value>
      <Value>232</Value>
      <Value>231</Value>
    </TaxCatchAll>
    <Event_x0020_VenueTaxHTField0 xmlns="2295e2e7-0eeb-498e-8716-217bb2ee6ee3">
      <Terms xmlns="http://schemas.microsoft.com/office/infopath/2007/PartnerControls">
        <TermInfo xmlns="http://schemas.microsoft.com/office/infopath/2007/PartnerControls">
          <TermName xmlns="http://schemas.microsoft.com/office/infopath/2007/PartnerControls">Orange County Convention Center Orlando, FL</TermName>
          <TermId xmlns="http://schemas.microsoft.com/office/infopath/2007/PartnerControls">bd993e89-aa48-4695-84e0-3b53e88b1a79</TermId>
        </TermInfo>
      </Terms>
    </Event_x0020_VenueTaxHTField0>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72533711bacf991a4680f48ae6b725f9">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dde17010d50e6e632f300eac8dfd378e"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D92E10-3D8B-4831-9584-7BC82972C8E2}">
  <ds:schemaRefs>
    <ds:schemaRef ds:uri="2295e2e7-0eeb-498e-8716-217bb2ee6ee3"/>
    <ds:schemaRef ds:uri="http://purl.org/dc/elements/1.1/"/>
    <ds:schemaRef ds:uri="http://schemas.microsoft.com/office/2006/documentManagement/types"/>
    <ds:schemaRef ds:uri="8b529f77-48ab-4581-b468-93f09345b8aa"/>
    <ds:schemaRef ds:uri="http://purl.org/dc/dcmitype/"/>
    <ds:schemaRef ds:uri="http://purl.org/dc/terms/"/>
    <ds:schemaRef ds:uri="http://schemas.openxmlformats.org/package/2006/metadata/core-properties"/>
    <ds:schemaRef ds:uri="http://schemas.microsoft.com/office/infopath/2007/PartnerControls"/>
    <ds:schemaRef ds:uri="http://www.w3.org/XML/1998/namespace"/>
    <ds:schemaRef ds:uri="http://schemas.microsoft.com/office/2006/metadata/properties"/>
  </ds:schemaRefs>
</ds:datastoreItem>
</file>

<file path=customXml/itemProps2.xml><?xml version="1.0" encoding="utf-8"?>
<ds:datastoreItem xmlns:ds="http://schemas.openxmlformats.org/officeDocument/2006/customXml" ds:itemID="{B1F76A61-5CBF-46B3-9760-66C9F362D4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F1FE425-EA36-4D8C-A967-84CE3BED24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TechEd_2012_Template_16x9</Template>
  <TotalTime>29</TotalTime>
  <Words>2505</Words>
  <Application>Microsoft Office PowerPoint</Application>
  <PresentationFormat>Custom</PresentationFormat>
  <Paragraphs>408</Paragraphs>
  <Slides>59</Slides>
  <Notes>19</Notes>
  <HiddenSlides>0</HiddenSlides>
  <MMClips>1</MMClips>
  <ScaleCrop>false</ScaleCrop>
  <HeadingPairs>
    <vt:vector size="4" baseType="variant">
      <vt:variant>
        <vt:lpstr>Theme</vt:lpstr>
      </vt:variant>
      <vt:variant>
        <vt:i4>2</vt:i4>
      </vt:variant>
      <vt:variant>
        <vt:lpstr>Slide Titles</vt:lpstr>
      </vt:variant>
      <vt:variant>
        <vt:i4>59</vt:i4>
      </vt:variant>
    </vt:vector>
  </HeadingPairs>
  <TitlesOfParts>
    <vt:vector size="61" baseType="lpstr">
      <vt:lpstr>TechEd_2012_Template_16x9</vt:lpstr>
      <vt:lpstr>White with Consolas font for code slides</vt:lpstr>
      <vt:lpstr>Malware Hunting with the Sysinternals Tools</vt:lpstr>
      <vt:lpstr>PowerPoint Presentation</vt:lpstr>
      <vt:lpstr>About this Talk</vt:lpstr>
      <vt:lpstr>Sysinternals Antivirus</vt:lpstr>
      <vt:lpstr>Malware Cleaning Steps</vt:lpstr>
      <vt:lpstr>Identifying Malware Processes</vt:lpstr>
      <vt:lpstr>What Are You Looking For?</vt:lpstr>
      <vt:lpstr>What About Task Manager?</vt:lpstr>
      <vt:lpstr>Process Explorer</vt:lpstr>
      <vt:lpstr>The Process View</vt:lpstr>
      <vt:lpstr>Refresh Highlighting</vt:lpstr>
      <vt:lpstr>Process-type Highlights</vt:lpstr>
      <vt:lpstr>Tooltips</vt:lpstr>
      <vt:lpstr>New in v15.2</vt:lpstr>
      <vt:lpstr>Detailed Process Information</vt:lpstr>
      <vt:lpstr>Image Verification</vt:lpstr>
      <vt:lpstr>Sigcheck and ListDlls</vt:lpstr>
      <vt:lpstr>Strings</vt:lpstr>
      <vt:lpstr>The DLL View</vt:lpstr>
      <vt:lpstr>Terminating Malicious Processes</vt:lpstr>
      <vt:lpstr>Cleaning Autostarts</vt:lpstr>
      <vt:lpstr>Investigating Autostarts</vt:lpstr>
      <vt:lpstr>Autoruns</vt:lpstr>
      <vt:lpstr>Identifying Malware Autostarts</vt:lpstr>
      <vt:lpstr>Deleting Autostarts</vt:lpstr>
      <vt:lpstr>Tracing Malware Activity</vt:lpstr>
      <vt:lpstr>Tracing Malware</vt:lpstr>
      <vt:lpstr>Process Monitor</vt:lpstr>
      <vt:lpstr>Event Classes</vt:lpstr>
      <vt:lpstr>Event Properties</vt:lpstr>
      <vt:lpstr>Filtering</vt:lpstr>
      <vt:lpstr>Advanced Filters</vt:lpstr>
      <vt:lpstr>The Process Tree</vt:lpstr>
      <vt:lpstr>Real World Analysis and Cleaning</vt:lpstr>
      <vt:lpstr>The Case of the Sysinternals-Blocking Malware</vt:lpstr>
      <vt:lpstr>The Case of the Sysinternals-Blocking Malware (Cont)</vt:lpstr>
      <vt:lpstr>The Case of the Sysinternals-Blocking Malware (Cont)</vt:lpstr>
      <vt:lpstr>The Case of the Sysinternals-Blocking Malware: Solved</vt:lpstr>
      <vt:lpstr>Cleaning FakeSysDef Scareware</vt:lpstr>
      <vt:lpstr>The Case of the Strange Reboots </vt:lpstr>
      <vt:lpstr>The Case of the Strange Reboots </vt:lpstr>
      <vt:lpstr>The Case of the Strange Reboots (Cont)</vt:lpstr>
      <vt:lpstr>The Case of the Strange Reboots  (Cont)</vt:lpstr>
      <vt:lpstr>The Case of the Strange Reboots  (Cont)</vt:lpstr>
      <vt:lpstr>The Case of the Strange Reboots: Solved</vt:lpstr>
      <vt:lpstr>Cleaning Cycbot</vt:lpstr>
      <vt:lpstr>Analyzing and Cleaning Stuxnet and Flame </vt:lpstr>
      <vt:lpstr>Stuxnet</vt:lpstr>
      <vt:lpstr>Flame</vt:lpstr>
      <vt:lpstr>Summary</vt:lpstr>
      <vt:lpstr>The Future of Malware</vt:lpstr>
      <vt:lpstr>Zero Day – A Novel</vt:lpstr>
      <vt:lpstr>The Sysinternals Administrator’s Reference</vt:lpstr>
      <vt:lpstr>References</vt:lpstr>
      <vt:lpstr>Track Resources</vt:lpstr>
      <vt:lpstr>Resources</vt:lpstr>
      <vt:lpstr>Submit your evals online </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Malware Hunting with the Sysinternals Tools</dc:title>
  <dc:subject>TechEd 2012</dc:subject>
  <dc:creator>Shows</dc:creator>
  <cp:keywords>TechEd 2012</cp:keywords>
  <dc:description>Template: Jordan Cayabyab, Artitudes Design
Formatting:
Event Date: June 11-14, 2012
Event Location: Orlando, FL
Audience Type: IT Pros, Developers</dc:description>
  <cp:lastModifiedBy>Shows</cp:lastModifiedBy>
  <cp:revision>8</cp:revision>
  <cp:lastPrinted>2010-05-11T05:02:34Z</cp:lastPrinted>
  <dcterms:created xsi:type="dcterms:W3CDTF">2012-06-13T11:27:49Z</dcterms:created>
  <dcterms:modified xsi:type="dcterms:W3CDTF">2012-06-28T15:24:17Z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 Venue">
    <vt:lpwstr>232;#Orange County Convention Center Orlando, FL|bd993e89-aa48-4695-84e0-3b53e88b1a79</vt:lpwstr>
  </property>
  <property fmtid="{D5CDD505-2E9C-101B-9397-08002B2CF9AE}" pid="5" name="Event Location">
    <vt:lpwstr>231;#Orlando|99ded043-d247-43a1-9b7a-028ecd66d1eb</vt:lpwstr>
  </property>
  <property fmtid="{D5CDD505-2E9C-101B-9397-08002B2CF9AE}" pid="6" name="Event1">
    <vt:lpwstr>126;#TechEd|ac8fad57-eb30-43a8-b5bd-05dcf2cf2246</vt:lpwstr>
  </property>
  <property fmtid="{D5CDD505-2E9C-101B-9397-08002B2CF9AE}" pid="7" name="Audience">
    <vt:lpwstr/>
  </property>
</Properties>
</file>