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61" r:id="rId16"/>
    <p:sldId id="262" r:id="rId17"/>
    <p:sldId id="263" r:id="rId18"/>
    <p:sldId id="264" r:id="rId19"/>
    <p:sldId id="265" r:id="rId20"/>
    <p:sldId id="267" r:id="rId21"/>
    <p:sldId id="269" r:id="rId22"/>
    <p:sldId id="268" r:id="rId23"/>
    <p:sldId id="266" r:id="rId24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0" d="100"/>
          <a:sy n="70" d="100"/>
        </p:scale>
        <p:origin x="-11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E94D1E-1888-486F-8E50-DC5D625CAF6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C06F8-D440-4474-A775-8F6A75F1AB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3A2D4-45BD-4A86-AA3E-E8AA04A6C0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7093F-A3B4-4050-9085-2F6F1EE5CE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61C6EB-DACC-43A4-8657-2948CDBCD7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DE6F55-3D34-474B-A3D2-9C0837ECCDA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D0F926-AF48-4A1A-8B9B-4CBB07D1D5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8256F-0A82-40A8-B970-A0DFCF96A0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1B636-990C-4680-9BE5-E5C6CFD75F0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799A23-F29A-4C41-AE78-7DE7571ED7E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7774D-B1DD-422E-B494-E9E3C7E1FF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CB981B1-6E77-4819-A085-C3C6662E62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6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9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3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609600"/>
          </a:xfrm>
        </p:spPr>
        <p:txBody>
          <a:bodyPr/>
          <a:lstStyle/>
          <a:p>
            <a:pPr eaLnBrk="1" hangingPunct="1"/>
            <a:r>
              <a:rPr lang="en-GB" sz="3200" smtClean="0"/>
              <a:t>Polünukleotiidide keemilised omadused 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65125" y="800100"/>
            <a:ext cx="8385175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 sz="1800"/>
              <a:t>Polünukleotiidide ruumiline struktuur:</a:t>
            </a:r>
            <a:r>
              <a:rPr lang="et-EE" sz="1600"/>
              <a:t/>
            </a:r>
            <a:br>
              <a:rPr lang="et-EE" sz="1600"/>
            </a:br>
            <a:r>
              <a:rPr lang="et-EE" sz="1600"/>
              <a:t>1) Stacking interaktsioonid (ühe- ja kaheahelaline nukleiinhape) -</a:t>
            </a:r>
            <a:br>
              <a:rPr lang="et-EE" sz="1600"/>
            </a:br>
            <a:r>
              <a:rPr lang="et-EE" sz="1600"/>
              <a:t>hüdrofoobse iseloomuga interaktsioonid paralleelsete heterotsükliliste aluste vahel.</a:t>
            </a:r>
            <a:br>
              <a:rPr lang="et-EE" sz="1600"/>
            </a:br>
            <a:r>
              <a:rPr lang="et-EE" sz="1600"/>
              <a:t>Oligonukleotiidid neelavad UV-valgust vähem, kui mononukleotiidid – hüpokroomne efekt </a:t>
            </a:r>
            <a:br>
              <a:rPr lang="et-EE" sz="1600"/>
            </a:br>
            <a:r>
              <a:rPr lang="et-EE" sz="1600"/>
              <a:t>2) Watson-Cricki tüüpi komplementarsed aluspaarid</a:t>
            </a:r>
            <a:br>
              <a:rPr lang="et-EE" sz="1600"/>
            </a:br>
            <a:r>
              <a:rPr lang="et-EE" sz="1600"/>
              <a:t>3) Nukleiinhapete interaktsioonid teiste biopolümeeridega, eeskätt valkudega – enamasti seonduvad </a:t>
            </a:r>
            <a:br>
              <a:rPr lang="et-EE" sz="1600"/>
            </a:br>
            <a:r>
              <a:rPr lang="et-EE" sz="1600"/>
              <a:t>suurde vakku</a:t>
            </a:r>
            <a:endParaRPr lang="en-GB" sz="1600"/>
          </a:p>
        </p:txBody>
      </p:sp>
      <p:pic>
        <p:nvPicPr>
          <p:cNvPr id="12292" name="Picture 4" descr="C:\shabarova\images\314~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8275" y="3048000"/>
            <a:ext cx="5108575" cy="220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2352675" y="2895600"/>
            <a:ext cx="1377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suur vagu</a:t>
            </a:r>
            <a:endParaRPr lang="en-GB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1130300" y="4876800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väike vagu</a:t>
            </a:r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6013450" y="3200400"/>
            <a:ext cx="1377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suur vagu</a:t>
            </a:r>
            <a:endParaRPr lang="en-GB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736975" y="4648200"/>
            <a:ext cx="1511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väike vagu</a:t>
            </a:r>
            <a:endParaRPr lang="en-GB"/>
          </a:p>
        </p:txBody>
      </p:sp>
      <p:sp>
        <p:nvSpPr>
          <p:cNvPr id="12297" name="Arc 9"/>
          <p:cNvSpPr>
            <a:spLocks/>
          </p:cNvSpPr>
          <p:nvPr/>
        </p:nvSpPr>
        <p:spPr bwMode="auto">
          <a:xfrm>
            <a:off x="1666875" y="4495800"/>
            <a:ext cx="990600" cy="914400"/>
          </a:xfrm>
          <a:custGeom>
            <a:avLst/>
            <a:gdLst>
              <a:gd name="T0" fmla="*/ 0 w 21600"/>
              <a:gd name="T1" fmla="*/ 0 h 21600"/>
              <a:gd name="T2" fmla="*/ 990600 w 21600"/>
              <a:gd name="T3" fmla="*/ 914400 h 21600"/>
              <a:gd name="T4" fmla="*/ 0 w 21600"/>
              <a:gd name="T5" fmla="*/ 914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Arc 10"/>
          <p:cNvSpPr>
            <a:spLocks/>
          </p:cNvSpPr>
          <p:nvPr/>
        </p:nvSpPr>
        <p:spPr bwMode="auto">
          <a:xfrm>
            <a:off x="2047875" y="2897188"/>
            <a:ext cx="2133600" cy="609600"/>
          </a:xfrm>
          <a:custGeom>
            <a:avLst/>
            <a:gdLst>
              <a:gd name="T0" fmla="*/ 2133600 w 36927"/>
              <a:gd name="T1" fmla="*/ 457990 h 25657"/>
              <a:gd name="T2" fmla="*/ 22187 w 36927"/>
              <a:gd name="T3" fmla="*/ 0 h 25657"/>
              <a:gd name="T4" fmla="*/ 1248023 w 36927"/>
              <a:gd name="T5" fmla="*/ 96393 h 25657"/>
              <a:gd name="T6" fmla="*/ 0 60000 65536"/>
              <a:gd name="T7" fmla="*/ 0 60000 65536"/>
              <a:gd name="T8" fmla="*/ 0 60000 65536"/>
              <a:gd name="T9" fmla="*/ 0 w 36927"/>
              <a:gd name="T10" fmla="*/ 0 h 25657"/>
              <a:gd name="T11" fmla="*/ 36927 w 36927"/>
              <a:gd name="T12" fmla="*/ 25657 h 256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6927" h="25657" fill="none" extrusionOk="0">
                <a:moveTo>
                  <a:pt x="36927" y="19276"/>
                </a:moveTo>
                <a:cubicBezTo>
                  <a:pt x="32872" y="23360"/>
                  <a:pt x="27355" y="25656"/>
                  <a:pt x="21600" y="25657"/>
                </a:cubicBezTo>
                <a:cubicBezTo>
                  <a:pt x="9670" y="25657"/>
                  <a:pt x="0" y="15986"/>
                  <a:pt x="0" y="4057"/>
                </a:cubicBezTo>
                <a:cubicBezTo>
                  <a:pt x="-1" y="2695"/>
                  <a:pt x="128" y="1337"/>
                  <a:pt x="384" y="0"/>
                </a:cubicBezTo>
              </a:path>
              <a:path w="36927" h="25657" stroke="0" extrusionOk="0">
                <a:moveTo>
                  <a:pt x="36927" y="19276"/>
                </a:moveTo>
                <a:cubicBezTo>
                  <a:pt x="32872" y="23360"/>
                  <a:pt x="27355" y="25656"/>
                  <a:pt x="21600" y="25657"/>
                </a:cubicBezTo>
                <a:cubicBezTo>
                  <a:pt x="9670" y="25657"/>
                  <a:pt x="0" y="15986"/>
                  <a:pt x="0" y="4057"/>
                </a:cubicBezTo>
                <a:cubicBezTo>
                  <a:pt x="-1" y="2695"/>
                  <a:pt x="128" y="1337"/>
                  <a:pt x="384" y="0"/>
                </a:cubicBezTo>
                <a:lnTo>
                  <a:pt x="21600" y="4057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0" y="5451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228600" y="6400800"/>
            <a:ext cx="1216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Rasmol!</a:t>
            </a:r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822325" y="365125"/>
            <a:ext cx="7812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Asendusreaktsioonid lämmastiku aatomite juures. 9.2.2.2.html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12725" y="989013"/>
            <a:ext cx="8789988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600"/>
              <a:t>Erinevalt heterotsükli süsinikuaatomite juures toimuvatest asendusreaktsioonidest, toimuvad</a:t>
            </a:r>
          </a:p>
          <a:p>
            <a:pPr defTabSz="762000" eaLnBrk="0" hangingPunct="0"/>
            <a:r>
              <a:rPr lang="en-GB" sz="1600"/>
              <a:t>asendusreaktsioonid lämmastikuaatomite juures heterotsükli tasapinnas, aga mitte perpendikulaarselt</a:t>
            </a:r>
          </a:p>
          <a:p>
            <a:pPr defTabSz="762000" eaLnBrk="0" hangingPunct="0"/>
            <a:r>
              <a:rPr lang="en-GB" sz="1600"/>
              <a:t>heterotsükliga, sest püridiiinilaadse lämmastiku elektronpaar ei osale aromaatse süsteemi moodustamisel.</a:t>
            </a:r>
          </a:p>
          <a:p>
            <a:pPr defTabSz="762000" eaLnBrk="0" hangingPunct="0"/>
            <a:r>
              <a:rPr lang="en-GB" sz="1600"/>
              <a:t>Reaktsiooni tulemus sõltub pH-st, ehk heterotsükli protoneeritusest või deprotoneeritusest.</a:t>
            </a:r>
          </a:p>
          <a:p>
            <a:pPr defTabSz="762000" eaLnBrk="0" hangingPunct="0"/>
            <a:r>
              <a:rPr lang="en-GB" sz="1600"/>
              <a:t>a) pH&lt; 6 alküleerimist ei toimu</a:t>
            </a:r>
          </a:p>
          <a:p>
            <a:pPr defTabSz="762000" eaLnBrk="0" hangingPunct="0"/>
            <a:r>
              <a:rPr lang="en-GB" sz="1600"/>
              <a:t>b) pH~7 juba tuttav G N7 &gt; A N1 &gt; C N3</a:t>
            </a:r>
          </a:p>
          <a:p>
            <a:pPr defTabSz="762000" eaLnBrk="0" hangingPunct="0"/>
            <a:r>
              <a:rPr lang="en-GB" sz="1600"/>
              <a:t>c) pH&gt;8 guanosiini ja </a:t>
            </a:r>
            <a:r>
              <a:rPr lang="en-US" sz="1600"/>
              <a:t>ur</a:t>
            </a:r>
            <a:r>
              <a:rPr lang="en-GB" sz="1600"/>
              <a:t>idiini heterotsüklid deprotoneeruvad ning asendusreaktsioon toimub N1 juures: </a:t>
            </a:r>
          </a:p>
        </p:txBody>
      </p:sp>
      <p:pic>
        <p:nvPicPr>
          <p:cNvPr id="21508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4313" y="3065463"/>
            <a:ext cx="6165850" cy="2243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69925" y="5408613"/>
            <a:ext cx="81248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600"/>
              <a:t>pH 7 juures ei sega guanosiinide metüleerimisreaktsiooni see, kas nukleiinhape on kaheahelaline </a:t>
            </a:r>
          </a:p>
          <a:p>
            <a:pPr defTabSz="762000" eaLnBrk="0" hangingPunct="0"/>
            <a:r>
              <a:rPr lang="en-GB" sz="1600"/>
              <a:t>või mitte. Küll aga võib selle järgi kui mõned guanosiinijäägid EI REAGEERI, öelda, et uuritav</a:t>
            </a:r>
          </a:p>
          <a:p>
            <a:pPr defTabSz="762000" eaLnBrk="0" hangingPunct="0"/>
            <a:r>
              <a:rPr lang="en-GB" sz="1600"/>
              <a:t>nukleiinhape interakteerub nt. valguga just nende gu</a:t>
            </a:r>
            <a:r>
              <a:rPr lang="en-US" sz="1600"/>
              <a:t>a</a:t>
            </a:r>
            <a:r>
              <a:rPr lang="en-GB" sz="1600"/>
              <a:t>nosiinijääkide osalusel.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2498725" y="365125"/>
            <a:ext cx="351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N-oksiidide moodustumine</a:t>
            </a:r>
          </a:p>
        </p:txBody>
      </p:sp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1127125" y="989013"/>
            <a:ext cx="65659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600"/>
              <a:t>Püridiinitüüpi lämmastikele on iseloomulik N-oksiidide moodustamine </a:t>
            </a:r>
          </a:p>
          <a:p>
            <a:pPr defTabSz="762000" eaLnBrk="0" hangingPunct="0"/>
            <a:r>
              <a:rPr lang="en-GB" sz="1600"/>
              <a:t>peroksiidide mõjul. Reageerib atomaarne hapnik, millel on kuus elektroni</a:t>
            </a:r>
          </a:p>
          <a:p>
            <a:pPr defTabSz="762000" eaLnBrk="0" hangingPunct="0"/>
            <a:r>
              <a:rPr lang="en-GB" sz="1600"/>
              <a:t>adenosiini N1 ja tsütosiini N3-ga, millel on vabad elektronpaarid.</a:t>
            </a:r>
          </a:p>
          <a:p>
            <a:pPr defTabSz="762000" eaLnBrk="0" hangingPunct="0"/>
            <a:r>
              <a:rPr lang="en-GB" sz="1600"/>
              <a:t> Kuna need aatomid osalevad Watson-Cricki vesiniksidemete moodustamisel, </a:t>
            </a:r>
          </a:p>
          <a:p>
            <a:pPr defTabSz="762000" eaLnBrk="0" hangingPunct="0"/>
            <a:r>
              <a:rPr lang="en-GB" sz="1600"/>
              <a:t>siis reaktsioon ei toimu kaheahelalise nukleiinhappe korral.</a:t>
            </a:r>
          </a:p>
        </p:txBody>
      </p:sp>
      <p:graphicFrame>
        <p:nvGraphicFramePr>
          <p:cNvPr id="1026" name="Object 4"/>
          <p:cNvGraphicFramePr>
            <a:graphicFrameLocks/>
          </p:cNvGraphicFramePr>
          <p:nvPr/>
        </p:nvGraphicFramePr>
        <p:xfrm>
          <a:off x="1639888" y="2446338"/>
          <a:ext cx="5845175" cy="3773487"/>
        </p:xfrm>
        <a:graphic>
          <a:graphicData uri="http://schemas.openxmlformats.org/presentationml/2006/ole">
            <p:oleObj spid="_x0000_s1026" name="ACD ChemSketch 2.0" r:id="rId3" imgW="5854680" imgH="378288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1736725" y="288925"/>
            <a:ext cx="46783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Reaktsioon dietüülpürokarbonaadiga</a:t>
            </a:r>
          </a:p>
        </p:txBody>
      </p:sp>
      <p:graphicFrame>
        <p:nvGraphicFramePr>
          <p:cNvPr id="2050" name="Object 3"/>
          <p:cNvGraphicFramePr>
            <a:graphicFrameLocks/>
          </p:cNvGraphicFramePr>
          <p:nvPr/>
        </p:nvGraphicFramePr>
        <p:xfrm>
          <a:off x="3043238" y="2474913"/>
          <a:ext cx="3038475" cy="1889125"/>
        </p:xfrm>
        <a:graphic>
          <a:graphicData uri="http://schemas.openxmlformats.org/presentationml/2006/ole">
            <p:oleObj spid="_x0000_s2050" name="ACD ChemSketch 2.0" r:id="rId3" imgW="3047760" imgH="1898640" progId="ACD.ChemSketch.20">
              <p:embed/>
            </p:oleObj>
          </a:graphicData>
        </a:graphic>
      </p:graphicFrame>
      <p:sp>
        <p:nvSpPr>
          <p:cNvPr id="2052" name="Rectangle 6"/>
          <p:cNvSpPr>
            <a:spLocks noChangeArrowheads="1"/>
          </p:cNvSpPr>
          <p:nvPr/>
        </p:nvSpPr>
        <p:spPr bwMode="auto">
          <a:xfrm>
            <a:off x="517525" y="912813"/>
            <a:ext cx="82375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600"/>
              <a:t>NB! See on reaktsioon, mida vaatasime juba sekveneerimise juures. Reaktsioon toimub leebetes</a:t>
            </a:r>
          </a:p>
          <a:p>
            <a:pPr defTabSz="762000" eaLnBrk="0" hangingPunct="0"/>
            <a:r>
              <a:rPr lang="en-GB" sz="1600"/>
              <a:t>tingimustes (neutraalne pH ja toatemperatuur). Reaktsiooni kiiruse määrab ära DEPC madal </a:t>
            </a:r>
          </a:p>
          <a:p>
            <a:pPr defTabSz="762000" eaLnBrk="0" hangingPunct="0"/>
            <a:r>
              <a:rPr lang="en-GB" sz="1600"/>
              <a:t>lahustuvus vees. Selle reaktsiooni eripära metüleerimise ja N-oksiidide moodustumisega võrreldes </a:t>
            </a:r>
          </a:p>
          <a:p>
            <a:pPr defTabSz="762000" eaLnBrk="0" hangingPunct="0"/>
            <a:r>
              <a:rPr lang="en-GB" sz="1600"/>
              <a:t>on see, et ta ei puuduta kaheahelalist nukleiinhapet. Miks?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736725" y="3175"/>
            <a:ext cx="45196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Reaktsioon karbodiimiididega (U, G, I, </a:t>
            </a:r>
            <a:r>
              <a:rPr lang="en-GB" sz="2000">
                <a:latin typeface="Symbol" pitchFamily="18" charset="2"/>
              </a:rPr>
              <a:t>Y</a:t>
            </a:r>
            <a:r>
              <a:rPr lang="en-GB" sz="2000"/>
              <a:t>)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90513" y="3362325"/>
            <a:ext cx="7964487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400"/>
              <a:t>Analoogselt teiste aktiivset kaksiksidet sisaldavate reagentidega. </a:t>
            </a:r>
          </a:p>
          <a:p>
            <a:pPr defTabSz="762000" eaLnBrk="0" hangingPunct="0"/>
            <a:r>
              <a:rPr lang="en-GB" sz="1400"/>
              <a:t>Reaktsioon toimub nõrgalt leeliselises keskkonnas (pH 9), kõrgema pH juures vabaneb intaktne </a:t>
            </a:r>
          </a:p>
          <a:p>
            <a:pPr defTabSz="762000" eaLnBrk="0" hangingPunct="0"/>
            <a:r>
              <a:rPr lang="en-GB" sz="1400"/>
              <a:t>heterotsükkel, sest lisanduv radikaalid on leeliselises keskkonnas labiilsed. </a:t>
            </a:r>
          </a:p>
          <a:p>
            <a:pPr defTabSz="762000" eaLnBrk="0" hangingPunct="0"/>
            <a:r>
              <a:rPr lang="en-GB" sz="1400"/>
              <a:t>Reaktsiooni optimaalne pH näitab, et uridiin ja guanosiin peavad olema deprotoneeritud. </a:t>
            </a:r>
          </a:p>
          <a:p>
            <a:pPr defTabSz="762000" eaLnBrk="0" hangingPunct="0"/>
            <a:r>
              <a:rPr lang="en-GB" sz="1400"/>
              <a:t>Reageeriv pürrooli-tüüpi lämmastikuaatom saab reageerida vaid perpendikulaarselt heterotsükli tasapinnaga. </a:t>
            </a:r>
          </a:p>
          <a:p>
            <a:pPr defTabSz="762000" eaLnBrk="0" hangingPunct="0"/>
            <a:r>
              <a:rPr lang="en-GB" sz="1400"/>
              <a:t>Seega võiks oodata, et reaktsioon on tugevalt sekundaarstruktuursõltuv. </a:t>
            </a:r>
          </a:p>
          <a:p>
            <a:pPr defTabSz="762000" eaLnBrk="0" hangingPunct="0"/>
            <a:r>
              <a:rPr lang="en-GB" sz="1400"/>
              <a:t>Detekteerida saab modifikatsiooni näiteks pankrease RNaasiga ühetähe sekveneerides.</a:t>
            </a:r>
          </a:p>
          <a:p>
            <a:pPr defTabSz="762000" eaLnBrk="0" hangingPunct="0"/>
            <a:r>
              <a:rPr lang="en-GB" sz="1400"/>
              <a:t>Kuna edaspidi vaadeldes terminaalsete fosfaatrühmade keemilisi omadusi, siis on seal mainitud, </a:t>
            </a:r>
          </a:p>
          <a:p>
            <a:pPr defTabSz="762000" eaLnBrk="0" hangingPunct="0"/>
            <a:r>
              <a:rPr lang="en-GB" sz="1400"/>
              <a:t>et karbodiimiid ei modifitseeri heterotsüklilisi aluseid. </a:t>
            </a:r>
          </a:p>
          <a:p>
            <a:pPr defTabSz="762000" eaLnBrk="0" hangingPunct="0"/>
            <a:r>
              <a:rPr lang="en-GB" sz="1400"/>
              <a:t>Terminaalse fosfaadi modifitseerimisel kasutatakse madalamat pH, mille juures U ja G ega T ei ole </a:t>
            </a:r>
          </a:p>
          <a:p>
            <a:pPr defTabSz="762000" eaLnBrk="0" hangingPunct="0"/>
            <a:r>
              <a:rPr lang="en-GB" sz="1400"/>
              <a:t>praktiliselt ioniseeritud ja seetõttu tõepoolest ei peagi reageerima. </a:t>
            </a:r>
          </a:p>
          <a:p>
            <a:pPr defTabSz="762000" eaLnBrk="0" hangingPunct="0"/>
            <a:r>
              <a:rPr lang="en-GB" sz="1400"/>
              <a:t>Teiseks DNA puhul saab igaks- juhuks peale kondensatsioonireaktsiooni teha leeliselise töötluse, </a:t>
            </a:r>
          </a:p>
          <a:p>
            <a:pPr defTabSz="762000" eaLnBrk="0" hangingPunct="0"/>
            <a:r>
              <a:rPr lang="en-GB" sz="1400"/>
              <a:t>kus kui modifitseerumine siiski aset leidis, modifikant laguneks. Kolmandaks ei ole enimkasutatav </a:t>
            </a:r>
          </a:p>
          <a:p>
            <a:pPr defTabSz="762000" eaLnBrk="0" hangingPunct="0"/>
            <a:r>
              <a:rPr lang="en-GB" sz="1400"/>
              <a:t>karbodiimiid 1-etüül-N,N,-dimetüülaminopropüülkarbodiimiid veekeskkonnas üldse karbodiimiid, </a:t>
            </a:r>
          </a:p>
          <a:p>
            <a:pPr defTabSz="762000" eaLnBrk="0" hangingPunct="0"/>
            <a:r>
              <a:rPr lang="en-GB" sz="1400"/>
              <a:t>vaid eksisteerib tsükliliste guanidiinitaoliste isomeeridena (kus ei ole kumuleeritud kaksiksidet). </a:t>
            </a:r>
          </a:p>
          <a:p>
            <a:pPr defTabSz="762000" eaLnBrk="0" hangingPunct="0"/>
            <a:r>
              <a:rPr lang="en-GB" sz="1400"/>
              <a:t>Illustratsioonil on toodud karbodiimiidi reaktsioon minoorsete nukleotiididega RNA-s. </a:t>
            </a:r>
          </a:p>
        </p:txBody>
      </p:sp>
      <p:pic>
        <p:nvPicPr>
          <p:cNvPr id="22532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3463" y="414338"/>
            <a:ext cx="6457950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2041525" y="258763"/>
            <a:ext cx="4264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000"/>
              <a:t>Reaktsioon </a:t>
            </a:r>
            <a:r>
              <a:rPr lang="en-GB" sz="2000">
                <a:latin typeface="Symbol" pitchFamily="18" charset="2"/>
              </a:rPr>
              <a:t>a</a:t>
            </a:r>
            <a:r>
              <a:rPr lang="en-GB" sz="2000"/>
              <a:t>-,</a:t>
            </a:r>
            <a:r>
              <a:rPr lang="en-GB" sz="2000">
                <a:latin typeface="Symbol" pitchFamily="18" charset="2"/>
              </a:rPr>
              <a:t>b</a:t>
            </a:r>
            <a:r>
              <a:rPr lang="en-GB" sz="2000"/>
              <a:t>-bikarbonüülühenditega</a:t>
            </a:r>
          </a:p>
        </p:txBody>
      </p:sp>
      <p:pic>
        <p:nvPicPr>
          <p:cNvPr id="3076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3213" y="890588"/>
            <a:ext cx="492125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366713" y="3198813"/>
            <a:ext cx="8485187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600"/>
              <a:t>Algne atakk - N1 perpendikulaarselt heterotsükli tasapinnaga, siis astub teise karbonüülrühmaga </a:t>
            </a:r>
          </a:p>
          <a:p>
            <a:pPr defTabSz="762000" eaLnBrk="0" hangingPunct="0"/>
            <a:r>
              <a:rPr lang="en-GB" sz="1600"/>
              <a:t>reaktsiooni eksotsükliline NH2-rühm. </a:t>
            </a:r>
          </a:p>
          <a:p>
            <a:pPr defTabSz="762000" eaLnBrk="0" hangingPunct="0"/>
            <a:r>
              <a:rPr lang="en-GB" sz="1600"/>
              <a:t>Tekkiv tritsükliline addukt on stabiilne neutraalses keskkonnas, kuid laguneb leeliselises keskkonnas. </a:t>
            </a:r>
          </a:p>
          <a:p>
            <a:pPr defTabSz="762000" eaLnBrk="0" hangingPunct="0"/>
            <a:r>
              <a:rPr lang="en-GB" sz="1600"/>
              <a:t>Modifitseeritud G ei ole enam substraadiks RNaas T1-le ja seetõttu on modifikatsioonisaitide </a:t>
            </a:r>
          </a:p>
          <a:p>
            <a:pPr defTabSz="762000" eaLnBrk="0" hangingPunct="0"/>
            <a:r>
              <a:rPr lang="en-GB" sz="1600"/>
              <a:t>detektsioon hõlbus. </a:t>
            </a:r>
          </a:p>
          <a:p>
            <a:pPr defTabSz="762000" eaLnBrk="0" hangingPunct="0"/>
            <a:r>
              <a:rPr lang="en-GB" sz="1600"/>
              <a:t>Reageerivad loomulikult ainult need guanosiinid, mis ei osale sekundaar- ja tertsiaarstruktuurides. </a:t>
            </a:r>
          </a:p>
        </p:txBody>
      </p:sp>
      <p:graphicFrame>
        <p:nvGraphicFramePr>
          <p:cNvPr id="3074" name="Object 5"/>
          <p:cNvGraphicFramePr>
            <a:graphicFrameLocks/>
          </p:cNvGraphicFramePr>
          <p:nvPr/>
        </p:nvGraphicFramePr>
        <p:xfrm>
          <a:off x="520700" y="4946650"/>
          <a:ext cx="8083550" cy="1670050"/>
        </p:xfrm>
        <a:graphic>
          <a:graphicData uri="http://schemas.openxmlformats.org/presentationml/2006/ole">
            <p:oleObj spid="_x0000_s3074" name="ACD ChemSketch 2.0" r:id="rId4" imgW="8092800" imgH="167940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381000"/>
          </a:xfrm>
        </p:spPr>
        <p:txBody>
          <a:bodyPr/>
          <a:lstStyle/>
          <a:p>
            <a:pPr eaLnBrk="1" hangingPunct="1"/>
            <a:r>
              <a:rPr lang="et-EE" sz="2400" smtClean="0"/>
              <a:t>Terminaalsete OH-rühmade modifitseerimine</a:t>
            </a:r>
            <a:endParaRPr lang="en-GB" sz="2400" smtClean="0"/>
          </a:p>
        </p:txBody>
      </p:sp>
      <p:pic>
        <p:nvPicPr>
          <p:cNvPr id="410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685800"/>
            <a:ext cx="5343525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3222625" y="28194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4102" name="Text Box 5"/>
          <p:cNvSpPr txBox="1">
            <a:spLocks noChangeArrowheads="1"/>
          </p:cNvSpPr>
          <p:nvPr/>
        </p:nvSpPr>
        <p:spPr bwMode="auto">
          <a:xfrm>
            <a:off x="304800" y="4267200"/>
            <a:ext cx="845661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 sz="1600"/>
              <a:t>RNA 3’-terminus. 2’,3’-cis-dioolrühm oksüdeerub kergesti periodaadi toimel. Tekkivat dialdehüüdi</a:t>
            </a:r>
            <a:br>
              <a:rPr lang="et-EE" sz="1600"/>
            </a:br>
            <a:r>
              <a:rPr lang="et-EE" sz="1600"/>
              <a:t>edasist degradeerumist on võimalik vältida (neutraalne pH). Aldehüüdid reageerivad neis tingimustes</a:t>
            </a:r>
            <a:br>
              <a:rPr lang="et-EE" sz="1600"/>
            </a:br>
            <a:r>
              <a:rPr lang="et-EE" sz="1600"/>
              <a:t>kõrgete saagistega arüülhüdrasiinide või primaarsete amiinidega. Dialdehüüdi redutseerimisel NaBT</a:t>
            </a:r>
            <a:r>
              <a:rPr lang="et-EE" sz="1600" baseline="-25000"/>
              <a:t>4</a:t>
            </a:r>
            <a:r>
              <a:rPr lang="et-EE" sz="1600"/>
              <a:t/>
            </a:r>
            <a:br>
              <a:rPr lang="et-EE" sz="1600"/>
            </a:br>
            <a:r>
              <a:rPr lang="et-EE" sz="1600"/>
              <a:t>on võimalik 3’-terminust triitiumiga märgistada.</a:t>
            </a:r>
            <a:endParaRPr lang="en-GB" sz="1600"/>
          </a:p>
        </p:txBody>
      </p:sp>
      <p:graphicFrame>
        <p:nvGraphicFramePr>
          <p:cNvPr id="4098" name="Object 6"/>
          <p:cNvGraphicFramePr>
            <a:graphicFrameLocks noChangeAspect="1"/>
          </p:cNvGraphicFramePr>
          <p:nvPr/>
        </p:nvGraphicFramePr>
        <p:xfrm>
          <a:off x="381000" y="1524000"/>
          <a:ext cx="1420813" cy="1112838"/>
        </p:xfrm>
        <a:graphic>
          <a:graphicData uri="http://schemas.openxmlformats.org/presentationml/2006/ole">
            <p:oleObj spid="_x0000_s4098" name="ChemSketch" r:id="rId4" imgW="1420200" imgH="1112400" progId="ACD.ChemSketch.20">
              <p:embed/>
            </p:oleObj>
          </a:graphicData>
        </a:graphic>
      </p:graphicFrame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2133600" y="21336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133600" y="1524000"/>
            <a:ext cx="963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NaIO</a:t>
            </a:r>
            <a:r>
              <a:rPr lang="et-EE" baseline="-25000"/>
              <a:t>4</a:t>
            </a:r>
            <a:endParaRPr lang="en-GB" baseline="-250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pPr eaLnBrk="1" hangingPunct="1"/>
            <a:r>
              <a:rPr lang="et-EE" sz="2400" smtClean="0"/>
              <a:t>Terminaalsete fosfaatrühmade modifitseerimine</a:t>
            </a:r>
            <a:endParaRPr lang="en-GB" sz="2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365125" y="671513"/>
            <a:ext cx="72850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 sz="1600"/>
              <a:t>Modifitseeritavuse seisukohalt võivad nukleiinhapetes olla kaht tüüpi fosfomonoestrid </a:t>
            </a:r>
            <a:br>
              <a:rPr lang="et-EE" sz="1600"/>
            </a:br>
            <a:r>
              <a:rPr lang="et-EE" sz="1600"/>
              <a:t>(terminaalsed fosfaadid):</a:t>
            </a:r>
            <a:br>
              <a:rPr lang="et-EE" sz="1600"/>
            </a:br>
            <a:r>
              <a:rPr lang="et-EE" sz="1600"/>
              <a:t>a) DNA 5’ ja 3’ ning RNA 5’-terminuses alküülfosfaat - modifitseeritavad</a:t>
            </a:r>
            <a:br>
              <a:rPr lang="et-EE" sz="1600"/>
            </a:br>
            <a:r>
              <a:rPr lang="et-EE" sz="1600"/>
              <a:t>b) RNA 3’ (2’) terminuses </a:t>
            </a:r>
            <a:r>
              <a:rPr lang="et-EE" sz="1600">
                <a:latin typeface="Symbol" pitchFamily="18" charset="2"/>
              </a:rPr>
              <a:t>b</a:t>
            </a:r>
            <a:r>
              <a:rPr lang="et-EE" sz="1600"/>
              <a:t>-oksüalküülfosfaat - mittemodifitseeritavad</a:t>
            </a:r>
            <a:endParaRPr lang="en-GB" sz="1600"/>
          </a:p>
        </p:txBody>
      </p:sp>
      <p:sp>
        <p:nvSpPr>
          <p:cNvPr id="5126" name="Text Box 4"/>
          <p:cNvSpPr txBox="1">
            <a:spLocks noChangeArrowheads="1"/>
          </p:cNvSpPr>
          <p:nvPr/>
        </p:nvSpPr>
        <p:spPr bwMode="auto">
          <a:xfrm>
            <a:off x="304800" y="1905000"/>
            <a:ext cx="867092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 sz="1600"/>
              <a:t>Fosfomonoestri modifikatsioon on kaheetapiline protsess: </a:t>
            </a:r>
            <a:br>
              <a:rPr lang="et-EE" sz="1600"/>
            </a:br>
            <a:r>
              <a:rPr lang="et-EE" sz="1600"/>
              <a:t>1) Fosfomonoestri modifitseerimiseks on vajalik kõigepealt ta muuta aktiivseks ühendiks:</a:t>
            </a:r>
            <a:br>
              <a:rPr lang="et-EE" sz="1600"/>
            </a:br>
            <a:r>
              <a:rPr lang="et-EE" sz="1600"/>
              <a:t>	A) aktiivseks segatud anhüdriidi tüüpi ühendiks </a:t>
            </a:r>
            <a:br>
              <a:rPr lang="et-EE" sz="1600"/>
            </a:br>
            <a:r>
              <a:rPr lang="et-EE" sz="1600"/>
              <a:t>	B) aktiveeritavaks fosfomonoestri amiidiks või aktiivseks estriks, mida on võimalik eraldada</a:t>
            </a:r>
            <a:br>
              <a:rPr lang="et-EE" sz="1600"/>
            </a:br>
            <a:r>
              <a:rPr lang="et-EE" sz="1600"/>
              <a:t>	reaktsioonisegust (sageli kasutatakse sadestamist)</a:t>
            </a:r>
            <a:br>
              <a:rPr lang="et-EE" sz="1600"/>
            </a:br>
            <a:r>
              <a:rPr lang="et-EE" sz="1600"/>
              <a:t>2) Aktiveeritud fosfomonoestri reaktsioon nukleofiiliga</a:t>
            </a:r>
            <a:endParaRPr lang="en-GB" sz="1600"/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533400" y="3432175"/>
          <a:ext cx="5953125" cy="1139825"/>
        </p:xfrm>
        <a:graphic>
          <a:graphicData uri="http://schemas.openxmlformats.org/presentationml/2006/ole">
            <p:oleObj spid="_x0000_s5122" name="ChemSketch" r:id="rId3" imgW="5952600" imgH="1140120" progId="ACD.ChemSketch.20">
              <p:embed/>
            </p:oleObj>
          </a:graphicData>
        </a:graphic>
      </p:graphicFrame>
      <p:sp>
        <p:nvSpPr>
          <p:cNvPr id="5127" name="Line 6"/>
          <p:cNvSpPr>
            <a:spLocks noChangeShapeType="1"/>
          </p:cNvSpPr>
          <p:nvPr/>
        </p:nvSpPr>
        <p:spPr bwMode="auto">
          <a:xfrm>
            <a:off x="2590800" y="411797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8" name="Text Box 7"/>
          <p:cNvSpPr txBox="1">
            <a:spLocks noChangeArrowheads="1"/>
          </p:cNvSpPr>
          <p:nvPr/>
        </p:nvSpPr>
        <p:spPr bwMode="auto">
          <a:xfrm>
            <a:off x="2727325" y="3549650"/>
            <a:ext cx="72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Y-X</a:t>
            </a:r>
            <a:endParaRPr lang="en-GB"/>
          </a:p>
        </p:txBody>
      </p:sp>
      <p:sp>
        <p:nvSpPr>
          <p:cNvPr id="5129" name="Text Box 8"/>
          <p:cNvSpPr txBox="1">
            <a:spLocks noChangeArrowheads="1"/>
          </p:cNvSpPr>
          <p:nvPr/>
        </p:nvSpPr>
        <p:spPr bwMode="auto">
          <a:xfrm>
            <a:off x="6765925" y="3702050"/>
            <a:ext cx="873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+ HX</a:t>
            </a:r>
            <a:endParaRPr lang="en-GB"/>
          </a:p>
        </p:txBody>
      </p:sp>
      <p:sp>
        <p:nvSpPr>
          <p:cNvPr id="5130" name="Text Box 9"/>
          <p:cNvSpPr txBox="1">
            <a:spLocks noChangeArrowheads="1"/>
          </p:cNvSpPr>
          <p:nvPr/>
        </p:nvSpPr>
        <p:spPr bwMode="auto">
          <a:xfrm>
            <a:off x="5470525" y="3463925"/>
            <a:ext cx="506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>
                <a:latin typeface="Symbol" pitchFamily="18" charset="2"/>
              </a:rPr>
              <a:t>d</a:t>
            </a:r>
            <a:r>
              <a:rPr lang="et-EE"/>
              <a:t>+</a:t>
            </a:r>
            <a:endParaRPr lang="en-GB"/>
          </a:p>
        </p:txBody>
      </p:sp>
      <p:sp>
        <p:nvSpPr>
          <p:cNvPr id="5131" name="Text Box 10"/>
          <p:cNvSpPr txBox="1">
            <a:spLocks noChangeArrowheads="1"/>
          </p:cNvSpPr>
          <p:nvPr/>
        </p:nvSpPr>
        <p:spPr bwMode="auto">
          <a:xfrm>
            <a:off x="4403725" y="4537075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HZ</a:t>
            </a:r>
            <a:endParaRPr lang="en-GB"/>
          </a:p>
        </p:txBody>
      </p:sp>
      <p:sp>
        <p:nvSpPr>
          <p:cNvPr id="5132" name="Arc 11"/>
          <p:cNvSpPr>
            <a:spLocks/>
          </p:cNvSpPr>
          <p:nvPr/>
        </p:nvSpPr>
        <p:spPr bwMode="auto">
          <a:xfrm flipV="1">
            <a:off x="4648200" y="4114800"/>
            <a:ext cx="609600" cy="533400"/>
          </a:xfrm>
          <a:custGeom>
            <a:avLst/>
            <a:gdLst>
              <a:gd name="T0" fmla="*/ 0 w 21600"/>
              <a:gd name="T1" fmla="*/ 0 h 21600"/>
              <a:gd name="T2" fmla="*/ 609600 w 21600"/>
              <a:gd name="T3" fmla="*/ 533400 h 21600"/>
              <a:gd name="T4" fmla="*/ 0 w 21600"/>
              <a:gd name="T5" fmla="*/ 5334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3" name="Line 12"/>
          <p:cNvSpPr>
            <a:spLocks noChangeShapeType="1"/>
          </p:cNvSpPr>
          <p:nvPr/>
        </p:nvSpPr>
        <p:spPr bwMode="auto">
          <a:xfrm>
            <a:off x="5562600" y="4648200"/>
            <a:ext cx="381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5123" name="Object 13"/>
          <p:cNvGraphicFramePr>
            <a:graphicFrameLocks noChangeAspect="1"/>
          </p:cNvGraphicFramePr>
          <p:nvPr/>
        </p:nvGraphicFramePr>
        <p:xfrm>
          <a:off x="5867400" y="5486400"/>
          <a:ext cx="1560513" cy="1136650"/>
        </p:xfrm>
        <a:graphic>
          <a:graphicData uri="http://schemas.openxmlformats.org/presentationml/2006/ole">
            <p:oleObj spid="_x0000_s5123" name="ChemSketch" r:id="rId4" imgW="1560600" imgH="113688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365125" y="4222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52400"/>
            <a:ext cx="7772400" cy="457200"/>
          </a:xfrm>
        </p:spPr>
        <p:txBody>
          <a:bodyPr/>
          <a:lstStyle/>
          <a:p>
            <a:pPr eaLnBrk="1" hangingPunct="1"/>
            <a:r>
              <a:rPr lang="et-EE" sz="3200" smtClean="0"/>
              <a:t>RNA 3’-fosfaadi reaktsioon aktivatsioonil</a:t>
            </a:r>
            <a:endParaRPr lang="en-GB" sz="3200" smtClean="0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1898650" y="1858963"/>
          <a:ext cx="3767138" cy="2792412"/>
        </p:xfrm>
        <a:graphic>
          <a:graphicData uri="http://schemas.openxmlformats.org/presentationml/2006/ole">
            <p:oleObj spid="_x0000_s6146" name="ChemSketch" r:id="rId3" imgW="7534800" imgH="5580720" progId="ACD.ChemSketch.20">
              <p:embed/>
            </p:oleObj>
          </a:graphicData>
        </a:graphic>
      </p:graphicFrame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3200400" y="2514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4800600" y="32766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394325" y="3848100"/>
            <a:ext cx="1997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t-EE" sz="1800"/>
              <a:t>+ C</a:t>
            </a:r>
            <a:r>
              <a:rPr lang="et-EE" sz="1800" baseline="-25000"/>
              <a:t>2</a:t>
            </a:r>
            <a:r>
              <a:rPr lang="et-EE" sz="1800"/>
              <a:t>H</a:t>
            </a:r>
            <a:r>
              <a:rPr lang="et-EE" sz="1800" baseline="-25000"/>
              <a:t>5</a:t>
            </a:r>
            <a:r>
              <a:rPr lang="et-EE" sz="1800"/>
              <a:t>OH + H</a:t>
            </a:r>
            <a:r>
              <a:rPr lang="et-EE" sz="1800" baseline="-25000"/>
              <a:t>2</a:t>
            </a:r>
            <a:r>
              <a:rPr lang="et-EE" sz="1800"/>
              <a:t>O</a:t>
            </a:r>
            <a:endParaRPr lang="en-GB" sz="1800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048000" y="1981200"/>
            <a:ext cx="12239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t-EE" sz="1600"/>
              <a:t>C</a:t>
            </a:r>
            <a:r>
              <a:rPr lang="et-EE" sz="1600" baseline="-25000"/>
              <a:t>2</a:t>
            </a:r>
            <a:r>
              <a:rPr lang="et-EE" sz="1600"/>
              <a:t>H</a:t>
            </a:r>
            <a:r>
              <a:rPr lang="et-EE" sz="1600" baseline="-25000"/>
              <a:t>5</a:t>
            </a:r>
            <a:r>
              <a:rPr lang="et-EE" sz="1600"/>
              <a:t>OCClO</a:t>
            </a:r>
            <a:endParaRPr lang="en-GB" sz="1600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04800" y="4876800"/>
            <a:ext cx="8623300" cy="128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 sz="1800"/>
              <a:t>Kuigi 2’-OH-rühm on nõrk nukleofiil,</a:t>
            </a:r>
            <a:r>
              <a:rPr lang="et-EE"/>
              <a:t> </a:t>
            </a:r>
            <a:r>
              <a:rPr lang="et-EE" sz="1800"/>
              <a:t>toimub reaktsioon erakordselt effektiivselt tema </a:t>
            </a:r>
            <a:br>
              <a:rPr lang="et-EE" sz="1800"/>
            </a:br>
            <a:r>
              <a:rPr lang="et-EE" sz="1800"/>
              <a:t>soodsa orientatsiooni tõttu fosfori aatomi suhtes. Fosfaatrühma negatiivselt laetud </a:t>
            </a:r>
            <a:br>
              <a:rPr lang="et-EE" sz="1800"/>
            </a:br>
            <a:r>
              <a:rPr lang="et-EE" sz="1800"/>
              <a:t>hapnikuaatom aitab 2’-OH rühma deprotoneerida. Välised nukleofiilid, ka tugevad, ei suuda</a:t>
            </a:r>
            <a:br>
              <a:rPr lang="et-EE" sz="1800"/>
            </a:br>
            <a:r>
              <a:rPr lang="et-EE" sz="1800"/>
              <a:t>selle reaktsiooni kiirusega konkureerida.</a:t>
            </a:r>
            <a:endParaRPr lang="en-GB" sz="18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152400"/>
            <a:ext cx="7772400" cy="457200"/>
          </a:xfrm>
        </p:spPr>
        <p:txBody>
          <a:bodyPr/>
          <a:lstStyle/>
          <a:p>
            <a:pPr eaLnBrk="1" hangingPunct="1"/>
            <a:r>
              <a:rPr lang="et-EE" sz="2400" smtClean="0"/>
              <a:t>Fosfomonoestri aktivatsioon vesilahustuva karbodiimiidiga</a:t>
            </a:r>
            <a:endParaRPr lang="en-GB" sz="2400" smtClean="0"/>
          </a:p>
        </p:txBody>
      </p:sp>
      <p:graphicFrame>
        <p:nvGraphicFramePr>
          <p:cNvPr id="7170" name="Object 3"/>
          <p:cNvGraphicFramePr>
            <a:graphicFrameLocks noChangeAspect="1"/>
          </p:cNvGraphicFramePr>
          <p:nvPr/>
        </p:nvGraphicFramePr>
        <p:xfrm>
          <a:off x="990600" y="990600"/>
          <a:ext cx="7388225" cy="4319588"/>
        </p:xfrm>
        <a:graphic>
          <a:graphicData uri="http://schemas.openxmlformats.org/presentationml/2006/ole">
            <p:oleObj spid="_x0000_s7170" name="ChemSketch" r:id="rId3" imgW="9235440" imgH="5401080" progId="ACD.ChemSketch.20">
              <p:embed/>
            </p:oleObj>
          </a:graphicData>
        </a:graphic>
      </p:graphicFrame>
      <p:graphicFrame>
        <p:nvGraphicFramePr>
          <p:cNvPr id="7171" name="Object 4"/>
          <p:cNvGraphicFramePr>
            <a:graphicFrameLocks noChangeAspect="1"/>
          </p:cNvGraphicFramePr>
          <p:nvPr/>
        </p:nvGraphicFramePr>
        <p:xfrm>
          <a:off x="152400" y="5715000"/>
          <a:ext cx="7558088" cy="971550"/>
        </p:xfrm>
        <a:graphic>
          <a:graphicData uri="http://schemas.openxmlformats.org/presentationml/2006/ole">
            <p:oleObj spid="_x0000_s7171" name="ChemSketch" r:id="rId4" imgW="9430560" imgH="1213200" progId="ACD.ChemSketch.20">
              <p:embed/>
            </p:oleObj>
          </a:graphicData>
        </a:graphic>
      </p:graphicFrame>
      <p:sp>
        <p:nvSpPr>
          <p:cNvPr id="7173" name="Arc 5"/>
          <p:cNvSpPr>
            <a:spLocks/>
          </p:cNvSpPr>
          <p:nvPr/>
        </p:nvSpPr>
        <p:spPr bwMode="auto">
          <a:xfrm flipH="1">
            <a:off x="3124200" y="4114800"/>
            <a:ext cx="1836738" cy="1600200"/>
          </a:xfrm>
          <a:custGeom>
            <a:avLst/>
            <a:gdLst>
              <a:gd name="T0" fmla="*/ 465706 w 28937"/>
              <a:gd name="T1" fmla="*/ 0 h 43200"/>
              <a:gd name="T2" fmla="*/ 0 w 28937"/>
              <a:gd name="T3" fmla="*/ 1552639 h 43200"/>
              <a:gd name="T4" fmla="*/ 465706 w 28937"/>
              <a:gd name="T5" fmla="*/ 800100 h 43200"/>
              <a:gd name="T6" fmla="*/ 0 60000 65536"/>
              <a:gd name="T7" fmla="*/ 0 60000 65536"/>
              <a:gd name="T8" fmla="*/ 0 60000 65536"/>
              <a:gd name="T9" fmla="*/ 0 w 28937"/>
              <a:gd name="T10" fmla="*/ 0 h 43200"/>
              <a:gd name="T11" fmla="*/ 28937 w 28937"/>
              <a:gd name="T12" fmla="*/ 43200 h 432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8937" h="43200" fill="none" extrusionOk="0">
                <a:moveTo>
                  <a:pt x="7336" y="0"/>
                </a:moveTo>
                <a:cubicBezTo>
                  <a:pt x="19266" y="0"/>
                  <a:pt x="28937" y="9670"/>
                  <a:pt x="28937" y="21600"/>
                </a:cubicBezTo>
                <a:cubicBezTo>
                  <a:pt x="28937" y="33529"/>
                  <a:pt x="19266" y="43200"/>
                  <a:pt x="7337" y="43200"/>
                </a:cubicBezTo>
                <a:cubicBezTo>
                  <a:pt x="4835" y="43200"/>
                  <a:pt x="2352" y="42765"/>
                  <a:pt x="0" y="41915"/>
                </a:cubicBezTo>
              </a:path>
              <a:path w="28937" h="43200" stroke="0" extrusionOk="0">
                <a:moveTo>
                  <a:pt x="7336" y="0"/>
                </a:moveTo>
                <a:cubicBezTo>
                  <a:pt x="19266" y="0"/>
                  <a:pt x="28937" y="9670"/>
                  <a:pt x="28937" y="21600"/>
                </a:cubicBezTo>
                <a:cubicBezTo>
                  <a:pt x="28937" y="33529"/>
                  <a:pt x="19266" y="43200"/>
                  <a:pt x="7337" y="43200"/>
                </a:cubicBezTo>
                <a:cubicBezTo>
                  <a:pt x="4835" y="43200"/>
                  <a:pt x="2352" y="42765"/>
                  <a:pt x="0" y="41915"/>
                </a:cubicBezTo>
                <a:lnTo>
                  <a:pt x="7337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879725" y="1108075"/>
            <a:ext cx="1039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pH 5-6</a:t>
            </a:r>
            <a:endParaRPr lang="en-GB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Text Box 2"/>
          <p:cNvSpPr txBox="1">
            <a:spLocks noChangeArrowheads="1"/>
          </p:cNvSpPr>
          <p:nvPr/>
        </p:nvSpPr>
        <p:spPr bwMode="auto">
          <a:xfrm>
            <a:off x="441325" y="422275"/>
            <a:ext cx="949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NuH=</a:t>
            </a:r>
            <a:endParaRPr lang="en-GB"/>
          </a:p>
        </p:txBody>
      </p:sp>
      <p:sp>
        <p:nvSpPr>
          <p:cNvPr id="8198" name="Text Box 3"/>
          <p:cNvSpPr txBox="1">
            <a:spLocks noChangeArrowheads="1"/>
          </p:cNvSpPr>
          <p:nvPr/>
        </p:nvSpPr>
        <p:spPr bwMode="auto">
          <a:xfrm>
            <a:off x="2422525" y="346075"/>
            <a:ext cx="6278563" cy="88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R-NH</a:t>
            </a:r>
            <a:r>
              <a:rPr lang="et-EE" baseline="-25000"/>
              <a:t>2         </a:t>
            </a:r>
            <a:r>
              <a:rPr lang="et-EE" sz="1800"/>
              <a:t>P-N</a:t>
            </a:r>
            <a:r>
              <a:rPr lang="et-EE"/>
              <a:t> </a:t>
            </a:r>
            <a:r>
              <a:rPr lang="et-EE" sz="1400"/>
              <a:t>side on neutraalses ja leeliselises keskkonnas stabiilne</a:t>
            </a:r>
            <a:br>
              <a:rPr lang="et-EE" sz="1400"/>
            </a:br>
            <a:r>
              <a:rPr lang="et-EE" sz="1400"/>
              <a:t>		R võib sisaldada mitmesuguseid reaktsioonivõimelisi rühmi</a:t>
            </a:r>
            <a:br>
              <a:rPr lang="et-EE" sz="1400"/>
            </a:br>
            <a:r>
              <a:rPr lang="et-EE" sz="1400"/>
              <a:t>		fluorestsentset rühma jne.</a:t>
            </a:r>
            <a:endParaRPr lang="en-GB" sz="1400" baseline="-25000"/>
          </a:p>
        </p:txBody>
      </p:sp>
      <p:graphicFrame>
        <p:nvGraphicFramePr>
          <p:cNvPr id="8194" name="Object 4"/>
          <p:cNvGraphicFramePr>
            <a:graphicFrameLocks noChangeAspect="1"/>
          </p:cNvGraphicFramePr>
          <p:nvPr/>
        </p:nvGraphicFramePr>
        <p:xfrm>
          <a:off x="2514600" y="2362200"/>
          <a:ext cx="1073150" cy="890588"/>
        </p:xfrm>
        <a:graphic>
          <a:graphicData uri="http://schemas.openxmlformats.org/presentationml/2006/ole">
            <p:oleObj spid="_x0000_s8194" name="ChemSketch" r:id="rId3" imgW="1072800" imgH="889920" progId="ACD.ChemSketch.20">
              <p:embed/>
            </p:oleObj>
          </a:graphicData>
        </a:graphic>
      </p:graphicFrame>
      <p:graphicFrame>
        <p:nvGraphicFramePr>
          <p:cNvPr id="8195" name="Object 5"/>
          <p:cNvGraphicFramePr>
            <a:graphicFrameLocks noChangeAspect="1"/>
          </p:cNvGraphicFramePr>
          <p:nvPr/>
        </p:nvGraphicFramePr>
        <p:xfrm>
          <a:off x="2057400" y="990600"/>
          <a:ext cx="1685925" cy="1136650"/>
        </p:xfrm>
        <a:graphic>
          <a:graphicData uri="http://schemas.openxmlformats.org/presentationml/2006/ole">
            <p:oleObj spid="_x0000_s8195" name="ChemSketch" r:id="rId4" imgW="1685520" imgH="1136880" progId="ACD.ChemSketch.20">
              <p:embed/>
            </p:oleObj>
          </a:graphicData>
        </a:graphic>
      </p:graphicFrame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4098925" y="1382713"/>
            <a:ext cx="452755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 sz="1400"/>
              <a:t>Vajab täiendavat katalüüsi Mg</a:t>
            </a:r>
            <a:r>
              <a:rPr lang="et-EE" sz="1400" baseline="30000"/>
              <a:t>2+</a:t>
            </a:r>
            <a:r>
              <a:rPr lang="et-EE" sz="1400"/>
              <a:t>; reaktsioon efektiivne kõrge</a:t>
            </a:r>
            <a:br>
              <a:rPr lang="et-EE" sz="1400"/>
            </a:br>
            <a:r>
              <a:rPr lang="et-EE" sz="1400"/>
              <a:t>kontsentratsiooni puhul (&gt;10 mM)</a:t>
            </a:r>
            <a:endParaRPr lang="en-GB" sz="1400" baseline="30000"/>
          </a:p>
        </p:txBody>
      </p:sp>
      <p:sp>
        <p:nvSpPr>
          <p:cNvPr id="8200" name="Text Box 7"/>
          <p:cNvSpPr txBox="1">
            <a:spLocks noChangeArrowheads="1"/>
          </p:cNvSpPr>
          <p:nvPr/>
        </p:nvSpPr>
        <p:spPr bwMode="auto">
          <a:xfrm>
            <a:off x="3717925" y="2632075"/>
            <a:ext cx="1384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imidasool</a:t>
            </a:r>
            <a:endParaRPr lang="en-GB"/>
          </a:p>
        </p:txBody>
      </p:sp>
      <p:graphicFrame>
        <p:nvGraphicFramePr>
          <p:cNvPr id="8196" name="Object 8"/>
          <p:cNvGraphicFramePr>
            <a:graphicFrameLocks noChangeAspect="1"/>
          </p:cNvGraphicFramePr>
          <p:nvPr/>
        </p:nvGraphicFramePr>
        <p:xfrm>
          <a:off x="2057400" y="3429000"/>
          <a:ext cx="1639888" cy="1441450"/>
        </p:xfrm>
        <a:graphic>
          <a:graphicData uri="http://schemas.openxmlformats.org/presentationml/2006/ole">
            <p:oleObj spid="_x0000_s8196" name="ChemSketch" r:id="rId5" imgW="1639800" imgH="1441800" progId="ACD.ChemSketch.20">
              <p:embed/>
            </p:oleObj>
          </a:graphicData>
        </a:graphic>
      </p:graphicFrame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3946525" y="3622675"/>
            <a:ext cx="43751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1-Hüdroksübensotriasool (HOBT)</a:t>
            </a:r>
            <a:br>
              <a:rPr lang="et-EE"/>
            </a:br>
            <a:r>
              <a:rPr lang="et-EE"/>
              <a:t>pKa=4.6, seega tegelikult hape</a:t>
            </a:r>
            <a:endParaRPr lang="en-GB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1828800" y="24384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60325" y="2632075"/>
            <a:ext cx="17668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Produktid on</a:t>
            </a:r>
            <a:br>
              <a:rPr lang="et-EE"/>
            </a:br>
            <a:r>
              <a:rPr lang="et-EE"/>
              <a:t>aktiveeritud </a:t>
            </a:r>
            <a:br>
              <a:rPr lang="et-EE"/>
            </a:br>
            <a:r>
              <a:rPr lang="et-EE"/>
              <a:t>fosfaadiga</a:t>
            </a:r>
            <a:br>
              <a:rPr lang="et-EE"/>
            </a:br>
            <a:endParaRPr lang="en-GB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105400" y="2362200"/>
            <a:ext cx="4217988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t-EE" sz="1400"/>
              <a:t>Imidasoliidid on stabiilsed neutraalses keskkonnas,</a:t>
            </a:r>
            <a:br>
              <a:rPr lang="et-EE" sz="1400"/>
            </a:br>
            <a:r>
              <a:rPr lang="et-EE" sz="1400"/>
              <a:t>katalüsaatorina võib kasutada N-metüülimidasooli</a:t>
            </a:r>
            <a:br>
              <a:rPr lang="et-EE" sz="1400"/>
            </a:br>
            <a:r>
              <a:rPr lang="et-EE" sz="1400"/>
              <a:t>või dimetüülaminopüridiini (nukleofiilsed </a:t>
            </a:r>
          </a:p>
          <a:p>
            <a:r>
              <a:rPr lang="et-EE" sz="1400"/>
              <a:t>katalüsaatorid) tiitritud (pH6) lahuseid.</a:t>
            </a:r>
            <a:endParaRPr lang="en-GB" sz="1400" baseline="30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457200"/>
          </a:xfrm>
        </p:spPr>
        <p:txBody>
          <a:bodyPr/>
          <a:lstStyle/>
          <a:p>
            <a:pPr eaLnBrk="1" hangingPunct="1"/>
            <a:r>
              <a:rPr lang="et-EE" sz="2800" smtClean="0"/>
              <a:t>Muud aluspaarid</a:t>
            </a:r>
            <a:endParaRPr lang="en-GB" sz="2800" smtClean="0"/>
          </a:p>
        </p:txBody>
      </p:sp>
      <p:pic>
        <p:nvPicPr>
          <p:cNvPr id="13315" name="Picture 4" descr="C:\shabarova\images\326~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33400"/>
            <a:ext cx="6797675" cy="562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Text Box 5"/>
          <p:cNvSpPr txBox="1">
            <a:spLocks noChangeArrowheads="1"/>
          </p:cNvSpPr>
          <p:nvPr/>
        </p:nvSpPr>
        <p:spPr bwMode="auto">
          <a:xfrm>
            <a:off x="533400" y="6248400"/>
            <a:ext cx="4208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samuti tasapinnalised struktuurid</a:t>
            </a:r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381000"/>
          </a:xfrm>
        </p:spPr>
        <p:txBody>
          <a:bodyPr/>
          <a:lstStyle/>
          <a:p>
            <a:pPr eaLnBrk="1" hangingPunct="1"/>
            <a:r>
              <a:rPr lang="et-EE" sz="2400" smtClean="0"/>
              <a:t>Keemiline ligeerimine</a:t>
            </a:r>
            <a:endParaRPr lang="en-GB" sz="2400" smtClean="0"/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914400"/>
            <a:ext cx="40005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304800" y="3124200"/>
            <a:ext cx="8316913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 sz="1600"/>
              <a:t>Aktivatsiooniks võib kasutada karbodiimiidi, BrCN või eelsünteesitud fosfoimidasooli või HOBT</a:t>
            </a:r>
            <a:br>
              <a:rPr lang="et-EE" sz="1600"/>
            </a:br>
            <a:r>
              <a:rPr lang="et-EE" sz="1600"/>
              <a:t> derivaati. </a:t>
            </a:r>
            <a:br>
              <a:rPr lang="et-EE" sz="1600"/>
            </a:br>
            <a:r>
              <a:rPr lang="et-EE" sz="1600"/>
              <a:t>Situatsioon mõnevõrra sarnane RNA 3’-fosfaadi aktivatsiooniga – aktiveeritud fosfaadiga reageerib</a:t>
            </a:r>
            <a:br>
              <a:rPr lang="et-EE" sz="1600"/>
            </a:br>
            <a:r>
              <a:rPr lang="et-EE" sz="1600"/>
              <a:t>efektiivselt ruumiliselt lähendatud nukleofiil. Reaktsiooni saagised ulatuvad 20-90 %.</a:t>
            </a:r>
            <a:endParaRPr lang="en-GB" sz="1600"/>
          </a:p>
        </p:txBody>
      </p:sp>
      <p:graphicFrame>
        <p:nvGraphicFramePr>
          <p:cNvPr id="9218" name="Object 5"/>
          <p:cNvGraphicFramePr>
            <a:graphicFrameLocks noChangeAspect="1"/>
          </p:cNvGraphicFramePr>
          <p:nvPr/>
        </p:nvGraphicFramePr>
        <p:xfrm>
          <a:off x="762000" y="4343400"/>
          <a:ext cx="5643563" cy="730250"/>
        </p:xfrm>
        <a:graphic>
          <a:graphicData uri="http://schemas.openxmlformats.org/presentationml/2006/ole">
            <p:oleObj spid="_x0000_s9218" name="ChemSketch" r:id="rId4" imgW="9393840" imgH="121608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533400"/>
          </a:xfrm>
        </p:spPr>
        <p:txBody>
          <a:bodyPr/>
          <a:lstStyle/>
          <a:p>
            <a:pPr eaLnBrk="1" hangingPunct="1"/>
            <a:r>
              <a:rPr lang="et-EE" sz="2800" smtClean="0"/>
              <a:t>Nukleotiididevahelise fosfaadi reaktsioonid</a:t>
            </a:r>
            <a:endParaRPr lang="en-GB" sz="2800" smtClean="0"/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517525" y="849313"/>
            <a:ext cx="8486775" cy="115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 sz="1400"/>
              <a:t>Võrreldes terminaalse fosfaadiga väikese reaktsioonivõimega. Praktilise tähtsusega on alküleerimisreaktsioon,</a:t>
            </a:r>
            <a:br>
              <a:rPr lang="et-EE" sz="1400"/>
            </a:br>
            <a:r>
              <a:rPr lang="et-EE" sz="1400"/>
              <a:t>kus saadakse fosfotriester. RNA puhul laguneb nukleotiididevaheline fosfotriesterside eriti kergesti, aga on võimalik</a:t>
            </a:r>
            <a:br>
              <a:rPr lang="et-EE" sz="1400"/>
            </a:br>
            <a:r>
              <a:rPr lang="et-EE" sz="1400"/>
              <a:t>fragmenteerida ka DNA-d. Idee: nukleiinhappe/valgu kompleksi struktuuri uurimisel need fosfaatrühmad, mis </a:t>
            </a:r>
            <a:br>
              <a:rPr lang="et-EE" sz="1400"/>
            </a:br>
            <a:r>
              <a:rPr lang="et-EE" sz="1400"/>
              <a:t>jäävad modifitseerimisreaktsioonist puutumata on peidetud sügavale kompleksi sisse.</a:t>
            </a:r>
            <a:br>
              <a:rPr lang="et-EE" sz="1400"/>
            </a:br>
            <a:endParaRPr lang="en-GB" sz="1400"/>
          </a:p>
        </p:txBody>
      </p:sp>
      <p:graphicFrame>
        <p:nvGraphicFramePr>
          <p:cNvPr id="10242" name="Object 4"/>
          <p:cNvGraphicFramePr>
            <a:graphicFrameLocks/>
          </p:cNvGraphicFramePr>
          <p:nvPr/>
        </p:nvGraphicFramePr>
        <p:xfrm>
          <a:off x="457200" y="1905000"/>
          <a:ext cx="1587500" cy="1331913"/>
        </p:xfrm>
        <a:graphic>
          <a:graphicData uri="http://schemas.openxmlformats.org/presentationml/2006/ole">
            <p:oleObj spid="_x0000_s10242" name="ACD ChemSketch 2.0" r:id="rId3" imgW="1596960" imgH="1341360" progId="ACD.ChemSketch.20">
              <p:embed/>
            </p:oleObj>
          </a:graphicData>
        </a:graphic>
      </p:graphicFrame>
      <p:pic>
        <p:nvPicPr>
          <p:cNvPr id="10245" name="Picture 5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2971800"/>
            <a:ext cx="630713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228600"/>
            <a:ext cx="7772400" cy="457200"/>
          </a:xfrm>
        </p:spPr>
        <p:txBody>
          <a:bodyPr/>
          <a:lstStyle/>
          <a:p>
            <a:pPr eaLnBrk="1" hangingPunct="1"/>
            <a:r>
              <a:rPr lang="et-EE" sz="2800" smtClean="0"/>
              <a:t>Saitadreseeritud reaktsioonid</a:t>
            </a:r>
            <a:endParaRPr lang="en-GB" sz="2800" smtClean="0"/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>
            <a:off x="533400" y="9906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6" name="Line 5"/>
          <p:cNvSpPr>
            <a:spLocks noChangeShapeType="1"/>
          </p:cNvSpPr>
          <p:nvPr/>
        </p:nvSpPr>
        <p:spPr bwMode="auto">
          <a:xfrm>
            <a:off x="685800" y="11430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7" name="Line 6"/>
          <p:cNvSpPr>
            <a:spLocks noChangeShapeType="1"/>
          </p:cNvSpPr>
          <p:nvPr/>
        </p:nvSpPr>
        <p:spPr bwMode="auto">
          <a:xfrm>
            <a:off x="37338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8" name="Line 7"/>
          <p:cNvSpPr>
            <a:spLocks noChangeShapeType="1"/>
          </p:cNvSpPr>
          <p:nvPr/>
        </p:nvSpPr>
        <p:spPr bwMode="auto">
          <a:xfrm>
            <a:off x="6858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9" name="Line 8"/>
          <p:cNvSpPr>
            <a:spLocks noChangeShapeType="1"/>
          </p:cNvSpPr>
          <p:nvPr/>
        </p:nvSpPr>
        <p:spPr bwMode="auto">
          <a:xfrm>
            <a:off x="8382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0" name="Line 9"/>
          <p:cNvSpPr>
            <a:spLocks noChangeShapeType="1"/>
          </p:cNvSpPr>
          <p:nvPr/>
        </p:nvSpPr>
        <p:spPr bwMode="auto">
          <a:xfrm>
            <a:off x="9906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1" name="Line 10"/>
          <p:cNvSpPr>
            <a:spLocks noChangeShapeType="1"/>
          </p:cNvSpPr>
          <p:nvPr/>
        </p:nvSpPr>
        <p:spPr bwMode="auto">
          <a:xfrm>
            <a:off x="11430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2" name="Line 11"/>
          <p:cNvSpPr>
            <a:spLocks noChangeShapeType="1"/>
          </p:cNvSpPr>
          <p:nvPr/>
        </p:nvSpPr>
        <p:spPr bwMode="auto">
          <a:xfrm>
            <a:off x="12954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3" name="Line 12"/>
          <p:cNvSpPr>
            <a:spLocks noChangeShapeType="1"/>
          </p:cNvSpPr>
          <p:nvPr/>
        </p:nvSpPr>
        <p:spPr bwMode="auto">
          <a:xfrm>
            <a:off x="14478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4" name="Line 13"/>
          <p:cNvSpPr>
            <a:spLocks noChangeShapeType="1"/>
          </p:cNvSpPr>
          <p:nvPr/>
        </p:nvSpPr>
        <p:spPr bwMode="auto">
          <a:xfrm>
            <a:off x="16002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5" name="Line 14"/>
          <p:cNvSpPr>
            <a:spLocks noChangeShapeType="1"/>
          </p:cNvSpPr>
          <p:nvPr/>
        </p:nvSpPr>
        <p:spPr bwMode="auto">
          <a:xfrm>
            <a:off x="17526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6" name="Line 15"/>
          <p:cNvSpPr>
            <a:spLocks noChangeShapeType="1"/>
          </p:cNvSpPr>
          <p:nvPr/>
        </p:nvSpPr>
        <p:spPr bwMode="auto">
          <a:xfrm>
            <a:off x="19050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7" name="Line 16"/>
          <p:cNvSpPr>
            <a:spLocks noChangeShapeType="1"/>
          </p:cNvSpPr>
          <p:nvPr/>
        </p:nvSpPr>
        <p:spPr bwMode="auto">
          <a:xfrm>
            <a:off x="20574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8" name="Line 17"/>
          <p:cNvSpPr>
            <a:spLocks noChangeShapeType="1"/>
          </p:cNvSpPr>
          <p:nvPr/>
        </p:nvSpPr>
        <p:spPr bwMode="auto">
          <a:xfrm>
            <a:off x="22098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9" name="Line 18"/>
          <p:cNvSpPr>
            <a:spLocks noChangeShapeType="1"/>
          </p:cNvSpPr>
          <p:nvPr/>
        </p:nvSpPr>
        <p:spPr bwMode="auto">
          <a:xfrm>
            <a:off x="23622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0" name="Line 19"/>
          <p:cNvSpPr>
            <a:spLocks noChangeShapeType="1"/>
          </p:cNvSpPr>
          <p:nvPr/>
        </p:nvSpPr>
        <p:spPr bwMode="auto">
          <a:xfrm>
            <a:off x="25146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1" name="Line 20"/>
          <p:cNvSpPr>
            <a:spLocks noChangeShapeType="1"/>
          </p:cNvSpPr>
          <p:nvPr/>
        </p:nvSpPr>
        <p:spPr bwMode="auto">
          <a:xfrm>
            <a:off x="26670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2" name="Line 21"/>
          <p:cNvSpPr>
            <a:spLocks noChangeShapeType="1"/>
          </p:cNvSpPr>
          <p:nvPr/>
        </p:nvSpPr>
        <p:spPr bwMode="auto">
          <a:xfrm>
            <a:off x="28194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3" name="Line 22"/>
          <p:cNvSpPr>
            <a:spLocks noChangeShapeType="1"/>
          </p:cNvSpPr>
          <p:nvPr/>
        </p:nvSpPr>
        <p:spPr bwMode="auto">
          <a:xfrm>
            <a:off x="29718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4" name="Line 23"/>
          <p:cNvSpPr>
            <a:spLocks noChangeShapeType="1"/>
          </p:cNvSpPr>
          <p:nvPr/>
        </p:nvSpPr>
        <p:spPr bwMode="auto">
          <a:xfrm>
            <a:off x="31242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5" name="Line 24"/>
          <p:cNvSpPr>
            <a:spLocks noChangeShapeType="1"/>
          </p:cNvSpPr>
          <p:nvPr/>
        </p:nvSpPr>
        <p:spPr bwMode="auto">
          <a:xfrm>
            <a:off x="32766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6" name="Line 25"/>
          <p:cNvSpPr>
            <a:spLocks noChangeShapeType="1"/>
          </p:cNvSpPr>
          <p:nvPr/>
        </p:nvSpPr>
        <p:spPr bwMode="auto">
          <a:xfrm>
            <a:off x="34290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7" name="Line 26"/>
          <p:cNvSpPr>
            <a:spLocks noChangeShapeType="1"/>
          </p:cNvSpPr>
          <p:nvPr/>
        </p:nvSpPr>
        <p:spPr bwMode="auto">
          <a:xfrm>
            <a:off x="3581400" y="9906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8" name="Line 27"/>
          <p:cNvSpPr>
            <a:spLocks noChangeShapeType="1"/>
          </p:cNvSpPr>
          <p:nvPr/>
        </p:nvSpPr>
        <p:spPr bwMode="auto">
          <a:xfrm>
            <a:off x="1905000" y="1143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9" name="Oval 28"/>
          <p:cNvSpPr>
            <a:spLocks noChangeArrowheads="1"/>
          </p:cNvSpPr>
          <p:nvPr/>
        </p:nvSpPr>
        <p:spPr bwMode="auto">
          <a:xfrm>
            <a:off x="1828800" y="16764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80" name="Oval 29"/>
          <p:cNvSpPr>
            <a:spLocks noChangeArrowheads="1"/>
          </p:cNvSpPr>
          <p:nvPr/>
        </p:nvSpPr>
        <p:spPr bwMode="auto">
          <a:xfrm>
            <a:off x="685800" y="1371600"/>
            <a:ext cx="3048000" cy="17526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581" name="Line 54"/>
          <p:cNvSpPr>
            <a:spLocks noChangeShapeType="1"/>
          </p:cNvSpPr>
          <p:nvPr/>
        </p:nvSpPr>
        <p:spPr bwMode="auto">
          <a:xfrm>
            <a:off x="685800" y="1143000"/>
            <a:ext cx="3200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2" name="Line 55"/>
          <p:cNvSpPr>
            <a:spLocks noChangeShapeType="1"/>
          </p:cNvSpPr>
          <p:nvPr/>
        </p:nvSpPr>
        <p:spPr bwMode="auto">
          <a:xfrm>
            <a:off x="838200" y="1295400"/>
            <a:ext cx="3276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3" name="Line 56"/>
          <p:cNvSpPr>
            <a:spLocks noChangeShapeType="1"/>
          </p:cNvSpPr>
          <p:nvPr/>
        </p:nvSpPr>
        <p:spPr bwMode="auto">
          <a:xfrm>
            <a:off x="38862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4" name="Line 57"/>
          <p:cNvSpPr>
            <a:spLocks noChangeShapeType="1"/>
          </p:cNvSpPr>
          <p:nvPr/>
        </p:nvSpPr>
        <p:spPr bwMode="auto">
          <a:xfrm>
            <a:off x="8382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5" name="Line 58"/>
          <p:cNvSpPr>
            <a:spLocks noChangeShapeType="1"/>
          </p:cNvSpPr>
          <p:nvPr/>
        </p:nvSpPr>
        <p:spPr bwMode="auto">
          <a:xfrm>
            <a:off x="9906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6" name="Line 59"/>
          <p:cNvSpPr>
            <a:spLocks noChangeShapeType="1"/>
          </p:cNvSpPr>
          <p:nvPr/>
        </p:nvSpPr>
        <p:spPr bwMode="auto">
          <a:xfrm>
            <a:off x="11430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7" name="Line 60"/>
          <p:cNvSpPr>
            <a:spLocks noChangeShapeType="1"/>
          </p:cNvSpPr>
          <p:nvPr/>
        </p:nvSpPr>
        <p:spPr bwMode="auto">
          <a:xfrm>
            <a:off x="12954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8" name="Line 61"/>
          <p:cNvSpPr>
            <a:spLocks noChangeShapeType="1"/>
          </p:cNvSpPr>
          <p:nvPr/>
        </p:nvSpPr>
        <p:spPr bwMode="auto">
          <a:xfrm>
            <a:off x="14478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89" name="Line 62"/>
          <p:cNvSpPr>
            <a:spLocks noChangeShapeType="1"/>
          </p:cNvSpPr>
          <p:nvPr/>
        </p:nvSpPr>
        <p:spPr bwMode="auto">
          <a:xfrm>
            <a:off x="16002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0" name="Line 63"/>
          <p:cNvSpPr>
            <a:spLocks noChangeShapeType="1"/>
          </p:cNvSpPr>
          <p:nvPr/>
        </p:nvSpPr>
        <p:spPr bwMode="auto">
          <a:xfrm>
            <a:off x="17526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1" name="Line 64"/>
          <p:cNvSpPr>
            <a:spLocks noChangeShapeType="1"/>
          </p:cNvSpPr>
          <p:nvPr/>
        </p:nvSpPr>
        <p:spPr bwMode="auto">
          <a:xfrm>
            <a:off x="19050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2" name="Line 65"/>
          <p:cNvSpPr>
            <a:spLocks noChangeShapeType="1"/>
          </p:cNvSpPr>
          <p:nvPr/>
        </p:nvSpPr>
        <p:spPr bwMode="auto">
          <a:xfrm>
            <a:off x="20574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3" name="Line 66"/>
          <p:cNvSpPr>
            <a:spLocks noChangeShapeType="1"/>
          </p:cNvSpPr>
          <p:nvPr/>
        </p:nvSpPr>
        <p:spPr bwMode="auto">
          <a:xfrm>
            <a:off x="22098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4" name="Line 67"/>
          <p:cNvSpPr>
            <a:spLocks noChangeShapeType="1"/>
          </p:cNvSpPr>
          <p:nvPr/>
        </p:nvSpPr>
        <p:spPr bwMode="auto">
          <a:xfrm>
            <a:off x="23622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5" name="Line 68"/>
          <p:cNvSpPr>
            <a:spLocks noChangeShapeType="1"/>
          </p:cNvSpPr>
          <p:nvPr/>
        </p:nvSpPr>
        <p:spPr bwMode="auto">
          <a:xfrm>
            <a:off x="25146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6" name="Line 69"/>
          <p:cNvSpPr>
            <a:spLocks noChangeShapeType="1"/>
          </p:cNvSpPr>
          <p:nvPr/>
        </p:nvSpPr>
        <p:spPr bwMode="auto">
          <a:xfrm>
            <a:off x="26670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7" name="Line 70"/>
          <p:cNvSpPr>
            <a:spLocks noChangeShapeType="1"/>
          </p:cNvSpPr>
          <p:nvPr/>
        </p:nvSpPr>
        <p:spPr bwMode="auto">
          <a:xfrm>
            <a:off x="28194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8" name="Line 71"/>
          <p:cNvSpPr>
            <a:spLocks noChangeShapeType="1"/>
          </p:cNvSpPr>
          <p:nvPr/>
        </p:nvSpPr>
        <p:spPr bwMode="auto">
          <a:xfrm>
            <a:off x="29718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9" name="Line 72"/>
          <p:cNvSpPr>
            <a:spLocks noChangeShapeType="1"/>
          </p:cNvSpPr>
          <p:nvPr/>
        </p:nvSpPr>
        <p:spPr bwMode="auto">
          <a:xfrm>
            <a:off x="31242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00" name="Line 73"/>
          <p:cNvSpPr>
            <a:spLocks noChangeShapeType="1"/>
          </p:cNvSpPr>
          <p:nvPr/>
        </p:nvSpPr>
        <p:spPr bwMode="auto">
          <a:xfrm>
            <a:off x="32766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01" name="Line 74"/>
          <p:cNvSpPr>
            <a:spLocks noChangeShapeType="1"/>
          </p:cNvSpPr>
          <p:nvPr/>
        </p:nvSpPr>
        <p:spPr bwMode="auto">
          <a:xfrm>
            <a:off x="34290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02" name="Line 75"/>
          <p:cNvSpPr>
            <a:spLocks noChangeShapeType="1"/>
          </p:cNvSpPr>
          <p:nvPr/>
        </p:nvSpPr>
        <p:spPr bwMode="auto">
          <a:xfrm>
            <a:off x="35814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03" name="Line 76"/>
          <p:cNvSpPr>
            <a:spLocks noChangeShapeType="1"/>
          </p:cNvSpPr>
          <p:nvPr/>
        </p:nvSpPr>
        <p:spPr bwMode="auto">
          <a:xfrm>
            <a:off x="3733800" y="11430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604" name="Text Box 86"/>
          <p:cNvSpPr txBox="1">
            <a:spLocks noChangeArrowheads="1"/>
          </p:cNvSpPr>
          <p:nvPr/>
        </p:nvSpPr>
        <p:spPr bwMode="auto">
          <a:xfrm>
            <a:off x="4343400" y="1192213"/>
            <a:ext cx="4468813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 sz="1400"/>
              <a:t>Lihtsaim näide 5-iooduratsüüli C-I side laguneb</a:t>
            </a:r>
            <a:br>
              <a:rPr lang="et-EE" sz="1400"/>
            </a:br>
            <a:r>
              <a:rPr lang="et-EE" sz="1400"/>
              <a:t>UV-laservalguse toimel (325 nm) andes vaba radikaali, mis </a:t>
            </a:r>
            <a:br>
              <a:rPr lang="et-EE" sz="1400"/>
            </a:br>
            <a:r>
              <a:rPr lang="et-EE" sz="1400"/>
              <a:t>reageerib hästi valkude aromaatsete kõrvalahelatega</a:t>
            </a:r>
            <a:endParaRPr lang="en-GB" sz="1400"/>
          </a:p>
        </p:txBody>
      </p:sp>
      <p:sp>
        <p:nvSpPr>
          <p:cNvPr id="23605" name="Text Box 87"/>
          <p:cNvSpPr txBox="1">
            <a:spLocks noChangeArrowheads="1"/>
          </p:cNvSpPr>
          <p:nvPr/>
        </p:nvSpPr>
        <p:spPr bwMode="auto">
          <a:xfrm>
            <a:off x="1584325" y="2098675"/>
            <a:ext cx="708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t-EE"/>
              <a:t>valk</a:t>
            </a:r>
            <a:endParaRPr lang="en-GB"/>
          </a:p>
        </p:txBody>
      </p:sp>
      <p:pic>
        <p:nvPicPr>
          <p:cNvPr id="23606" name="Picture 8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200400"/>
            <a:ext cx="49434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14400"/>
            <a:ext cx="651510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9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52400"/>
            <a:ext cx="7772400" cy="457200"/>
          </a:xfrm>
        </p:spPr>
        <p:txBody>
          <a:bodyPr/>
          <a:lstStyle/>
          <a:p>
            <a:pPr eaLnBrk="1" hangingPunct="1"/>
            <a:r>
              <a:rPr lang="et-EE" sz="2800" smtClean="0"/>
              <a:t>Keemiline restriktaas.</a:t>
            </a:r>
            <a:endParaRPr lang="en-GB" sz="2800" smtClean="0"/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438400"/>
            <a:ext cx="31051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4572000"/>
            <a:ext cx="4516438" cy="195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pPr eaLnBrk="1" hangingPunct="1"/>
            <a:r>
              <a:rPr lang="et-EE" sz="2400" smtClean="0"/>
              <a:t>Heterotsükliliste aluste reaktsioonivõime polümeerides on väiksem kui monomeerides.</a:t>
            </a:r>
            <a:endParaRPr lang="en-GB" sz="2400" smtClean="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17525" y="1001713"/>
            <a:ext cx="5133975" cy="526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t-EE" sz="1400">
                <a:latin typeface="Arial" charset="0"/>
              </a:rPr>
              <a:t>Reaktsioonivõime: üheahelaline&gt;kaheahelaline&gt;nukleiinhappe-valgu kompleks</a:t>
            </a:r>
          </a:p>
          <a:p>
            <a:r>
              <a:rPr lang="et-EE" sz="1400">
                <a:latin typeface="Arial" charset="0"/>
              </a:rPr>
              <a:t>Heterotsükli süsiniku aatomitega toimuvad reaktsioonid alati heterotsükli tasapinnaga perpendikulaarselt,</a:t>
            </a:r>
            <a:br>
              <a:rPr lang="et-EE" sz="1400">
                <a:latin typeface="Arial" charset="0"/>
              </a:rPr>
            </a:br>
            <a:r>
              <a:rPr lang="et-EE" sz="1400">
                <a:latin typeface="Arial" charset="0"/>
              </a:rPr>
              <a:t>reaktsioonid lämmastikuaatomitega aga heterotsükli tasapinnas.</a:t>
            </a:r>
            <a:br>
              <a:rPr lang="et-EE" sz="1400">
                <a:latin typeface="Arial" charset="0"/>
              </a:rPr>
            </a:br>
            <a:r>
              <a:rPr lang="et-EE" sz="1400">
                <a:latin typeface="Arial" charset="0"/>
              </a:rPr>
              <a:t>Süsinikuaatomite reaktsioonivõimele avaldab mõju stacking interaktsioon, puriinide N1 ja pürimidiinide</a:t>
            </a:r>
            <a:br>
              <a:rPr lang="et-EE" sz="1400">
                <a:latin typeface="Arial" charset="0"/>
              </a:rPr>
            </a:br>
            <a:r>
              <a:rPr lang="et-EE" sz="1400">
                <a:latin typeface="Arial" charset="0"/>
              </a:rPr>
              <a:t>N3 on kaheahelalises struktuuris peidus. Suurde vakku seonduvad valgud ekraneerivad täiendavalt </a:t>
            </a:r>
            <a:br>
              <a:rPr lang="et-EE" sz="1400">
                <a:latin typeface="Arial" charset="0"/>
              </a:rPr>
            </a:br>
            <a:r>
              <a:rPr lang="et-EE" sz="1400">
                <a:latin typeface="Arial" charset="0"/>
              </a:rPr>
              <a:t>puriinide C8, pürimidiinide C5 ja C6 ning puriinide N7. Väikesesse vakku seonduvad valgud ekraneerivad </a:t>
            </a:r>
            <a:br>
              <a:rPr lang="et-EE" sz="1400">
                <a:latin typeface="Arial" charset="0"/>
              </a:rPr>
            </a:br>
            <a:r>
              <a:rPr lang="et-EE" sz="1400">
                <a:latin typeface="Arial" charset="0"/>
              </a:rPr>
              <a:t>täiendavalt puriinide N3.</a:t>
            </a:r>
            <a:br>
              <a:rPr lang="et-EE" sz="1400">
                <a:latin typeface="Arial" charset="0"/>
              </a:rPr>
            </a:br>
            <a:r>
              <a:rPr lang="et-EE" sz="1400">
                <a:latin typeface="Arial" charset="0"/>
              </a:rPr>
              <a:t>Samas tuleb muidugi arvestada, et nukleiinhapete ruumiline struktuur on dünaamiline, ning ükski </a:t>
            </a:r>
            <a:br>
              <a:rPr lang="et-EE" sz="1400">
                <a:latin typeface="Arial" charset="0"/>
              </a:rPr>
            </a:br>
            <a:r>
              <a:rPr lang="et-EE" sz="1400">
                <a:latin typeface="Arial" charset="0"/>
              </a:rPr>
              <a:t>reaktsioonivõimet piirav faktor ei ole absoluutne.</a:t>
            </a:r>
            <a:br>
              <a:rPr lang="et-EE" sz="1400">
                <a:latin typeface="Arial" charset="0"/>
              </a:rPr>
            </a:br>
            <a:r>
              <a:rPr lang="et-EE" sz="1400">
                <a:latin typeface="Arial" charset="0"/>
              </a:rPr>
              <a:t>Kasutades hästi uuritud mehhanismiga keemilisi reaktsioone või modifitseeritud oligonukleotiide, </a:t>
            </a:r>
            <a:br>
              <a:rPr lang="et-EE" sz="1400">
                <a:latin typeface="Arial" charset="0"/>
              </a:rPr>
            </a:br>
            <a:r>
              <a:rPr lang="et-EE" sz="1400">
                <a:latin typeface="Arial" charset="0"/>
              </a:rPr>
              <a:t>saab leida eksperimentaalseid argumente biomolekulide ruumilise organiseerituse mudelite kasuks.</a:t>
            </a:r>
            <a:br>
              <a:rPr lang="et-EE" sz="1400">
                <a:latin typeface="Arial" charset="0"/>
              </a:rPr>
            </a:br>
            <a:endParaRPr lang="et-EE" sz="1400">
              <a:latin typeface="Arial" charset="0"/>
            </a:endParaRPr>
          </a:p>
          <a:p>
            <a:r>
              <a:rPr lang="et-EE" sz="1400">
                <a:latin typeface="Arial" charset="0"/>
              </a:rPr>
              <a:t>Metoodiliselt on keemiliste reaktsioonide kasutamine ruumilise struktuuri sondeerimiseks sarnane </a:t>
            </a:r>
            <a:br>
              <a:rPr lang="et-EE" sz="1400">
                <a:latin typeface="Arial" charset="0"/>
              </a:rPr>
            </a:br>
            <a:r>
              <a:rPr lang="et-EE" sz="1400">
                <a:latin typeface="Arial" charset="0"/>
              </a:rPr>
              <a:t>keemilise sekveneerimisega.</a:t>
            </a:r>
            <a:endParaRPr lang="en-GB" sz="1400">
              <a:latin typeface="Arial" charset="0"/>
            </a:endParaRPr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9850" y="1125538"/>
            <a:ext cx="2255838" cy="431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6"/>
          <p:cNvSpPr txBox="1">
            <a:spLocks noChangeArrowheads="1"/>
          </p:cNvSpPr>
          <p:nvPr/>
        </p:nvSpPr>
        <p:spPr bwMode="auto">
          <a:xfrm>
            <a:off x="6516688" y="5805488"/>
            <a:ext cx="231298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vt. 9.7.3, Fig.9-8</a:t>
            </a:r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453" name="Group 309"/>
          <p:cNvGraphicFramePr>
            <a:graphicFrameLocks noGrp="1"/>
          </p:cNvGraphicFramePr>
          <p:nvPr/>
        </p:nvGraphicFramePr>
        <p:xfrm>
          <a:off x="228600" y="155575"/>
          <a:ext cx="8763000" cy="6418265"/>
        </p:xfrm>
        <a:graphic>
          <a:graphicData uri="http://schemas.openxmlformats.org/drawingml/2006/table">
            <a:tbl>
              <a:tblPr/>
              <a:tblGrid>
                <a:gridCol w="4953000"/>
                <a:gridCol w="1219200"/>
                <a:gridCol w="990600"/>
                <a:gridCol w="609600"/>
                <a:gridCol w="990600"/>
              </a:tblGrid>
              <a:tr h="225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Reagent</a:t>
                      </a:r>
                      <a:endParaRPr kumimoji="0" lang="en-GB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Modifitseerimistingimused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Spetsiifilisus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Optim. pH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temperatuur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alus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positsioon</a:t>
                      </a:r>
                      <a:endParaRPr kumimoji="0" lang="en-GB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Hüdroksüülamiin ja O-alküülhüdroksüülamiinid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5-7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C6 ja C4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O-alküülhüdroksüülamiinid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5-7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C4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Hüdroksüülamiin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Laguneb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Bisulfit ioon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5-7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C6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Bisulfit ioon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C6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Bisulfitioon segus O-metüülhüdroksüülamiini (või teiste amiinidega)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C6 ja C4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Hüdrasiin ja alküülhüdrasiinid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C4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Hüdrasiin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9.5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C,U,T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Laguneb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broom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U,C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C5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3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Broomsuktsiinimiid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C5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broomsuktsiinimiid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C8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Elavhõbe atsetaat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6-7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50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C,U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C5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triitiumvesi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G,A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C8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triitiumvesi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C,U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C5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Alküleerivad agendid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6-7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20-37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N7&gt;N1~N3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N1&gt;N3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N3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Perhapped (perftaalhape)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0-20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N1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N3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Dietüülpürokarbonaat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A,G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N7 ja C8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Karbodiimiidid, akrüülonitriil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8-9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U,T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N3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N1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Formaldehüüd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10-50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N3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NH2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Glüoksaal, pürovalhehüüd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7-7.5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20-37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N1+NH2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Klooratsetaldehüüd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3.5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4.5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37-50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37-50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N3+NH2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N1+NH2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Lämmastikushape 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Nõrgalt happeline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0-50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Deamineerub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deamineerub</a:t>
                      </a:r>
                      <a:b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</a:br>
                      <a:r>
                        <a:rPr kumimoji="0" lang="et-EE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deamineerub</a:t>
                      </a:r>
                      <a:endParaRPr kumimoji="0" lang="en-GB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19050" marB="1905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512" name="Rectangle 310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pPr eaLnBrk="1" hangingPunct="1"/>
            <a:r>
              <a:rPr lang="et-EE" sz="800" smtClean="0">
                <a:solidFill>
                  <a:schemeClr val="bg1"/>
                </a:solidFill>
              </a:rPr>
              <a:t>Tabel</a:t>
            </a:r>
            <a:endParaRPr lang="en-GB" sz="800" smtClean="0">
              <a:solidFill>
                <a:schemeClr val="bg1"/>
              </a:solidFill>
            </a:endParaRPr>
          </a:p>
        </p:txBody>
      </p:sp>
      <p:sp>
        <p:nvSpPr>
          <p:cNvPr id="15513" name="Rectangle 144"/>
          <p:cNvSpPr>
            <a:spLocks noChangeArrowheads="1"/>
          </p:cNvSpPr>
          <p:nvPr/>
        </p:nvSpPr>
        <p:spPr bwMode="auto">
          <a:xfrm>
            <a:off x="257175" y="222250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endParaRPr lang="ru-RU" sz="9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9563"/>
            <a:ext cx="9101138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8350" y="3162300"/>
            <a:ext cx="756285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271463" y="5614988"/>
            <a:ext cx="887571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800"/>
              <a:t>10 M NH</a:t>
            </a:r>
            <a:r>
              <a:rPr lang="en-GB" sz="1800" baseline="-25000"/>
              <a:t>2</a:t>
            </a:r>
            <a:r>
              <a:rPr lang="en-GB" sz="1800"/>
              <a:t>OH, pH10, 10</a:t>
            </a:r>
            <a:r>
              <a:rPr lang="en-GB" sz="1800" baseline="30000"/>
              <a:t>0</a:t>
            </a:r>
            <a:r>
              <a:rPr lang="en-GB" sz="1800"/>
              <a:t>C, 150 h - nendes tingimustes reageerivad RNAs vaid need uridiinid, </a:t>
            </a:r>
          </a:p>
          <a:p>
            <a:pPr defTabSz="762000" eaLnBrk="0" hangingPunct="0"/>
            <a:r>
              <a:rPr lang="en-GB" sz="1800"/>
              <a:t>mis ei ole kaheahelalistes fragmentides. Kõrgemal temperatuuril (37</a:t>
            </a:r>
            <a:r>
              <a:rPr lang="en-GB" sz="1800" baseline="30000"/>
              <a:t>0</a:t>
            </a:r>
            <a:r>
              <a:rPr lang="en-GB" sz="1800"/>
              <a:t>C) reageerivad </a:t>
            </a:r>
          </a:p>
          <a:p>
            <a:pPr defTabSz="762000" eaLnBrk="0" hangingPunct="0"/>
            <a:r>
              <a:rPr lang="en-GB" sz="1800"/>
              <a:t>kõik uridiinid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2201863" y="360363"/>
            <a:ext cx="3976687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/>
              <a:t>Halogeniseerimisreaktsioonid. </a:t>
            </a: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441325" y="1066800"/>
            <a:ext cx="8215313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defTabSz="762000" eaLnBrk="0" hangingPunct="0"/>
            <a:r>
              <a:rPr lang="en-GB" sz="1600"/>
              <a:t>Halogeniseerimisreaktsioonid, kui tüüpilised elektrofiilsed asendusreaktsioonid. </a:t>
            </a:r>
          </a:p>
          <a:p>
            <a:pPr defTabSz="762000" eaLnBrk="0" hangingPunct="0"/>
            <a:r>
              <a:rPr lang="en-GB" sz="1600"/>
              <a:t>Eelistatud positsioonid pürimidiinides ja puriinides C5 ja C8 vastavalt.</a:t>
            </a:r>
          </a:p>
          <a:p>
            <a:pPr defTabSz="762000" eaLnBrk="0" hangingPunct="0"/>
            <a:r>
              <a:rPr lang="en-GB" sz="1600"/>
              <a:t>Halogeenderivaatide võime moodustada Watson-Cricki tüüpi aluspaare on praktiliselt identne</a:t>
            </a:r>
          </a:p>
          <a:p>
            <a:pPr defTabSz="762000" eaLnBrk="0" hangingPunct="0"/>
            <a:r>
              <a:rPr lang="en-GB" sz="1600"/>
              <a:t>looduslike nukleotiididega. Eriti suurt rakendust on halogeenoligonukleotiidid leidnud RSA </a:t>
            </a:r>
          </a:p>
          <a:p>
            <a:pPr defTabSz="762000" eaLnBrk="0" hangingPunct="0"/>
            <a:r>
              <a:rPr lang="en-GB" sz="1600"/>
              <a:t>juures tänu halogeenide suurele elektrontihedusele.</a:t>
            </a:r>
          </a:p>
          <a:p>
            <a:pPr defTabSz="762000" eaLnBrk="0" hangingPunct="0"/>
            <a:r>
              <a:rPr lang="en-GB" sz="1600"/>
              <a:t>Polünukleotiidi puhul ei ole Br</a:t>
            </a:r>
            <a:r>
              <a:rPr lang="en-GB" sz="1600" baseline="-25000"/>
              <a:t>2</a:t>
            </a:r>
            <a:r>
              <a:rPr lang="en-GB" sz="1600"/>
              <a:t> piisavalt selektiivne - isegi 0</a:t>
            </a:r>
            <a:r>
              <a:rPr lang="en-GB" sz="1600" baseline="30000"/>
              <a:t>0 </a:t>
            </a:r>
            <a:r>
              <a:rPr lang="en-GB" sz="1600"/>
              <a:t>C juures modifitseeruvad RNA-s </a:t>
            </a:r>
          </a:p>
          <a:p>
            <a:pPr defTabSz="762000" eaLnBrk="0" hangingPunct="0"/>
            <a:r>
              <a:rPr lang="en-GB" sz="1600"/>
              <a:t>nii U, C kui ka G. </a:t>
            </a:r>
          </a:p>
          <a:p>
            <a:pPr defTabSz="762000" eaLnBrk="0" hangingPunct="0"/>
            <a:r>
              <a:rPr lang="en-GB" sz="1600"/>
              <a:t>Pehmema toimega broomsuktsiinimiid reageerib pH</a:t>
            </a:r>
            <a:r>
              <a:rPr lang="en-US" sz="1600"/>
              <a:t>9</a:t>
            </a:r>
            <a:r>
              <a:rPr lang="en-GB" sz="1600"/>
              <a:t> juures guanosiin, pH </a:t>
            </a:r>
            <a:r>
              <a:rPr lang="en-US" sz="1600"/>
              <a:t>7</a:t>
            </a:r>
            <a:r>
              <a:rPr lang="en-GB" sz="1600"/>
              <a:t> juures tsütosiin. Iood</a:t>
            </a:r>
          </a:p>
          <a:p>
            <a:pPr defTabSz="762000" eaLnBrk="0" hangingPunct="0"/>
            <a:r>
              <a:rPr lang="en-GB" sz="1600"/>
              <a:t>ei ole piisavalt reaktsioonivõimeline, kuid iodeerimist saab läbi viia ICl või TlCl</a:t>
            </a:r>
            <a:r>
              <a:rPr lang="en-GB" sz="1600" baseline="-25000"/>
              <a:t>3</a:t>
            </a:r>
            <a:r>
              <a:rPr lang="en-GB" sz="1600"/>
              <a:t>/KI abil.</a:t>
            </a:r>
          </a:p>
        </p:txBody>
      </p:sp>
      <p:pic>
        <p:nvPicPr>
          <p:cNvPr id="17412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5663" y="3662363"/>
            <a:ext cx="4579937" cy="303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422525" y="242888"/>
            <a:ext cx="25828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2800"/>
              <a:t>Merkureerimine.</a:t>
            </a:r>
          </a:p>
        </p:txBody>
      </p:sp>
      <p:pic>
        <p:nvPicPr>
          <p:cNvPr id="18435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3325" y="866775"/>
            <a:ext cx="611822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93725" y="2970213"/>
            <a:ext cx="824230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600"/>
              <a:t>Reaktsioon toimub väga leebetes tingimustes. Lisaks uridiinile reageerivad ka tsütosiinid.</a:t>
            </a:r>
          </a:p>
          <a:p>
            <a:pPr defTabSz="762000" eaLnBrk="0" hangingPunct="0"/>
            <a:r>
              <a:rPr lang="en-GB" sz="1600"/>
              <a:t>Reaktsioon toimub ka kaheahelalise nukleiinhappe korral, arvatakse, et seda teooriale vastukäivat</a:t>
            </a:r>
          </a:p>
          <a:p>
            <a:pPr defTabSz="762000" eaLnBrk="0" hangingPunct="0"/>
            <a:r>
              <a:rPr lang="en-GB" sz="1600"/>
              <a:t>fakti saab seletada sellega, et elavhõbeda ioon moodustab algselt kompleksi pürimidiinide N1-ga,</a:t>
            </a:r>
          </a:p>
          <a:p>
            <a:pPr defTabSz="762000" eaLnBrk="0" hangingPunct="0"/>
            <a:r>
              <a:rPr lang="en-GB" sz="1600"/>
              <a:t>interkaleerudes heterotsüklite vahele, saavutades niimoodi vajaliku perpendikulaarse orientatsiooni</a:t>
            </a:r>
          </a:p>
          <a:p>
            <a:pPr defTabSz="762000" eaLnBrk="0" hangingPunct="0"/>
            <a:r>
              <a:rPr lang="en-GB" sz="1600"/>
              <a:t>elektrofiilseks atakiks.</a:t>
            </a:r>
          </a:p>
          <a:p>
            <a:pPr defTabSz="762000" eaLnBrk="0" hangingPunct="0"/>
            <a:r>
              <a:rPr lang="en-GB" sz="1600"/>
              <a:t>Erinevalt Grignardi reagentidest (RMgCl) on C-Hg side stabiilne, kuigi mitte reaktsioonivõimetu.</a:t>
            </a:r>
          </a:p>
          <a:p>
            <a:pPr defTabSz="762000" eaLnBrk="0" hangingPunct="0"/>
            <a:r>
              <a:rPr lang="en-GB" sz="1600"/>
              <a:t>Näiteks saab elavhõbeda derivaadist ka ioodderivaate. Teine elavhõbedaderivaatide tähelepanu-</a:t>
            </a:r>
          </a:p>
          <a:p>
            <a:pPr defTabSz="762000" eaLnBrk="0" hangingPunct="0"/>
            <a:r>
              <a:rPr lang="en-GB" sz="1600"/>
              <a:t>väärne reaktsioon on reaktsioon merkaptoühenditega. Reaktsioon kulgeb täielikult ka mõlema</a:t>
            </a:r>
          </a:p>
          <a:p>
            <a:pPr defTabSz="762000" eaLnBrk="0" hangingPunct="0"/>
            <a:r>
              <a:rPr lang="en-GB" sz="1600"/>
              <a:t>reagenti väga madala kontsentratsiooni juures. </a:t>
            </a:r>
          </a:p>
        </p:txBody>
      </p:sp>
      <p:pic>
        <p:nvPicPr>
          <p:cNvPr id="18437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688" y="5481638"/>
            <a:ext cx="7327900" cy="1068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767013" y="288925"/>
            <a:ext cx="2106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/>
              <a:t>Isotoopvahetus.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57213" y="989013"/>
            <a:ext cx="8586787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600"/>
              <a:t>Eristatakse kiiret ja aeglast isotoopvahetust. Kiirelt vahetuvad fosfatrühmade, hüdroksüülrühmade</a:t>
            </a:r>
          </a:p>
          <a:p>
            <a:pPr defTabSz="762000" eaLnBrk="0" hangingPunct="0"/>
            <a:r>
              <a:rPr lang="en-GB" sz="1600"/>
              <a:t>endo- ja eksotsükliliste lämmastikuaatomite juures olevad vesinikud. Prootonivahetus on kiiremaid</a:t>
            </a:r>
          </a:p>
          <a:p>
            <a:pPr defTabSz="762000" eaLnBrk="0" hangingPunct="0"/>
            <a:r>
              <a:rPr lang="en-GB" sz="1600"/>
              <a:t>keemilisi reaktsioone. Loomulikult on aga taoline vahetus täielikult pöörduv - deuteerium- või triitium-</a:t>
            </a:r>
          </a:p>
          <a:p>
            <a:pPr defTabSz="762000" eaLnBrk="0" hangingPunct="0"/>
            <a:r>
              <a:rPr lang="en-GB" sz="1600"/>
              <a:t>vee asendamisel tavalise veega toimub muidugi vastipidine protsess. Aeglaselt vahetuvad prootonid</a:t>
            </a:r>
          </a:p>
          <a:p>
            <a:pPr defTabSz="762000" eaLnBrk="0" hangingPunct="0"/>
            <a:r>
              <a:rPr lang="en-GB" sz="1600"/>
              <a:t>süsiniku aatomite juures kõrgemal temperatuuril. Puriinide puhul toimub reaktsioon kiiremini, kui</a:t>
            </a:r>
          </a:p>
          <a:p>
            <a:pPr defTabSz="762000" eaLnBrk="0" hangingPunct="0"/>
            <a:r>
              <a:rPr lang="en-GB" sz="1600"/>
              <a:t>pürimidiinide puhul. Arvatakse, et N7 osaleb järgneva skeemi kohaselt:</a:t>
            </a:r>
          </a:p>
        </p:txBody>
      </p:sp>
      <p:pic>
        <p:nvPicPr>
          <p:cNvPr id="19460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9875" y="3476625"/>
            <a:ext cx="59817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822325" y="684213"/>
            <a:ext cx="7954963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defTabSz="762000" eaLnBrk="0" hangingPunct="0"/>
            <a:r>
              <a:rPr lang="en-GB" sz="1600"/>
              <a:t>Isotoopvahetuse kiirus C8 juures N7-metüleeritud puriinidel on võrreldav kiire isotoopvahetuse</a:t>
            </a:r>
          </a:p>
          <a:p>
            <a:pPr defTabSz="762000" eaLnBrk="0" hangingPunct="0"/>
            <a:r>
              <a:rPr lang="en-GB" sz="1600"/>
              <a:t>kiirustega. </a:t>
            </a:r>
          </a:p>
          <a:p>
            <a:pPr defTabSz="762000" eaLnBrk="0" hangingPunct="0"/>
            <a:r>
              <a:rPr lang="en-GB" sz="1600"/>
              <a:t>Pürimidiinidel vahetub C5 juures olev prooton, aga rohkem kui suurusjärk aeglasemalt, kui </a:t>
            </a:r>
          </a:p>
          <a:p>
            <a:pPr defTabSz="762000" eaLnBrk="0" hangingPunct="0"/>
            <a:r>
              <a:rPr lang="en-GB" sz="1600"/>
              <a:t>puriinidel.</a:t>
            </a:r>
          </a:p>
          <a:p>
            <a:pPr defTabSz="762000" eaLnBrk="0" hangingPunct="0"/>
            <a:r>
              <a:rPr lang="en-GB" sz="1600"/>
              <a:t>Reaktsiooni katalüüsib bisulfitioonide juuresolek (C6 pöörduv modifikatsioon). Parim reagent</a:t>
            </a:r>
          </a:p>
          <a:p>
            <a:pPr defTabSz="762000" eaLnBrk="0" hangingPunct="0"/>
            <a:r>
              <a:rPr lang="en-GB" sz="1600"/>
              <a:t>pürimidiinide C5 deutereerimiseks on aminohape tsüsteiin või lihtsam 2-merkaptoetüülamiin: </a:t>
            </a:r>
          </a:p>
        </p:txBody>
      </p:sp>
      <p:pic>
        <p:nvPicPr>
          <p:cNvPr id="20483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0763" y="2482850"/>
            <a:ext cx="7092950" cy="401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2049</TotalTime>
  <Words>1162</Words>
  <Application>Microsoft Office PowerPoint</Application>
  <PresentationFormat>On-screen Show (4:3)</PresentationFormat>
  <Paragraphs>246</Paragraphs>
  <Slides>23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Times New Roman</vt:lpstr>
      <vt:lpstr>Arial</vt:lpstr>
      <vt:lpstr>Calibri</vt:lpstr>
      <vt:lpstr>Symbol</vt:lpstr>
      <vt:lpstr>Default Design</vt:lpstr>
      <vt:lpstr>ACD ChemSketch 2.0</vt:lpstr>
      <vt:lpstr>ACD/ChemSketch</vt:lpstr>
      <vt:lpstr>Polünukleotiidide keemilised omadused </vt:lpstr>
      <vt:lpstr>Muud aluspaarid</vt:lpstr>
      <vt:lpstr>Heterotsükliliste aluste reaktsioonivõime polümeerides on väiksem kui monomeerides.</vt:lpstr>
      <vt:lpstr>Tabel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Terminaalsete OH-rühmade modifitseerimine</vt:lpstr>
      <vt:lpstr>Terminaalsete fosfaatrühmade modifitseerimine</vt:lpstr>
      <vt:lpstr>RNA 3’-fosfaadi reaktsioon aktivatsioonil</vt:lpstr>
      <vt:lpstr>Fosfomonoestri aktivatsioon vesilahustuva karbodiimiidiga</vt:lpstr>
      <vt:lpstr>Slide 19</vt:lpstr>
      <vt:lpstr>Keemiline ligeerimine</vt:lpstr>
      <vt:lpstr>Nukleotiididevahelise fosfaadi reaktsioonid</vt:lpstr>
      <vt:lpstr>Saitadreseeritud reaktsioonid</vt:lpstr>
      <vt:lpstr>Keemiline restriktaas.</vt:lpstr>
    </vt:vector>
  </TitlesOfParts>
  <Company>KBFI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Tõnu Reintamm</dc:creator>
  <cp:lastModifiedBy>Acer</cp:lastModifiedBy>
  <cp:revision>10</cp:revision>
  <dcterms:created xsi:type="dcterms:W3CDTF">2005-11-02T06:26:59Z</dcterms:created>
  <dcterms:modified xsi:type="dcterms:W3CDTF">2015-09-18T13:41:23Z</dcterms:modified>
</cp:coreProperties>
</file>