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0" d="100"/>
          <a:sy n="70" d="100"/>
        </p:scale>
        <p:origin x="-11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002B6-3F19-46DF-832A-11F222664BB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3EB32-535E-4332-92DE-0157C2B5149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F708B-E0AE-4722-B1FA-82EBD440EDB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6648E-63CB-4570-811A-BC37C557201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58817-1510-4CF2-8532-3991DD3C53E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21A17-416B-403A-99AC-161533102F4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CD53F-A158-4444-85D3-24A0292140C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EDDF7-4061-4C94-ACE0-C3F7BF11FF6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7CF97-47EB-43C0-A39C-608380515A0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280E3-840B-4310-B932-09B31A31AC7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DA2FD-4AE7-47FD-9486-667D13510A2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30775F-2396-460C-9B60-B69FA3474D15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203325" y="365125"/>
            <a:ext cx="543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Modifitseeritud oligonukleotiidide süntees.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93725" y="1065213"/>
            <a:ext cx="842645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Modifitseeritud oligonukleotiidide saamine on üks totaalse keemilise sünteesi viljakas rakendus.</a:t>
            </a:r>
          </a:p>
          <a:p>
            <a:r>
              <a:rPr lang="en-GB"/>
              <a:t>Erinevalt ensümaatilistest meetoditest saab luua töövahendi, mis vastab täpselt konkreetse</a:t>
            </a:r>
          </a:p>
          <a:p>
            <a:r>
              <a:rPr lang="en-GB"/>
              <a:t>rakenduse vajadustele. Sünteetiliste oligonukleotiidide laienev kasutamine diagnostikas ja teraa-</a:t>
            </a:r>
          </a:p>
          <a:p>
            <a:r>
              <a:rPr lang="en-GB"/>
              <a:t>pias on stimuleerinud erinevaid funktsionaalsusi kandvate oligomeeride sünteesimeetodite</a:t>
            </a:r>
          </a:p>
          <a:p>
            <a:r>
              <a:rPr lang="en-GB"/>
              <a:t>täiustamist ja uute väljapakkumist. Kuna enamik oligonukleotiidsetest süntesaatoritest on optimi-</a:t>
            </a:r>
          </a:p>
          <a:p>
            <a:r>
              <a:rPr lang="en-GB"/>
              <a:t>seeritud kasutama amidofosfitmeetodit, on ka enamus modifikatsioonide sisseviimise meetodeid</a:t>
            </a:r>
          </a:p>
          <a:p>
            <a:r>
              <a:rPr lang="en-GB"/>
              <a:t>püütud kooskõlastada selle meetodi protokolliga. Samas tuleb aga silmas pidada seda, et kui</a:t>
            </a:r>
          </a:p>
          <a:p>
            <a:r>
              <a:rPr lang="en-GB"/>
              <a:t>suurema osa oligonukleotiidide kasutamisel eeldatakse, et produkt on homogeenne ja tõepoolest</a:t>
            </a:r>
          </a:p>
          <a:p>
            <a:r>
              <a:rPr lang="en-GB"/>
              <a:t>kasutatav rakendusala maskeerib kõrvalproduktid (min on suuremas või väiksemas koguses alati</a:t>
            </a:r>
          </a:p>
          <a:p>
            <a:r>
              <a:rPr lang="en-GB"/>
              <a:t>olemas), siis unikaalse struktuuriga analoogi kasutamisel tuleb tema struktuur põhjalikumalt tõestada</a:t>
            </a:r>
          </a:p>
          <a:p>
            <a:r>
              <a:rPr lang="en-GB"/>
              <a:t>ning puhastada kõrvalproduktidest, et olla kindel, mis on tegelik toimeaine! Sisseviidavad </a:t>
            </a:r>
          </a:p>
          <a:p>
            <a:r>
              <a:rPr lang="en-GB"/>
              <a:t>modifikatsioonid võivad puhastamisstrateegiat oluliselt mõjutada.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193925" y="212725"/>
            <a:ext cx="183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Fluorestseiin.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41325" y="989013"/>
            <a:ext cx="8140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Fluorestseiinijääke on võimalik detekteerida otse (fluorestsents) või ka fluorestseiini vastu saadud</a:t>
            </a:r>
          </a:p>
          <a:p>
            <a:r>
              <a:rPr lang="en-GB"/>
              <a:t>antikehade abil, st. fluorestseiin on ka ühtlasi hapteen.</a:t>
            </a:r>
          </a:p>
        </p:txBody>
      </p:sp>
      <p:graphicFrame>
        <p:nvGraphicFramePr>
          <p:cNvPr id="12292" name="Object 4"/>
          <p:cNvGraphicFramePr>
            <a:graphicFrameLocks/>
          </p:cNvGraphicFramePr>
          <p:nvPr/>
        </p:nvGraphicFramePr>
        <p:xfrm>
          <a:off x="838200" y="1846263"/>
          <a:ext cx="7448550" cy="3144837"/>
        </p:xfrm>
        <a:graphic>
          <a:graphicData uri="http://schemas.openxmlformats.org/presentationml/2006/ole">
            <p:oleObj spid="_x0000_s12292" name="ACD ChemSketch 2.0" r:id="rId3" imgW="7457760" imgH="3154320" progId="ACD.ChemSketch.20">
              <p:embed/>
            </p:oleObj>
          </a:graphicData>
        </a:graphic>
      </p:graphicFrame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546725" y="1674813"/>
            <a:ext cx="31638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Fluorestseiini fenoolsed OH-rühmad</a:t>
            </a:r>
          </a:p>
          <a:p>
            <a:r>
              <a:rPr lang="en-GB"/>
              <a:t>vajavad blokeeringut.</a:t>
            </a: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H="1">
            <a:off x="5029200" y="1905000"/>
            <a:ext cx="457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355725" y="212725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Muid fluorestseeruvad rühmi.</a:t>
            </a:r>
          </a:p>
        </p:txBody>
      </p:sp>
      <p:pic>
        <p:nvPicPr>
          <p:cNvPr id="13315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6838" y="723900"/>
            <a:ext cx="64008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660525" y="365125"/>
            <a:ext cx="5067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Hargnevate ahelatega oligonukleotiidid.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65125" y="1217613"/>
            <a:ext cx="158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1. Sümmeetriline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65125" y="4113213"/>
            <a:ext cx="16970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2. Asümmeetriline</a:t>
            </a:r>
          </a:p>
        </p:txBody>
      </p:sp>
      <p:graphicFrame>
        <p:nvGraphicFramePr>
          <p:cNvPr id="14341" name="Object 5"/>
          <p:cNvGraphicFramePr>
            <a:graphicFrameLocks/>
          </p:cNvGraphicFramePr>
          <p:nvPr/>
        </p:nvGraphicFramePr>
        <p:xfrm>
          <a:off x="2697163" y="1327150"/>
          <a:ext cx="3121025" cy="1441450"/>
        </p:xfrm>
        <a:graphic>
          <a:graphicData uri="http://schemas.openxmlformats.org/presentationml/2006/ole">
            <p:oleObj spid="_x0000_s14341" name="ACD ChemSketch 2.0" r:id="rId3" imgW="3130200" imgH="1450800" progId="ACD.ChemSketch.20">
              <p:embed/>
            </p:oleObj>
          </a:graphicData>
        </a:graphic>
      </p:graphicFrame>
      <p:graphicFrame>
        <p:nvGraphicFramePr>
          <p:cNvPr id="14342" name="Object 6"/>
          <p:cNvGraphicFramePr>
            <a:graphicFrameLocks/>
          </p:cNvGraphicFramePr>
          <p:nvPr/>
        </p:nvGraphicFramePr>
        <p:xfrm>
          <a:off x="1962150" y="3798888"/>
          <a:ext cx="4581525" cy="1822450"/>
        </p:xfrm>
        <a:graphic>
          <a:graphicData uri="http://schemas.openxmlformats.org/presentationml/2006/ole">
            <p:oleObj spid="_x0000_s14342" name="ACD ChemSketch 2.0" r:id="rId4" imgW="4601880" imgH="1841400" progId="ACD.ChemSketch.20">
              <p:embed/>
            </p:oleObj>
          </a:graphicData>
        </a:graphic>
      </p:graphicFrame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336925" y="5789613"/>
            <a:ext cx="4443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levuliinhappe jääk, eemaldamine: veevaba hüdrasiin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593725" y="2894013"/>
            <a:ext cx="5981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taolise reaktiivi abil saab ahela 5'-terminusse lisada mitmeid märgiseid.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041525" y="288925"/>
            <a:ext cx="3852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3'-terminuse modifitseerimine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41325" y="989013"/>
            <a:ext cx="8350250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Standardne lähenemine: saadakse polümeerne kandja, mis sisaldab modifikatsiooniga ankrut ning</a:t>
            </a:r>
          </a:p>
          <a:p>
            <a:r>
              <a:rPr lang="en-GB"/>
              <a:t>OH-rühma (DMT-blokeeritud). Kasutamine - nagu suvalist nukleosiidset kandjat. </a:t>
            </a:r>
          </a:p>
          <a:p>
            <a:r>
              <a:rPr lang="en-GB"/>
              <a:t>Samas me juba mainisime, et mitmeid süntoonid on disainitud multifunktsionaalseteks, nagu näiteks</a:t>
            </a:r>
          </a:p>
          <a:p>
            <a:r>
              <a:rPr lang="en-GB"/>
              <a:t>fosforüleeriv süntoon. Teda kasutades ei pea tingimata omama spetsiaalset CPG-kandjat, et saada</a:t>
            </a:r>
          </a:p>
          <a:p>
            <a:r>
              <a:rPr lang="en-GB"/>
              <a:t>3'-fosforüleeritud oligonukleotiidi. Selleks sobib suvaline nukleosiidne kandja.</a:t>
            </a:r>
          </a:p>
          <a:p>
            <a:r>
              <a:rPr lang="en-GB"/>
              <a:t>Üks levinumaid 3'-terminuse modifikatsioone on 3'-terminaalne RIBONUKLEOTIID.</a:t>
            </a:r>
          </a:p>
          <a:p>
            <a:r>
              <a:rPr lang="en-GB"/>
              <a:t>1) sünteetiliste oligodesoksünukleotiidide maatriks-sõltumatu ligeerimine RNA-ligaasi abil</a:t>
            </a:r>
          </a:p>
          <a:p>
            <a:r>
              <a:rPr lang="en-GB"/>
              <a:t>2) periodaatne oksüdeerimine ja sellele järgnevad modifikatsioonid -</a:t>
            </a:r>
          </a:p>
          <a:p>
            <a:r>
              <a:rPr lang="en-GB"/>
              <a:t>a) hüdrasiini derivaadid</a:t>
            </a:r>
          </a:p>
          <a:p>
            <a:r>
              <a:rPr lang="en-GB"/>
              <a:t>b) 3'-fosforüleeritud oligonukleotiidide süntees.</a:t>
            </a:r>
          </a:p>
          <a:p>
            <a:endParaRPr lang="en-GB"/>
          </a:p>
          <a:p>
            <a:r>
              <a:rPr lang="en-GB"/>
              <a:t>Modifitseeritud nukleotiid 3'-terminuses. Igast nukleosiidi analoogist saab sünteesida 5'-DMT-3'-</a:t>
            </a:r>
          </a:p>
          <a:p>
            <a:r>
              <a:rPr lang="en-GB"/>
              <a:t>amidofosfiti, mille abil saab teda lülitada suvalisse positsiooni oligonukleotiidis, v.a. 3'-terminaalne</a:t>
            </a:r>
          </a:p>
          <a:p>
            <a:r>
              <a:rPr lang="en-GB"/>
              <a:t>positsioon. Kas on vaja sünteesida spetsiaalne kandja? Ei, sest kasutades fosforüleerivat süntooni</a:t>
            </a:r>
          </a:p>
          <a:p>
            <a:r>
              <a:rPr lang="en-GB"/>
              <a:t>saame sünteesi alustada suvalisel kandjal ning modifikatsioon, peale ammoniaagitöötlust jääb</a:t>
            </a:r>
          </a:p>
          <a:p>
            <a:r>
              <a:rPr lang="en-GB"/>
              <a:t>3'-fosforüleerituks (3'-fosfaati on lihtne eemaldada fosfataasiga).	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17525" y="242888"/>
            <a:ext cx="7788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800"/>
              <a:t>Nukleotiididevahelise fosfaatrühma modifikatsioonid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41325" y="989013"/>
            <a:ext cx="8677275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Hüdrofosforüülmeetodil oksüdeeritakse kõik nukleotiididevahelised sidemed korraga, peale</a:t>
            </a:r>
          </a:p>
          <a:p>
            <a:r>
              <a:rPr lang="en-GB"/>
              <a:t>ahela elongatsiooni. Kui oksüdeerija asemel kasutada sulfureerivat agenti, siis saame fosforüülse</a:t>
            </a:r>
          </a:p>
          <a:p>
            <a:r>
              <a:rPr lang="en-GB"/>
              <a:t>hapniku asemel väävli. Taoliselt modifitseeritud oligonukleotiidid on resistentsemad nukleaaside </a:t>
            </a:r>
          </a:p>
          <a:p>
            <a:r>
              <a:rPr lang="en-GB"/>
              <a:t>suhtes, kuid säilitavad võime komplementaarsete komplekside moodustamiseks. Nukleotiididevaheline</a:t>
            </a:r>
          </a:p>
          <a:p>
            <a:r>
              <a:rPr lang="en-GB"/>
              <a:t>tiofosfaatrühm on kiraalne ning vastavaid isomeere tähistatakse Rp ja Sp. Kuna oksüdeerimise tagajärjel</a:t>
            </a:r>
          </a:p>
          <a:p>
            <a:r>
              <a:rPr lang="en-GB"/>
              <a:t>tekkib ratsemaat on tiofosfaatanaloogid tegelikult keerukas diasteromeeride segu (2</a:t>
            </a:r>
            <a:r>
              <a:rPr lang="en-GB" baseline="30000"/>
              <a:t>n</a:t>
            </a:r>
            <a:r>
              <a:rPr lang="en-GB"/>
              <a:t>). </a:t>
            </a:r>
          </a:p>
          <a:p>
            <a:r>
              <a:rPr lang="en-GB"/>
              <a:t>Tiofosfaatrühmade lisamiseks etteantud positsiooni saab kasutada amidofosfitmeetodit, kus </a:t>
            </a:r>
          </a:p>
          <a:p>
            <a:r>
              <a:rPr lang="en-GB"/>
              <a:t>oksüdatsioonietapp on igas tsüklis. Sulfureeriv reagent peab olema kergesti lahustuv, seetõttu</a:t>
            </a:r>
          </a:p>
          <a:p>
            <a:r>
              <a:rPr lang="en-GB"/>
              <a:t>lihtsaim reagent (elementaarne väävel) ei sobi. </a:t>
            </a:r>
          </a:p>
          <a:p>
            <a:r>
              <a:rPr lang="en-GB"/>
              <a:t>Üks parimaid sulfureerivaid agente on Beaucage reagent - 3H- 1,2-bensoditiol-3-oon-1,1-dioksiid</a:t>
            </a:r>
          </a:p>
        </p:txBody>
      </p:sp>
      <p:graphicFrame>
        <p:nvGraphicFramePr>
          <p:cNvPr id="16388" name="Object 4"/>
          <p:cNvGraphicFramePr>
            <a:graphicFrameLocks/>
          </p:cNvGraphicFramePr>
          <p:nvPr/>
        </p:nvGraphicFramePr>
        <p:xfrm>
          <a:off x="1200150" y="4041775"/>
          <a:ext cx="1541463" cy="1497013"/>
        </p:xfrm>
        <a:graphic>
          <a:graphicData uri="http://schemas.openxmlformats.org/presentationml/2006/ole">
            <p:oleObj spid="_x0000_s16388" name="ACD ChemSketch 2.0" r:id="rId3" imgW="1550880" imgH="1506240" progId="ACD.ChemSketch.20">
              <p:embed/>
            </p:oleObj>
          </a:graphicData>
        </a:graphic>
      </p:graphicFrame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032125" y="4341813"/>
            <a:ext cx="45291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kasutatakse 0.05 M lahusena veevabas atsetonitriilis, </a:t>
            </a:r>
          </a:p>
          <a:p>
            <a:r>
              <a:rPr lang="en-GB"/>
              <a:t>etapi aeg 30 sekundit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422525" y="212725"/>
            <a:ext cx="2579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Metüülfosfonaadid.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69925" y="836613"/>
            <a:ext cx="783113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Pro</a:t>
            </a:r>
          </a:p>
          <a:p>
            <a:r>
              <a:rPr lang="en-GB"/>
              <a:t>1. Nukleotiididevaheline side ilma laenguta, muudab molekuli mittepolaarseks - siseneb hästi </a:t>
            </a:r>
          </a:p>
          <a:p>
            <a:r>
              <a:rPr lang="en-GB"/>
              <a:t>rakku.</a:t>
            </a:r>
          </a:p>
          <a:p>
            <a:r>
              <a:rPr lang="en-GB"/>
              <a:t>2. Stabiilne igasuguste nukleaaside suhtes</a:t>
            </a:r>
          </a:p>
          <a:p>
            <a:r>
              <a:rPr lang="en-GB"/>
              <a:t>Contra</a:t>
            </a:r>
          </a:p>
          <a:p>
            <a:r>
              <a:rPr lang="en-GB"/>
              <a:t>1. Hüdrolüütiline stabiilsus jätab soovida. CAP-reaktsioon tingimata peale oksüdatsiooni</a:t>
            </a:r>
          </a:p>
          <a:p>
            <a:r>
              <a:rPr lang="en-GB"/>
              <a:t>Probleemid postsünteetilisel töötlusel. Vajadus kasutada</a:t>
            </a:r>
          </a:p>
          <a:p>
            <a:r>
              <a:rPr lang="en-GB"/>
              <a:t>mittestandartseid deblokeerimissüsteeme ja labiilseid heterotsüklite kaitserühmi</a:t>
            </a:r>
          </a:p>
          <a:p>
            <a:r>
              <a:rPr lang="en-GB"/>
              <a:t>2. Rp ja Sp isomeerid. Heterogeensus!</a:t>
            </a:r>
          </a:p>
          <a:p>
            <a:endParaRPr lang="en-GB"/>
          </a:p>
          <a:p>
            <a:endParaRPr lang="en-GB"/>
          </a:p>
        </p:txBody>
      </p:sp>
      <p:graphicFrame>
        <p:nvGraphicFramePr>
          <p:cNvPr id="17412" name="Object 4"/>
          <p:cNvGraphicFramePr>
            <a:graphicFrameLocks/>
          </p:cNvGraphicFramePr>
          <p:nvPr/>
        </p:nvGraphicFramePr>
        <p:xfrm>
          <a:off x="425450" y="3221038"/>
          <a:ext cx="3395663" cy="3290887"/>
        </p:xfrm>
        <a:graphic>
          <a:graphicData uri="http://schemas.openxmlformats.org/presentationml/2006/ole">
            <p:oleObj spid="_x0000_s17412" name="ACD ChemSketch 2.0" r:id="rId3" imgW="3404880" imgH="3300120" progId="ACD.ChemSketch.20">
              <p:embed/>
            </p:oleObj>
          </a:graphicData>
        </a:graphic>
      </p:graphicFrame>
      <p:graphicFrame>
        <p:nvGraphicFramePr>
          <p:cNvPr id="17413" name="Object 5"/>
          <p:cNvGraphicFramePr>
            <a:graphicFrameLocks/>
          </p:cNvGraphicFramePr>
          <p:nvPr/>
        </p:nvGraphicFramePr>
        <p:xfrm>
          <a:off x="5838825" y="3079750"/>
          <a:ext cx="1865313" cy="3117850"/>
        </p:xfrm>
        <a:graphic>
          <a:graphicData uri="http://schemas.openxmlformats.org/presentationml/2006/ole">
            <p:oleObj spid="_x0000_s17413" name="ACD ChemSketch 2.0" r:id="rId4" imgW="1874520" imgH="312732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/>
          </p:cNvGraphicFramePr>
          <p:nvPr/>
        </p:nvGraphicFramePr>
        <p:xfrm>
          <a:off x="1114425" y="2165350"/>
          <a:ext cx="1865313" cy="3117850"/>
        </p:xfrm>
        <a:graphic>
          <a:graphicData uri="http://schemas.openxmlformats.org/presentationml/2006/ole">
            <p:oleObj spid="_x0000_s18434" name="ACD ChemSketch 2.0" r:id="rId3" imgW="1874520" imgH="3127320" progId="ACD.ChemSketch.20">
              <p:embed/>
            </p:oleObj>
          </a:graphicData>
        </a:graphic>
      </p:graphicFrame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879725" y="288925"/>
            <a:ext cx="2020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Ditiofosfaadid.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93725" y="912813"/>
            <a:ext cx="777398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Erinevalt tiofosfaatidest ei oma stereoisomeere, nad on homogeensed. Nukleotiidide vaheline</a:t>
            </a:r>
          </a:p>
          <a:p>
            <a:r>
              <a:rPr lang="en-GB"/>
              <a:t>side on resistentne nii keemilisele, kui ka fermentatiivse hüdrolüüsile. Selliste sidemetega</a:t>
            </a:r>
          </a:p>
          <a:p>
            <a:r>
              <a:rPr lang="en-GB"/>
              <a:t>oligonukleotiidide süntees ei ole veel kommertsialiseerunud.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69925" y="288925"/>
            <a:ext cx="653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Mittelooduslikud </a:t>
            </a:r>
            <a:r>
              <a:rPr lang="en-GB" sz="2400">
                <a:latin typeface="Symbol" pitchFamily="18" charset="2"/>
              </a:rPr>
              <a:t>a</a:t>
            </a:r>
            <a:r>
              <a:rPr lang="en-GB" sz="2400"/>
              <a:t>-anomeeridest oligonukleotiidid.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17525" y="1141413"/>
            <a:ext cx="750411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Ainult keemilise sünteesiga on võimalik saada. Moodustavad loodusliku DNA ja RNA-ga</a:t>
            </a:r>
          </a:p>
          <a:p>
            <a:r>
              <a:rPr lang="en-GB"/>
              <a:t>PARALLEELSEIDduplekseid. Võimsad transkriptsiooni ja translatsiooni inhibiitorid.</a:t>
            </a:r>
          </a:p>
          <a:p>
            <a:r>
              <a:rPr lang="en-GB"/>
              <a:t>Selliseid oligonukleotiide saab osta firmast Appligene (mitteametlik info).</a:t>
            </a:r>
          </a:p>
          <a:p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193925" y="365125"/>
            <a:ext cx="326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RNA 2'-alküülderivaadid</a:t>
            </a:r>
          </a:p>
        </p:txBody>
      </p:sp>
      <p:graphicFrame>
        <p:nvGraphicFramePr>
          <p:cNvPr id="20483" name="Object 3"/>
          <p:cNvGraphicFramePr>
            <a:graphicFrameLocks/>
          </p:cNvGraphicFramePr>
          <p:nvPr/>
        </p:nvGraphicFramePr>
        <p:xfrm>
          <a:off x="663575" y="1136650"/>
          <a:ext cx="2462213" cy="3194050"/>
        </p:xfrm>
        <a:graphic>
          <a:graphicData uri="http://schemas.openxmlformats.org/presentationml/2006/ole">
            <p:oleObj spid="_x0000_s20483" name="ACD ChemSketch 2.0" r:id="rId3" imgW="2471400" imgH="3203280" progId="ACD.ChemSketch.20">
              <p:embed/>
            </p:oleObj>
          </a:graphicData>
        </a:graphic>
      </p:graphicFrame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717925" y="989013"/>
            <a:ext cx="51720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1. DNA/RNA2'-alküül heterodupleksid on stabiilsemad</a:t>
            </a:r>
          </a:p>
          <a:p>
            <a:r>
              <a:rPr lang="en-GB"/>
              <a:t>termodünaamiliselt, kui DNA/RNA heterodupleksid</a:t>
            </a:r>
          </a:p>
          <a:p>
            <a:r>
              <a:rPr lang="en-GB"/>
              <a:t>2. DNA/RNA 2'-alküül heterodupleks ei lagune RNAaasH</a:t>
            </a:r>
          </a:p>
          <a:p>
            <a:r>
              <a:rPr lang="en-GB"/>
              <a:t>toimel (lagundab RNA-d DNA/RNA heterodupleksis</a:t>
            </a:r>
          </a:p>
          <a:p>
            <a:r>
              <a:rPr lang="en-GB"/>
              <a:t>3. 2'-alküülribonukleotiide sisaldav "hammerhead"</a:t>
            </a:r>
          </a:p>
          <a:p>
            <a:r>
              <a:rPr lang="en-GB"/>
              <a:t>ribosüüm (flankeerivates piirkondades) on võrreldes natiivse </a:t>
            </a:r>
          </a:p>
          <a:p>
            <a:r>
              <a:rPr lang="en-GB"/>
              <a:t>ribosüümiga stabiilsem ning teatud juhtudel on selline </a:t>
            </a:r>
          </a:p>
          <a:p>
            <a:r>
              <a:rPr lang="en-GB"/>
              <a:t>ribosüüm isegi ensümaatiliselt aktiivsem.</a:t>
            </a:r>
          </a:p>
          <a:p>
            <a:r>
              <a:rPr lang="en-GB"/>
              <a:t>4. 2'-metüülderivaadid mimikeerivad edukalt looduslikku</a:t>
            </a:r>
          </a:p>
          <a:p>
            <a:r>
              <a:rPr lang="en-GB"/>
              <a:t>RNAd olles temast erinevalt hüdrolüütiliselt stabiilne.</a:t>
            </a:r>
          </a:p>
          <a:p>
            <a:r>
              <a:rPr lang="en-GB"/>
              <a:t>5. 2'-alküülderivaatide süntees lihtne nagu DNA süntees.</a:t>
            </a:r>
          </a:p>
          <a:p>
            <a:r>
              <a:rPr lang="en-GB"/>
              <a:t>6. 2'-metüülderivaadid on looduslikud. Seetõttu ei ole</a:t>
            </a:r>
          </a:p>
          <a:p>
            <a:r>
              <a:rPr lang="en-GB"/>
              <a:t>ime, et taoline side on siiski mitme nukleaasi substraadiks</a:t>
            </a:r>
          </a:p>
          <a:p>
            <a:r>
              <a:rPr lang="en-GB"/>
              <a:t>Kui esikohal on nukleaasiresistentsus, siis võib soovitada</a:t>
            </a:r>
          </a:p>
          <a:p>
            <a:r>
              <a:rPr lang="en-GB"/>
              <a:t>2'-allüülderivaate.</a:t>
            </a:r>
          </a:p>
          <a:p>
            <a:r>
              <a:rPr lang="en-GB"/>
              <a:t>2'-allüülderivaadid on Boehringer Mannheimi toode. (ka </a:t>
            </a:r>
          </a:p>
          <a:p>
            <a:r>
              <a:rPr lang="en-GB"/>
              <a:t>tahkefaasilise sünteesi süntoonid).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/>
          </p:cNvGraphicFramePr>
          <p:nvPr/>
        </p:nvGraphicFramePr>
        <p:xfrm>
          <a:off x="1120775" y="76200"/>
          <a:ext cx="6884988" cy="6686550"/>
        </p:xfrm>
        <a:graphic>
          <a:graphicData uri="http://schemas.openxmlformats.org/presentationml/2006/ole">
            <p:oleObj spid="_x0000_s21506" name="ACD ChemSketch 2.0" r:id="rId3" imgW="6894360" imgH="6696000" progId="ACD.ChemSketch.20">
              <p:embed/>
            </p:oleObj>
          </a:graphicData>
        </a:graphic>
      </p:graphicFrame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12725" y="182563"/>
            <a:ext cx="5291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000" u="sng"/>
              <a:t>Üks süntoon - palju variatsioone samast sünteesist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93725" y="136525"/>
            <a:ext cx="7319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(Mittetäielik) võimalike modifikatsioonide lokalisatsioon. </a:t>
            </a:r>
          </a:p>
        </p:txBody>
      </p:sp>
      <p:graphicFrame>
        <p:nvGraphicFramePr>
          <p:cNvPr id="4099" name="Object 3"/>
          <p:cNvGraphicFramePr>
            <a:graphicFrameLocks/>
          </p:cNvGraphicFramePr>
          <p:nvPr/>
        </p:nvGraphicFramePr>
        <p:xfrm>
          <a:off x="3933825" y="1555750"/>
          <a:ext cx="1865313" cy="3117850"/>
        </p:xfrm>
        <a:graphic>
          <a:graphicData uri="http://schemas.openxmlformats.org/presentationml/2006/ole">
            <p:oleObj spid="_x0000_s4099" name="ACD ChemSketch 2.0" r:id="rId3" imgW="1874520" imgH="3127320" progId="ACD.ChemSketch.20">
              <p:embed/>
            </p:oleObj>
          </a:graphicData>
        </a:graphic>
      </p:graphicFrame>
      <p:sp>
        <p:nvSpPr>
          <p:cNvPr id="4100" name="Line 4"/>
          <p:cNvSpPr>
            <a:spLocks noChangeShapeType="1"/>
          </p:cNvSpPr>
          <p:nvPr/>
        </p:nvSpPr>
        <p:spPr bwMode="auto">
          <a:xfrm flipH="1" flipV="1">
            <a:off x="5715000" y="3962400"/>
            <a:ext cx="3810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3048000" y="914400"/>
            <a:ext cx="762000" cy="838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 flipV="1">
            <a:off x="5334000" y="4648200"/>
            <a:ext cx="9144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V="1">
            <a:off x="2895600" y="3810000"/>
            <a:ext cx="9144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5181600" y="1447800"/>
            <a:ext cx="5334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3581400" y="3276600"/>
            <a:ext cx="6858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1279525" y="3198813"/>
            <a:ext cx="1527175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Natural DNA:</a:t>
            </a:r>
          </a:p>
          <a:p>
            <a:r>
              <a:rPr lang="en-GB"/>
              <a:t>Y= O, X = O</a:t>
            </a:r>
          </a:p>
          <a:p>
            <a:r>
              <a:rPr lang="en-GB"/>
              <a:t>Tiofosfaat</a:t>
            </a:r>
          </a:p>
          <a:p>
            <a:r>
              <a:rPr lang="en-GB"/>
              <a:t>Y= O, X= S</a:t>
            </a:r>
          </a:p>
          <a:p>
            <a:r>
              <a:rPr lang="en-GB"/>
              <a:t>Ditiofosfaat</a:t>
            </a:r>
          </a:p>
          <a:p>
            <a:r>
              <a:rPr lang="en-GB"/>
              <a:t>Y= S, X= S</a:t>
            </a:r>
          </a:p>
          <a:p>
            <a:r>
              <a:rPr lang="en-GB"/>
              <a:t>Metüülfosfonaat</a:t>
            </a:r>
          </a:p>
          <a:p>
            <a:r>
              <a:rPr lang="en-GB"/>
              <a:t>Y= O, X= CH</a:t>
            </a:r>
            <a:r>
              <a:rPr lang="en-GB" baseline="-25000"/>
              <a:t>3</a:t>
            </a:r>
            <a:endParaRPr lang="en-GB"/>
          </a:p>
          <a:p>
            <a:r>
              <a:rPr lang="en-GB"/>
              <a:t>Fosfamiid</a:t>
            </a:r>
          </a:p>
          <a:p>
            <a:r>
              <a:rPr lang="en-GB"/>
              <a:t>Y= O, X= NR</a:t>
            </a:r>
            <a:r>
              <a:rPr lang="en-GB" baseline="-25000"/>
              <a:t>2</a:t>
            </a:r>
            <a:r>
              <a:rPr lang="en-GB"/>
              <a:t> 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6080125" y="4037013"/>
            <a:ext cx="16208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2'-modifikatsioon</a:t>
            </a:r>
          </a:p>
          <a:p>
            <a:r>
              <a:rPr lang="en-GB"/>
              <a:t>(RNA)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6232525" y="5408613"/>
            <a:ext cx="14144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3'-terminaalne</a:t>
            </a:r>
          </a:p>
          <a:p>
            <a:r>
              <a:rPr lang="en-GB"/>
              <a:t>modifikatsioon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5699125" y="1141413"/>
            <a:ext cx="19399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Heterotsüklilise aluse</a:t>
            </a:r>
          </a:p>
          <a:p>
            <a:r>
              <a:rPr lang="en-GB"/>
              <a:t>modifikatsioon</a:t>
            </a: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1508125" y="760413"/>
            <a:ext cx="14144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5'-terminaalne</a:t>
            </a:r>
          </a:p>
          <a:p>
            <a:r>
              <a:rPr lang="en-GB"/>
              <a:t>modifikatsioon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"/>
          <p:cNvGraphicFramePr>
            <a:graphicFrameLocks/>
          </p:cNvGraphicFramePr>
          <p:nvPr/>
        </p:nvGraphicFramePr>
        <p:xfrm>
          <a:off x="1417638" y="250825"/>
          <a:ext cx="6291262" cy="6338888"/>
        </p:xfrm>
        <a:graphic>
          <a:graphicData uri="http://schemas.openxmlformats.org/presentationml/2006/ole">
            <p:oleObj spid="_x0000_s22530" name="ACD ChemSketch 2.0" r:id="rId3" imgW="6300720" imgH="6348240" progId="ACD.ChemSketch.20">
              <p:embed/>
            </p:oleObj>
          </a:graphicData>
        </a:graphic>
      </p:graphicFrame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241925" y="1979613"/>
            <a:ext cx="547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NH</a:t>
            </a:r>
            <a:r>
              <a:rPr lang="en-GB" baseline="-25000"/>
              <a:t>3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279525" y="3884613"/>
            <a:ext cx="7143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0.5 M</a:t>
            </a:r>
          </a:p>
          <a:p>
            <a:r>
              <a:rPr lang="en-GB"/>
              <a:t>NaOH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4022725" y="608013"/>
            <a:ext cx="16287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1. tioäädikhape</a:t>
            </a:r>
          </a:p>
          <a:p>
            <a:r>
              <a:rPr lang="en-GB"/>
              <a:t>2. metanool/DBU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4632325" y="3198813"/>
            <a:ext cx="1398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NH</a:t>
            </a:r>
            <a:r>
              <a:rPr lang="en-GB" baseline="-25000"/>
              <a:t>2</a:t>
            </a:r>
            <a:r>
              <a:rPr lang="en-GB"/>
              <a:t>NH(CH</a:t>
            </a:r>
            <a:r>
              <a:rPr lang="en-GB" baseline="-25000"/>
              <a:t>3</a:t>
            </a:r>
            <a:r>
              <a:rPr lang="en-GB"/>
              <a:t>)</a:t>
            </a:r>
            <a:r>
              <a:rPr lang="en-GB" baseline="-25000"/>
              <a:t>2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717925" y="3808413"/>
            <a:ext cx="663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ROH,</a:t>
            </a:r>
          </a:p>
          <a:p>
            <a:r>
              <a:rPr lang="en-GB"/>
              <a:t>DBU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212725" y="303213"/>
            <a:ext cx="248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Sama pürimidiinide puhuks.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5546725" y="5561013"/>
            <a:ext cx="31575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Kaitserühmade valik ja eemaldamis-</a:t>
            </a:r>
          </a:p>
          <a:p>
            <a:r>
              <a:rPr lang="en-GB"/>
              <a:t>tingimused siiski ei ole tavalised.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279525" y="288925"/>
            <a:ext cx="5026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PNA - peptiidse sidemega nukleiinhape</a:t>
            </a:r>
          </a:p>
        </p:txBody>
      </p:sp>
      <p:pic>
        <p:nvPicPr>
          <p:cNvPr id="23555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6763"/>
            <a:ext cx="7043738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746125" y="6323013"/>
            <a:ext cx="7419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Monomeerid saadaval nüüd Applied Biosystemsilt. Tellimustööna ilmselt palju firmasid.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812925" y="212725"/>
            <a:ext cx="3852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5'-terminuse modifitseerimine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517525" y="836613"/>
            <a:ext cx="8120063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1. Fosforüleerimine.</a:t>
            </a:r>
          </a:p>
          <a:p>
            <a:r>
              <a:rPr lang="en-GB"/>
              <a:t>Ensümaatiline fosforüleerimine on tihtipeale mittetäielik, eriti preparatiivses mastaabis (nmool+).</a:t>
            </a:r>
          </a:p>
          <a:p>
            <a:r>
              <a:rPr lang="en-GB"/>
              <a:t>Fosforüleerimise täielikkus on kriitiline näiteks pikkade geenide sünteesil mitmest fragmendist.</a:t>
            </a:r>
          </a:p>
          <a:p>
            <a:r>
              <a:rPr lang="en-GB"/>
              <a:t>Fosforüleerimiseks saab kasutada tervet rida reagente, aga parim automaatsüntesaatori jaoks on</a:t>
            </a:r>
          </a:p>
          <a:p>
            <a:r>
              <a:rPr lang="en-GB"/>
              <a:t>võimalikult standartne fosfaadilisamissüntoon:</a:t>
            </a:r>
          </a:p>
          <a:p>
            <a:endParaRPr lang="en-GB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69925" y="4418013"/>
            <a:ext cx="7305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Sisaldab happelabiilset tritüülrühma, mis lubab fosforüleerimisreaktsiooni monitoorida.</a:t>
            </a:r>
          </a:p>
          <a:p>
            <a:r>
              <a:rPr lang="en-GB"/>
              <a:t>Lisaks tsüaanoetüülrühmale veel teine leeliselabiilne rühm.</a:t>
            </a:r>
          </a:p>
        </p:txBody>
      </p:sp>
      <p:graphicFrame>
        <p:nvGraphicFramePr>
          <p:cNvPr id="5125" name="Object 5"/>
          <p:cNvGraphicFramePr>
            <a:graphicFrameLocks/>
          </p:cNvGraphicFramePr>
          <p:nvPr/>
        </p:nvGraphicFramePr>
        <p:xfrm>
          <a:off x="1339850" y="2165350"/>
          <a:ext cx="4767263" cy="2203450"/>
        </p:xfrm>
        <a:graphic>
          <a:graphicData uri="http://schemas.openxmlformats.org/presentationml/2006/ole">
            <p:oleObj spid="_x0000_s5125" name="ACD ChemSketch 2.0" r:id="rId3" imgW="4776480" imgH="221292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/>
          </p:cNvGraphicFramePr>
          <p:nvPr/>
        </p:nvGraphicFramePr>
        <p:xfrm>
          <a:off x="1873250" y="954088"/>
          <a:ext cx="4767263" cy="2035175"/>
        </p:xfrm>
        <a:graphic>
          <a:graphicData uri="http://schemas.openxmlformats.org/presentationml/2006/ole">
            <p:oleObj spid="_x0000_s6146" name="ACD ChemSketch 2.0" r:id="rId3" imgW="4776480" imgH="2044440" progId="ACD.ChemSketch.20">
              <p:embed/>
            </p:oleObj>
          </a:graphicData>
        </a:graphic>
      </p:graphicFrame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270125" y="441325"/>
            <a:ext cx="4137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Primaarse aminorühma süntoon.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822325" y="3122613"/>
            <a:ext cx="76898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Mõnevõrra analoogne eelmise reagendiga, aga pange tähele monometoksütritüüli </a:t>
            </a:r>
          </a:p>
          <a:p>
            <a:r>
              <a:rPr lang="en-GB"/>
              <a:t>kasutamist, sest aminorühmalt eemaldub tritüülrühm kergemini (standartne dimetoksütritüül</a:t>
            </a:r>
          </a:p>
          <a:p>
            <a:r>
              <a:rPr lang="en-GB"/>
              <a:t>liiga labiilne).</a:t>
            </a:r>
          </a:p>
        </p:txBody>
      </p:sp>
      <p:graphicFrame>
        <p:nvGraphicFramePr>
          <p:cNvPr id="6149" name="Object 5"/>
          <p:cNvGraphicFramePr>
            <a:graphicFrameLocks/>
          </p:cNvGraphicFramePr>
          <p:nvPr/>
        </p:nvGraphicFramePr>
        <p:xfrm>
          <a:off x="1612900" y="3862388"/>
          <a:ext cx="5745163" cy="2922587"/>
        </p:xfrm>
        <a:graphic>
          <a:graphicData uri="http://schemas.openxmlformats.org/presentationml/2006/ole">
            <p:oleObj spid="_x0000_s6149" name="ACD ChemSketch 2.0" r:id="rId4" imgW="5754600" imgH="2931840" progId="ACD.ChemSketch.20">
              <p:embed/>
            </p:oleObj>
          </a:graphicData>
        </a:graphic>
      </p:graphicFrame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699125" y="5789613"/>
            <a:ext cx="34861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Fmoc kaitserühmaga süntoon võimaldab</a:t>
            </a:r>
          </a:p>
          <a:p>
            <a:r>
              <a:rPr lang="en-GB"/>
              <a:t>a) lisada NH2 rühma ka 3'-positsiooni</a:t>
            </a:r>
          </a:p>
          <a:p>
            <a:r>
              <a:rPr lang="en-GB"/>
              <a:t>b) oligomeeri keskele</a:t>
            </a:r>
          </a:p>
          <a:p>
            <a:r>
              <a:rPr lang="en-GB"/>
              <a:t>c) ka mitut NH2 rühma 5'-terminusse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264150" y="3740150"/>
            <a:ext cx="2578100" cy="19685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270125" y="441325"/>
            <a:ext cx="4187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Merkapto (-SH ) rühma süntoon.</a:t>
            </a:r>
          </a:p>
        </p:txBody>
      </p:sp>
      <p:graphicFrame>
        <p:nvGraphicFramePr>
          <p:cNvPr id="7171" name="Object 3"/>
          <p:cNvGraphicFramePr>
            <a:graphicFrameLocks/>
          </p:cNvGraphicFramePr>
          <p:nvPr/>
        </p:nvGraphicFramePr>
        <p:xfrm>
          <a:off x="1873250" y="1231900"/>
          <a:ext cx="4767263" cy="2239963"/>
        </p:xfrm>
        <a:graphic>
          <a:graphicData uri="http://schemas.openxmlformats.org/presentationml/2006/ole">
            <p:oleObj spid="_x0000_s7171" name="ACD ChemSketch 2.0" r:id="rId3" imgW="4776480" imgH="2249280" progId="ACD.ChemSketch.20">
              <p:embed/>
            </p:oleObj>
          </a:graphicData>
        </a:graphic>
      </p:graphicFrame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746125" y="3884613"/>
            <a:ext cx="793908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Tioolrühm on kaitstud sarnase rühmaga, aga seda polr võimalik happetöötlusega eemaldada.</a:t>
            </a:r>
          </a:p>
          <a:p>
            <a:r>
              <a:rPr lang="en-GB"/>
              <a:t>Eemaldamiseks tuleb kasutada AgNO3 + ditiotreitooli (mõlemaid peaksid molekulaarbioloogia</a:t>
            </a:r>
          </a:p>
          <a:p>
            <a:r>
              <a:rPr lang="en-GB"/>
              <a:t>laboris leiduma). Universaalsema kasutusega süntoon:</a:t>
            </a:r>
          </a:p>
        </p:txBody>
      </p:sp>
      <p:graphicFrame>
        <p:nvGraphicFramePr>
          <p:cNvPr id="7173" name="Object 5"/>
          <p:cNvGraphicFramePr>
            <a:graphicFrameLocks/>
          </p:cNvGraphicFramePr>
          <p:nvPr/>
        </p:nvGraphicFramePr>
        <p:xfrm>
          <a:off x="803275" y="4818063"/>
          <a:ext cx="6908800" cy="1620837"/>
        </p:xfrm>
        <a:graphic>
          <a:graphicData uri="http://schemas.openxmlformats.org/presentationml/2006/ole">
            <p:oleObj spid="_x0000_s7173" name="ACD ChemSketch 2.0" r:id="rId4" imgW="6918120" imgH="163008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965325" y="288925"/>
            <a:ext cx="513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5'-terminaalne alifaatne alküülrühm jms.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65125" y="836613"/>
            <a:ext cx="86328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Probleem: oligonukleotiidid seonduvad komplenentaarsele nukleiinhappele rakus, mõjutades selleläbi</a:t>
            </a:r>
          </a:p>
          <a:p>
            <a:r>
              <a:rPr lang="en-GB"/>
              <a:t>geeni ekspressiooni, RNA funktsioneerimist jne., kuid nad, olles hüdrofiilsed, ei pääse läbi raku </a:t>
            </a:r>
          </a:p>
          <a:p>
            <a:r>
              <a:rPr lang="en-GB"/>
              <a:t>membraani. Paremini läbivad rakumembraani sellised oligonukleotiidid, mis on varustatud hüdrofoobse</a:t>
            </a:r>
          </a:p>
          <a:p>
            <a:r>
              <a:rPr lang="en-GB"/>
              <a:t>modifikatsiooniga: </a:t>
            </a:r>
          </a:p>
        </p:txBody>
      </p:sp>
      <p:graphicFrame>
        <p:nvGraphicFramePr>
          <p:cNvPr id="8196" name="Object 4"/>
          <p:cNvGraphicFramePr>
            <a:graphicFrameLocks/>
          </p:cNvGraphicFramePr>
          <p:nvPr/>
        </p:nvGraphicFramePr>
        <p:xfrm>
          <a:off x="1192213" y="1987550"/>
          <a:ext cx="6742112" cy="1338263"/>
        </p:xfrm>
        <a:graphic>
          <a:graphicData uri="http://schemas.openxmlformats.org/presentationml/2006/ole">
            <p:oleObj spid="_x0000_s8196" name="ACD ChemSketch 2.0" r:id="rId3" imgW="6751440" imgH="1347480" progId="ACD.ChemSketch.20">
              <p:embed/>
            </p:oleObj>
          </a:graphicData>
        </a:graphic>
      </p:graphicFrame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65125" y="3579813"/>
            <a:ext cx="7508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Pange jälle tähele reagendi potensiaalset bifunktsionaalsust (DMT-blokeetitud OH rühm)!</a:t>
            </a:r>
          </a:p>
        </p:txBody>
      </p:sp>
      <p:graphicFrame>
        <p:nvGraphicFramePr>
          <p:cNvPr id="8198" name="Object 6"/>
          <p:cNvGraphicFramePr>
            <a:graphicFrameLocks/>
          </p:cNvGraphicFramePr>
          <p:nvPr/>
        </p:nvGraphicFramePr>
        <p:xfrm>
          <a:off x="1168400" y="4181475"/>
          <a:ext cx="6026150" cy="1371600"/>
        </p:xfrm>
        <a:graphic>
          <a:graphicData uri="http://schemas.openxmlformats.org/presentationml/2006/ole">
            <p:oleObj spid="_x0000_s8198" name="ACD ChemSketch 2.0" r:id="rId4" imgW="6035400" imgH="1380960" progId="ACD.ChemSketch.20">
              <p:embed/>
            </p:oleObj>
          </a:graphicData>
        </a:graphic>
      </p:graphicFrame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17525" y="5561013"/>
            <a:ext cx="86772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Siin on üsna analoogne modifikatsioonireagent, oligoetüleenlinkeriga (väga paindlik), hästi lahustuv,</a:t>
            </a:r>
          </a:p>
          <a:p>
            <a:r>
              <a:rPr lang="en-GB"/>
              <a:t>hüdrofiilne, kasutusel näiteks hairpin-struktuuriga oligote puhul (linkeriga ühendatud oligonukleotiidsed</a:t>
            </a:r>
          </a:p>
          <a:p>
            <a:r>
              <a:rPr lang="en-GB"/>
              <a:t>fragmendid on teineteisega komplementaarsed).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41325" y="212725"/>
            <a:ext cx="863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Fluorestsentsete radikaalide, hapteenide jms. lisamine 5'-terminusele.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36525" y="836613"/>
            <a:ext cx="8816975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Mitmed märgistena kasutatavad orgaanilised molekulid on keerulised ning sisaldavad mitmeid</a:t>
            </a:r>
          </a:p>
          <a:p>
            <a:r>
              <a:rPr lang="en-GB"/>
              <a:t>nukleofiiflseid või muid reaktsioonivõimelisi rühmi. 1-, 2-e on võimalik ka blokeerida, aga ka see </a:t>
            </a:r>
          </a:p>
          <a:p>
            <a:r>
              <a:rPr lang="en-GB"/>
              <a:t>võib osutuda keerukaks ning kalliks. Mitmeid fluorokroome või hapteene saab lisada postsünteetilise</a:t>
            </a:r>
          </a:p>
          <a:p>
            <a:r>
              <a:rPr lang="en-GB"/>
              <a:t>modifikatsiooniga, varustades oligonukleotiidi tahkefaasilise sünteesi käigus eelpool märgitud </a:t>
            </a:r>
          </a:p>
          <a:p>
            <a:r>
              <a:rPr lang="en-GB"/>
              <a:t>funktsionaalse rühmaga (-NH2, fosfaat, -SH ). Selliste rühmade edasiseks modifikatsiooniks saab</a:t>
            </a:r>
          </a:p>
          <a:p>
            <a:r>
              <a:rPr lang="en-GB"/>
              <a:t>kasutada kommertsiaalseid, universaalseid (antud ankurrühmale) reaktiive. Selliste reaktiivide kasutamine</a:t>
            </a:r>
          </a:p>
          <a:p>
            <a:r>
              <a:rPr lang="en-GB"/>
              <a:t>on mõeldav ka mittekeemikutele. 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032125" y="2574925"/>
            <a:ext cx="1030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Biotiin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41325" y="3046413"/>
            <a:ext cx="86725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Biotiin moodustab tugeva kompleksi avidiini ja streptavidiiniga (valgud). Tänu sellele omadusele</a:t>
            </a:r>
          </a:p>
          <a:p>
            <a:r>
              <a:rPr lang="en-GB"/>
              <a:t>saab biotiini väga suure tundlikkusega detekteerida, kasutades tavalisi immunuloogia detektsiooni-</a:t>
            </a:r>
          </a:p>
          <a:p>
            <a:r>
              <a:rPr lang="en-GB"/>
              <a:t>süsteeme. Biotiini sagedase kasutamise tõttu on firmadel kasutuses spetsiaalne biotiini lisamise süntoon:</a:t>
            </a:r>
          </a:p>
        </p:txBody>
      </p:sp>
      <p:pic>
        <p:nvPicPr>
          <p:cNvPr id="9222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181475"/>
            <a:ext cx="54768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/>
          </p:cNvGraphicFramePr>
          <p:nvPr/>
        </p:nvGraphicFramePr>
        <p:xfrm>
          <a:off x="1220788" y="939800"/>
          <a:ext cx="6378575" cy="2825750"/>
        </p:xfrm>
        <a:graphic>
          <a:graphicData uri="http://schemas.openxmlformats.org/presentationml/2006/ole">
            <p:oleObj spid="_x0000_s10242" name="ACD ChemSketch 2.0" r:id="rId3" imgW="6387840" imgH="2835000" progId="ACD.ChemSketch.20">
              <p:embed/>
            </p:oleObj>
          </a:graphicData>
        </a:graphic>
      </p:graphicFrame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574925" y="212725"/>
            <a:ext cx="1979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Digoksügeniin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77788" y="4265613"/>
            <a:ext cx="87344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Rühma sisseviimiseks amidofosfitmeetodil ei ole seni kirjeldatud süntooni (OH-rühmad vajavad</a:t>
            </a:r>
          </a:p>
          <a:p>
            <a:r>
              <a:rPr lang="en-GB"/>
              <a:t>blokeerimist). 5'-terminuse modifitseerimiseks saab kasutada kommertsiaalset reagenti allpool</a:t>
            </a:r>
          </a:p>
          <a:p>
            <a:r>
              <a:rPr lang="en-GB"/>
              <a:t>toodud struktuuriga, kui oligonukleotiid on tahkegaasilise sünteesi käigus modifitseeritud NH2-rühmaga.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36525" y="5256213"/>
            <a:ext cx="8864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Digokügeniini detektsiooni tundlikkus on 10</a:t>
            </a:r>
            <a:r>
              <a:rPr lang="en-GB" baseline="30000"/>
              <a:t>-18</a:t>
            </a:r>
            <a:r>
              <a:rPr lang="en-GB"/>
              <a:t>-10</a:t>
            </a:r>
            <a:r>
              <a:rPr lang="en-GB" baseline="30000"/>
              <a:t>-15</a:t>
            </a:r>
            <a:r>
              <a:rPr lang="en-GB"/>
              <a:t> mooli kommertsiaalsete detektsioonisüsteemige abil.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/>
          </p:cNvGraphicFramePr>
          <p:nvPr/>
        </p:nvGraphicFramePr>
        <p:xfrm>
          <a:off x="1146175" y="981075"/>
          <a:ext cx="5764213" cy="1676400"/>
        </p:xfrm>
        <a:graphic>
          <a:graphicData uri="http://schemas.openxmlformats.org/presentationml/2006/ole">
            <p:oleObj spid="_x0000_s11266" name="ACD ChemSketch 2.0" r:id="rId3" imgW="5773680" imgH="1685880" progId="ACD.ChemSketch.20">
              <p:embed/>
            </p:oleObj>
          </a:graphicData>
        </a:graphic>
      </p:graphicFrame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65125" y="2970213"/>
            <a:ext cx="86772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/>
              <a:t>Psoraleen on tasapinnaline molekul, mis on suuteline interkaleeruma DNA naaberaluspaari vahele.</a:t>
            </a:r>
          </a:p>
          <a:p>
            <a:r>
              <a:rPr lang="en-GB"/>
              <a:t>360 nm valgusega kiiritades reageerib pöörduvalt püridiinide 5,6-kaksiksidemega (eelistatult tümiiniga).</a:t>
            </a:r>
          </a:p>
          <a:p>
            <a:r>
              <a:rPr lang="en-GB"/>
              <a:t>Väiksema lainepikkusega UV valguse toimel fotoaddukt laguneb regenereerides tümiini.</a:t>
            </a:r>
          </a:p>
          <a:p>
            <a:r>
              <a:rPr lang="en-GB"/>
              <a:t>Kasutusala antisensetehnoloogias - a) hüdrofoobne psoraleen aitab oligonukleotiidi rakku b) moodustab</a:t>
            </a:r>
          </a:p>
          <a:p>
            <a:r>
              <a:rPr lang="en-GB"/>
              <a:t>märklauaga kovalentse kompleksi. 360 nm on lainepikkus, millega kiiritamine ei ole nukleiinhappele</a:t>
            </a:r>
          </a:p>
          <a:p>
            <a:r>
              <a:rPr lang="en-GB"/>
              <a:t>ohtlik. Fotoreaktsioonid millest ma põgusalt rääkisin (sh. tümidiini dimeeri teke) vajavad suurema </a:t>
            </a:r>
          </a:p>
          <a:p>
            <a:r>
              <a:rPr lang="en-GB"/>
              <a:t>energiaga footoneid.</a:t>
            </a:r>
          </a:p>
          <a:p>
            <a:r>
              <a:rPr lang="en-GB"/>
              <a:t>Psoraleenist on veidi juttu ka õpikus (vt. 2.1.html (2.1.5)).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651125" y="288925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GB" sz="2400"/>
              <a:t>Psoraleen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files\MSOffice\Templates\Blank Presentation.pot</Template>
  <TotalTime>442</TotalTime>
  <Words>1388</Words>
  <Application>Microsoft Office PowerPoint</Application>
  <PresentationFormat>On-screen Show (4:3)</PresentationFormat>
  <Paragraphs>178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Times New Roman</vt:lpstr>
      <vt:lpstr>Symbol</vt:lpstr>
      <vt:lpstr>Blank Presentation</vt:lpstr>
      <vt:lpstr>ACD ChemSketch 2.0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KBFI</dc:creator>
  <cp:lastModifiedBy>Acer</cp:lastModifiedBy>
  <cp:revision>8</cp:revision>
  <dcterms:created xsi:type="dcterms:W3CDTF">1995-06-17T23:31:02Z</dcterms:created>
  <dcterms:modified xsi:type="dcterms:W3CDTF">2015-09-18T13:42:09Z</dcterms:modified>
</cp:coreProperties>
</file>