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8" r:id="rId9"/>
    <p:sldId id="269" r:id="rId10"/>
    <p:sldId id="263" r:id="rId11"/>
    <p:sldId id="264" r:id="rId12"/>
    <p:sldId id="265" r:id="rId13"/>
    <p:sldId id="266" r:id="rId14"/>
    <p:sldId id="267" r:id="rId15"/>
    <p:sldId id="270" r:id="rId16"/>
    <p:sldId id="271" r:id="rId17"/>
    <p:sldId id="272" r:id="rId18"/>
    <p:sldId id="273" r:id="rId19"/>
    <p:sldId id="275" r:id="rId20"/>
    <p:sldId id="283" r:id="rId21"/>
    <p:sldId id="274" r:id="rId22"/>
    <p:sldId id="282" r:id="rId23"/>
    <p:sldId id="276" r:id="rId24"/>
    <p:sldId id="278" r:id="rId25"/>
  </p:sldIdLst>
  <p:sldSz cx="9144000" cy="6858000" type="screen4x3"/>
  <p:notesSz cx="6858000" cy="9144000"/>
  <p:defaultTextStyle>
    <a:defPPr>
      <a:defRPr lang="en-GB"/>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1" autoAdjust="0"/>
    <p:restoredTop sz="90929"/>
  </p:normalViewPr>
  <p:slideViewPr>
    <p:cSldViewPr>
      <p:cViewPr varScale="1">
        <p:scale>
          <a:sx n="70" d="100"/>
          <a:sy n="70" d="100"/>
        </p:scale>
        <p:origin x="-1356"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5.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ru-RU"/>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ru-RU"/>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19E74EE3-FCA8-4C5D-ADF0-D626FFF2A52C}" type="slidenum">
              <a:rPr lang="en-GB"/>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FA2B0F40-9B6C-4DF6-8A97-D711CFCEB492}" type="slidenum">
              <a:rPr lang="en-GB"/>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ru-RU"/>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134177E4-F447-4806-AB4C-AE3FDE2FDEE0}"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B520C105-41C4-49DD-B01A-1BB5673AB357}" type="slidenum">
              <a:rPr lang="en-GB"/>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ru-R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GB"/>
          </a:p>
        </p:txBody>
      </p:sp>
      <p:sp>
        <p:nvSpPr>
          <p:cNvPr id="5" name="Footer Placeholder 4"/>
          <p:cNvSpPr>
            <a:spLocks noGrp="1"/>
          </p:cNvSpPr>
          <p:nvPr>
            <p:ph type="ftr" sz="quarter" idx="11"/>
          </p:nvPr>
        </p:nvSpPr>
        <p:spPr/>
        <p:txBody>
          <a:bodyPr/>
          <a:lstStyle>
            <a:lvl1pPr>
              <a:defRPr/>
            </a:lvl1pPr>
          </a:lstStyle>
          <a:p>
            <a:endParaRPr lang="en-GB"/>
          </a:p>
        </p:txBody>
      </p:sp>
      <p:sp>
        <p:nvSpPr>
          <p:cNvPr id="6" name="Slide Number Placeholder 5"/>
          <p:cNvSpPr>
            <a:spLocks noGrp="1"/>
          </p:cNvSpPr>
          <p:nvPr>
            <p:ph type="sldNum" sz="quarter" idx="12"/>
          </p:nvPr>
        </p:nvSpPr>
        <p:spPr/>
        <p:txBody>
          <a:bodyPr/>
          <a:lstStyle>
            <a:lvl1pPr>
              <a:defRPr/>
            </a:lvl1pPr>
          </a:lstStyle>
          <a:p>
            <a:fld id="{9F755006-7A3F-4629-AF18-40E26FE1A3E5}" type="slidenum">
              <a:rPr lang="en-GB"/>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22504D1A-AD87-43E0-8025-92D1BEBF7BDC}" type="slidenum">
              <a:rPr lang="en-GB"/>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ru-R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7" name="Date Placeholder 6"/>
          <p:cNvSpPr>
            <a:spLocks noGrp="1"/>
          </p:cNvSpPr>
          <p:nvPr>
            <p:ph type="dt" sz="half" idx="10"/>
          </p:nvPr>
        </p:nvSpPr>
        <p:spPr/>
        <p:txBody>
          <a:bodyPr/>
          <a:lstStyle>
            <a:lvl1pPr>
              <a:defRPr/>
            </a:lvl1pPr>
          </a:lstStyle>
          <a:p>
            <a:endParaRPr lang="en-GB"/>
          </a:p>
        </p:txBody>
      </p:sp>
      <p:sp>
        <p:nvSpPr>
          <p:cNvPr id="8" name="Footer Placeholder 7"/>
          <p:cNvSpPr>
            <a:spLocks noGrp="1"/>
          </p:cNvSpPr>
          <p:nvPr>
            <p:ph type="ftr" sz="quarter" idx="11"/>
          </p:nvPr>
        </p:nvSpPr>
        <p:spPr/>
        <p:txBody>
          <a:bodyPr/>
          <a:lstStyle>
            <a:lvl1pPr>
              <a:defRPr/>
            </a:lvl1pPr>
          </a:lstStyle>
          <a:p>
            <a:endParaRPr lang="en-GB"/>
          </a:p>
        </p:txBody>
      </p:sp>
      <p:sp>
        <p:nvSpPr>
          <p:cNvPr id="9" name="Slide Number Placeholder 8"/>
          <p:cNvSpPr>
            <a:spLocks noGrp="1"/>
          </p:cNvSpPr>
          <p:nvPr>
            <p:ph type="sldNum" sz="quarter" idx="12"/>
          </p:nvPr>
        </p:nvSpPr>
        <p:spPr/>
        <p:txBody>
          <a:bodyPr/>
          <a:lstStyle>
            <a:lvl1pPr>
              <a:defRPr/>
            </a:lvl1pPr>
          </a:lstStyle>
          <a:p>
            <a:fld id="{E5F23E13-8E6B-4725-AA67-2A2D09CF14CC}" type="slidenum">
              <a:rPr lang="en-GB"/>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Date Placeholder 2"/>
          <p:cNvSpPr>
            <a:spLocks noGrp="1"/>
          </p:cNvSpPr>
          <p:nvPr>
            <p:ph type="dt" sz="half" idx="10"/>
          </p:nvPr>
        </p:nvSpPr>
        <p:spPr/>
        <p:txBody>
          <a:bodyPr/>
          <a:lstStyle>
            <a:lvl1pPr>
              <a:defRPr/>
            </a:lvl1pPr>
          </a:lstStyle>
          <a:p>
            <a:endParaRPr lang="en-GB"/>
          </a:p>
        </p:txBody>
      </p:sp>
      <p:sp>
        <p:nvSpPr>
          <p:cNvPr id="4" name="Footer Placeholder 3"/>
          <p:cNvSpPr>
            <a:spLocks noGrp="1"/>
          </p:cNvSpPr>
          <p:nvPr>
            <p:ph type="ftr" sz="quarter" idx="11"/>
          </p:nvPr>
        </p:nvSpPr>
        <p:spPr/>
        <p:txBody>
          <a:bodyPr/>
          <a:lstStyle>
            <a:lvl1pPr>
              <a:defRPr/>
            </a:lvl1pPr>
          </a:lstStyle>
          <a:p>
            <a:endParaRPr lang="en-GB"/>
          </a:p>
        </p:txBody>
      </p:sp>
      <p:sp>
        <p:nvSpPr>
          <p:cNvPr id="5" name="Slide Number Placeholder 4"/>
          <p:cNvSpPr>
            <a:spLocks noGrp="1"/>
          </p:cNvSpPr>
          <p:nvPr>
            <p:ph type="sldNum" sz="quarter" idx="12"/>
          </p:nvPr>
        </p:nvSpPr>
        <p:spPr/>
        <p:txBody>
          <a:bodyPr/>
          <a:lstStyle>
            <a:lvl1pPr>
              <a:defRPr/>
            </a:lvl1pPr>
          </a:lstStyle>
          <a:p>
            <a:fld id="{D2D48089-020B-405B-955C-E4C6B0A2FBFF}" type="slidenum">
              <a:rPr lang="en-GB"/>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GB"/>
          </a:p>
        </p:txBody>
      </p:sp>
      <p:sp>
        <p:nvSpPr>
          <p:cNvPr id="3" name="Footer Placeholder 2"/>
          <p:cNvSpPr>
            <a:spLocks noGrp="1"/>
          </p:cNvSpPr>
          <p:nvPr>
            <p:ph type="ftr" sz="quarter" idx="11"/>
          </p:nvPr>
        </p:nvSpPr>
        <p:spPr/>
        <p:txBody>
          <a:bodyPr/>
          <a:lstStyle>
            <a:lvl1pPr>
              <a:defRPr/>
            </a:lvl1pPr>
          </a:lstStyle>
          <a:p>
            <a:endParaRPr lang="en-GB"/>
          </a:p>
        </p:txBody>
      </p:sp>
      <p:sp>
        <p:nvSpPr>
          <p:cNvPr id="4" name="Slide Number Placeholder 3"/>
          <p:cNvSpPr>
            <a:spLocks noGrp="1"/>
          </p:cNvSpPr>
          <p:nvPr>
            <p:ph type="sldNum" sz="quarter" idx="12"/>
          </p:nvPr>
        </p:nvSpPr>
        <p:spPr/>
        <p:txBody>
          <a:bodyPr/>
          <a:lstStyle>
            <a:lvl1pPr>
              <a:defRPr/>
            </a:lvl1pPr>
          </a:lstStyle>
          <a:p>
            <a:fld id="{49AB2189-3B30-4585-9A91-DA32E921FA4E}" type="slidenum">
              <a:rPr lang="en-GB"/>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ru-R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ru-R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E6441911-72AB-4803-8488-2F8AD5C2BFC0}" type="slidenum">
              <a:rPr lang="en-GB"/>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ru-R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GB"/>
          </a:p>
        </p:txBody>
      </p:sp>
      <p:sp>
        <p:nvSpPr>
          <p:cNvPr id="6" name="Footer Placeholder 5"/>
          <p:cNvSpPr>
            <a:spLocks noGrp="1"/>
          </p:cNvSpPr>
          <p:nvPr>
            <p:ph type="ftr" sz="quarter" idx="11"/>
          </p:nvPr>
        </p:nvSpPr>
        <p:spPr/>
        <p:txBody>
          <a:bodyPr/>
          <a:lstStyle>
            <a:lvl1pPr>
              <a:defRPr/>
            </a:lvl1pPr>
          </a:lstStyle>
          <a:p>
            <a:endParaRPr lang="en-GB"/>
          </a:p>
        </p:txBody>
      </p:sp>
      <p:sp>
        <p:nvSpPr>
          <p:cNvPr id="7" name="Slide Number Placeholder 6"/>
          <p:cNvSpPr>
            <a:spLocks noGrp="1"/>
          </p:cNvSpPr>
          <p:nvPr>
            <p:ph type="sldNum" sz="quarter" idx="12"/>
          </p:nvPr>
        </p:nvSpPr>
        <p:spPr/>
        <p:txBody>
          <a:bodyPr/>
          <a:lstStyle>
            <a:lvl1pPr>
              <a:defRPr/>
            </a:lvl1pPr>
          </a:lstStyle>
          <a:p>
            <a:fld id="{19AA64A3-88E1-4E65-9C4C-B4F21C430156}" type="slidenum">
              <a:rPr lang="en-GB"/>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GB"/>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GB"/>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8E463A2-2D20-41F9-BF49-36C574A2BB5E}" type="slidenum">
              <a:rPr lang="en-GB"/>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oleObject11.bin"/></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7.xml"/><Relationship Id="rId1" Type="http://schemas.openxmlformats.org/officeDocument/2006/relationships/vmlDrawing" Target="../drawings/vmlDrawing9.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image" Target="../media/image2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4.bin"/></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oleObject" Target="../embeddings/oleObject6.bin"/><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oleObject" Target="../embeddings/oleObject9.bin"/><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idx="4294967295"/>
          </p:nvPr>
        </p:nvSpPr>
        <p:spPr>
          <a:xfrm>
            <a:off x="533400" y="152400"/>
            <a:ext cx="7772400" cy="533400"/>
          </a:xfrm>
        </p:spPr>
        <p:txBody>
          <a:bodyPr/>
          <a:lstStyle/>
          <a:p>
            <a:r>
              <a:rPr lang="et-EE" sz="3200"/>
              <a:t>Oligonukleotiidide keemiline süntees</a:t>
            </a:r>
            <a:endParaRPr lang="en-GB" sz="3200"/>
          </a:p>
        </p:txBody>
      </p:sp>
      <p:sp>
        <p:nvSpPr>
          <p:cNvPr id="2051" name="Text Box 3"/>
          <p:cNvSpPr txBox="1">
            <a:spLocks noChangeArrowheads="1"/>
          </p:cNvSpPr>
          <p:nvPr/>
        </p:nvSpPr>
        <p:spPr bwMode="auto">
          <a:xfrm>
            <a:off x="0" y="990600"/>
            <a:ext cx="9045575" cy="5470525"/>
          </a:xfrm>
          <a:prstGeom prst="rect">
            <a:avLst/>
          </a:prstGeom>
          <a:noFill/>
          <a:ln w="9525">
            <a:noFill/>
            <a:miter lim="800000"/>
            <a:headEnd/>
            <a:tailEnd/>
          </a:ln>
          <a:effectLst/>
        </p:spPr>
        <p:txBody>
          <a:bodyPr>
            <a:spAutoFit/>
          </a:bodyPr>
          <a:lstStyle/>
          <a:p>
            <a:pPr marL="457200" indent="-457200">
              <a:buFontTx/>
              <a:buAutoNum type="arabicPeriod"/>
            </a:pPr>
            <a:r>
              <a:rPr lang="et-EE" sz="1600"/>
              <a:t>Nukleotiididevaheline side sünteesitakse keemiliselt kondensatsioonireaktsiooni abil, milles </a:t>
            </a:r>
            <a:br>
              <a:rPr lang="et-EE" sz="1600"/>
            </a:br>
            <a:r>
              <a:rPr lang="et-EE" sz="1600"/>
              <a:t>osaleb ühe nukleotiidi (nukleosiidse komponendi) OH-rühm ja teise nukleotiidi fosfaatrühma</a:t>
            </a:r>
            <a:br>
              <a:rPr lang="et-EE" sz="1600"/>
            </a:br>
            <a:r>
              <a:rPr lang="et-EE" sz="1600"/>
              <a:t>eellane (nukleotiidne komponent). </a:t>
            </a:r>
          </a:p>
          <a:p>
            <a:pPr marL="457200" indent="-457200">
              <a:buFontTx/>
              <a:buAutoNum type="arabicPeriod"/>
            </a:pPr>
            <a:r>
              <a:rPr lang="et-EE" sz="1600"/>
              <a:t>Tavaliselt on nukleosiidseks komponendil 5’-OH rühm, sest primaarne alkohol on sekundaarsest</a:t>
            </a:r>
            <a:br>
              <a:rPr lang="et-EE" sz="1600"/>
            </a:br>
            <a:r>
              <a:rPr lang="et-EE" sz="1600"/>
              <a:t>alkoholist tunduvalt reaktsioonivõimelisem.</a:t>
            </a:r>
          </a:p>
          <a:p>
            <a:pPr marL="457200" indent="-457200">
              <a:buFontTx/>
              <a:buAutoNum type="arabicPeriod"/>
            </a:pPr>
            <a:r>
              <a:rPr lang="et-EE" sz="1600"/>
              <a:t>Nukleotiidse ja nukleosiidse komponendi muud reaktsioonivõimelised rühmad peavad olema </a:t>
            </a:r>
            <a:br>
              <a:rPr lang="et-EE" sz="1600"/>
            </a:br>
            <a:r>
              <a:rPr lang="et-EE" sz="1600"/>
              <a:t>kondensatsioonireaktsioon ajal blokeeritud kaitserühmadega.</a:t>
            </a:r>
          </a:p>
          <a:p>
            <a:pPr marL="457200" indent="-457200">
              <a:buFontTx/>
              <a:buAutoNum type="arabicPeriod"/>
            </a:pPr>
            <a:r>
              <a:rPr lang="et-EE" sz="1600"/>
              <a:t>Iga orgaaniline süntees sisaldab sihtprodukti eraldamist lähteainete ja kemikaalide liiast ning </a:t>
            </a:r>
            <a:br>
              <a:rPr lang="et-EE" sz="1600"/>
            </a:br>
            <a:r>
              <a:rPr lang="et-EE" sz="1600"/>
              <a:t>kõrvalproduktidest. </a:t>
            </a:r>
          </a:p>
          <a:p>
            <a:pPr marL="457200" indent="-457200">
              <a:buFontTx/>
              <a:buAutoNum type="arabicPeriod"/>
            </a:pPr>
            <a:r>
              <a:rPr lang="et-EE" sz="1600"/>
              <a:t>Järgmise nukleotiididevahelise sideme sünteesiks tuleb produkt osaliselt deblokeerida.</a:t>
            </a:r>
          </a:p>
          <a:p>
            <a:pPr marL="457200" indent="-457200">
              <a:buFontTx/>
              <a:buAutoNum type="arabicPeriod"/>
            </a:pPr>
            <a:r>
              <a:rPr lang="et-EE" sz="1600"/>
              <a:t>Peale kõikide vajalike nukleotiididevaheliste sidemete sünteesi tuleb eemaldada kaitserühmad</a:t>
            </a:r>
            <a:br>
              <a:rPr lang="et-EE" sz="1600"/>
            </a:br>
            <a:r>
              <a:rPr lang="et-EE" sz="1600"/>
              <a:t>ning eraldada sihtprodukt reaktsioonisegust.</a:t>
            </a:r>
          </a:p>
          <a:p>
            <a:pPr marL="457200" indent="-457200">
              <a:buFontTx/>
              <a:buAutoNum type="arabicPeriod"/>
            </a:pPr>
            <a:r>
              <a:rPr lang="et-EE" sz="1600"/>
              <a:t>Paljuetapiliste keemiliste sünteeside läbiviimiseks kasutatakse kas jada- või blokksünteesi </a:t>
            </a:r>
            <a:br>
              <a:rPr lang="et-EE" sz="1600"/>
            </a:br>
            <a:r>
              <a:rPr lang="et-EE" sz="1600"/>
              <a:t>strateegiat. Kui jadasünteesil on summaarne saagis kõikide sooritatud keemiliste reaktsioonide</a:t>
            </a:r>
            <a:br>
              <a:rPr lang="et-EE" sz="1600"/>
            </a:br>
            <a:r>
              <a:rPr lang="et-EE" sz="1600"/>
              <a:t>saagiste ja eraldamiste korrutis (S</a:t>
            </a:r>
            <a:r>
              <a:rPr lang="et-EE" sz="1600" baseline="-25000"/>
              <a:t>n</a:t>
            </a:r>
            <a:r>
              <a:rPr lang="et-EE" sz="1600"/>
              <a:t>=s</a:t>
            </a:r>
            <a:r>
              <a:rPr lang="et-EE" sz="1600" baseline="-25000"/>
              <a:t>1</a:t>
            </a:r>
            <a:r>
              <a:rPr lang="et-EE" sz="1600"/>
              <a:t>*s</a:t>
            </a:r>
            <a:r>
              <a:rPr lang="et-EE" sz="1600" baseline="-25000"/>
              <a:t>2</a:t>
            </a:r>
            <a:r>
              <a:rPr lang="et-EE" sz="1600"/>
              <a:t>*...*s</a:t>
            </a:r>
            <a:r>
              <a:rPr lang="et-EE" sz="1600" baseline="-25000"/>
              <a:t>n</a:t>
            </a:r>
            <a:r>
              <a:rPr lang="et-EE" sz="1600"/>
              <a:t>; s</a:t>
            </a:r>
            <a:r>
              <a:rPr lang="et-EE" sz="1600" baseline="-25000"/>
              <a:t>i</a:t>
            </a:r>
            <a:r>
              <a:rPr lang="et-EE" sz="1600"/>
              <a:t>&lt;1</a:t>
            </a:r>
            <a:r>
              <a:rPr lang="et-EE" sz="1600" baseline="-25000"/>
              <a:t> </a:t>
            </a:r>
            <a:r>
              <a:rPr lang="et-EE" sz="1600"/>
              <a:t>), siis blokksünteesi puhul paralleelselt sooritatud </a:t>
            </a:r>
            <a:br>
              <a:rPr lang="et-EE" sz="1600"/>
            </a:br>
            <a:r>
              <a:rPr lang="et-EE" sz="1600"/>
              <a:t>reaktsioonide ja puhastamisetappide saagised summaarse saagise kalkulatsioonil arvesse ei lähe. </a:t>
            </a:r>
            <a:br>
              <a:rPr lang="et-EE" sz="1600"/>
            </a:br>
            <a:r>
              <a:rPr lang="et-EE" sz="1600"/>
              <a:t>Jadasünteesi eelis lineaarsete oligomeeride sünteesil on lähteainete (süntoonide) minimaalne arv ning </a:t>
            </a:r>
            <a:br>
              <a:rPr lang="et-EE" sz="1600"/>
            </a:br>
            <a:r>
              <a:rPr lang="et-EE" sz="1600"/>
              <a:t>keemiliste reaktsioonide tingimuste standardiseeritavus ning automatiseeritavus. </a:t>
            </a:r>
          </a:p>
          <a:p>
            <a:pPr marL="457200" indent="-457200">
              <a:buFontTx/>
              <a:buAutoNum type="arabicPeriod"/>
            </a:pPr>
            <a:r>
              <a:rPr lang="et-EE" sz="1600"/>
              <a:t>Jadasünteesi etappide kõrge saagise garanteerimiseks kasutatakse “odavama” lähteaine suurt liiga.</a:t>
            </a:r>
          </a:p>
          <a:p>
            <a:pPr marL="457200" indent="-457200">
              <a:buFontTx/>
              <a:buAutoNum type="arabicPeriod"/>
            </a:pPr>
            <a:r>
              <a:rPr lang="et-EE" sz="1600"/>
              <a:t>Oligonukleotiidide sünteesiks on välja töötatud tahkefaasilise sünteesi automatiseeritud tehnoloogia,</a:t>
            </a:r>
            <a:br>
              <a:rPr lang="et-EE" sz="1600"/>
            </a:br>
            <a:r>
              <a:rPr lang="et-EE" sz="1600"/>
              <a:t>mis võimaldab suhteliselt lihtsalt saada “standardseid” oligonukleotiide pikomoolilises kuni </a:t>
            </a:r>
            <a:br>
              <a:rPr lang="et-EE" sz="1600"/>
            </a:br>
            <a:r>
              <a:rPr lang="et-EE" sz="1600"/>
              <a:t>nanomoolilises koguses. </a:t>
            </a:r>
            <a:endParaRPr lang="en-GB" sz="16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idx="4294967295"/>
          </p:nvPr>
        </p:nvSpPr>
        <p:spPr>
          <a:xfrm>
            <a:off x="609600" y="0"/>
            <a:ext cx="7772400" cy="609600"/>
          </a:xfrm>
        </p:spPr>
        <p:txBody>
          <a:bodyPr/>
          <a:lstStyle/>
          <a:p>
            <a:r>
              <a:rPr lang="et-EE" sz="3200"/>
              <a:t>P(III) keemiast</a:t>
            </a:r>
            <a:endParaRPr lang="en-GB" sz="3200"/>
          </a:p>
        </p:txBody>
      </p:sp>
      <p:sp>
        <p:nvSpPr>
          <p:cNvPr id="10243" name="Rectangle 3"/>
          <p:cNvSpPr>
            <a:spLocks noChangeArrowheads="1"/>
          </p:cNvSpPr>
          <p:nvPr/>
        </p:nvSpPr>
        <p:spPr bwMode="auto">
          <a:xfrm>
            <a:off x="228600" y="609600"/>
            <a:ext cx="8915400" cy="4121150"/>
          </a:xfrm>
          <a:prstGeom prst="rect">
            <a:avLst/>
          </a:prstGeom>
          <a:noFill/>
          <a:ln w="9525">
            <a:noFill/>
            <a:miter lim="800000"/>
            <a:headEnd/>
            <a:tailEnd/>
          </a:ln>
          <a:effectLst/>
        </p:spPr>
        <p:txBody>
          <a:bodyPr>
            <a:spAutoFit/>
          </a:bodyPr>
          <a:lstStyle/>
          <a:p>
            <a:r>
              <a:rPr lang="en-GB" sz="1400"/>
              <a:t>* Kolmevalentsed fosfori ühendid on kõik termodünaamiliselt ebastabiilsed ja nende puhul saab rääkida vaid suhtelisest </a:t>
            </a:r>
            <a:r>
              <a:rPr lang="et-EE" sz="1400"/>
              <a:t/>
            </a:r>
            <a:br>
              <a:rPr lang="et-EE" sz="1400"/>
            </a:br>
            <a:r>
              <a:rPr lang="en-GB" sz="1400"/>
              <a:t>stabiilsusest (metastabiilsed). </a:t>
            </a:r>
            <a:br>
              <a:rPr lang="en-GB" sz="1400"/>
            </a:br>
            <a:r>
              <a:rPr lang="en-GB" sz="1400"/>
              <a:t>* Looduses P(III) ühendid ei eksisteeri - kui nad tekkiks, siis oksüdeeruks kiiresti tetraheedrilisteks P(V) derivaatideks. </a:t>
            </a:r>
            <a:br>
              <a:rPr lang="en-GB" sz="1400"/>
            </a:br>
            <a:r>
              <a:rPr lang="en-GB" sz="1400"/>
              <a:t>* P(III) ühendid (vähemalt meie kursuses vaadeldavad amiidid ja estrid) saadakse eranditult PCl3-st. </a:t>
            </a:r>
            <a:br>
              <a:rPr lang="en-GB" sz="1400"/>
            </a:br>
            <a:r>
              <a:rPr lang="en-GB" sz="1400"/>
              <a:t>* PCl</a:t>
            </a:r>
            <a:r>
              <a:rPr lang="en-GB" sz="1400" baseline="-25000"/>
              <a:t>3 </a:t>
            </a:r>
            <a:r>
              <a:rPr lang="en-GB" sz="1400"/>
              <a:t>saadakse elementaarse fosfori reaksioonil klooriga (põlemisel klooris) viimase alahulga puhul </a:t>
            </a:r>
            <a:r>
              <a:rPr lang="et-EE" sz="1400"/>
              <a:t/>
            </a:r>
            <a:br>
              <a:rPr lang="et-EE" sz="1400"/>
            </a:br>
            <a:r>
              <a:rPr lang="en-GB" sz="1400"/>
              <a:t>(P - 1 mool, Cl</a:t>
            </a:r>
            <a:r>
              <a:rPr lang="en-GB" sz="1400" baseline="-25000"/>
              <a:t>2</a:t>
            </a:r>
            <a:r>
              <a:rPr lang="en-GB" sz="1400"/>
              <a:t> -1.5 mooli) (nagu söe põlemisel piiratud koguse hapnikuga tekkib CO). </a:t>
            </a:r>
            <a:r>
              <a:rPr lang="et-EE" sz="1400"/>
              <a:t/>
            </a:r>
            <a:br>
              <a:rPr lang="et-EE" sz="1400"/>
            </a:br>
            <a:r>
              <a:rPr lang="en-GB" sz="1400"/>
              <a:t>PCl</a:t>
            </a:r>
            <a:r>
              <a:rPr lang="en-GB" sz="1400" baseline="-25000"/>
              <a:t>3 </a:t>
            </a:r>
            <a:r>
              <a:rPr lang="en-GB" sz="1400"/>
              <a:t>on vedelik, mis keeb normaalrõhul 75 kraadi juures.</a:t>
            </a:r>
            <a:br>
              <a:rPr lang="en-GB" sz="1400"/>
            </a:br>
            <a:r>
              <a:rPr lang="en-GB" sz="1400"/>
              <a:t>* PCl</a:t>
            </a:r>
            <a:r>
              <a:rPr lang="en-GB" sz="1400" baseline="-25000"/>
              <a:t>3</a:t>
            </a:r>
            <a:r>
              <a:rPr lang="en-GB" sz="1400"/>
              <a:t> ei ole tasapinnaline, vaid trigonaalne püramiid, mille tipus asetseb fosfori vaba orbitaal. </a:t>
            </a:r>
            <a:r>
              <a:rPr lang="et-EE" sz="1400"/>
              <a:t/>
            </a:r>
            <a:br>
              <a:rPr lang="et-EE" sz="1400"/>
            </a:br>
            <a:r>
              <a:rPr lang="en-GB" sz="1400"/>
              <a:t>Sarnase ehitusega on ka kõik teised kolmevalentse fosfori ühendid (see ei kehti P3+ ühendite kohta laiemalt).</a:t>
            </a:r>
            <a:r>
              <a:rPr lang="et-EE" sz="1400"/>
              <a:t/>
            </a:r>
            <a:br>
              <a:rPr lang="et-EE" sz="1400"/>
            </a:br>
            <a:r>
              <a:rPr lang="en-GB" sz="1400"/>
              <a:t> Sellest on tingitud ka P(III)-derivaatide oluliselt suurem reaktsioonivõime võrreldes P(V)-derivaatidega. </a:t>
            </a:r>
            <a:r>
              <a:rPr lang="et-EE" sz="1400"/>
              <a:t/>
            </a:r>
            <a:br>
              <a:rPr lang="et-EE" sz="1400"/>
            </a:br>
            <a:r>
              <a:rPr lang="en-GB" sz="1400"/>
              <a:t>Kui P(V)-derivaatide puhul on nukleotiidikeemias probleem nende vähene reaktsioonivõime, siis P(III)-derivaatide </a:t>
            </a:r>
            <a:r>
              <a:rPr lang="et-EE" sz="1400"/>
              <a:t/>
            </a:r>
            <a:br>
              <a:rPr lang="et-EE" sz="1400"/>
            </a:br>
            <a:r>
              <a:rPr lang="en-GB" sz="1400"/>
              <a:t>puhul vastupidi, nende liiga suur reaktsioonivõime.  </a:t>
            </a:r>
            <a:br>
              <a:rPr lang="en-GB" sz="1400"/>
            </a:br>
            <a:r>
              <a:rPr lang="en-GB" sz="1400"/>
              <a:t>* PCl3 võib vaadelda kui happe klooranhüdriidi - PCl3 reageerib veega andes fosforishappe (PCl3 suitseb niiskes õhus), </a:t>
            </a:r>
            <a:br>
              <a:rPr lang="en-GB" sz="1400"/>
            </a:br>
            <a:r>
              <a:rPr lang="en-GB" sz="1400"/>
              <a:t>* Nagu ka karboonhapete klooranhüdriidid, reageerib PCl3 piiritustega, andes mono-, di- ja triestreid. </a:t>
            </a:r>
            <a:r>
              <a:rPr lang="et-EE" sz="1400"/>
              <a:t/>
            </a:r>
            <a:br>
              <a:rPr lang="et-EE" sz="1400"/>
            </a:br>
            <a:r>
              <a:rPr lang="en-GB" sz="1400"/>
              <a:t>PCl3 on trifunktsionaalne reagent ning raske on tagada derivatiseerimise selektiivsus. </a:t>
            </a:r>
          </a:p>
          <a:p>
            <a:pPr eaLnBrk="0" hangingPunct="0"/>
            <a:r>
              <a:rPr lang="en-GB" sz="1400"/>
              <a:t>  </a:t>
            </a:r>
            <a:r>
              <a:rPr lang="en-GB" sz="4100"/>
              <a:t> </a:t>
            </a:r>
            <a:r>
              <a:rPr lang="en-GB" sz="1400"/>
              <a:t>                                                                                   </a:t>
            </a:r>
          </a:p>
          <a:p>
            <a:pPr eaLnBrk="0" hangingPunct="0"/>
            <a:endParaRPr lang="en-GB" sz="1400"/>
          </a:p>
        </p:txBody>
      </p:sp>
      <p:pic>
        <p:nvPicPr>
          <p:cNvPr id="10244" name="Picture 4" descr="P3_estrid.gif (2825 bytes)"/>
          <p:cNvPicPr>
            <a:picLocks noChangeAspect="1" noChangeArrowheads="1"/>
          </p:cNvPicPr>
          <p:nvPr/>
        </p:nvPicPr>
        <p:blipFill>
          <a:blip r:embed="rId2" cstate="print"/>
          <a:srcRect/>
          <a:stretch>
            <a:fillRect/>
          </a:stretch>
        </p:blipFill>
        <p:spPr bwMode="auto">
          <a:xfrm>
            <a:off x="533400" y="4114800"/>
            <a:ext cx="6400800" cy="982663"/>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228600" y="2362200"/>
            <a:ext cx="8169275" cy="1368425"/>
          </a:xfrm>
          <a:prstGeom prst="rect">
            <a:avLst/>
          </a:prstGeom>
          <a:noFill/>
          <a:ln w="9525">
            <a:noFill/>
            <a:miter lim="800000"/>
            <a:headEnd/>
            <a:tailEnd/>
          </a:ln>
          <a:effectLst/>
        </p:spPr>
        <p:txBody>
          <a:bodyPr>
            <a:spAutoFit/>
          </a:bodyPr>
          <a:lstStyle/>
          <a:p>
            <a:r>
              <a:rPr lang="en-GB" sz="1400"/>
              <a:t>Siin käitub vesiniku aatom sarnaselt vesiniku aatomiga süsiniku juures, s.t. dialküülfosfitid on väga nõrgad happed (happelisus on tingitud ainult fosfiitse vormi dissotsiatsiooniga).</a:t>
            </a:r>
          </a:p>
          <a:p>
            <a:endParaRPr lang="en-GB" sz="1400"/>
          </a:p>
          <a:p>
            <a:r>
              <a:rPr lang="en-GB" sz="1400"/>
              <a:t>Niisiis ei oma dialküülfosfit vaba hüdroksüülrühma 99,...%, mistõttu ei oma nad erinevalt fosfodiestritest nukleofiilseid omadusi. Samas on dialküülfosfitid labiilsed nii happe kui ka aluse juuresolekul nii veevabas keskkonnas, kui ka veekeskkonnas. </a:t>
            </a:r>
          </a:p>
        </p:txBody>
      </p:sp>
      <p:sp>
        <p:nvSpPr>
          <p:cNvPr id="11267" name="Rectangle 3"/>
          <p:cNvSpPr>
            <a:spLocks noChangeArrowheads="1"/>
          </p:cNvSpPr>
          <p:nvPr/>
        </p:nvSpPr>
        <p:spPr bwMode="auto">
          <a:xfrm>
            <a:off x="381000" y="533400"/>
            <a:ext cx="8610600" cy="517525"/>
          </a:xfrm>
          <a:prstGeom prst="rect">
            <a:avLst/>
          </a:prstGeom>
          <a:noFill/>
          <a:ln w="9525">
            <a:noFill/>
            <a:miter lim="800000"/>
            <a:headEnd/>
            <a:tailEnd/>
          </a:ln>
          <a:effectLst/>
        </p:spPr>
        <p:txBody>
          <a:bodyPr>
            <a:spAutoFit/>
          </a:bodyPr>
          <a:lstStyle/>
          <a:p>
            <a:r>
              <a:rPr lang="en-GB" sz="1400"/>
              <a:t>* Kui P(III) üks kolmest asendajast on OH, siis toimub isomeriseerumine hüdrofosforüülühenditeks,</a:t>
            </a:r>
            <a:r>
              <a:rPr lang="et-EE" sz="1400"/>
              <a:t> </a:t>
            </a:r>
            <a:r>
              <a:rPr lang="en-GB" sz="1400"/>
              <a:t>näitek</a:t>
            </a:r>
            <a:r>
              <a:rPr lang="et-EE" sz="1400"/>
              <a:t>s</a:t>
            </a:r>
            <a:r>
              <a:rPr lang="en-GB" sz="1400"/>
              <a:t>                                                          </a:t>
            </a:r>
          </a:p>
        </p:txBody>
      </p:sp>
      <p:pic>
        <p:nvPicPr>
          <p:cNvPr id="11268" name="Picture 4" descr="P_isomerization.gif (2374 bytes)"/>
          <p:cNvPicPr>
            <a:picLocks noChangeAspect="1" noChangeArrowheads="1"/>
          </p:cNvPicPr>
          <p:nvPr/>
        </p:nvPicPr>
        <p:blipFill>
          <a:blip r:embed="rId2" cstate="print"/>
          <a:srcRect/>
          <a:stretch>
            <a:fillRect/>
          </a:stretch>
        </p:blipFill>
        <p:spPr bwMode="auto">
          <a:xfrm>
            <a:off x="762000" y="1143000"/>
            <a:ext cx="5143500" cy="109696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2"/>
          <p:cNvSpPr txBox="1">
            <a:spLocks noChangeArrowheads="1"/>
          </p:cNvSpPr>
          <p:nvPr/>
        </p:nvSpPr>
        <p:spPr bwMode="auto">
          <a:xfrm>
            <a:off x="152400" y="304800"/>
            <a:ext cx="8731250" cy="822325"/>
          </a:xfrm>
          <a:prstGeom prst="rect">
            <a:avLst/>
          </a:prstGeom>
          <a:noFill/>
          <a:ln w="9525">
            <a:noFill/>
            <a:miter lim="800000"/>
            <a:headEnd/>
            <a:tailEnd/>
          </a:ln>
          <a:effectLst/>
        </p:spPr>
        <p:txBody>
          <a:bodyPr wrap="none">
            <a:spAutoFit/>
          </a:bodyPr>
          <a:lstStyle/>
          <a:p>
            <a:r>
              <a:rPr lang="en-GB" sz="1200"/>
              <a:t>* PCl3 astub reaktsiooni sekundaarsete amiinidega moodustades amiide. (Me ei vaatle siin primaarseid amiine, sest nendega toimuvad </a:t>
            </a:r>
            <a:r>
              <a:rPr lang="et-EE" sz="1200"/>
              <a:t/>
            </a:r>
            <a:br>
              <a:rPr lang="et-EE" sz="1200"/>
            </a:br>
            <a:r>
              <a:rPr lang="en-GB" sz="1200"/>
              <a:t>keerulisemad </a:t>
            </a:r>
            <a:r>
              <a:rPr lang="et-EE" sz="1200"/>
              <a:t> </a:t>
            </a:r>
            <a:r>
              <a:rPr lang="en-GB" sz="1200"/>
              <a:t>reaktsioonid) Siin tuleb arvestada lisaks, et iga mooli amiidi kohta tekkib mool amiini hüdrokloriidi, mis tüüpiliselt sadeneb. </a:t>
            </a:r>
            <a:r>
              <a:rPr lang="et-EE" sz="1200"/>
              <a:t/>
            </a:r>
            <a:br>
              <a:rPr lang="et-EE" sz="1200"/>
            </a:br>
            <a:r>
              <a:rPr lang="en-GB" sz="1200"/>
              <a:t>Triamidofosfit on võimalik saada PCl3 reaktsioonil dimetüülamiini ja dietüülamiiniga.</a:t>
            </a:r>
          </a:p>
          <a:p>
            <a:r>
              <a:rPr lang="en-GB" sz="1200"/>
              <a:t>Diisopropüülamiiniga kulgeb reaktsioon ainult diamiidini.</a:t>
            </a:r>
          </a:p>
        </p:txBody>
      </p:sp>
      <p:pic>
        <p:nvPicPr>
          <p:cNvPr id="12292" name="Picture 4"/>
          <p:cNvPicPr>
            <a:picLocks noChangeAspect="1" noChangeArrowheads="1"/>
          </p:cNvPicPr>
          <p:nvPr/>
        </p:nvPicPr>
        <p:blipFill>
          <a:blip r:embed="rId2" cstate="print"/>
          <a:srcRect/>
          <a:stretch>
            <a:fillRect/>
          </a:stretch>
        </p:blipFill>
        <p:spPr bwMode="auto">
          <a:xfrm>
            <a:off x="533400" y="1295400"/>
            <a:ext cx="4953000" cy="1200150"/>
          </a:xfrm>
          <a:prstGeom prst="rect">
            <a:avLst/>
          </a:prstGeom>
          <a:noFill/>
          <a:ln w="9525">
            <a:noFill/>
            <a:miter lim="800000"/>
            <a:headEnd/>
            <a:tailEnd/>
          </a:ln>
          <a:effectLst/>
        </p:spPr>
      </p:pic>
      <p:sp>
        <p:nvSpPr>
          <p:cNvPr id="12293" name="Rectangle 5"/>
          <p:cNvSpPr>
            <a:spLocks noChangeArrowheads="1"/>
          </p:cNvSpPr>
          <p:nvPr/>
        </p:nvSpPr>
        <p:spPr bwMode="auto">
          <a:xfrm>
            <a:off x="0" y="2590800"/>
            <a:ext cx="9144000" cy="1370013"/>
          </a:xfrm>
          <a:prstGeom prst="rect">
            <a:avLst/>
          </a:prstGeom>
          <a:noFill/>
          <a:ln w="9525">
            <a:noFill/>
            <a:miter lim="800000"/>
            <a:headEnd/>
            <a:tailEnd/>
          </a:ln>
          <a:effectLst/>
        </p:spPr>
        <p:txBody>
          <a:bodyPr>
            <a:spAutoFit/>
          </a:bodyPr>
          <a:lstStyle/>
          <a:p>
            <a:r>
              <a:rPr lang="en-GB" sz="1200"/>
              <a:t>Miks? </a:t>
            </a:r>
            <a:br>
              <a:rPr lang="en-GB" sz="1200"/>
            </a:br>
            <a:r>
              <a:rPr lang="en-GB" sz="1200"/>
              <a:t>Reas Me Et iPR suurenev amiini radikaalide kogukus põhjustatab fosfori aatomi suurenevat ekraneeritust, mis raskendab pärisuunalist reaktsiooni, aga see ei ole ainus põhjus. </a:t>
            </a:r>
            <a:br>
              <a:rPr lang="en-GB" sz="1200"/>
            </a:br>
            <a:r>
              <a:rPr lang="en-GB" sz="1200"/>
              <a:t>Teine põhjus peitub amiidofosfitide keemilistes omadustes: N vaba elektronpaar on suhteliselt iseseisev erinevalt amiididest ning seetõttu on võimeline protoneeruma. Protoneeritud derivaadis on loodud kõik tingimused nukleofiilse asenduse toimumiseks fosfori aatomi juures: on hea lahkuv rühm ning fosfori aatomil on positiivne osalaeng. Sarnane omadus P(V) amiididega, kuid P(III) jällegi märksa reaktsioonivõimelisemad. Seega happelise katalüüsi tingimustes on amidofosfitid heaks märklauaks nukleofiilsetele reagentidele. Nukleofiilsete omadustega on ka Cl- ioon </a:t>
            </a:r>
          </a:p>
        </p:txBody>
      </p:sp>
      <p:pic>
        <p:nvPicPr>
          <p:cNvPr id="12294" name="Picture 6"/>
          <p:cNvPicPr>
            <a:picLocks noChangeAspect="1" noChangeArrowheads="1"/>
          </p:cNvPicPr>
          <p:nvPr/>
        </p:nvPicPr>
        <p:blipFill>
          <a:blip r:embed="rId3" cstate="print"/>
          <a:srcRect/>
          <a:stretch>
            <a:fillRect/>
          </a:stretch>
        </p:blipFill>
        <p:spPr bwMode="auto">
          <a:xfrm>
            <a:off x="533400" y="4114800"/>
            <a:ext cx="5743575" cy="762000"/>
          </a:xfrm>
          <a:prstGeom prst="rect">
            <a:avLst/>
          </a:prstGeom>
          <a:noFill/>
          <a:ln w="9525">
            <a:noFill/>
            <a:miter lim="800000"/>
            <a:headEnd/>
            <a:tailEnd/>
          </a:ln>
          <a:effectLst/>
        </p:spPr>
      </p:pic>
      <p:sp>
        <p:nvSpPr>
          <p:cNvPr id="12295" name="Rectangle 7"/>
          <p:cNvSpPr>
            <a:spLocks noChangeArrowheads="1"/>
          </p:cNvSpPr>
          <p:nvPr/>
        </p:nvSpPr>
        <p:spPr bwMode="auto">
          <a:xfrm>
            <a:off x="-76200" y="5105400"/>
            <a:ext cx="9144000" cy="639763"/>
          </a:xfrm>
          <a:prstGeom prst="rect">
            <a:avLst/>
          </a:prstGeom>
          <a:noFill/>
          <a:ln w="9525">
            <a:noFill/>
            <a:miter lim="800000"/>
            <a:headEnd/>
            <a:tailEnd/>
          </a:ln>
          <a:effectLst/>
        </p:spPr>
        <p:txBody>
          <a:bodyPr>
            <a:spAutoFit/>
          </a:bodyPr>
          <a:lstStyle/>
          <a:p>
            <a:r>
              <a:rPr lang="en-GB" sz="1200"/>
              <a:t>Mida vabam on lämmastiku vaba elektronpaar, seda paremini ta prootonit seob. Hüpoteetilises tris(diisopropüülamido)fosfitis ei saa steerilistel põhjustel üks lämmastiku aatomitest  fosfori aatomiga üldse konjugatsioonis olla ja seetõttu on tema aluselisus (prootoni sidumisvõime) sarnane vabale amiinile ning tema protoneerimiseks on piisav ka väga nõrk hape - diisopropüülammonium katioon. </a:t>
            </a:r>
          </a:p>
        </p:txBody>
      </p:sp>
      <p:sp>
        <p:nvSpPr>
          <p:cNvPr id="12296" name="Rectangle 8"/>
          <p:cNvSpPr>
            <a:spLocks noChangeArrowheads="1"/>
          </p:cNvSpPr>
          <p:nvPr/>
        </p:nvSpPr>
        <p:spPr bwMode="auto">
          <a:xfrm>
            <a:off x="0" y="5943600"/>
            <a:ext cx="9144000" cy="457200"/>
          </a:xfrm>
          <a:prstGeom prst="rect">
            <a:avLst/>
          </a:prstGeom>
          <a:noFill/>
          <a:ln w="9525">
            <a:noFill/>
            <a:miter lim="800000"/>
            <a:headEnd/>
            <a:tailEnd/>
          </a:ln>
          <a:effectLst/>
        </p:spPr>
        <p:txBody>
          <a:bodyPr>
            <a:spAutoFit/>
          </a:bodyPr>
          <a:lstStyle/>
          <a:p>
            <a:r>
              <a:rPr lang="en-GB" sz="1200"/>
              <a:t>Järeldus 1. AMIDOFOSFITITE REAKTSIOONIVÕIME ON MODULEERITUD ASENDAJATE KOGUKUSEGA. </a:t>
            </a:r>
            <a:br>
              <a:rPr lang="en-GB" sz="1200"/>
            </a:br>
            <a:r>
              <a:rPr lang="en-GB" sz="1200"/>
              <a:t>Järeldus 2. Sobiva asendajate kogukuse valikuga on võimalik PCl3 läbi amiidofosfitite selektiivselt derivatiseerida.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ChangeArrowheads="1"/>
          </p:cNvSpPr>
          <p:nvPr/>
        </p:nvSpPr>
        <p:spPr bwMode="auto">
          <a:xfrm>
            <a:off x="228600" y="2286000"/>
            <a:ext cx="2362200" cy="3195638"/>
          </a:xfrm>
          <a:prstGeom prst="rect">
            <a:avLst/>
          </a:prstGeom>
          <a:noFill/>
          <a:ln w="9525">
            <a:noFill/>
            <a:miter lim="800000"/>
            <a:headEnd/>
            <a:tailEnd/>
          </a:ln>
          <a:effectLst/>
        </p:spPr>
        <p:txBody>
          <a:bodyPr>
            <a:spAutoFit/>
          </a:bodyPr>
          <a:lstStyle/>
          <a:p>
            <a:r>
              <a:rPr lang="en-GB" sz="1200"/>
              <a:t>Step 3. b-tsüaanoetüül-bis(diisopropüülamidofosfit reageerib 5'-O-tritüülnukleosiidi 3'-OH-rühmaga tetrasooli trialküülammooniumsoola juuresolekul - tetrasool kui nukleofiilne katalüsaator. Kuna tekkival ainel on kolmevalentse fosfori juures nüüd kaks steerilisi probleeme mittetekitavat esterrühma (ahela hargnemine toimub üle kahe keemilise sideme fosfori aatomist) ja üks diisopropüülamiidorühm, siis trialküülammoniumi happelisusest ei piisa enam lämmastikuaatomi protoneerimiseks.</a:t>
            </a:r>
          </a:p>
        </p:txBody>
      </p:sp>
      <p:pic>
        <p:nvPicPr>
          <p:cNvPr id="13315" name="Picture 3" descr="pcl3_iprN.gif (2365 bytes)"/>
          <p:cNvPicPr>
            <a:picLocks noChangeAspect="1" noChangeArrowheads="1"/>
          </p:cNvPicPr>
          <p:nvPr/>
        </p:nvPicPr>
        <p:blipFill>
          <a:blip r:embed="rId2" cstate="print"/>
          <a:srcRect/>
          <a:stretch>
            <a:fillRect/>
          </a:stretch>
        </p:blipFill>
        <p:spPr bwMode="auto">
          <a:xfrm>
            <a:off x="228600" y="609600"/>
            <a:ext cx="6126163" cy="536575"/>
          </a:xfrm>
          <a:prstGeom prst="rect">
            <a:avLst/>
          </a:prstGeom>
          <a:noFill/>
        </p:spPr>
      </p:pic>
      <p:pic>
        <p:nvPicPr>
          <p:cNvPr id="13316" name="Picture 4" descr="bisPamid.gif (6075 bytes)"/>
          <p:cNvPicPr>
            <a:picLocks noChangeAspect="1" noChangeArrowheads="1"/>
          </p:cNvPicPr>
          <p:nvPr/>
        </p:nvPicPr>
        <p:blipFill>
          <a:blip r:embed="rId3" cstate="print"/>
          <a:srcRect/>
          <a:stretch>
            <a:fillRect/>
          </a:stretch>
        </p:blipFill>
        <p:spPr bwMode="auto">
          <a:xfrm>
            <a:off x="1828800" y="1752600"/>
            <a:ext cx="6286500" cy="492125"/>
          </a:xfrm>
          <a:prstGeom prst="rect">
            <a:avLst/>
          </a:prstGeom>
          <a:noFill/>
        </p:spPr>
      </p:pic>
      <p:pic>
        <p:nvPicPr>
          <p:cNvPr id="13317" name="Picture 5" descr="P_component.gif (15254 bytes)"/>
          <p:cNvPicPr>
            <a:picLocks noChangeAspect="1" noChangeArrowheads="1"/>
          </p:cNvPicPr>
          <p:nvPr/>
        </p:nvPicPr>
        <p:blipFill>
          <a:blip r:embed="rId4" cstate="print"/>
          <a:srcRect/>
          <a:stretch>
            <a:fillRect/>
          </a:stretch>
        </p:blipFill>
        <p:spPr bwMode="auto">
          <a:xfrm>
            <a:off x="2971800" y="2362200"/>
            <a:ext cx="5989638" cy="4389438"/>
          </a:xfrm>
          <a:prstGeom prst="rect">
            <a:avLst/>
          </a:prstGeom>
          <a:noFill/>
        </p:spPr>
      </p:pic>
      <p:sp>
        <p:nvSpPr>
          <p:cNvPr id="13318" name="Text Box 6"/>
          <p:cNvSpPr txBox="1">
            <a:spLocks noChangeArrowheads="1"/>
          </p:cNvSpPr>
          <p:nvPr/>
        </p:nvSpPr>
        <p:spPr bwMode="auto">
          <a:xfrm>
            <a:off x="517525" y="112713"/>
            <a:ext cx="6772275" cy="639762"/>
          </a:xfrm>
          <a:prstGeom prst="rect">
            <a:avLst/>
          </a:prstGeom>
          <a:noFill/>
          <a:ln w="9525">
            <a:noFill/>
            <a:miter lim="800000"/>
            <a:headEnd/>
            <a:tailEnd/>
          </a:ln>
          <a:effectLst/>
        </p:spPr>
        <p:txBody>
          <a:bodyPr wrap="none">
            <a:spAutoFit/>
          </a:bodyPr>
          <a:lstStyle/>
          <a:p>
            <a:r>
              <a:rPr lang="en-GB" sz="1200"/>
              <a:t>Step 1. PCl3 reaktsioon diisopropüülamiiniga  viib selektiivselt bis(diisopropüülamido)kloorfosfiti tekkele. </a:t>
            </a:r>
            <a:r>
              <a:rPr lang="et-EE" sz="1200"/>
              <a:t/>
            </a:r>
            <a:br>
              <a:rPr lang="et-EE" sz="1200"/>
            </a:br>
            <a:r>
              <a:rPr lang="en-GB" sz="1200"/>
              <a:t>Trisasenduse välistab tekkiv diisopropüülammoniumioon. Tekkiv aine on tahke, kuid teda on võimalik </a:t>
            </a:r>
            <a:r>
              <a:rPr lang="et-EE" sz="1200"/>
              <a:t/>
            </a:r>
            <a:br>
              <a:rPr lang="et-EE" sz="1200"/>
            </a:br>
            <a:r>
              <a:rPr lang="en-GB" sz="1200"/>
              <a:t>mõõdukas vaakumis destilleerida.</a:t>
            </a:r>
          </a:p>
        </p:txBody>
      </p:sp>
      <p:sp>
        <p:nvSpPr>
          <p:cNvPr id="13319" name="Text Box 7"/>
          <p:cNvSpPr txBox="1">
            <a:spLocks noChangeArrowheads="1"/>
          </p:cNvSpPr>
          <p:nvPr/>
        </p:nvSpPr>
        <p:spPr bwMode="auto">
          <a:xfrm>
            <a:off x="441325" y="1103313"/>
            <a:ext cx="8339138" cy="822325"/>
          </a:xfrm>
          <a:prstGeom prst="rect">
            <a:avLst/>
          </a:prstGeom>
          <a:noFill/>
          <a:ln w="9525">
            <a:noFill/>
            <a:miter lim="800000"/>
            <a:headEnd/>
            <a:tailEnd/>
          </a:ln>
          <a:effectLst/>
        </p:spPr>
        <p:txBody>
          <a:bodyPr wrap="none">
            <a:spAutoFit/>
          </a:bodyPr>
          <a:lstStyle/>
          <a:p>
            <a:r>
              <a:rPr lang="en-GB" sz="1200"/>
              <a:t>Step 2. bis(diisopropüülamido)kloorfosfit reageerib selektiivselt primaarse piiritusega (tsüaanoetanooliga) tugeva aluse juuresolekul </a:t>
            </a:r>
            <a:r>
              <a:rPr lang="et-EE" sz="1200"/>
              <a:t/>
            </a:r>
            <a:br>
              <a:rPr lang="et-EE" sz="1200"/>
            </a:br>
            <a:r>
              <a:rPr lang="en-GB" sz="1200"/>
              <a:t>andes beta-tsüaanoetüül-bis(diisopropüülamido)fosfiti. Reaktsioonil vabanev HCl tuleb siduda; kuna tsüaanoetoksürühm on </a:t>
            </a:r>
            <a:r>
              <a:rPr lang="et-EE" sz="1200"/>
              <a:t/>
            </a:r>
            <a:br>
              <a:rPr lang="et-EE" sz="1200"/>
            </a:br>
            <a:r>
              <a:rPr lang="en-GB" sz="1200"/>
              <a:t>diisopropüülamidorühmast steeriliselt vähem kogukam, siis ei piisa siin diisopropüülamidorühma asendamiseks amiini hüdrokloriidi </a:t>
            </a:r>
            <a:r>
              <a:rPr lang="et-EE" sz="1200"/>
              <a:t/>
            </a:r>
            <a:br>
              <a:rPr lang="et-EE" sz="1200"/>
            </a:br>
            <a:r>
              <a:rPr lang="en-GB" sz="1200"/>
              <a:t>juuresolekust.</a:t>
            </a:r>
            <a:endParaRPr lang="en-GB"/>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idx="4294967295"/>
          </p:nvPr>
        </p:nvSpPr>
        <p:spPr>
          <a:xfrm>
            <a:off x="609600" y="0"/>
            <a:ext cx="7772400" cy="457200"/>
          </a:xfrm>
        </p:spPr>
        <p:txBody>
          <a:bodyPr/>
          <a:lstStyle/>
          <a:p>
            <a:r>
              <a:rPr lang="et-EE" sz="2400"/>
              <a:t>Tahkefaasiline süntees (aminofosfitmeetod).</a:t>
            </a:r>
            <a:endParaRPr lang="en-GB" sz="2400"/>
          </a:p>
        </p:txBody>
      </p:sp>
      <p:sp>
        <p:nvSpPr>
          <p:cNvPr id="14339" name="Text Box 3"/>
          <p:cNvSpPr txBox="1">
            <a:spLocks noChangeArrowheads="1"/>
          </p:cNvSpPr>
          <p:nvPr/>
        </p:nvSpPr>
        <p:spPr bwMode="auto">
          <a:xfrm>
            <a:off x="441325" y="569913"/>
            <a:ext cx="8105775" cy="1927225"/>
          </a:xfrm>
          <a:prstGeom prst="rect">
            <a:avLst/>
          </a:prstGeom>
          <a:noFill/>
          <a:ln w="9525">
            <a:solidFill>
              <a:schemeClr val="tx1"/>
            </a:solidFill>
            <a:miter lim="800000"/>
            <a:headEnd/>
            <a:tailEnd/>
          </a:ln>
          <a:effectLst/>
        </p:spPr>
        <p:txBody>
          <a:bodyPr wrap="none">
            <a:spAutoFit/>
          </a:bodyPr>
          <a:lstStyle/>
          <a:p>
            <a:r>
              <a:rPr lang="et-EE" sz="1200"/>
              <a:t>1. 5’-kaitserühma eemaldamine </a:t>
            </a:r>
            <a:r>
              <a:rPr lang="et-EE" sz="1200" u="sng"/>
              <a:t>2% DCA dikloormetaanis</a:t>
            </a:r>
            <a:br>
              <a:rPr lang="et-EE" sz="1200" u="sng"/>
            </a:br>
            <a:r>
              <a:rPr lang="et-EE" sz="1200"/>
              <a:t>2. Pesu reaktiivi liiast</a:t>
            </a:r>
            <a:br>
              <a:rPr lang="et-EE" sz="1200"/>
            </a:br>
            <a:r>
              <a:rPr lang="et-EE" sz="1200"/>
              <a:t>3. Nukleotiidse komponendi aktivatsioon/kondensatsioon </a:t>
            </a:r>
            <a:r>
              <a:rPr lang="et-EE" sz="1200" u="sng"/>
              <a:t>0.1 M amidofosfiti ja 0.5 M tetrasooli atsetonitriillahuste segu 1:1</a:t>
            </a:r>
            <a:r>
              <a:rPr lang="et-EE" sz="1200"/>
              <a:t> </a:t>
            </a:r>
            <a:br>
              <a:rPr lang="et-EE" sz="1200"/>
            </a:br>
            <a:r>
              <a:rPr lang="et-EE" sz="1200"/>
              <a:t>4. Pesu reaktiivide liiast</a:t>
            </a:r>
            <a:br>
              <a:rPr lang="et-EE" sz="1200"/>
            </a:br>
            <a:r>
              <a:rPr lang="et-EE" sz="1200"/>
              <a:t>5. Vastsünteesitud nukleotiididevahelise fosfittriestersideme oksüdatsioon stabiilsemaks fosfotriestersidemeks</a:t>
            </a:r>
            <a:br>
              <a:rPr lang="et-EE" sz="1200"/>
            </a:br>
            <a:r>
              <a:rPr lang="et-EE" sz="1200" u="sng"/>
              <a:t>elementaarse ioodi lahus tetrahüdrofuraanis aluselise katalüsaatori ja 2% vee manulusel</a:t>
            </a:r>
            <a:r>
              <a:rPr lang="et-EE" sz="1200"/>
              <a:t>   </a:t>
            </a:r>
            <a:br>
              <a:rPr lang="et-EE" sz="1200"/>
            </a:br>
            <a:r>
              <a:rPr lang="et-EE" sz="1200"/>
              <a:t>6.  Pesu/absoluteerimine</a:t>
            </a:r>
            <a:br>
              <a:rPr lang="et-EE" sz="1200"/>
            </a:br>
            <a:r>
              <a:rPr lang="et-EE" sz="1200"/>
              <a:t>7.  Vabade 5’-hüdroksüülide blokeerimine </a:t>
            </a:r>
            <a:r>
              <a:rPr lang="et-EE" sz="1200" u="sng"/>
              <a:t>äädikhappe anhüdriidi lahus püridiinis ja N,N-dimetüülaminopüridiini lahus püridiinis</a:t>
            </a:r>
            <a:br>
              <a:rPr lang="et-EE" sz="1200" u="sng"/>
            </a:br>
            <a:r>
              <a:rPr lang="et-EE" sz="1200"/>
              <a:t/>
            </a:r>
            <a:br>
              <a:rPr lang="et-EE" sz="1200"/>
            </a:br>
            <a:r>
              <a:rPr lang="et-EE" sz="1200"/>
              <a:t>8.  Pesu reaktiividest ja lahustitest </a:t>
            </a:r>
            <a:endParaRPr lang="en-GB" sz="1200"/>
          </a:p>
        </p:txBody>
      </p:sp>
      <p:sp>
        <p:nvSpPr>
          <p:cNvPr id="14341" name="Line 5"/>
          <p:cNvSpPr>
            <a:spLocks noChangeShapeType="1"/>
          </p:cNvSpPr>
          <p:nvPr/>
        </p:nvSpPr>
        <p:spPr bwMode="auto">
          <a:xfrm>
            <a:off x="762000" y="3429000"/>
            <a:ext cx="6172200" cy="0"/>
          </a:xfrm>
          <a:prstGeom prst="line">
            <a:avLst/>
          </a:prstGeom>
          <a:noFill/>
          <a:ln w="9525">
            <a:solidFill>
              <a:schemeClr val="tx1"/>
            </a:solidFill>
            <a:round/>
            <a:headEnd/>
            <a:tailEnd type="triangle" w="med" len="med"/>
          </a:ln>
          <a:effectLst/>
        </p:spPr>
        <p:txBody>
          <a:bodyPr/>
          <a:lstStyle/>
          <a:p>
            <a:endParaRPr lang="ru-RU"/>
          </a:p>
        </p:txBody>
      </p:sp>
      <p:sp>
        <p:nvSpPr>
          <p:cNvPr id="14345" name="Oval 9"/>
          <p:cNvSpPr>
            <a:spLocks noChangeArrowheads="1"/>
          </p:cNvSpPr>
          <p:nvPr/>
        </p:nvSpPr>
        <p:spPr bwMode="auto">
          <a:xfrm>
            <a:off x="12954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46" name="Line 10"/>
          <p:cNvSpPr>
            <a:spLocks noChangeShapeType="1"/>
          </p:cNvSpPr>
          <p:nvPr/>
        </p:nvSpPr>
        <p:spPr bwMode="auto">
          <a:xfrm>
            <a:off x="1295400" y="3657600"/>
            <a:ext cx="152400" cy="152400"/>
          </a:xfrm>
          <a:prstGeom prst="line">
            <a:avLst/>
          </a:prstGeom>
          <a:noFill/>
          <a:ln w="9525">
            <a:solidFill>
              <a:schemeClr val="tx1"/>
            </a:solidFill>
            <a:round/>
            <a:headEnd/>
            <a:tailEnd/>
          </a:ln>
          <a:effectLst/>
        </p:spPr>
        <p:txBody>
          <a:bodyPr/>
          <a:lstStyle/>
          <a:p>
            <a:endParaRPr lang="ru-RU"/>
          </a:p>
        </p:txBody>
      </p:sp>
      <p:sp>
        <p:nvSpPr>
          <p:cNvPr id="14347" name="Line 11"/>
          <p:cNvSpPr>
            <a:spLocks noChangeShapeType="1"/>
          </p:cNvSpPr>
          <p:nvPr/>
        </p:nvSpPr>
        <p:spPr bwMode="auto">
          <a:xfrm flipV="1">
            <a:off x="1295400" y="3657600"/>
            <a:ext cx="152400" cy="152400"/>
          </a:xfrm>
          <a:prstGeom prst="line">
            <a:avLst/>
          </a:prstGeom>
          <a:noFill/>
          <a:ln w="9525">
            <a:solidFill>
              <a:schemeClr val="tx1"/>
            </a:solidFill>
            <a:round/>
            <a:headEnd/>
            <a:tailEnd/>
          </a:ln>
          <a:effectLst/>
        </p:spPr>
        <p:txBody>
          <a:bodyPr/>
          <a:lstStyle/>
          <a:p>
            <a:endParaRPr lang="ru-RU"/>
          </a:p>
        </p:txBody>
      </p:sp>
      <p:sp>
        <p:nvSpPr>
          <p:cNvPr id="14348" name="Oval 12"/>
          <p:cNvSpPr>
            <a:spLocks noChangeArrowheads="1"/>
          </p:cNvSpPr>
          <p:nvPr/>
        </p:nvSpPr>
        <p:spPr bwMode="auto">
          <a:xfrm>
            <a:off x="18288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49" name="Line 13"/>
          <p:cNvSpPr>
            <a:spLocks noChangeShapeType="1"/>
          </p:cNvSpPr>
          <p:nvPr/>
        </p:nvSpPr>
        <p:spPr bwMode="auto">
          <a:xfrm>
            <a:off x="1828800" y="3657600"/>
            <a:ext cx="152400" cy="152400"/>
          </a:xfrm>
          <a:prstGeom prst="line">
            <a:avLst/>
          </a:prstGeom>
          <a:noFill/>
          <a:ln w="9525">
            <a:solidFill>
              <a:schemeClr val="tx1"/>
            </a:solidFill>
            <a:round/>
            <a:headEnd/>
            <a:tailEnd/>
          </a:ln>
          <a:effectLst/>
        </p:spPr>
        <p:txBody>
          <a:bodyPr/>
          <a:lstStyle/>
          <a:p>
            <a:endParaRPr lang="ru-RU"/>
          </a:p>
        </p:txBody>
      </p:sp>
      <p:sp>
        <p:nvSpPr>
          <p:cNvPr id="14350" name="Line 14"/>
          <p:cNvSpPr>
            <a:spLocks noChangeShapeType="1"/>
          </p:cNvSpPr>
          <p:nvPr/>
        </p:nvSpPr>
        <p:spPr bwMode="auto">
          <a:xfrm flipV="1">
            <a:off x="1828800" y="3657600"/>
            <a:ext cx="152400" cy="152400"/>
          </a:xfrm>
          <a:prstGeom prst="line">
            <a:avLst/>
          </a:prstGeom>
          <a:noFill/>
          <a:ln w="9525">
            <a:solidFill>
              <a:schemeClr val="tx1"/>
            </a:solidFill>
            <a:round/>
            <a:headEnd/>
            <a:tailEnd/>
          </a:ln>
          <a:effectLst/>
        </p:spPr>
        <p:txBody>
          <a:bodyPr/>
          <a:lstStyle/>
          <a:p>
            <a:endParaRPr lang="ru-RU"/>
          </a:p>
        </p:txBody>
      </p:sp>
      <p:sp>
        <p:nvSpPr>
          <p:cNvPr id="14351" name="Oval 15"/>
          <p:cNvSpPr>
            <a:spLocks noChangeArrowheads="1"/>
          </p:cNvSpPr>
          <p:nvPr/>
        </p:nvSpPr>
        <p:spPr bwMode="auto">
          <a:xfrm>
            <a:off x="22860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52" name="Line 16"/>
          <p:cNvSpPr>
            <a:spLocks noChangeShapeType="1"/>
          </p:cNvSpPr>
          <p:nvPr/>
        </p:nvSpPr>
        <p:spPr bwMode="auto">
          <a:xfrm>
            <a:off x="2286000" y="3657600"/>
            <a:ext cx="152400" cy="152400"/>
          </a:xfrm>
          <a:prstGeom prst="line">
            <a:avLst/>
          </a:prstGeom>
          <a:noFill/>
          <a:ln w="9525">
            <a:solidFill>
              <a:schemeClr val="tx1"/>
            </a:solidFill>
            <a:round/>
            <a:headEnd/>
            <a:tailEnd/>
          </a:ln>
          <a:effectLst/>
        </p:spPr>
        <p:txBody>
          <a:bodyPr/>
          <a:lstStyle/>
          <a:p>
            <a:endParaRPr lang="ru-RU"/>
          </a:p>
        </p:txBody>
      </p:sp>
      <p:sp>
        <p:nvSpPr>
          <p:cNvPr id="14353" name="Line 17"/>
          <p:cNvSpPr>
            <a:spLocks noChangeShapeType="1"/>
          </p:cNvSpPr>
          <p:nvPr/>
        </p:nvSpPr>
        <p:spPr bwMode="auto">
          <a:xfrm flipV="1">
            <a:off x="2286000" y="3657600"/>
            <a:ext cx="152400" cy="152400"/>
          </a:xfrm>
          <a:prstGeom prst="line">
            <a:avLst/>
          </a:prstGeom>
          <a:noFill/>
          <a:ln w="9525">
            <a:solidFill>
              <a:schemeClr val="tx1"/>
            </a:solidFill>
            <a:round/>
            <a:headEnd/>
            <a:tailEnd/>
          </a:ln>
          <a:effectLst/>
        </p:spPr>
        <p:txBody>
          <a:bodyPr/>
          <a:lstStyle/>
          <a:p>
            <a:endParaRPr lang="ru-RU"/>
          </a:p>
        </p:txBody>
      </p:sp>
      <p:sp>
        <p:nvSpPr>
          <p:cNvPr id="14354" name="Oval 18"/>
          <p:cNvSpPr>
            <a:spLocks noChangeArrowheads="1"/>
          </p:cNvSpPr>
          <p:nvPr/>
        </p:nvSpPr>
        <p:spPr bwMode="auto">
          <a:xfrm>
            <a:off x="28194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55" name="Line 19"/>
          <p:cNvSpPr>
            <a:spLocks noChangeShapeType="1"/>
          </p:cNvSpPr>
          <p:nvPr/>
        </p:nvSpPr>
        <p:spPr bwMode="auto">
          <a:xfrm>
            <a:off x="2819400" y="3657600"/>
            <a:ext cx="152400" cy="152400"/>
          </a:xfrm>
          <a:prstGeom prst="line">
            <a:avLst/>
          </a:prstGeom>
          <a:noFill/>
          <a:ln w="9525">
            <a:solidFill>
              <a:schemeClr val="tx1"/>
            </a:solidFill>
            <a:round/>
            <a:headEnd/>
            <a:tailEnd/>
          </a:ln>
          <a:effectLst/>
        </p:spPr>
        <p:txBody>
          <a:bodyPr/>
          <a:lstStyle/>
          <a:p>
            <a:endParaRPr lang="ru-RU"/>
          </a:p>
        </p:txBody>
      </p:sp>
      <p:sp>
        <p:nvSpPr>
          <p:cNvPr id="14356" name="Line 20"/>
          <p:cNvSpPr>
            <a:spLocks noChangeShapeType="1"/>
          </p:cNvSpPr>
          <p:nvPr/>
        </p:nvSpPr>
        <p:spPr bwMode="auto">
          <a:xfrm flipV="1">
            <a:off x="2819400" y="3657600"/>
            <a:ext cx="152400" cy="152400"/>
          </a:xfrm>
          <a:prstGeom prst="line">
            <a:avLst/>
          </a:prstGeom>
          <a:noFill/>
          <a:ln w="9525">
            <a:solidFill>
              <a:schemeClr val="tx1"/>
            </a:solidFill>
            <a:round/>
            <a:headEnd/>
            <a:tailEnd/>
          </a:ln>
          <a:effectLst/>
        </p:spPr>
        <p:txBody>
          <a:bodyPr/>
          <a:lstStyle/>
          <a:p>
            <a:endParaRPr lang="ru-RU"/>
          </a:p>
        </p:txBody>
      </p:sp>
      <p:sp>
        <p:nvSpPr>
          <p:cNvPr id="14357" name="Oval 21"/>
          <p:cNvSpPr>
            <a:spLocks noChangeArrowheads="1"/>
          </p:cNvSpPr>
          <p:nvPr/>
        </p:nvSpPr>
        <p:spPr bwMode="auto">
          <a:xfrm>
            <a:off x="33528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58" name="Line 22"/>
          <p:cNvSpPr>
            <a:spLocks noChangeShapeType="1"/>
          </p:cNvSpPr>
          <p:nvPr/>
        </p:nvSpPr>
        <p:spPr bwMode="auto">
          <a:xfrm>
            <a:off x="3352800" y="3657600"/>
            <a:ext cx="152400" cy="152400"/>
          </a:xfrm>
          <a:prstGeom prst="line">
            <a:avLst/>
          </a:prstGeom>
          <a:noFill/>
          <a:ln w="9525">
            <a:solidFill>
              <a:schemeClr val="tx1"/>
            </a:solidFill>
            <a:round/>
            <a:headEnd/>
            <a:tailEnd/>
          </a:ln>
          <a:effectLst/>
        </p:spPr>
        <p:txBody>
          <a:bodyPr/>
          <a:lstStyle/>
          <a:p>
            <a:endParaRPr lang="ru-RU"/>
          </a:p>
        </p:txBody>
      </p:sp>
      <p:sp>
        <p:nvSpPr>
          <p:cNvPr id="14359" name="Line 23"/>
          <p:cNvSpPr>
            <a:spLocks noChangeShapeType="1"/>
          </p:cNvSpPr>
          <p:nvPr/>
        </p:nvSpPr>
        <p:spPr bwMode="auto">
          <a:xfrm flipV="1">
            <a:off x="3352800" y="3657600"/>
            <a:ext cx="152400" cy="152400"/>
          </a:xfrm>
          <a:prstGeom prst="line">
            <a:avLst/>
          </a:prstGeom>
          <a:noFill/>
          <a:ln w="9525">
            <a:solidFill>
              <a:schemeClr val="tx1"/>
            </a:solidFill>
            <a:round/>
            <a:headEnd/>
            <a:tailEnd/>
          </a:ln>
          <a:effectLst/>
        </p:spPr>
        <p:txBody>
          <a:bodyPr/>
          <a:lstStyle/>
          <a:p>
            <a:endParaRPr lang="ru-RU"/>
          </a:p>
        </p:txBody>
      </p:sp>
      <p:sp>
        <p:nvSpPr>
          <p:cNvPr id="14360" name="Oval 24"/>
          <p:cNvSpPr>
            <a:spLocks noChangeArrowheads="1"/>
          </p:cNvSpPr>
          <p:nvPr/>
        </p:nvSpPr>
        <p:spPr bwMode="auto">
          <a:xfrm>
            <a:off x="38862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61" name="Line 25"/>
          <p:cNvSpPr>
            <a:spLocks noChangeShapeType="1"/>
          </p:cNvSpPr>
          <p:nvPr/>
        </p:nvSpPr>
        <p:spPr bwMode="auto">
          <a:xfrm>
            <a:off x="3886200" y="3657600"/>
            <a:ext cx="152400" cy="152400"/>
          </a:xfrm>
          <a:prstGeom prst="line">
            <a:avLst/>
          </a:prstGeom>
          <a:noFill/>
          <a:ln w="9525">
            <a:solidFill>
              <a:schemeClr val="tx1"/>
            </a:solidFill>
            <a:round/>
            <a:headEnd/>
            <a:tailEnd/>
          </a:ln>
          <a:effectLst/>
        </p:spPr>
        <p:txBody>
          <a:bodyPr/>
          <a:lstStyle/>
          <a:p>
            <a:endParaRPr lang="ru-RU"/>
          </a:p>
        </p:txBody>
      </p:sp>
      <p:sp>
        <p:nvSpPr>
          <p:cNvPr id="14362" name="Line 26"/>
          <p:cNvSpPr>
            <a:spLocks noChangeShapeType="1"/>
          </p:cNvSpPr>
          <p:nvPr/>
        </p:nvSpPr>
        <p:spPr bwMode="auto">
          <a:xfrm flipV="1">
            <a:off x="3886200" y="3657600"/>
            <a:ext cx="152400" cy="152400"/>
          </a:xfrm>
          <a:prstGeom prst="line">
            <a:avLst/>
          </a:prstGeom>
          <a:noFill/>
          <a:ln w="9525">
            <a:solidFill>
              <a:schemeClr val="tx1"/>
            </a:solidFill>
            <a:round/>
            <a:headEnd/>
            <a:tailEnd/>
          </a:ln>
          <a:effectLst/>
        </p:spPr>
        <p:txBody>
          <a:bodyPr/>
          <a:lstStyle/>
          <a:p>
            <a:endParaRPr lang="ru-RU"/>
          </a:p>
        </p:txBody>
      </p:sp>
      <p:sp>
        <p:nvSpPr>
          <p:cNvPr id="14363" name="Oval 27"/>
          <p:cNvSpPr>
            <a:spLocks noChangeArrowheads="1"/>
          </p:cNvSpPr>
          <p:nvPr/>
        </p:nvSpPr>
        <p:spPr bwMode="auto">
          <a:xfrm>
            <a:off x="44196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64" name="Line 28"/>
          <p:cNvSpPr>
            <a:spLocks noChangeShapeType="1"/>
          </p:cNvSpPr>
          <p:nvPr/>
        </p:nvSpPr>
        <p:spPr bwMode="auto">
          <a:xfrm>
            <a:off x="4419600" y="3657600"/>
            <a:ext cx="152400" cy="152400"/>
          </a:xfrm>
          <a:prstGeom prst="line">
            <a:avLst/>
          </a:prstGeom>
          <a:noFill/>
          <a:ln w="9525">
            <a:solidFill>
              <a:schemeClr val="tx1"/>
            </a:solidFill>
            <a:round/>
            <a:headEnd/>
            <a:tailEnd/>
          </a:ln>
          <a:effectLst/>
        </p:spPr>
        <p:txBody>
          <a:bodyPr/>
          <a:lstStyle/>
          <a:p>
            <a:endParaRPr lang="ru-RU"/>
          </a:p>
        </p:txBody>
      </p:sp>
      <p:sp>
        <p:nvSpPr>
          <p:cNvPr id="14365" name="Line 29"/>
          <p:cNvSpPr>
            <a:spLocks noChangeShapeType="1"/>
          </p:cNvSpPr>
          <p:nvPr/>
        </p:nvSpPr>
        <p:spPr bwMode="auto">
          <a:xfrm flipV="1">
            <a:off x="4419600" y="3657600"/>
            <a:ext cx="152400" cy="152400"/>
          </a:xfrm>
          <a:prstGeom prst="line">
            <a:avLst/>
          </a:prstGeom>
          <a:noFill/>
          <a:ln w="9525">
            <a:solidFill>
              <a:schemeClr val="tx1"/>
            </a:solidFill>
            <a:round/>
            <a:headEnd/>
            <a:tailEnd/>
          </a:ln>
          <a:effectLst/>
        </p:spPr>
        <p:txBody>
          <a:bodyPr/>
          <a:lstStyle/>
          <a:p>
            <a:endParaRPr lang="ru-RU"/>
          </a:p>
        </p:txBody>
      </p:sp>
      <p:sp>
        <p:nvSpPr>
          <p:cNvPr id="14366" name="Oval 30"/>
          <p:cNvSpPr>
            <a:spLocks noChangeArrowheads="1"/>
          </p:cNvSpPr>
          <p:nvPr/>
        </p:nvSpPr>
        <p:spPr bwMode="auto">
          <a:xfrm>
            <a:off x="48768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67" name="Line 31"/>
          <p:cNvSpPr>
            <a:spLocks noChangeShapeType="1"/>
          </p:cNvSpPr>
          <p:nvPr/>
        </p:nvSpPr>
        <p:spPr bwMode="auto">
          <a:xfrm>
            <a:off x="4876800" y="3657600"/>
            <a:ext cx="152400" cy="152400"/>
          </a:xfrm>
          <a:prstGeom prst="line">
            <a:avLst/>
          </a:prstGeom>
          <a:noFill/>
          <a:ln w="9525">
            <a:solidFill>
              <a:schemeClr val="tx1"/>
            </a:solidFill>
            <a:round/>
            <a:headEnd/>
            <a:tailEnd/>
          </a:ln>
          <a:effectLst/>
        </p:spPr>
        <p:txBody>
          <a:bodyPr/>
          <a:lstStyle/>
          <a:p>
            <a:endParaRPr lang="ru-RU"/>
          </a:p>
        </p:txBody>
      </p:sp>
      <p:sp>
        <p:nvSpPr>
          <p:cNvPr id="14368" name="Line 32"/>
          <p:cNvSpPr>
            <a:spLocks noChangeShapeType="1"/>
          </p:cNvSpPr>
          <p:nvPr/>
        </p:nvSpPr>
        <p:spPr bwMode="auto">
          <a:xfrm flipV="1">
            <a:off x="4876800" y="3657600"/>
            <a:ext cx="152400" cy="152400"/>
          </a:xfrm>
          <a:prstGeom prst="line">
            <a:avLst/>
          </a:prstGeom>
          <a:noFill/>
          <a:ln w="9525">
            <a:solidFill>
              <a:schemeClr val="tx1"/>
            </a:solidFill>
            <a:round/>
            <a:headEnd/>
            <a:tailEnd/>
          </a:ln>
          <a:effectLst/>
        </p:spPr>
        <p:txBody>
          <a:bodyPr/>
          <a:lstStyle/>
          <a:p>
            <a:endParaRPr lang="ru-RU"/>
          </a:p>
        </p:txBody>
      </p:sp>
      <p:sp>
        <p:nvSpPr>
          <p:cNvPr id="14369" name="Oval 33"/>
          <p:cNvSpPr>
            <a:spLocks noChangeArrowheads="1"/>
          </p:cNvSpPr>
          <p:nvPr/>
        </p:nvSpPr>
        <p:spPr bwMode="auto">
          <a:xfrm>
            <a:off x="53340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70" name="Line 34"/>
          <p:cNvSpPr>
            <a:spLocks noChangeShapeType="1"/>
          </p:cNvSpPr>
          <p:nvPr/>
        </p:nvSpPr>
        <p:spPr bwMode="auto">
          <a:xfrm>
            <a:off x="5334000" y="3657600"/>
            <a:ext cx="152400" cy="152400"/>
          </a:xfrm>
          <a:prstGeom prst="line">
            <a:avLst/>
          </a:prstGeom>
          <a:noFill/>
          <a:ln w="9525">
            <a:solidFill>
              <a:schemeClr val="tx1"/>
            </a:solidFill>
            <a:round/>
            <a:headEnd/>
            <a:tailEnd/>
          </a:ln>
          <a:effectLst/>
        </p:spPr>
        <p:txBody>
          <a:bodyPr/>
          <a:lstStyle/>
          <a:p>
            <a:endParaRPr lang="ru-RU"/>
          </a:p>
        </p:txBody>
      </p:sp>
      <p:sp>
        <p:nvSpPr>
          <p:cNvPr id="14371" name="Line 35"/>
          <p:cNvSpPr>
            <a:spLocks noChangeShapeType="1"/>
          </p:cNvSpPr>
          <p:nvPr/>
        </p:nvSpPr>
        <p:spPr bwMode="auto">
          <a:xfrm flipV="1">
            <a:off x="5334000" y="3657600"/>
            <a:ext cx="152400" cy="152400"/>
          </a:xfrm>
          <a:prstGeom prst="line">
            <a:avLst/>
          </a:prstGeom>
          <a:noFill/>
          <a:ln w="9525">
            <a:solidFill>
              <a:schemeClr val="tx1"/>
            </a:solidFill>
            <a:round/>
            <a:headEnd/>
            <a:tailEnd/>
          </a:ln>
          <a:effectLst/>
        </p:spPr>
        <p:txBody>
          <a:bodyPr/>
          <a:lstStyle/>
          <a:p>
            <a:endParaRPr lang="ru-RU"/>
          </a:p>
        </p:txBody>
      </p:sp>
      <p:sp>
        <p:nvSpPr>
          <p:cNvPr id="14372" name="Oval 36"/>
          <p:cNvSpPr>
            <a:spLocks noChangeArrowheads="1"/>
          </p:cNvSpPr>
          <p:nvPr/>
        </p:nvSpPr>
        <p:spPr bwMode="auto">
          <a:xfrm>
            <a:off x="57912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73" name="Line 37"/>
          <p:cNvSpPr>
            <a:spLocks noChangeShapeType="1"/>
          </p:cNvSpPr>
          <p:nvPr/>
        </p:nvSpPr>
        <p:spPr bwMode="auto">
          <a:xfrm>
            <a:off x="5791200" y="3657600"/>
            <a:ext cx="152400" cy="152400"/>
          </a:xfrm>
          <a:prstGeom prst="line">
            <a:avLst/>
          </a:prstGeom>
          <a:noFill/>
          <a:ln w="9525">
            <a:solidFill>
              <a:schemeClr val="tx1"/>
            </a:solidFill>
            <a:round/>
            <a:headEnd/>
            <a:tailEnd/>
          </a:ln>
          <a:effectLst/>
        </p:spPr>
        <p:txBody>
          <a:bodyPr/>
          <a:lstStyle/>
          <a:p>
            <a:endParaRPr lang="ru-RU"/>
          </a:p>
        </p:txBody>
      </p:sp>
      <p:sp>
        <p:nvSpPr>
          <p:cNvPr id="14374" name="Line 38"/>
          <p:cNvSpPr>
            <a:spLocks noChangeShapeType="1"/>
          </p:cNvSpPr>
          <p:nvPr/>
        </p:nvSpPr>
        <p:spPr bwMode="auto">
          <a:xfrm flipV="1">
            <a:off x="5791200" y="3657600"/>
            <a:ext cx="152400" cy="152400"/>
          </a:xfrm>
          <a:prstGeom prst="line">
            <a:avLst/>
          </a:prstGeom>
          <a:noFill/>
          <a:ln w="9525">
            <a:solidFill>
              <a:schemeClr val="tx1"/>
            </a:solidFill>
            <a:round/>
            <a:headEnd/>
            <a:tailEnd/>
          </a:ln>
          <a:effectLst/>
        </p:spPr>
        <p:txBody>
          <a:bodyPr/>
          <a:lstStyle/>
          <a:p>
            <a:endParaRPr lang="ru-RU"/>
          </a:p>
        </p:txBody>
      </p:sp>
      <p:sp>
        <p:nvSpPr>
          <p:cNvPr id="14375" name="Oval 39"/>
          <p:cNvSpPr>
            <a:spLocks noChangeArrowheads="1"/>
          </p:cNvSpPr>
          <p:nvPr/>
        </p:nvSpPr>
        <p:spPr bwMode="auto">
          <a:xfrm>
            <a:off x="62484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76" name="Line 40"/>
          <p:cNvSpPr>
            <a:spLocks noChangeShapeType="1"/>
          </p:cNvSpPr>
          <p:nvPr/>
        </p:nvSpPr>
        <p:spPr bwMode="auto">
          <a:xfrm>
            <a:off x="6248400" y="3657600"/>
            <a:ext cx="152400" cy="152400"/>
          </a:xfrm>
          <a:prstGeom prst="line">
            <a:avLst/>
          </a:prstGeom>
          <a:noFill/>
          <a:ln w="9525">
            <a:solidFill>
              <a:schemeClr val="tx1"/>
            </a:solidFill>
            <a:round/>
            <a:headEnd/>
            <a:tailEnd/>
          </a:ln>
          <a:effectLst/>
        </p:spPr>
        <p:txBody>
          <a:bodyPr/>
          <a:lstStyle/>
          <a:p>
            <a:endParaRPr lang="ru-RU"/>
          </a:p>
        </p:txBody>
      </p:sp>
      <p:sp>
        <p:nvSpPr>
          <p:cNvPr id="14377" name="Line 41"/>
          <p:cNvSpPr>
            <a:spLocks noChangeShapeType="1"/>
          </p:cNvSpPr>
          <p:nvPr/>
        </p:nvSpPr>
        <p:spPr bwMode="auto">
          <a:xfrm flipV="1">
            <a:off x="6248400" y="3657600"/>
            <a:ext cx="152400" cy="152400"/>
          </a:xfrm>
          <a:prstGeom prst="line">
            <a:avLst/>
          </a:prstGeom>
          <a:noFill/>
          <a:ln w="9525">
            <a:solidFill>
              <a:schemeClr val="tx1"/>
            </a:solidFill>
            <a:round/>
            <a:headEnd/>
            <a:tailEnd/>
          </a:ln>
          <a:effectLst/>
        </p:spPr>
        <p:txBody>
          <a:bodyPr/>
          <a:lstStyle/>
          <a:p>
            <a:endParaRPr lang="ru-RU"/>
          </a:p>
        </p:txBody>
      </p:sp>
      <p:sp>
        <p:nvSpPr>
          <p:cNvPr id="14378" name="Line 42"/>
          <p:cNvSpPr>
            <a:spLocks noChangeShapeType="1"/>
          </p:cNvSpPr>
          <p:nvPr/>
        </p:nvSpPr>
        <p:spPr bwMode="auto">
          <a:xfrm flipV="1">
            <a:off x="1371600" y="3429000"/>
            <a:ext cx="0" cy="228600"/>
          </a:xfrm>
          <a:prstGeom prst="line">
            <a:avLst/>
          </a:prstGeom>
          <a:noFill/>
          <a:ln w="9525">
            <a:solidFill>
              <a:schemeClr val="tx1"/>
            </a:solidFill>
            <a:round/>
            <a:headEnd/>
            <a:tailEnd/>
          </a:ln>
          <a:effectLst/>
        </p:spPr>
        <p:txBody>
          <a:bodyPr/>
          <a:lstStyle/>
          <a:p>
            <a:endParaRPr lang="ru-RU"/>
          </a:p>
        </p:txBody>
      </p:sp>
      <p:sp>
        <p:nvSpPr>
          <p:cNvPr id="14379" name="Line 43"/>
          <p:cNvSpPr>
            <a:spLocks noChangeShapeType="1"/>
          </p:cNvSpPr>
          <p:nvPr/>
        </p:nvSpPr>
        <p:spPr bwMode="auto">
          <a:xfrm flipV="1">
            <a:off x="1905000" y="3429000"/>
            <a:ext cx="0" cy="228600"/>
          </a:xfrm>
          <a:prstGeom prst="line">
            <a:avLst/>
          </a:prstGeom>
          <a:noFill/>
          <a:ln w="9525">
            <a:solidFill>
              <a:schemeClr val="tx1"/>
            </a:solidFill>
            <a:round/>
            <a:headEnd/>
            <a:tailEnd/>
          </a:ln>
          <a:effectLst/>
        </p:spPr>
        <p:txBody>
          <a:bodyPr/>
          <a:lstStyle/>
          <a:p>
            <a:endParaRPr lang="ru-RU"/>
          </a:p>
        </p:txBody>
      </p:sp>
      <p:sp>
        <p:nvSpPr>
          <p:cNvPr id="14380" name="Line 44"/>
          <p:cNvSpPr>
            <a:spLocks noChangeShapeType="1"/>
          </p:cNvSpPr>
          <p:nvPr/>
        </p:nvSpPr>
        <p:spPr bwMode="auto">
          <a:xfrm flipV="1">
            <a:off x="2362200" y="3429000"/>
            <a:ext cx="0" cy="228600"/>
          </a:xfrm>
          <a:prstGeom prst="line">
            <a:avLst/>
          </a:prstGeom>
          <a:noFill/>
          <a:ln w="9525">
            <a:solidFill>
              <a:schemeClr val="tx1"/>
            </a:solidFill>
            <a:round/>
            <a:headEnd/>
            <a:tailEnd/>
          </a:ln>
          <a:effectLst/>
        </p:spPr>
        <p:txBody>
          <a:bodyPr/>
          <a:lstStyle/>
          <a:p>
            <a:endParaRPr lang="ru-RU"/>
          </a:p>
        </p:txBody>
      </p:sp>
      <p:sp>
        <p:nvSpPr>
          <p:cNvPr id="14381" name="Line 45"/>
          <p:cNvSpPr>
            <a:spLocks noChangeShapeType="1"/>
          </p:cNvSpPr>
          <p:nvPr/>
        </p:nvSpPr>
        <p:spPr bwMode="auto">
          <a:xfrm flipV="1">
            <a:off x="2895600" y="3429000"/>
            <a:ext cx="0" cy="228600"/>
          </a:xfrm>
          <a:prstGeom prst="line">
            <a:avLst/>
          </a:prstGeom>
          <a:noFill/>
          <a:ln w="9525">
            <a:solidFill>
              <a:schemeClr val="tx1"/>
            </a:solidFill>
            <a:round/>
            <a:headEnd/>
            <a:tailEnd/>
          </a:ln>
          <a:effectLst/>
        </p:spPr>
        <p:txBody>
          <a:bodyPr/>
          <a:lstStyle/>
          <a:p>
            <a:endParaRPr lang="ru-RU"/>
          </a:p>
        </p:txBody>
      </p:sp>
      <p:sp>
        <p:nvSpPr>
          <p:cNvPr id="14382" name="Line 46"/>
          <p:cNvSpPr>
            <a:spLocks noChangeShapeType="1"/>
          </p:cNvSpPr>
          <p:nvPr/>
        </p:nvSpPr>
        <p:spPr bwMode="auto">
          <a:xfrm flipV="1">
            <a:off x="3429000" y="3429000"/>
            <a:ext cx="0" cy="228600"/>
          </a:xfrm>
          <a:prstGeom prst="line">
            <a:avLst/>
          </a:prstGeom>
          <a:noFill/>
          <a:ln w="9525">
            <a:solidFill>
              <a:schemeClr val="tx1"/>
            </a:solidFill>
            <a:round/>
            <a:headEnd/>
            <a:tailEnd/>
          </a:ln>
          <a:effectLst/>
        </p:spPr>
        <p:txBody>
          <a:bodyPr/>
          <a:lstStyle/>
          <a:p>
            <a:endParaRPr lang="ru-RU"/>
          </a:p>
        </p:txBody>
      </p:sp>
      <p:sp>
        <p:nvSpPr>
          <p:cNvPr id="14383" name="Line 47"/>
          <p:cNvSpPr>
            <a:spLocks noChangeShapeType="1"/>
          </p:cNvSpPr>
          <p:nvPr/>
        </p:nvSpPr>
        <p:spPr bwMode="auto">
          <a:xfrm flipV="1">
            <a:off x="3962400" y="3429000"/>
            <a:ext cx="0" cy="228600"/>
          </a:xfrm>
          <a:prstGeom prst="line">
            <a:avLst/>
          </a:prstGeom>
          <a:noFill/>
          <a:ln w="9525">
            <a:solidFill>
              <a:schemeClr val="tx1"/>
            </a:solidFill>
            <a:round/>
            <a:headEnd/>
            <a:tailEnd/>
          </a:ln>
          <a:effectLst/>
        </p:spPr>
        <p:txBody>
          <a:bodyPr/>
          <a:lstStyle/>
          <a:p>
            <a:endParaRPr lang="ru-RU"/>
          </a:p>
        </p:txBody>
      </p:sp>
      <p:sp>
        <p:nvSpPr>
          <p:cNvPr id="14384" name="Line 48"/>
          <p:cNvSpPr>
            <a:spLocks noChangeShapeType="1"/>
          </p:cNvSpPr>
          <p:nvPr/>
        </p:nvSpPr>
        <p:spPr bwMode="auto">
          <a:xfrm flipV="1">
            <a:off x="4495800" y="3429000"/>
            <a:ext cx="0" cy="228600"/>
          </a:xfrm>
          <a:prstGeom prst="line">
            <a:avLst/>
          </a:prstGeom>
          <a:noFill/>
          <a:ln w="9525">
            <a:solidFill>
              <a:schemeClr val="tx1"/>
            </a:solidFill>
            <a:round/>
            <a:headEnd/>
            <a:tailEnd/>
          </a:ln>
          <a:effectLst/>
        </p:spPr>
        <p:txBody>
          <a:bodyPr/>
          <a:lstStyle/>
          <a:p>
            <a:endParaRPr lang="ru-RU"/>
          </a:p>
        </p:txBody>
      </p:sp>
      <p:sp>
        <p:nvSpPr>
          <p:cNvPr id="14385" name="Line 49"/>
          <p:cNvSpPr>
            <a:spLocks noChangeShapeType="1"/>
          </p:cNvSpPr>
          <p:nvPr/>
        </p:nvSpPr>
        <p:spPr bwMode="auto">
          <a:xfrm flipV="1">
            <a:off x="4953000" y="3429000"/>
            <a:ext cx="0" cy="228600"/>
          </a:xfrm>
          <a:prstGeom prst="line">
            <a:avLst/>
          </a:prstGeom>
          <a:noFill/>
          <a:ln w="9525">
            <a:solidFill>
              <a:schemeClr val="tx1"/>
            </a:solidFill>
            <a:round/>
            <a:headEnd/>
            <a:tailEnd/>
          </a:ln>
          <a:effectLst/>
        </p:spPr>
        <p:txBody>
          <a:bodyPr/>
          <a:lstStyle/>
          <a:p>
            <a:endParaRPr lang="ru-RU"/>
          </a:p>
        </p:txBody>
      </p:sp>
      <p:sp>
        <p:nvSpPr>
          <p:cNvPr id="14386" name="Line 50"/>
          <p:cNvSpPr>
            <a:spLocks noChangeShapeType="1"/>
          </p:cNvSpPr>
          <p:nvPr/>
        </p:nvSpPr>
        <p:spPr bwMode="auto">
          <a:xfrm flipV="1">
            <a:off x="5410200" y="3429000"/>
            <a:ext cx="0" cy="228600"/>
          </a:xfrm>
          <a:prstGeom prst="line">
            <a:avLst/>
          </a:prstGeom>
          <a:noFill/>
          <a:ln w="9525">
            <a:solidFill>
              <a:schemeClr val="tx1"/>
            </a:solidFill>
            <a:round/>
            <a:headEnd/>
            <a:tailEnd/>
          </a:ln>
          <a:effectLst/>
        </p:spPr>
        <p:txBody>
          <a:bodyPr/>
          <a:lstStyle/>
          <a:p>
            <a:endParaRPr lang="ru-RU"/>
          </a:p>
        </p:txBody>
      </p:sp>
      <p:sp>
        <p:nvSpPr>
          <p:cNvPr id="14387" name="Line 51"/>
          <p:cNvSpPr>
            <a:spLocks noChangeShapeType="1"/>
          </p:cNvSpPr>
          <p:nvPr/>
        </p:nvSpPr>
        <p:spPr bwMode="auto">
          <a:xfrm flipV="1">
            <a:off x="5867400" y="3429000"/>
            <a:ext cx="0" cy="228600"/>
          </a:xfrm>
          <a:prstGeom prst="line">
            <a:avLst/>
          </a:prstGeom>
          <a:noFill/>
          <a:ln w="9525">
            <a:solidFill>
              <a:schemeClr val="tx1"/>
            </a:solidFill>
            <a:round/>
            <a:headEnd/>
            <a:tailEnd/>
          </a:ln>
          <a:effectLst/>
        </p:spPr>
        <p:txBody>
          <a:bodyPr/>
          <a:lstStyle/>
          <a:p>
            <a:endParaRPr lang="ru-RU"/>
          </a:p>
        </p:txBody>
      </p:sp>
      <p:sp>
        <p:nvSpPr>
          <p:cNvPr id="14388" name="Line 52"/>
          <p:cNvSpPr>
            <a:spLocks noChangeShapeType="1"/>
          </p:cNvSpPr>
          <p:nvPr/>
        </p:nvSpPr>
        <p:spPr bwMode="auto">
          <a:xfrm flipV="1">
            <a:off x="6324600" y="3429000"/>
            <a:ext cx="0" cy="228600"/>
          </a:xfrm>
          <a:prstGeom prst="line">
            <a:avLst/>
          </a:prstGeom>
          <a:noFill/>
          <a:ln w="9525">
            <a:solidFill>
              <a:schemeClr val="tx1"/>
            </a:solidFill>
            <a:round/>
            <a:headEnd/>
            <a:tailEnd/>
          </a:ln>
          <a:effectLst/>
        </p:spPr>
        <p:txBody>
          <a:bodyPr/>
          <a:lstStyle/>
          <a:p>
            <a:endParaRPr lang="ru-RU"/>
          </a:p>
        </p:txBody>
      </p:sp>
      <p:sp>
        <p:nvSpPr>
          <p:cNvPr id="14389" name="Oval 53"/>
          <p:cNvSpPr>
            <a:spLocks noChangeArrowheads="1"/>
          </p:cNvSpPr>
          <p:nvPr/>
        </p:nvSpPr>
        <p:spPr bwMode="auto">
          <a:xfrm>
            <a:off x="685800" y="3657600"/>
            <a:ext cx="152400" cy="152400"/>
          </a:xfrm>
          <a:prstGeom prst="ellipse">
            <a:avLst/>
          </a:prstGeom>
          <a:noFill/>
          <a:ln w="9525">
            <a:solidFill>
              <a:schemeClr val="tx1"/>
            </a:solidFill>
            <a:round/>
            <a:headEnd/>
            <a:tailEnd/>
          </a:ln>
          <a:effectLst/>
        </p:spPr>
        <p:txBody>
          <a:bodyPr wrap="none" anchor="ctr"/>
          <a:lstStyle/>
          <a:p>
            <a:endParaRPr lang="ru-RU"/>
          </a:p>
        </p:txBody>
      </p:sp>
      <p:sp>
        <p:nvSpPr>
          <p:cNvPr id="14390" name="Line 54"/>
          <p:cNvSpPr>
            <a:spLocks noChangeShapeType="1"/>
          </p:cNvSpPr>
          <p:nvPr/>
        </p:nvSpPr>
        <p:spPr bwMode="auto">
          <a:xfrm>
            <a:off x="685800" y="3657600"/>
            <a:ext cx="152400" cy="152400"/>
          </a:xfrm>
          <a:prstGeom prst="line">
            <a:avLst/>
          </a:prstGeom>
          <a:noFill/>
          <a:ln w="9525">
            <a:solidFill>
              <a:schemeClr val="tx1"/>
            </a:solidFill>
            <a:round/>
            <a:headEnd/>
            <a:tailEnd/>
          </a:ln>
          <a:effectLst/>
        </p:spPr>
        <p:txBody>
          <a:bodyPr/>
          <a:lstStyle/>
          <a:p>
            <a:endParaRPr lang="ru-RU"/>
          </a:p>
        </p:txBody>
      </p:sp>
      <p:sp>
        <p:nvSpPr>
          <p:cNvPr id="14391" name="Line 55"/>
          <p:cNvSpPr>
            <a:spLocks noChangeShapeType="1"/>
          </p:cNvSpPr>
          <p:nvPr/>
        </p:nvSpPr>
        <p:spPr bwMode="auto">
          <a:xfrm flipV="1">
            <a:off x="685800" y="3657600"/>
            <a:ext cx="152400" cy="152400"/>
          </a:xfrm>
          <a:prstGeom prst="line">
            <a:avLst/>
          </a:prstGeom>
          <a:noFill/>
          <a:ln w="9525">
            <a:solidFill>
              <a:schemeClr val="tx1"/>
            </a:solidFill>
            <a:round/>
            <a:headEnd/>
            <a:tailEnd/>
          </a:ln>
          <a:effectLst/>
        </p:spPr>
        <p:txBody>
          <a:bodyPr/>
          <a:lstStyle/>
          <a:p>
            <a:endParaRPr lang="ru-RU"/>
          </a:p>
        </p:txBody>
      </p:sp>
      <p:sp>
        <p:nvSpPr>
          <p:cNvPr id="14392" name="Line 56"/>
          <p:cNvSpPr>
            <a:spLocks noChangeShapeType="1"/>
          </p:cNvSpPr>
          <p:nvPr/>
        </p:nvSpPr>
        <p:spPr bwMode="auto">
          <a:xfrm flipV="1">
            <a:off x="762000" y="3429000"/>
            <a:ext cx="0" cy="228600"/>
          </a:xfrm>
          <a:prstGeom prst="line">
            <a:avLst/>
          </a:prstGeom>
          <a:noFill/>
          <a:ln w="9525">
            <a:solidFill>
              <a:schemeClr val="tx1"/>
            </a:solidFill>
            <a:round/>
            <a:headEnd/>
            <a:tailEnd/>
          </a:ln>
          <a:effectLst/>
        </p:spPr>
        <p:txBody>
          <a:bodyPr/>
          <a:lstStyle/>
          <a:p>
            <a:endParaRPr lang="ru-RU"/>
          </a:p>
        </p:txBody>
      </p:sp>
      <p:sp>
        <p:nvSpPr>
          <p:cNvPr id="14393" name="AutoShape 57"/>
          <p:cNvSpPr>
            <a:spLocks noChangeArrowheads="1"/>
          </p:cNvSpPr>
          <p:nvPr/>
        </p:nvSpPr>
        <p:spPr bwMode="auto">
          <a:xfrm>
            <a:off x="381000" y="4191000"/>
            <a:ext cx="685800" cy="1600200"/>
          </a:xfrm>
          <a:prstGeom prst="can">
            <a:avLst>
              <a:gd name="adj" fmla="val 58333"/>
            </a:avLst>
          </a:prstGeom>
          <a:solidFill>
            <a:schemeClr val="accent1"/>
          </a:solidFill>
          <a:ln w="9525">
            <a:solidFill>
              <a:schemeClr val="tx1"/>
            </a:solidFill>
            <a:round/>
            <a:headEnd/>
            <a:tailEnd/>
          </a:ln>
          <a:effectLst/>
        </p:spPr>
        <p:txBody>
          <a:bodyPr wrap="none" anchor="ctr"/>
          <a:lstStyle/>
          <a:p>
            <a:pPr algn="ctr"/>
            <a:endParaRPr lang="ru-RU"/>
          </a:p>
        </p:txBody>
      </p:sp>
      <p:sp>
        <p:nvSpPr>
          <p:cNvPr id="14395" name="Text Box 59"/>
          <p:cNvSpPr txBox="1">
            <a:spLocks noChangeArrowheads="1"/>
          </p:cNvSpPr>
          <p:nvPr/>
        </p:nvSpPr>
        <p:spPr bwMode="auto">
          <a:xfrm>
            <a:off x="457200" y="4648200"/>
            <a:ext cx="549275" cy="1055688"/>
          </a:xfrm>
          <a:prstGeom prst="rect">
            <a:avLst/>
          </a:prstGeom>
          <a:noFill/>
          <a:ln w="9525">
            <a:noFill/>
            <a:miter lim="800000"/>
            <a:headEnd/>
            <a:tailEnd/>
          </a:ln>
          <a:effectLst/>
        </p:spPr>
        <p:txBody>
          <a:bodyPr vert="eaVert" wrap="none">
            <a:spAutoFit/>
          </a:bodyPr>
          <a:lstStyle/>
          <a:p>
            <a:r>
              <a:rPr lang="et-EE"/>
              <a:t>lahusti1</a:t>
            </a:r>
            <a:endParaRPr lang="en-GB"/>
          </a:p>
        </p:txBody>
      </p:sp>
      <p:sp>
        <p:nvSpPr>
          <p:cNvPr id="14396" name="Line 60"/>
          <p:cNvSpPr>
            <a:spLocks noChangeShapeType="1"/>
          </p:cNvSpPr>
          <p:nvPr/>
        </p:nvSpPr>
        <p:spPr bwMode="auto">
          <a:xfrm flipH="1">
            <a:off x="762000" y="3810000"/>
            <a:ext cx="0" cy="533400"/>
          </a:xfrm>
          <a:prstGeom prst="line">
            <a:avLst/>
          </a:prstGeom>
          <a:noFill/>
          <a:ln w="9525">
            <a:solidFill>
              <a:schemeClr val="tx1"/>
            </a:solidFill>
            <a:round/>
            <a:headEnd/>
            <a:tailEnd/>
          </a:ln>
          <a:effectLst/>
        </p:spPr>
        <p:txBody>
          <a:bodyPr/>
          <a:lstStyle/>
          <a:p>
            <a:endParaRPr lang="ru-RU"/>
          </a:p>
        </p:txBody>
      </p:sp>
      <p:sp>
        <p:nvSpPr>
          <p:cNvPr id="14398" name="AutoShape 62"/>
          <p:cNvSpPr>
            <a:spLocks noChangeArrowheads="1"/>
          </p:cNvSpPr>
          <p:nvPr/>
        </p:nvSpPr>
        <p:spPr bwMode="auto">
          <a:xfrm>
            <a:off x="2133600" y="4038600"/>
            <a:ext cx="457200" cy="838200"/>
          </a:xfrm>
          <a:prstGeom prst="can">
            <a:avLst>
              <a:gd name="adj" fmla="val 45833"/>
            </a:avLst>
          </a:prstGeom>
          <a:solidFill>
            <a:schemeClr val="accent1"/>
          </a:solidFill>
          <a:ln w="9525">
            <a:solidFill>
              <a:schemeClr val="tx1"/>
            </a:solidFill>
            <a:round/>
            <a:headEnd/>
            <a:tailEnd/>
          </a:ln>
          <a:effectLst/>
        </p:spPr>
        <p:txBody>
          <a:bodyPr wrap="none" anchor="ctr"/>
          <a:lstStyle/>
          <a:p>
            <a:pPr algn="ctr"/>
            <a:endParaRPr lang="ru-RU"/>
          </a:p>
        </p:txBody>
      </p:sp>
      <p:sp>
        <p:nvSpPr>
          <p:cNvPr id="14397" name="Line 61"/>
          <p:cNvSpPr>
            <a:spLocks noChangeShapeType="1"/>
          </p:cNvSpPr>
          <p:nvPr/>
        </p:nvSpPr>
        <p:spPr bwMode="auto">
          <a:xfrm>
            <a:off x="2362200" y="3810000"/>
            <a:ext cx="0" cy="304800"/>
          </a:xfrm>
          <a:prstGeom prst="line">
            <a:avLst/>
          </a:prstGeom>
          <a:noFill/>
          <a:ln w="9525">
            <a:solidFill>
              <a:schemeClr val="tx1"/>
            </a:solidFill>
            <a:round/>
            <a:headEnd/>
            <a:tailEnd/>
          </a:ln>
          <a:effectLst/>
        </p:spPr>
        <p:txBody>
          <a:bodyPr/>
          <a:lstStyle/>
          <a:p>
            <a:endParaRPr lang="ru-RU"/>
          </a:p>
        </p:txBody>
      </p:sp>
      <p:sp>
        <p:nvSpPr>
          <p:cNvPr id="14399" name="AutoShape 63"/>
          <p:cNvSpPr>
            <a:spLocks noChangeArrowheads="1"/>
          </p:cNvSpPr>
          <p:nvPr/>
        </p:nvSpPr>
        <p:spPr bwMode="auto">
          <a:xfrm>
            <a:off x="1143000" y="4191000"/>
            <a:ext cx="457200" cy="1295400"/>
          </a:xfrm>
          <a:prstGeom prst="can">
            <a:avLst>
              <a:gd name="adj" fmla="val 70833"/>
            </a:avLst>
          </a:prstGeom>
          <a:solidFill>
            <a:schemeClr val="accent1"/>
          </a:solidFill>
          <a:ln w="9525">
            <a:solidFill>
              <a:schemeClr val="tx1"/>
            </a:solidFill>
            <a:round/>
            <a:headEnd/>
            <a:tailEnd/>
          </a:ln>
          <a:effectLst/>
        </p:spPr>
        <p:txBody>
          <a:bodyPr wrap="none" anchor="ctr"/>
          <a:lstStyle/>
          <a:p>
            <a:pPr algn="ctr"/>
            <a:endParaRPr lang="ru-RU"/>
          </a:p>
        </p:txBody>
      </p:sp>
      <p:sp>
        <p:nvSpPr>
          <p:cNvPr id="14400" name="AutoShape 64"/>
          <p:cNvSpPr>
            <a:spLocks noChangeArrowheads="1"/>
          </p:cNvSpPr>
          <p:nvPr/>
        </p:nvSpPr>
        <p:spPr bwMode="auto">
          <a:xfrm>
            <a:off x="1676400" y="4572000"/>
            <a:ext cx="457200" cy="838200"/>
          </a:xfrm>
          <a:prstGeom prst="can">
            <a:avLst>
              <a:gd name="adj" fmla="val 45833"/>
            </a:avLst>
          </a:prstGeom>
          <a:solidFill>
            <a:schemeClr val="accent1"/>
          </a:solidFill>
          <a:ln w="9525">
            <a:solidFill>
              <a:schemeClr val="tx1"/>
            </a:solidFill>
            <a:round/>
            <a:headEnd/>
            <a:tailEnd/>
          </a:ln>
          <a:effectLst/>
        </p:spPr>
        <p:txBody>
          <a:bodyPr wrap="none" anchor="ctr"/>
          <a:lstStyle/>
          <a:p>
            <a:pPr algn="ctr"/>
            <a:endParaRPr lang="ru-RU"/>
          </a:p>
        </p:txBody>
      </p:sp>
      <p:sp>
        <p:nvSpPr>
          <p:cNvPr id="14401" name="Line 65"/>
          <p:cNvSpPr>
            <a:spLocks noChangeShapeType="1"/>
          </p:cNvSpPr>
          <p:nvPr/>
        </p:nvSpPr>
        <p:spPr bwMode="auto">
          <a:xfrm>
            <a:off x="1371600" y="3810000"/>
            <a:ext cx="0" cy="533400"/>
          </a:xfrm>
          <a:prstGeom prst="line">
            <a:avLst/>
          </a:prstGeom>
          <a:noFill/>
          <a:ln w="9525">
            <a:solidFill>
              <a:schemeClr val="tx1"/>
            </a:solidFill>
            <a:round/>
            <a:headEnd/>
            <a:tailEnd/>
          </a:ln>
          <a:effectLst/>
        </p:spPr>
        <p:txBody>
          <a:bodyPr/>
          <a:lstStyle/>
          <a:p>
            <a:endParaRPr lang="ru-RU"/>
          </a:p>
        </p:txBody>
      </p:sp>
      <p:sp>
        <p:nvSpPr>
          <p:cNvPr id="14402" name="Line 66"/>
          <p:cNvSpPr>
            <a:spLocks noChangeShapeType="1"/>
          </p:cNvSpPr>
          <p:nvPr/>
        </p:nvSpPr>
        <p:spPr bwMode="auto">
          <a:xfrm>
            <a:off x="1905000" y="3810000"/>
            <a:ext cx="0" cy="838200"/>
          </a:xfrm>
          <a:prstGeom prst="line">
            <a:avLst/>
          </a:prstGeom>
          <a:noFill/>
          <a:ln w="9525">
            <a:solidFill>
              <a:schemeClr val="tx1"/>
            </a:solidFill>
            <a:round/>
            <a:headEnd/>
            <a:tailEnd/>
          </a:ln>
          <a:effectLst/>
        </p:spPr>
        <p:txBody>
          <a:bodyPr/>
          <a:lstStyle/>
          <a:p>
            <a:endParaRPr lang="ru-RU"/>
          </a:p>
        </p:txBody>
      </p:sp>
      <p:sp>
        <p:nvSpPr>
          <p:cNvPr id="14403" name="Text Box 67"/>
          <p:cNvSpPr txBox="1">
            <a:spLocks noChangeArrowheads="1"/>
          </p:cNvSpPr>
          <p:nvPr/>
        </p:nvSpPr>
        <p:spPr bwMode="auto">
          <a:xfrm>
            <a:off x="1671638" y="4779963"/>
            <a:ext cx="488950" cy="630237"/>
          </a:xfrm>
          <a:prstGeom prst="rect">
            <a:avLst/>
          </a:prstGeom>
          <a:noFill/>
          <a:ln w="9525">
            <a:noFill/>
            <a:miter lim="800000"/>
            <a:headEnd/>
            <a:tailEnd/>
          </a:ln>
          <a:effectLst/>
        </p:spPr>
        <p:txBody>
          <a:bodyPr vert="eaVert" wrap="none">
            <a:spAutoFit/>
          </a:bodyPr>
          <a:lstStyle/>
          <a:p>
            <a:r>
              <a:rPr lang="et-EE" sz="2000"/>
              <a:t>DCA</a:t>
            </a:r>
            <a:endParaRPr lang="en-GB" sz="2000"/>
          </a:p>
        </p:txBody>
      </p:sp>
      <p:sp>
        <p:nvSpPr>
          <p:cNvPr id="14404" name="Text Box 68"/>
          <p:cNvSpPr txBox="1">
            <a:spLocks noChangeArrowheads="1"/>
          </p:cNvSpPr>
          <p:nvPr/>
        </p:nvSpPr>
        <p:spPr bwMode="auto">
          <a:xfrm>
            <a:off x="1127125" y="4419600"/>
            <a:ext cx="549275" cy="1055688"/>
          </a:xfrm>
          <a:prstGeom prst="rect">
            <a:avLst/>
          </a:prstGeom>
          <a:noFill/>
          <a:ln w="9525">
            <a:noFill/>
            <a:miter lim="800000"/>
            <a:headEnd/>
            <a:tailEnd/>
          </a:ln>
          <a:effectLst/>
        </p:spPr>
        <p:txBody>
          <a:bodyPr vert="eaVert" wrap="none">
            <a:spAutoFit/>
          </a:bodyPr>
          <a:lstStyle/>
          <a:p>
            <a:r>
              <a:rPr lang="et-EE"/>
              <a:t>lahusti2</a:t>
            </a:r>
            <a:endParaRPr lang="en-GB"/>
          </a:p>
        </p:txBody>
      </p:sp>
      <p:sp>
        <p:nvSpPr>
          <p:cNvPr id="14405" name="Text Box 69"/>
          <p:cNvSpPr txBox="1">
            <a:spLocks noChangeArrowheads="1"/>
          </p:cNvSpPr>
          <p:nvPr/>
        </p:nvSpPr>
        <p:spPr bwMode="auto">
          <a:xfrm>
            <a:off x="2133600" y="4343400"/>
            <a:ext cx="488950" cy="258763"/>
          </a:xfrm>
          <a:prstGeom prst="rect">
            <a:avLst/>
          </a:prstGeom>
          <a:noFill/>
          <a:ln w="9525">
            <a:noFill/>
            <a:miter lim="800000"/>
            <a:headEnd/>
            <a:tailEnd/>
          </a:ln>
          <a:effectLst/>
        </p:spPr>
        <p:txBody>
          <a:bodyPr vert="eaVert" wrap="none">
            <a:spAutoFit/>
          </a:bodyPr>
          <a:lstStyle/>
          <a:p>
            <a:r>
              <a:rPr lang="et-EE" sz="2000"/>
              <a:t>I</a:t>
            </a:r>
            <a:r>
              <a:rPr lang="et-EE" sz="2000" baseline="-25000"/>
              <a:t>2</a:t>
            </a:r>
            <a:endParaRPr lang="en-GB" sz="2000" baseline="-25000"/>
          </a:p>
        </p:txBody>
      </p:sp>
      <p:sp>
        <p:nvSpPr>
          <p:cNvPr id="14406" name="AutoShape 70"/>
          <p:cNvSpPr>
            <a:spLocks noChangeArrowheads="1"/>
          </p:cNvSpPr>
          <p:nvPr/>
        </p:nvSpPr>
        <p:spPr bwMode="auto">
          <a:xfrm>
            <a:off x="2667000" y="4038600"/>
            <a:ext cx="457200" cy="838200"/>
          </a:xfrm>
          <a:prstGeom prst="can">
            <a:avLst>
              <a:gd name="adj" fmla="val 45833"/>
            </a:avLst>
          </a:prstGeom>
          <a:solidFill>
            <a:schemeClr val="accent1"/>
          </a:solidFill>
          <a:ln w="9525">
            <a:solidFill>
              <a:schemeClr val="tx1"/>
            </a:solidFill>
            <a:round/>
            <a:headEnd/>
            <a:tailEnd/>
          </a:ln>
          <a:effectLst/>
        </p:spPr>
        <p:txBody>
          <a:bodyPr wrap="none" anchor="ctr"/>
          <a:lstStyle/>
          <a:p>
            <a:pPr algn="ctr"/>
            <a:endParaRPr lang="ru-RU"/>
          </a:p>
        </p:txBody>
      </p:sp>
      <p:sp>
        <p:nvSpPr>
          <p:cNvPr id="14407" name="AutoShape 71"/>
          <p:cNvSpPr>
            <a:spLocks noChangeArrowheads="1"/>
          </p:cNvSpPr>
          <p:nvPr/>
        </p:nvSpPr>
        <p:spPr bwMode="auto">
          <a:xfrm>
            <a:off x="3200400" y="4038600"/>
            <a:ext cx="457200" cy="838200"/>
          </a:xfrm>
          <a:prstGeom prst="can">
            <a:avLst>
              <a:gd name="adj" fmla="val 45833"/>
            </a:avLst>
          </a:prstGeom>
          <a:solidFill>
            <a:schemeClr val="accent1"/>
          </a:solidFill>
          <a:ln w="9525">
            <a:solidFill>
              <a:schemeClr val="tx1"/>
            </a:solidFill>
            <a:round/>
            <a:headEnd/>
            <a:tailEnd/>
          </a:ln>
          <a:effectLst/>
        </p:spPr>
        <p:txBody>
          <a:bodyPr wrap="none" anchor="ctr"/>
          <a:lstStyle/>
          <a:p>
            <a:pPr algn="ctr"/>
            <a:endParaRPr lang="ru-RU"/>
          </a:p>
        </p:txBody>
      </p:sp>
      <p:sp>
        <p:nvSpPr>
          <p:cNvPr id="14408" name="Text Box 72"/>
          <p:cNvSpPr txBox="1">
            <a:spLocks noChangeArrowheads="1"/>
          </p:cNvSpPr>
          <p:nvPr/>
        </p:nvSpPr>
        <p:spPr bwMode="auto">
          <a:xfrm>
            <a:off x="2635250" y="4267200"/>
            <a:ext cx="488950" cy="628650"/>
          </a:xfrm>
          <a:prstGeom prst="rect">
            <a:avLst/>
          </a:prstGeom>
          <a:noFill/>
          <a:ln w="9525">
            <a:noFill/>
            <a:miter lim="800000"/>
            <a:headEnd/>
            <a:tailEnd/>
          </a:ln>
          <a:effectLst/>
        </p:spPr>
        <p:txBody>
          <a:bodyPr vert="eaVert" wrap="none">
            <a:spAutoFit/>
          </a:bodyPr>
          <a:lstStyle/>
          <a:p>
            <a:r>
              <a:rPr lang="et-EE" sz="2000"/>
              <a:t>Cap1</a:t>
            </a:r>
            <a:endParaRPr lang="en-GB" sz="2000"/>
          </a:p>
        </p:txBody>
      </p:sp>
      <p:sp>
        <p:nvSpPr>
          <p:cNvPr id="14409" name="Text Box 73"/>
          <p:cNvSpPr txBox="1">
            <a:spLocks noChangeArrowheads="1"/>
          </p:cNvSpPr>
          <p:nvPr/>
        </p:nvSpPr>
        <p:spPr bwMode="auto">
          <a:xfrm>
            <a:off x="3168650" y="4267200"/>
            <a:ext cx="488950" cy="628650"/>
          </a:xfrm>
          <a:prstGeom prst="rect">
            <a:avLst/>
          </a:prstGeom>
          <a:noFill/>
          <a:ln w="9525">
            <a:noFill/>
            <a:miter lim="800000"/>
            <a:headEnd/>
            <a:tailEnd/>
          </a:ln>
          <a:effectLst/>
        </p:spPr>
        <p:txBody>
          <a:bodyPr vert="eaVert" wrap="none">
            <a:spAutoFit/>
          </a:bodyPr>
          <a:lstStyle/>
          <a:p>
            <a:r>
              <a:rPr lang="et-EE" sz="2000"/>
              <a:t>Cap2</a:t>
            </a:r>
            <a:endParaRPr lang="en-GB" sz="2000"/>
          </a:p>
        </p:txBody>
      </p:sp>
      <p:sp>
        <p:nvSpPr>
          <p:cNvPr id="14410" name="Line 74"/>
          <p:cNvSpPr>
            <a:spLocks noChangeShapeType="1"/>
          </p:cNvSpPr>
          <p:nvPr/>
        </p:nvSpPr>
        <p:spPr bwMode="auto">
          <a:xfrm>
            <a:off x="2895600" y="3810000"/>
            <a:ext cx="0" cy="304800"/>
          </a:xfrm>
          <a:prstGeom prst="line">
            <a:avLst/>
          </a:prstGeom>
          <a:noFill/>
          <a:ln w="9525">
            <a:solidFill>
              <a:schemeClr val="tx1"/>
            </a:solidFill>
            <a:round/>
            <a:headEnd/>
            <a:tailEnd/>
          </a:ln>
          <a:effectLst/>
        </p:spPr>
        <p:txBody>
          <a:bodyPr/>
          <a:lstStyle/>
          <a:p>
            <a:endParaRPr lang="ru-RU"/>
          </a:p>
        </p:txBody>
      </p:sp>
      <p:sp>
        <p:nvSpPr>
          <p:cNvPr id="14411" name="Line 75"/>
          <p:cNvSpPr>
            <a:spLocks noChangeShapeType="1"/>
          </p:cNvSpPr>
          <p:nvPr/>
        </p:nvSpPr>
        <p:spPr bwMode="auto">
          <a:xfrm>
            <a:off x="3429000" y="3810000"/>
            <a:ext cx="0" cy="304800"/>
          </a:xfrm>
          <a:prstGeom prst="line">
            <a:avLst/>
          </a:prstGeom>
          <a:noFill/>
          <a:ln w="9525">
            <a:solidFill>
              <a:schemeClr val="tx1"/>
            </a:solidFill>
            <a:round/>
            <a:headEnd/>
            <a:tailEnd/>
          </a:ln>
          <a:effectLst/>
        </p:spPr>
        <p:txBody>
          <a:bodyPr/>
          <a:lstStyle/>
          <a:p>
            <a:endParaRPr lang="ru-RU"/>
          </a:p>
        </p:txBody>
      </p:sp>
      <p:sp>
        <p:nvSpPr>
          <p:cNvPr id="14412" name="AutoShape 76"/>
          <p:cNvSpPr>
            <a:spLocks noChangeArrowheads="1"/>
          </p:cNvSpPr>
          <p:nvPr/>
        </p:nvSpPr>
        <p:spPr bwMode="auto">
          <a:xfrm>
            <a:off x="3733800" y="4038600"/>
            <a:ext cx="457200" cy="838200"/>
          </a:xfrm>
          <a:prstGeom prst="can">
            <a:avLst>
              <a:gd name="adj" fmla="val 45833"/>
            </a:avLst>
          </a:prstGeom>
          <a:solidFill>
            <a:schemeClr val="accent1"/>
          </a:solidFill>
          <a:ln w="9525">
            <a:solidFill>
              <a:schemeClr val="tx1"/>
            </a:solidFill>
            <a:round/>
            <a:headEnd/>
            <a:tailEnd/>
          </a:ln>
          <a:effectLst/>
        </p:spPr>
        <p:txBody>
          <a:bodyPr wrap="none" anchor="ctr"/>
          <a:lstStyle/>
          <a:p>
            <a:pPr algn="ctr"/>
            <a:endParaRPr lang="ru-RU"/>
          </a:p>
        </p:txBody>
      </p:sp>
      <p:sp>
        <p:nvSpPr>
          <p:cNvPr id="14413" name="Text Box 77"/>
          <p:cNvSpPr txBox="1">
            <a:spLocks noChangeArrowheads="1"/>
          </p:cNvSpPr>
          <p:nvPr/>
        </p:nvSpPr>
        <p:spPr bwMode="auto">
          <a:xfrm>
            <a:off x="3702050" y="4267200"/>
            <a:ext cx="488950" cy="514350"/>
          </a:xfrm>
          <a:prstGeom prst="rect">
            <a:avLst/>
          </a:prstGeom>
          <a:noFill/>
          <a:ln w="9525">
            <a:noFill/>
            <a:miter lim="800000"/>
            <a:headEnd/>
            <a:tailEnd/>
          </a:ln>
          <a:effectLst/>
        </p:spPr>
        <p:txBody>
          <a:bodyPr vert="eaVert" wrap="none">
            <a:spAutoFit/>
          </a:bodyPr>
          <a:lstStyle/>
          <a:p>
            <a:r>
              <a:rPr lang="et-EE" sz="2000"/>
              <a:t>Tetr</a:t>
            </a:r>
            <a:endParaRPr lang="en-GB" sz="2000"/>
          </a:p>
        </p:txBody>
      </p:sp>
      <p:sp>
        <p:nvSpPr>
          <p:cNvPr id="14414" name="Line 78"/>
          <p:cNvSpPr>
            <a:spLocks noChangeShapeType="1"/>
          </p:cNvSpPr>
          <p:nvPr/>
        </p:nvSpPr>
        <p:spPr bwMode="auto">
          <a:xfrm>
            <a:off x="3962400" y="3810000"/>
            <a:ext cx="0" cy="304800"/>
          </a:xfrm>
          <a:prstGeom prst="line">
            <a:avLst/>
          </a:prstGeom>
          <a:noFill/>
          <a:ln w="9525">
            <a:solidFill>
              <a:schemeClr val="tx1"/>
            </a:solidFill>
            <a:round/>
            <a:headEnd/>
            <a:tailEnd/>
          </a:ln>
          <a:effectLst/>
        </p:spPr>
        <p:txBody>
          <a:bodyPr/>
          <a:lstStyle/>
          <a:p>
            <a:endParaRPr lang="ru-RU"/>
          </a:p>
        </p:txBody>
      </p:sp>
      <p:sp>
        <p:nvSpPr>
          <p:cNvPr id="14415" name="AutoShape 79"/>
          <p:cNvSpPr>
            <a:spLocks noChangeArrowheads="1"/>
          </p:cNvSpPr>
          <p:nvPr/>
        </p:nvSpPr>
        <p:spPr bwMode="auto">
          <a:xfrm>
            <a:off x="4343400" y="4038600"/>
            <a:ext cx="381000" cy="457200"/>
          </a:xfrm>
          <a:prstGeom prst="can">
            <a:avLst>
              <a:gd name="adj" fmla="val 30000"/>
            </a:avLst>
          </a:prstGeom>
          <a:solidFill>
            <a:schemeClr val="accent1"/>
          </a:solidFill>
          <a:ln w="9525">
            <a:solidFill>
              <a:schemeClr val="tx1"/>
            </a:solidFill>
            <a:round/>
            <a:headEnd/>
            <a:tailEnd/>
          </a:ln>
          <a:effectLst/>
        </p:spPr>
        <p:txBody>
          <a:bodyPr wrap="none" anchor="ctr"/>
          <a:lstStyle/>
          <a:p>
            <a:pPr algn="ctr"/>
            <a:endParaRPr lang="ru-RU"/>
          </a:p>
        </p:txBody>
      </p:sp>
      <p:sp>
        <p:nvSpPr>
          <p:cNvPr id="14416" name="Line 80"/>
          <p:cNvSpPr>
            <a:spLocks noChangeShapeType="1"/>
          </p:cNvSpPr>
          <p:nvPr/>
        </p:nvSpPr>
        <p:spPr bwMode="auto">
          <a:xfrm>
            <a:off x="4495800" y="3810000"/>
            <a:ext cx="0" cy="304800"/>
          </a:xfrm>
          <a:prstGeom prst="line">
            <a:avLst/>
          </a:prstGeom>
          <a:noFill/>
          <a:ln w="9525">
            <a:solidFill>
              <a:schemeClr val="tx1"/>
            </a:solidFill>
            <a:round/>
            <a:headEnd/>
            <a:tailEnd/>
          </a:ln>
          <a:effectLst/>
        </p:spPr>
        <p:txBody>
          <a:bodyPr/>
          <a:lstStyle/>
          <a:p>
            <a:endParaRPr lang="ru-RU"/>
          </a:p>
        </p:txBody>
      </p:sp>
      <p:sp>
        <p:nvSpPr>
          <p:cNvPr id="14417" name="Text Box 81"/>
          <p:cNvSpPr txBox="1">
            <a:spLocks noChangeArrowheads="1"/>
          </p:cNvSpPr>
          <p:nvPr/>
        </p:nvSpPr>
        <p:spPr bwMode="auto">
          <a:xfrm>
            <a:off x="4327525" y="4076700"/>
            <a:ext cx="349250" cy="366713"/>
          </a:xfrm>
          <a:prstGeom prst="rect">
            <a:avLst/>
          </a:prstGeom>
          <a:noFill/>
          <a:ln w="9525">
            <a:noFill/>
            <a:miter lim="800000"/>
            <a:headEnd/>
            <a:tailEnd/>
          </a:ln>
          <a:effectLst/>
        </p:spPr>
        <p:txBody>
          <a:bodyPr wrap="none">
            <a:spAutoFit/>
          </a:bodyPr>
          <a:lstStyle/>
          <a:p>
            <a:r>
              <a:rPr lang="et-EE" sz="1800"/>
              <a:t>A</a:t>
            </a:r>
            <a:endParaRPr lang="en-GB" sz="1800"/>
          </a:p>
        </p:txBody>
      </p:sp>
      <p:sp>
        <p:nvSpPr>
          <p:cNvPr id="14418" name="AutoShape 82"/>
          <p:cNvSpPr>
            <a:spLocks noChangeArrowheads="1"/>
          </p:cNvSpPr>
          <p:nvPr/>
        </p:nvSpPr>
        <p:spPr bwMode="auto">
          <a:xfrm>
            <a:off x="4800600" y="4038600"/>
            <a:ext cx="381000" cy="457200"/>
          </a:xfrm>
          <a:prstGeom prst="can">
            <a:avLst>
              <a:gd name="adj" fmla="val 30000"/>
            </a:avLst>
          </a:prstGeom>
          <a:solidFill>
            <a:schemeClr val="accent1"/>
          </a:solidFill>
          <a:ln w="9525">
            <a:solidFill>
              <a:schemeClr val="tx1"/>
            </a:solidFill>
            <a:round/>
            <a:headEnd/>
            <a:tailEnd/>
          </a:ln>
          <a:effectLst/>
        </p:spPr>
        <p:txBody>
          <a:bodyPr wrap="none" anchor="ctr"/>
          <a:lstStyle/>
          <a:p>
            <a:pPr algn="ctr"/>
            <a:endParaRPr lang="ru-RU"/>
          </a:p>
        </p:txBody>
      </p:sp>
      <p:sp>
        <p:nvSpPr>
          <p:cNvPr id="14419" name="Line 83"/>
          <p:cNvSpPr>
            <a:spLocks noChangeShapeType="1"/>
          </p:cNvSpPr>
          <p:nvPr/>
        </p:nvSpPr>
        <p:spPr bwMode="auto">
          <a:xfrm>
            <a:off x="4953000" y="3810000"/>
            <a:ext cx="0" cy="304800"/>
          </a:xfrm>
          <a:prstGeom prst="line">
            <a:avLst/>
          </a:prstGeom>
          <a:noFill/>
          <a:ln w="9525">
            <a:solidFill>
              <a:schemeClr val="tx1"/>
            </a:solidFill>
            <a:round/>
            <a:headEnd/>
            <a:tailEnd/>
          </a:ln>
          <a:effectLst/>
        </p:spPr>
        <p:txBody>
          <a:bodyPr/>
          <a:lstStyle/>
          <a:p>
            <a:endParaRPr lang="ru-RU"/>
          </a:p>
        </p:txBody>
      </p:sp>
      <p:sp>
        <p:nvSpPr>
          <p:cNvPr id="14420" name="Text Box 84"/>
          <p:cNvSpPr txBox="1">
            <a:spLocks noChangeArrowheads="1"/>
          </p:cNvSpPr>
          <p:nvPr/>
        </p:nvSpPr>
        <p:spPr bwMode="auto">
          <a:xfrm>
            <a:off x="4784725" y="4076700"/>
            <a:ext cx="349250" cy="366713"/>
          </a:xfrm>
          <a:prstGeom prst="rect">
            <a:avLst/>
          </a:prstGeom>
          <a:noFill/>
          <a:ln w="9525">
            <a:noFill/>
            <a:miter lim="800000"/>
            <a:headEnd/>
            <a:tailEnd/>
          </a:ln>
          <a:effectLst/>
        </p:spPr>
        <p:txBody>
          <a:bodyPr wrap="none">
            <a:spAutoFit/>
          </a:bodyPr>
          <a:lstStyle/>
          <a:p>
            <a:r>
              <a:rPr lang="et-EE" sz="1800"/>
              <a:t>G</a:t>
            </a:r>
            <a:endParaRPr lang="en-GB" sz="1800"/>
          </a:p>
        </p:txBody>
      </p:sp>
      <p:sp>
        <p:nvSpPr>
          <p:cNvPr id="14421" name="AutoShape 85"/>
          <p:cNvSpPr>
            <a:spLocks noChangeArrowheads="1"/>
          </p:cNvSpPr>
          <p:nvPr/>
        </p:nvSpPr>
        <p:spPr bwMode="auto">
          <a:xfrm>
            <a:off x="5257800" y="4038600"/>
            <a:ext cx="381000" cy="457200"/>
          </a:xfrm>
          <a:prstGeom prst="can">
            <a:avLst>
              <a:gd name="adj" fmla="val 30000"/>
            </a:avLst>
          </a:prstGeom>
          <a:solidFill>
            <a:schemeClr val="accent1"/>
          </a:solidFill>
          <a:ln w="9525">
            <a:solidFill>
              <a:schemeClr val="tx1"/>
            </a:solidFill>
            <a:round/>
            <a:headEnd/>
            <a:tailEnd/>
          </a:ln>
          <a:effectLst/>
        </p:spPr>
        <p:txBody>
          <a:bodyPr wrap="none" anchor="ctr"/>
          <a:lstStyle/>
          <a:p>
            <a:pPr algn="ctr"/>
            <a:endParaRPr lang="ru-RU"/>
          </a:p>
        </p:txBody>
      </p:sp>
      <p:sp>
        <p:nvSpPr>
          <p:cNvPr id="14422" name="Line 86"/>
          <p:cNvSpPr>
            <a:spLocks noChangeShapeType="1"/>
          </p:cNvSpPr>
          <p:nvPr/>
        </p:nvSpPr>
        <p:spPr bwMode="auto">
          <a:xfrm>
            <a:off x="5410200" y="3810000"/>
            <a:ext cx="0" cy="304800"/>
          </a:xfrm>
          <a:prstGeom prst="line">
            <a:avLst/>
          </a:prstGeom>
          <a:noFill/>
          <a:ln w="9525">
            <a:solidFill>
              <a:schemeClr val="tx1"/>
            </a:solidFill>
            <a:round/>
            <a:headEnd/>
            <a:tailEnd/>
          </a:ln>
          <a:effectLst/>
        </p:spPr>
        <p:txBody>
          <a:bodyPr/>
          <a:lstStyle/>
          <a:p>
            <a:endParaRPr lang="ru-RU"/>
          </a:p>
        </p:txBody>
      </p:sp>
      <p:sp>
        <p:nvSpPr>
          <p:cNvPr id="14423" name="Text Box 87"/>
          <p:cNvSpPr txBox="1">
            <a:spLocks noChangeArrowheads="1"/>
          </p:cNvSpPr>
          <p:nvPr/>
        </p:nvSpPr>
        <p:spPr bwMode="auto">
          <a:xfrm>
            <a:off x="5241925" y="4076700"/>
            <a:ext cx="336550" cy="366713"/>
          </a:xfrm>
          <a:prstGeom prst="rect">
            <a:avLst/>
          </a:prstGeom>
          <a:noFill/>
          <a:ln w="9525">
            <a:noFill/>
            <a:miter lim="800000"/>
            <a:headEnd/>
            <a:tailEnd/>
          </a:ln>
          <a:effectLst/>
        </p:spPr>
        <p:txBody>
          <a:bodyPr wrap="none">
            <a:spAutoFit/>
          </a:bodyPr>
          <a:lstStyle/>
          <a:p>
            <a:r>
              <a:rPr lang="et-EE" sz="1800"/>
              <a:t>C</a:t>
            </a:r>
            <a:endParaRPr lang="en-GB" sz="1800"/>
          </a:p>
        </p:txBody>
      </p:sp>
      <p:sp>
        <p:nvSpPr>
          <p:cNvPr id="14424" name="AutoShape 88"/>
          <p:cNvSpPr>
            <a:spLocks noChangeArrowheads="1"/>
          </p:cNvSpPr>
          <p:nvPr/>
        </p:nvSpPr>
        <p:spPr bwMode="auto">
          <a:xfrm>
            <a:off x="5715000" y="4038600"/>
            <a:ext cx="381000" cy="457200"/>
          </a:xfrm>
          <a:prstGeom prst="can">
            <a:avLst>
              <a:gd name="adj" fmla="val 30000"/>
            </a:avLst>
          </a:prstGeom>
          <a:solidFill>
            <a:schemeClr val="accent1"/>
          </a:solidFill>
          <a:ln w="9525">
            <a:solidFill>
              <a:schemeClr val="tx1"/>
            </a:solidFill>
            <a:round/>
            <a:headEnd/>
            <a:tailEnd/>
          </a:ln>
          <a:effectLst/>
        </p:spPr>
        <p:txBody>
          <a:bodyPr wrap="none" anchor="ctr"/>
          <a:lstStyle/>
          <a:p>
            <a:pPr algn="ctr"/>
            <a:endParaRPr lang="ru-RU"/>
          </a:p>
        </p:txBody>
      </p:sp>
      <p:sp>
        <p:nvSpPr>
          <p:cNvPr id="14425" name="Line 89"/>
          <p:cNvSpPr>
            <a:spLocks noChangeShapeType="1"/>
          </p:cNvSpPr>
          <p:nvPr/>
        </p:nvSpPr>
        <p:spPr bwMode="auto">
          <a:xfrm>
            <a:off x="5867400" y="3810000"/>
            <a:ext cx="0" cy="304800"/>
          </a:xfrm>
          <a:prstGeom prst="line">
            <a:avLst/>
          </a:prstGeom>
          <a:noFill/>
          <a:ln w="9525">
            <a:solidFill>
              <a:schemeClr val="tx1"/>
            </a:solidFill>
            <a:round/>
            <a:headEnd/>
            <a:tailEnd/>
          </a:ln>
          <a:effectLst/>
        </p:spPr>
        <p:txBody>
          <a:bodyPr/>
          <a:lstStyle/>
          <a:p>
            <a:endParaRPr lang="ru-RU"/>
          </a:p>
        </p:txBody>
      </p:sp>
      <p:sp>
        <p:nvSpPr>
          <p:cNvPr id="14426" name="Text Box 90"/>
          <p:cNvSpPr txBox="1">
            <a:spLocks noChangeArrowheads="1"/>
          </p:cNvSpPr>
          <p:nvPr/>
        </p:nvSpPr>
        <p:spPr bwMode="auto">
          <a:xfrm>
            <a:off x="5699125" y="4076700"/>
            <a:ext cx="323850" cy="366713"/>
          </a:xfrm>
          <a:prstGeom prst="rect">
            <a:avLst/>
          </a:prstGeom>
          <a:noFill/>
          <a:ln w="9525">
            <a:noFill/>
            <a:miter lim="800000"/>
            <a:headEnd/>
            <a:tailEnd/>
          </a:ln>
          <a:effectLst/>
        </p:spPr>
        <p:txBody>
          <a:bodyPr wrap="none">
            <a:spAutoFit/>
          </a:bodyPr>
          <a:lstStyle/>
          <a:p>
            <a:r>
              <a:rPr lang="et-EE" sz="1800"/>
              <a:t>T</a:t>
            </a:r>
            <a:endParaRPr lang="en-GB" sz="1800"/>
          </a:p>
        </p:txBody>
      </p:sp>
      <p:sp>
        <p:nvSpPr>
          <p:cNvPr id="14427" name="AutoShape 91"/>
          <p:cNvSpPr>
            <a:spLocks noChangeArrowheads="1"/>
          </p:cNvSpPr>
          <p:nvPr/>
        </p:nvSpPr>
        <p:spPr bwMode="auto">
          <a:xfrm>
            <a:off x="6172200" y="4038600"/>
            <a:ext cx="381000" cy="457200"/>
          </a:xfrm>
          <a:prstGeom prst="can">
            <a:avLst>
              <a:gd name="adj" fmla="val 30000"/>
            </a:avLst>
          </a:prstGeom>
          <a:solidFill>
            <a:schemeClr val="accent1"/>
          </a:solidFill>
          <a:ln w="9525">
            <a:solidFill>
              <a:schemeClr val="tx1"/>
            </a:solidFill>
            <a:round/>
            <a:headEnd/>
            <a:tailEnd/>
          </a:ln>
          <a:effectLst/>
        </p:spPr>
        <p:txBody>
          <a:bodyPr wrap="none" anchor="ctr"/>
          <a:lstStyle/>
          <a:p>
            <a:pPr algn="ctr"/>
            <a:endParaRPr lang="ru-RU"/>
          </a:p>
        </p:txBody>
      </p:sp>
      <p:sp>
        <p:nvSpPr>
          <p:cNvPr id="14428" name="Line 92"/>
          <p:cNvSpPr>
            <a:spLocks noChangeShapeType="1"/>
          </p:cNvSpPr>
          <p:nvPr/>
        </p:nvSpPr>
        <p:spPr bwMode="auto">
          <a:xfrm>
            <a:off x="6324600" y="3810000"/>
            <a:ext cx="0" cy="304800"/>
          </a:xfrm>
          <a:prstGeom prst="line">
            <a:avLst/>
          </a:prstGeom>
          <a:noFill/>
          <a:ln w="9525">
            <a:solidFill>
              <a:schemeClr val="tx1"/>
            </a:solidFill>
            <a:round/>
            <a:headEnd/>
            <a:tailEnd/>
          </a:ln>
          <a:effectLst/>
        </p:spPr>
        <p:txBody>
          <a:bodyPr/>
          <a:lstStyle/>
          <a:p>
            <a:endParaRPr lang="ru-RU"/>
          </a:p>
        </p:txBody>
      </p:sp>
      <p:sp>
        <p:nvSpPr>
          <p:cNvPr id="14429" name="Text Box 93"/>
          <p:cNvSpPr txBox="1">
            <a:spLocks noChangeArrowheads="1"/>
          </p:cNvSpPr>
          <p:nvPr/>
        </p:nvSpPr>
        <p:spPr bwMode="auto">
          <a:xfrm>
            <a:off x="6156325" y="4076700"/>
            <a:ext cx="349250" cy="366713"/>
          </a:xfrm>
          <a:prstGeom prst="rect">
            <a:avLst/>
          </a:prstGeom>
          <a:noFill/>
          <a:ln w="9525">
            <a:noFill/>
            <a:miter lim="800000"/>
            <a:headEnd/>
            <a:tailEnd/>
          </a:ln>
          <a:effectLst/>
        </p:spPr>
        <p:txBody>
          <a:bodyPr wrap="none">
            <a:spAutoFit/>
          </a:bodyPr>
          <a:lstStyle/>
          <a:p>
            <a:r>
              <a:rPr lang="et-EE" sz="1800"/>
              <a:t>X</a:t>
            </a:r>
            <a:endParaRPr lang="en-GB" sz="1800"/>
          </a:p>
        </p:txBody>
      </p:sp>
      <p:sp>
        <p:nvSpPr>
          <p:cNvPr id="14430" name="Line 94"/>
          <p:cNvSpPr>
            <a:spLocks noChangeShapeType="1"/>
          </p:cNvSpPr>
          <p:nvPr/>
        </p:nvSpPr>
        <p:spPr bwMode="auto">
          <a:xfrm flipV="1">
            <a:off x="6400800" y="3886200"/>
            <a:ext cx="0" cy="228600"/>
          </a:xfrm>
          <a:prstGeom prst="line">
            <a:avLst/>
          </a:prstGeom>
          <a:noFill/>
          <a:ln w="9525">
            <a:solidFill>
              <a:schemeClr val="accent2"/>
            </a:solidFill>
            <a:round/>
            <a:headEnd/>
            <a:tailEnd/>
          </a:ln>
          <a:effectLst/>
        </p:spPr>
        <p:txBody>
          <a:bodyPr/>
          <a:lstStyle/>
          <a:p>
            <a:endParaRPr lang="ru-RU"/>
          </a:p>
        </p:txBody>
      </p:sp>
      <p:sp>
        <p:nvSpPr>
          <p:cNvPr id="14431" name="Line 95"/>
          <p:cNvSpPr>
            <a:spLocks noChangeShapeType="1"/>
          </p:cNvSpPr>
          <p:nvPr/>
        </p:nvSpPr>
        <p:spPr bwMode="auto">
          <a:xfrm flipH="1">
            <a:off x="304800" y="3886200"/>
            <a:ext cx="6096000" cy="0"/>
          </a:xfrm>
          <a:prstGeom prst="line">
            <a:avLst/>
          </a:prstGeom>
          <a:noFill/>
          <a:ln w="9525">
            <a:solidFill>
              <a:schemeClr val="accent2"/>
            </a:solidFill>
            <a:round/>
            <a:headEnd/>
            <a:tailEnd/>
          </a:ln>
          <a:effectLst/>
        </p:spPr>
        <p:txBody>
          <a:bodyPr/>
          <a:lstStyle/>
          <a:p>
            <a:endParaRPr lang="ru-RU"/>
          </a:p>
        </p:txBody>
      </p:sp>
      <p:sp>
        <p:nvSpPr>
          <p:cNvPr id="14432" name="Line 96"/>
          <p:cNvSpPr>
            <a:spLocks noChangeShapeType="1"/>
          </p:cNvSpPr>
          <p:nvPr/>
        </p:nvSpPr>
        <p:spPr bwMode="auto">
          <a:xfrm flipV="1">
            <a:off x="5943600" y="3886200"/>
            <a:ext cx="0" cy="228600"/>
          </a:xfrm>
          <a:prstGeom prst="line">
            <a:avLst/>
          </a:prstGeom>
          <a:noFill/>
          <a:ln w="9525">
            <a:solidFill>
              <a:schemeClr val="accent2"/>
            </a:solidFill>
            <a:round/>
            <a:headEnd/>
            <a:tailEnd/>
          </a:ln>
          <a:effectLst/>
        </p:spPr>
        <p:txBody>
          <a:bodyPr/>
          <a:lstStyle/>
          <a:p>
            <a:endParaRPr lang="ru-RU"/>
          </a:p>
        </p:txBody>
      </p:sp>
      <p:sp>
        <p:nvSpPr>
          <p:cNvPr id="14433" name="Line 97"/>
          <p:cNvSpPr>
            <a:spLocks noChangeShapeType="1"/>
          </p:cNvSpPr>
          <p:nvPr/>
        </p:nvSpPr>
        <p:spPr bwMode="auto">
          <a:xfrm flipV="1">
            <a:off x="5486400" y="3886200"/>
            <a:ext cx="0" cy="228600"/>
          </a:xfrm>
          <a:prstGeom prst="line">
            <a:avLst/>
          </a:prstGeom>
          <a:noFill/>
          <a:ln w="9525">
            <a:solidFill>
              <a:schemeClr val="accent2"/>
            </a:solidFill>
            <a:round/>
            <a:headEnd/>
            <a:tailEnd/>
          </a:ln>
          <a:effectLst/>
        </p:spPr>
        <p:txBody>
          <a:bodyPr/>
          <a:lstStyle/>
          <a:p>
            <a:endParaRPr lang="ru-RU"/>
          </a:p>
        </p:txBody>
      </p:sp>
      <p:sp>
        <p:nvSpPr>
          <p:cNvPr id="14434" name="Line 98"/>
          <p:cNvSpPr>
            <a:spLocks noChangeShapeType="1"/>
          </p:cNvSpPr>
          <p:nvPr/>
        </p:nvSpPr>
        <p:spPr bwMode="auto">
          <a:xfrm flipV="1">
            <a:off x="5105400" y="3886200"/>
            <a:ext cx="0" cy="228600"/>
          </a:xfrm>
          <a:prstGeom prst="line">
            <a:avLst/>
          </a:prstGeom>
          <a:noFill/>
          <a:ln w="9525">
            <a:solidFill>
              <a:schemeClr val="accent2"/>
            </a:solidFill>
            <a:round/>
            <a:headEnd/>
            <a:tailEnd/>
          </a:ln>
          <a:effectLst/>
        </p:spPr>
        <p:txBody>
          <a:bodyPr/>
          <a:lstStyle/>
          <a:p>
            <a:endParaRPr lang="ru-RU"/>
          </a:p>
        </p:txBody>
      </p:sp>
      <p:sp>
        <p:nvSpPr>
          <p:cNvPr id="14435" name="Line 99"/>
          <p:cNvSpPr>
            <a:spLocks noChangeShapeType="1"/>
          </p:cNvSpPr>
          <p:nvPr/>
        </p:nvSpPr>
        <p:spPr bwMode="auto">
          <a:xfrm flipV="1">
            <a:off x="4572000" y="3886200"/>
            <a:ext cx="0" cy="228600"/>
          </a:xfrm>
          <a:prstGeom prst="line">
            <a:avLst/>
          </a:prstGeom>
          <a:noFill/>
          <a:ln w="9525">
            <a:solidFill>
              <a:schemeClr val="accent2"/>
            </a:solidFill>
            <a:round/>
            <a:headEnd/>
            <a:tailEnd/>
          </a:ln>
          <a:effectLst/>
        </p:spPr>
        <p:txBody>
          <a:bodyPr/>
          <a:lstStyle/>
          <a:p>
            <a:endParaRPr lang="ru-RU"/>
          </a:p>
        </p:txBody>
      </p:sp>
      <p:sp>
        <p:nvSpPr>
          <p:cNvPr id="14436" name="Line 100"/>
          <p:cNvSpPr>
            <a:spLocks noChangeShapeType="1"/>
          </p:cNvSpPr>
          <p:nvPr/>
        </p:nvSpPr>
        <p:spPr bwMode="auto">
          <a:xfrm flipV="1">
            <a:off x="4038600" y="3886200"/>
            <a:ext cx="0" cy="228600"/>
          </a:xfrm>
          <a:prstGeom prst="line">
            <a:avLst/>
          </a:prstGeom>
          <a:noFill/>
          <a:ln w="9525">
            <a:solidFill>
              <a:schemeClr val="accent2"/>
            </a:solidFill>
            <a:round/>
            <a:headEnd/>
            <a:tailEnd/>
          </a:ln>
          <a:effectLst/>
        </p:spPr>
        <p:txBody>
          <a:bodyPr/>
          <a:lstStyle/>
          <a:p>
            <a:endParaRPr lang="ru-RU"/>
          </a:p>
        </p:txBody>
      </p:sp>
      <p:sp>
        <p:nvSpPr>
          <p:cNvPr id="14437" name="Line 101"/>
          <p:cNvSpPr>
            <a:spLocks noChangeShapeType="1"/>
          </p:cNvSpPr>
          <p:nvPr/>
        </p:nvSpPr>
        <p:spPr bwMode="auto">
          <a:xfrm flipV="1">
            <a:off x="3505200" y="3886200"/>
            <a:ext cx="0" cy="228600"/>
          </a:xfrm>
          <a:prstGeom prst="line">
            <a:avLst/>
          </a:prstGeom>
          <a:noFill/>
          <a:ln w="9525">
            <a:solidFill>
              <a:schemeClr val="accent2"/>
            </a:solidFill>
            <a:round/>
            <a:headEnd/>
            <a:tailEnd/>
          </a:ln>
          <a:effectLst/>
        </p:spPr>
        <p:txBody>
          <a:bodyPr/>
          <a:lstStyle/>
          <a:p>
            <a:endParaRPr lang="ru-RU"/>
          </a:p>
        </p:txBody>
      </p:sp>
      <p:sp>
        <p:nvSpPr>
          <p:cNvPr id="14438" name="Line 102"/>
          <p:cNvSpPr>
            <a:spLocks noChangeShapeType="1"/>
          </p:cNvSpPr>
          <p:nvPr/>
        </p:nvSpPr>
        <p:spPr bwMode="auto">
          <a:xfrm flipV="1">
            <a:off x="2971800" y="3886200"/>
            <a:ext cx="0" cy="228600"/>
          </a:xfrm>
          <a:prstGeom prst="line">
            <a:avLst/>
          </a:prstGeom>
          <a:noFill/>
          <a:ln w="9525">
            <a:solidFill>
              <a:schemeClr val="accent2"/>
            </a:solidFill>
            <a:round/>
            <a:headEnd/>
            <a:tailEnd/>
          </a:ln>
          <a:effectLst/>
        </p:spPr>
        <p:txBody>
          <a:bodyPr/>
          <a:lstStyle/>
          <a:p>
            <a:endParaRPr lang="ru-RU"/>
          </a:p>
        </p:txBody>
      </p:sp>
      <p:sp>
        <p:nvSpPr>
          <p:cNvPr id="14439" name="Line 103"/>
          <p:cNvSpPr>
            <a:spLocks noChangeShapeType="1"/>
          </p:cNvSpPr>
          <p:nvPr/>
        </p:nvSpPr>
        <p:spPr bwMode="auto">
          <a:xfrm flipV="1">
            <a:off x="2438400" y="3886200"/>
            <a:ext cx="0" cy="228600"/>
          </a:xfrm>
          <a:prstGeom prst="line">
            <a:avLst/>
          </a:prstGeom>
          <a:noFill/>
          <a:ln w="9525">
            <a:solidFill>
              <a:schemeClr val="accent2"/>
            </a:solidFill>
            <a:round/>
            <a:headEnd/>
            <a:tailEnd/>
          </a:ln>
          <a:effectLst/>
        </p:spPr>
        <p:txBody>
          <a:bodyPr/>
          <a:lstStyle/>
          <a:p>
            <a:endParaRPr lang="ru-RU"/>
          </a:p>
        </p:txBody>
      </p:sp>
      <p:sp>
        <p:nvSpPr>
          <p:cNvPr id="14440" name="Line 104"/>
          <p:cNvSpPr>
            <a:spLocks noChangeShapeType="1"/>
          </p:cNvSpPr>
          <p:nvPr/>
        </p:nvSpPr>
        <p:spPr bwMode="auto">
          <a:xfrm flipV="1">
            <a:off x="2057400" y="3886200"/>
            <a:ext cx="0" cy="762000"/>
          </a:xfrm>
          <a:prstGeom prst="line">
            <a:avLst/>
          </a:prstGeom>
          <a:noFill/>
          <a:ln w="9525">
            <a:solidFill>
              <a:schemeClr val="accent2"/>
            </a:solidFill>
            <a:round/>
            <a:headEnd/>
            <a:tailEnd/>
          </a:ln>
          <a:effectLst/>
        </p:spPr>
        <p:txBody>
          <a:bodyPr/>
          <a:lstStyle/>
          <a:p>
            <a:endParaRPr lang="ru-RU"/>
          </a:p>
        </p:txBody>
      </p:sp>
      <p:sp>
        <p:nvSpPr>
          <p:cNvPr id="14441" name="Line 105"/>
          <p:cNvSpPr>
            <a:spLocks noChangeShapeType="1"/>
          </p:cNvSpPr>
          <p:nvPr/>
        </p:nvSpPr>
        <p:spPr bwMode="auto">
          <a:xfrm flipV="1">
            <a:off x="1447800" y="3886200"/>
            <a:ext cx="0" cy="457200"/>
          </a:xfrm>
          <a:prstGeom prst="line">
            <a:avLst/>
          </a:prstGeom>
          <a:noFill/>
          <a:ln w="9525">
            <a:solidFill>
              <a:schemeClr val="accent2"/>
            </a:solidFill>
            <a:round/>
            <a:headEnd/>
            <a:tailEnd/>
          </a:ln>
          <a:effectLst/>
        </p:spPr>
        <p:txBody>
          <a:bodyPr/>
          <a:lstStyle/>
          <a:p>
            <a:endParaRPr lang="ru-RU"/>
          </a:p>
        </p:txBody>
      </p:sp>
      <p:sp>
        <p:nvSpPr>
          <p:cNvPr id="14442" name="Line 106"/>
          <p:cNvSpPr>
            <a:spLocks noChangeShapeType="1"/>
          </p:cNvSpPr>
          <p:nvPr/>
        </p:nvSpPr>
        <p:spPr bwMode="auto">
          <a:xfrm flipV="1">
            <a:off x="914400" y="3886200"/>
            <a:ext cx="0" cy="457200"/>
          </a:xfrm>
          <a:prstGeom prst="line">
            <a:avLst/>
          </a:prstGeom>
          <a:noFill/>
          <a:ln w="9525">
            <a:solidFill>
              <a:schemeClr val="accent2"/>
            </a:solidFill>
            <a:round/>
            <a:headEnd/>
            <a:tailEnd/>
          </a:ln>
          <a:effectLst/>
        </p:spPr>
        <p:txBody>
          <a:bodyPr/>
          <a:lstStyle/>
          <a:p>
            <a:endParaRPr lang="ru-RU"/>
          </a:p>
        </p:txBody>
      </p:sp>
      <p:sp>
        <p:nvSpPr>
          <p:cNvPr id="14443" name="Line 107"/>
          <p:cNvSpPr>
            <a:spLocks noChangeShapeType="1"/>
          </p:cNvSpPr>
          <p:nvPr/>
        </p:nvSpPr>
        <p:spPr bwMode="auto">
          <a:xfrm flipV="1">
            <a:off x="304800" y="3048000"/>
            <a:ext cx="0" cy="838200"/>
          </a:xfrm>
          <a:prstGeom prst="line">
            <a:avLst/>
          </a:prstGeom>
          <a:noFill/>
          <a:ln w="9525">
            <a:solidFill>
              <a:schemeClr val="accent2"/>
            </a:solidFill>
            <a:round/>
            <a:headEnd/>
            <a:tailEnd/>
          </a:ln>
          <a:effectLst/>
        </p:spPr>
        <p:txBody>
          <a:bodyPr/>
          <a:lstStyle/>
          <a:p>
            <a:endParaRPr lang="ru-RU"/>
          </a:p>
        </p:txBody>
      </p:sp>
      <p:sp>
        <p:nvSpPr>
          <p:cNvPr id="14444" name="Line 108"/>
          <p:cNvSpPr>
            <a:spLocks noChangeShapeType="1"/>
          </p:cNvSpPr>
          <p:nvPr/>
        </p:nvSpPr>
        <p:spPr bwMode="auto">
          <a:xfrm flipH="1">
            <a:off x="304800" y="3048000"/>
            <a:ext cx="990600" cy="0"/>
          </a:xfrm>
          <a:prstGeom prst="line">
            <a:avLst/>
          </a:prstGeom>
          <a:noFill/>
          <a:ln w="9525">
            <a:solidFill>
              <a:schemeClr val="accent2"/>
            </a:solidFill>
            <a:round/>
            <a:headEnd/>
            <a:tailEnd type="stealth" w="med" len="med"/>
          </a:ln>
          <a:effectLst/>
        </p:spPr>
        <p:txBody>
          <a:bodyPr/>
          <a:lstStyle/>
          <a:p>
            <a:endParaRPr lang="ru-RU"/>
          </a:p>
        </p:txBody>
      </p:sp>
      <p:sp>
        <p:nvSpPr>
          <p:cNvPr id="14445" name="Text Box 109"/>
          <p:cNvSpPr txBox="1">
            <a:spLocks noChangeArrowheads="1"/>
          </p:cNvSpPr>
          <p:nvPr/>
        </p:nvSpPr>
        <p:spPr bwMode="auto">
          <a:xfrm>
            <a:off x="1279525" y="2708275"/>
            <a:ext cx="1725613" cy="466725"/>
          </a:xfrm>
          <a:prstGeom prst="rect">
            <a:avLst/>
          </a:prstGeom>
          <a:noFill/>
          <a:ln w="9525">
            <a:solidFill>
              <a:schemeClr val="tx1"/>
            </a:solidFill>
            <a:miter lim="800000"/>
            <a:headEnd/>
            <a:tailEnd/>
          </a:ln>
          <a:effectLst/>
        </p:spPr>
        <p:txBody>
          <a:bodyPr wrap="none">
            <a:spAutoFit/>
          </a:bodyPr>
          <a:lstStyle/>
          <a:p>
            <a:r>
              <a:rPr lang="et-EE"/>
              <a:t>Kuiv argoon</a:t>
            </a:r>
            <a:endParaRPr lang="en-GB"/>
          </a:p>
        </p:txBody>
      </p:sp>
      <p:sp>
        <p:nvSpPr>
          <p:cNvPr id="14446" name="AutoShape 110"/>
          <p:cNvSpPr>
            <a:spLocks noChangeArrowheads="1"/>
          </p:cNvSpPr>
          <p:nvPr/>
        </p:nvSpPr>
        <p:spPr bwMode="auto">
          <a:xfrm>
            <a:off x="6934200" y="3352800"/>
            <a:ext cx="381000" cy="152400"/>
          </a:xfrm>
          <a:prstGeom prst="flowChartMagneticDrum">
            <a:avLst/>
          </a:prstGeom>
          <a:noFill/>
          <a:ln w="9525">
            <a:solidFill>
              <a:schemeClr val="tx1"/>
            </a:solidFill>
            <a:round/>
            <a:headEnd/>
            <a:tailEnd/>
          </a:ln>
          <a:effectLst/>
        </p:spPr>
        <p:txBody>
          <a:bodyPr wrap="none" anchor="ctr"/>
          <a:lstStyle/>
          <a:p>
            <a:endParaRPr lang="ru-RU"/>
          </a:p>
        </p:txBody>
      </p:sp>
      <p:sp>
        <p:nvSpPr>
          <p:cNvPr id="14447" name="Line 111"/>
          <p:cNvSpPr>
            <a:spLocks noChangeShapeType="1"/>
          </p:cNvSpPr>
          <p:nvPr/>
        </p:nvSpPr>
        <p:spPr bwMode="auto">
          <a:xfrm>
            <a:off x="7239000" y="3429000"/>
            <a:ext cx="914400" cy="0"/>
          </a:xfrm>
          <a:prstGeom prst="line">
            <a:avLst/>
          </a:prstGeom>
          <a:noFill/>
          <a:ln w="9525">
            <a:solidFill>
              <a:schemeClr val="tx1"/>
            </a:solidFill>
            <a:round/>
            <a:headEnd/>
            <a:tailEnd/>
          </a:ln>
          <a:effectLst/>
        </p:spPr>
        <p:txBody>
          <a:bodyPr/>
          <a:lstStyle/>
          <a:p>
            <a:endParaRPr lang="ru-RU"/>
          </a:p>
        </p:txBody>
      </p:sp>
      <p:sp>
        <p:nvSpPr>
          <p:cNvPr id="14448" name="Text Box 112"/>
          <p:cNvSpPr txBox="1">
            <a:spLocks noChangeArrowheads="1"/>
          </p:cNvSpPr>
          <p:nvPr/>
        </p:nvSpPr>
        <p:spPr bwMode="auto">
          <a:xfrm>
            <a:off x="6705600" y="3581400"/>
            <a:ext cx="1066800" cy="1004888"/>
          </a:xfrm>
          <a:prstGeom prst="rect">
            <a:avLst/>
          </a:prstGeom>
          <a:noFill/>
          <a:ln w="9525">
            <a:noFill/>
            <a:miter lim="800000"/>
            <a:headEnd/>
            <a:tailEnd/>
          </a:ln>
          <a:effectLst/>
        </p:spPr>
        <p:txBody>
          <a:bodyPr>
            <a:spAutoFit/>
          </a:bodyPr>
          <a:lstStyle/>
          <a:p>
            <a:r>
              <a:rPr lang="et-EE" sz="1200"/>
              <a:t>Reaktor:</a:t>
            </a:r>
            <a:br>
              <a:rPr lang="et-EE" sz="1200"/>
            </a:br>
            <a:r>
              <a:rPr lang="et-EE" sz="1200"/>
              <a:t>1 </a:t>
            </a:r>
            <a:r>
              <a:rPr lang="et-EE" sz="1200">
                <a:latin typeface="Symbol" pitchFamily="18" charset="2"/>
              </a:rPr>
              <a:t>m</a:t>
            </a:r>
            <a:r>
              <a:rPr lang="et-EE" sz="1200"/>
              <a:t>mol</a:t>
            </a:r>
            <a:br>
              <a:rPr lang="et-EE" sz="1200"/>
            </a:br>
            <a:r>
              <a:rPr lang="et-EE" sz="1200"/>
              <a:t>0.2 </a:t>
            </a:r>
            <a:r>
              <a:rPr lang="et-EE" sz="1200">
                <a:latin typeface="Symbol" pitchFamily="18" charset="2"/>
              </a:rPr>
              <a:t>m</a:t>
            </a:r>
            <a:r>
              <a:rPr lang="et-EE" sz="1200"/>
              <a:t>mol</a:t>
            </a:r>
            <a:br>
              <a:rPr lang="et-EE" sz="1200"/>
            </a:br>
            <a:r>
              <a:rPr lang="et-EE" sz="1200"/>
              <a:t>40 nmol</a:t>
            </a:r>
            <a:br>
              <a:rPr lang="et-EE" sz="1200"/>
            </a:br>
            <a:r>
              <a:rPr lang="et-EE" sz="1200"/>
              <a:t>5-40 </a:t>
            </a:r>
            <a:r>
              <a:rPr lang="et-EE" sz="1200">
                <a:latin typeface="Symbol" pitchFamily="18" charset="2"/>
              </a:rPr>
              <a:t>m</a:t>
            </a:r>
            <a:r>
              <a:rPr lang="et-EE" sz="1200"/>
              <a:t>mol/g</a:t>
            </a:r>
            <a:endParaRPr lang="en-GB" sz="1200"/>
          </a:p>
        </p:txBody>
      </p:sp>
      <p:sp>
        <p:nvSpPr>
          <p:cNvPr id="14449" name="Line 113"/>
          <p:cNvSpPr>
            <a:spLocks noChangeShapeType="1"/>
          </p:cNvSpPr>
          <p:nvPr/>
        </p:nvSpPr>
        <p:spPr bwMode="auto">
          <a:xfrm>
            <a:off x="8153400" y="3429000"/>
            <a:ext cx="0" cy="1066800"/>
          </a:xfrm>
          <a:prstGeom prst="line">
            <a:avLst/>
          </a:prstGeom>
          <a:noFill/>
          <a:ln w="9525">
            <a:solidFill>
              <a:schemeClr val="tx1"/>
            </a:solidFill>
            <a:round/>
            <a:headEnd/>
            <a:tailEnd/>
          </a:ln>
          <a:effectLst/>
        </p:spPr>
        <p:txBody>
          <a:bodyPr/>
          <a:lstStyle/>
          <a:p>
            <a:endParaRPr lang="ru-RU"/>
          </a:p>
        </p:txBody>
      </p:sp>
      <p:sp>
        <p:nvSpPr>
          <p:cNvPr id="14450" name="AutoShape 114"/>
          <p:cNvSpPr>
            <a:spLocks noChangeArrowheads="1"/>
          </p:cNvSpPr>
          <p:nvPr/>
        </p:nvSpPr>
        <p:spPr bwMode="auto">
          <a:xfrm>
            <a:off x="7620000" y="4267200"/>
            <a:ext cx="1066800" cy="1524000"/>
          </a:xfrm>
          <a:prstGeom prst="can">
            <a:avLst>
              <a:gd name="adj" fmla="val 35714"/>
            </a:avLst>
          </a:prstGeom>
          <a:noFill/>
          <a:ln w="9525">
            <a:solidFill>
              <a:schemeClr val="tx1"/>
            </a:solidFill>
            <a:round/>
            <a:headEnd/>
            <a:tailEnd/>
          </a:ln>
          <a:effectLst/>
        </p:spPr>
        <p:txBody>
          <a:bodyPr wrap="none" anchor="ctr"/>
          <a:lstStyle/>
          <a:p>
            <a:endParaRPr lang="ru-RU"/>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28600" y="3124200"/>
            <a:ext cx="8731250" cy="2282825"/>
          </a:xfrm>
          <a:prstGeom prst="rect">
            <a:avLst/>
          </a:prstGeom>
          <a:noFill/>
          <a:ln w="9525">
            <a:noFill/>
            <a:miter lim="800000"/>
            <a:headEnd/>
            <a:tailEnd/>
          </a:ln>
          <a:effectLst/>
        </p:spPr>
        <p:txBody>
          <a:bodyPr>
            <a:spAutoFit/>
          </a:bodyPr>
          <a:lstStyle/>
          <a:p>
            <a:r>
              <a:rPr lang="en-GB" sz="1200"/>
              <a:t>1. Esimene staadium on tritüülrühma eemaldamine. Puriinnukleosiidiga derivatiseeritud kandjal on suur oht esimesel staadiumil, mil glükosiidne side ei ole stabiliseeritud fosfaatrühmaga, depuriniseerimiseks. Lisaks nukleosiidse komponendi depuriniseerimislabiilsusele, kipub just esimesel staadiumil kandja olema veidi niiske. Seetõttu on teinekord kasulik alustada sünteesi hoopis Cap-reaktsiooniga, mis eemaldab effektiivselt igasuguse niiskuse. Tritüülkatiooni eemaldumist saab jälgida tekkiva oranzhi värvuse järgi. Tritüülkatiooni sisaldava lahusti võib kokku koguda ja spektrofotomeetriliselt kvantiseerida.</a:t>
            </a:r>
          </a:p>
          <a:p>
            <a:r>
              <a:rPr lang="en-GB" sz="1200"/>
              <a:t>Siin tuleb jälgida, et kogumine lõppeks enne, kui kandjat hakatakse kondensatsioonireaktsiooni ettevalmistamiseks atsetonitriiliga pesema - viimane kustutab värvi, ning saadud tulemused ei ole usaldusväärsed (muidugi võib lahustid aurutada ja lahustada uuesti defineeritud happelisusega lahustis - rohkem tööd). Teine kõrvalprotsess apuriniseerumisele detritüleerimise käigus on mitteoksüdeerunud trialküülfosfiti lagunemine (võrdse tõenäosusega laguneb iga C-O-P side).</a:t>
            </a:r>
          </a:p>
          <a:p>
            <a:r>
              <a:rPr lang="en-GB" sz="1200"/>
              <a:t>Hoolimata apuriniseerimisohust tuleb detritüleerimisel tagada tritüülrühma eemaldumise kvantitatiivsus, sest ahel, millelt tritüülrühm ei eemaldunud, jätab tsükli vahele, kuid järgneva tsükli ajal detritüleerub jälle ligi 100% tõenäosusega ning tulemuseks on reaktsioonilõppproduktis ühetähelise deletsiooniga tritüülpositiivsed molekulid, mida on juba väga halb sihtproduktist eraldada.</a:t>
            </a:r>
          </a:p>
        </p:txBody>
      </p:sp>
      <p:pic>
        <p:nvPicPr>
          <p:cNvPr id="17411" name="Picture 3"/>
          <p:cNvPicPr>
            <a:picLocks noChangeAspect="1" noChangeArrowheads="1"/>
          </p:cNvPicPr>
          <p:nvPr/>
        </p:nvPicPr>
        <p:blipFill>
          <a:blip r:embed="rId2" cstate="print"/>
          <a:srcRect/>
          <a:stretch>
            <a:fillRect/>
          </a:stretch>
        </p:blipFill>
        <p:spPr bwMode="auto">
          <a:xfrm>
            <a:off x="1981200" y="0"/>
            <a:ext cx="4095750" cy="2876550"/>
          </a:xfrm>
          <a:prstGeom prst="rect">
            <a:avLst/>
          </a:prstGeom>
          <a:noFill/>
          <a:ln w="9525">
            <a:noFill/>
            <a:miter lim="800000"/>
            <a:headEnd/>
            <a:tailEnd/>
          </a:ln>
          <a:effectLst/>
        </p:spPr>
      </p:pic>
      <p:sp>
        <p:nvSpPr>
          <p:cNvPr id="17412" name="Rectangle 4"/>
          <p:cNvSpPr>
            <a:spLocks noGrp="1" noChangeArrowheads="1"/>
          </p:cNvSpPr>
          <p:nvPr>
            <p:ph type="title" idx="4294967295"/>
          </p:nvPr>
        </p:nvSpPr>
        <p:spPr>
          <a:xfrm>
            <a:off x="0" y="0"/>
            <a:ext cx="1143000" cy="228600"/>
          </a:xfrm>
        </p:spPr>
        <p:txBody>
          <a:bodyPr/>
          <a:lstStyle/>
          <a:p>
            <a:r>
              <a:rPr lang="et-EE" sz="1200"/>
              <a:t>deblokeerimine</a:t>
            </a:r>
            <a:endParaRPr lang="en-GB" sz="12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cstate="print"/>
          <a:srcRect/>
          <a:stretch>
            <a:fillRect/>
          </a:stretch>
        </p:blipFill>
        <p:spPr bwMode="auto">
          <a:xfrm>
            <a:off x="1981200" y="0"/>
            <a:ext cx="4095750" cy="2876550"/>
          </a:xfrm>
          <a:prstGeom prst="rect">
            <a:avLst/>
          </a:prstGeom>
          <a:noFill/>
          <a:ln w="9525">
            <a:noFill/>
            <a:miter lim="800000"/>
            <a:headEnd/>
            <a:tailEnd/>
          </a:ln>
          <a:effectLst/>
        </p:spPr>
      </p:pic>
      <p:sp>
        <p:nvSpPr>
          <p:cNvPr id="18437" name="Text Box 5"/>
          <p:cNvSpPr txBox="1">
            <a:spLocks noChangeArrowheads="1"/>
          </p:cNvSpPr>
          <p:nvPr/>
        </p:nvSpPr>
        <p:spPr bwMode="auto">
          <a:xfrm>
            <a:off x="228600" y="3124200"/>
            <a:ext cx="8731250" cy="274638"/>
          </a:xfrm>
          <a:prstGeom prst="rect">
            <a:avLst/>
          </a:prstGeom>
          <a:noFill/>
          <a:ln w="9525">
            <a:noFill/>
            <a:miter lim="800000"/>
            <a:headEnd/>
            <a:tailEnd/>
          </a:ln>
          <a:effectLst/>
        </p:spPr>
        <p:txBody>
          <a:bodyPr>
            <a:spAutoFit/>
          </a:bodyPr>
          <a:lstStyle/>
          <a:p>
            <a:endParaRPr lang="ru-RU" sz="1200"/>
          </a:p>
        </p:txBody>
      </p:sp>
      <p:sp>
        <p:nvSpPr>
          <p:cNvPr id="18438" name="Text Box 6"/>
          <p:cNvSpPr txBox="1">
            <a:spLocks noChangeArrowheads="1"/>
          </p:cNvSpPr>
          <p:nvPr/>
        </p:nvSpPr>
        <p:spPr bwMode="auto">
          <a:xfrm>
            <a:off x="228600" y="3124200"/>
            <a:ext cx="8731250" cy="1187450"/>
          </a:xfrm>
          <a:prstGeom prst="rect">
            <a:avLst/>
          </a:prstGeom>
          <a:noFill/>
          <a:ln w="9525">
            <a:noFill/>
            <a:miter lim="800000"/>
            <a:headEnd/>
            <a:tailEnd/>
          </a:ln>
          <a:effectLst/>
        </p:spPr>
        <p:txBody>
          <a:bodyPr>
            <a:spAutoFit/>
          </a:bodyPr>
          <a:lstStyle/>
          <a:p>
            <a:r>
              <a:rPr lang="en-GB" sz="1200"/>
              <a:t>2. Kondensatsiooni staadium - hoolikalt happest pestud absoluutse atsetonitriiliga kolonni antakse nukleotiidse komponendi ja tetrasooli lahuse segu atsetonitriilis.</a:t>
            </a:r>
          </a:p>
          <a:p>
            <a:r>
              <a:rPr lang="en-GB" sz="1200"/>
              <a:t>Nukleotiidse komponendi kontsentratsioon on tüüpiliselt 0.1M ning tetrasooli kontsentratsioon 0.5M. 0.5M tetrasooli lahus atsetonitriilis on küllastunud ja nukleosiidse komponendi kontsentratsioon on sellest viis korda väiksem (suurem amidofosfiti kontsentratsioon enam reaktsiooni kiirenda). Amidofosfiti reaktsioon tetrasooliga on täielikult pöörduv reaktsioon (parimal juhul on ca 1/3 P(III)-st tetrasoliidina) ning allub massitoimeseadusele - ühe saaduse kontsentratsiooni suurenemine kiirendab vastusuunalist reaktsiooni:</a:t>
            </a:r>
          </a:p>
        </p:txBody>
      </p:sp>
      <p:pic>
        <p:nvPicPr>
          <p:cNvPr id="18439" name="Picture 7"/>
          <p:cNvPicPr>
            <a:picLocks noChangeAspect="1" noChangeArrowheads="1"/>
          </p:cNvPicPr>
          <p:nvPr/>
        </p:nvPicPr>
        <p:blipFill>
          <a:blip r:embed="rId3" cstate="print"/>
          <a:srcRect/>
          <a:stretch>
            <a:fillRect/>
          </a:stretch>
        </p:blipFill>
        <p:spPr bwMode="auto">
          <a:xfrm>
            <a:off x="0" y="4572000"/>
            <a:ext cx="4987925" cy="2066925"/>
          </a:xfrm>
          <a:prstGeom prst="rect">
            <a:avLst/>
          </a:prstGeom>
          <a:noFill/>
          <a:ln w="9525">
            <a:noFill/>
            <a:miter lim="800000"/>
            <a:headEnd/>
            <a:tailEnd/>
          </a:ln>
          <a:effectLst/>
        </p:spPr>
      </p:pic>
      <p:sp>
        <p:nvSpPr>
          <p:cNvPr id="18440" name="Text Box 8"/>
          <p:cNvSpPr txBox="1">
            <a:spLocks noChangeArrowheads="1"/>
          </p:cNvSpPr>
          <p:nvPr/>
        </p:nvSpPr>
        <p:spPr bwMode="auto">
          <a:xfrm>
            <a:off x="5289550" y="4451350"/>
            <a:ext cx="3854450" cy="2100263"/>
          </a:xfrm>
          <a:prstGeom prst="rect">
            <a:avLst/>
          </a:prstGeom>
          <a:noFill/>
          <a:ln w="9525">
            <a:noFill/>
            <a:miter lim="800000"/>
            <a:headEnd/>
            <a:tailEnd/>
          </a:ln>
          <a:effectLst/>
        </p:spPr>
        <p:txBody>
          <a:bodyPr>
            <a:spAutoFit/>
          </a:bodyPr>
          <a:lstStyle/>
          <a:p>
            <a:r>
              <a:rPr lang="et-EE" sz="1200"/>
              <a:t>Kuigi nukleotiidse komponendi liig nukleosiidse suhtes on</a:t>
            </a:r>
            <a:br>
              <a:rPr lang="et-EE" sz="1200"/>
            </a:br>
            <a:r>
              <a:rPr lang="et-EE" sz="1200"/>
              <a:t>mitmekümnekordne, on oluline, et keskkond oleks täielikult veevaba – ka sellest reaktsioonist tekib diisopropüülammonium tetrasoliid, mis passiveerib järelejäänud amidofosfitit.</a:t>
            </a:r>
            <a:br>
              <a:rPr lang="et-EE" sz="1200"/>
            </a:br>
            <a:r>
              <a:rPr lang="et-EE" sz="1200"/>
              <a:t>Amidofosfit segatakse tetrasooliga kokku vahetult enne</a:t>
            </a:r>
            <a:br>
              <a:rPr lang="et-EE" sz="1200"/>
            </a:br>
            <a:r>
              <a:rPr lang="et-EE" sz="1200"/>
              <a:t>reaktorisse lisamist – tetrasool on hape (pKa~5) ning</a:t>
            </a:r>
            <a:br>
              <a:rPr lang="et-EE" sz="1200"/>
            </a:br>
            <a:r>
              <a:rPr lang="et-EE" sz="1200"/>
              <a:t>detritüleerib nukleotiidset komponenti. Teiseks, on amido-</a:t>
            </a:r>
            <a:br>
              <a:rPr lang="et-EE" sz="1200"/>
            </a:br>
            <a:r>
              <a:rPr lang="et-EE" sz="1200"/>
              <a:t>fosfit steeriliselt stabiliseeritud. Aktiveerituna toimub kergemini oksüdeerumine, ka võib toimuda heterotsüklite</a:t>
            </a:r>
            <a:br>
              <a:rPr lang="et-EE" sz="1200"/>
            </a:br>
            <a:r>
              <a:rPr lang="et-EE" sz="1200"/>
              <a:t>fosfitüleerumine. </a:t>
            </a:r>
            <a:endParaRPr lang="en-GB" sz="1200"/>
          </a:p>
        </p:txBody>
      </p:sp>
      <p:sp>
        <p:nvSpPr>
          <p:cNvPr id="18441" name="Rectangle 9"/>
          <p:cNvSpPr>
            <a:spLocks noGrp="1" noChangeArrowheads="1"/>
          </p:cNvSpPr>
          <p:nvPr>
            <p:ph type="title" idx="4294967295"/>
          </p:nvPr>
        </p:nvSpPr>
        <p:spPr>
          <a:xfrm>
            <a:off x="0" y="0"/>
            <a:ext cx="1219200" cy="304800"/>
          </a:xfrm>
        </p:spPr>
        <p:txBody>
          <a:bodyPr/>
          <a:lstStyle/>
          <a:p>
            <a:r>
              <a:rPr lang="et-EE" sz="1200"/>
              <a:t>kondensatsioon</a:t>
            </a:r>
            <a:endParaRPr lang="en-GB" sz="12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p:cNvPicPr>
            <a:picLocks noChangeAspect="1" noChangeArrowheads="1"/>
          </p:cNvPicPr>
          <p:nvPr/>
        </p:nvPicPr>
        <p:blipFill>
          <a:blip r:embed="rId3" cstate="print"/>
          <a:srcRect/>
          <a:stretch>
            <a:fillRect/>
          </a:stretch>
        </p:blipFill>
        <p:spPr bwMode="auto">
          <a:xfrm>
            <a:off x="1981200" y="0"/>
            <a:ext cx="4095750" cy="2876550"/>
          </a:xfrm>
          <a:prstGeom prst="rect">
            <a:avLst/>
          </a:prstGeom>
          <a:noFill/>
          <a:ln w="9525">
            <a:noFill/>
            <a:miter lim="800000"/>
            <a:headEnd/>
            <a:tailEnd/>
          </a:ln>
          <a:effectLst/>
        </p:spPr>
      </p:pic>
      <p:sp>
        <p:nvSpPr>
          <p:cNvPr id="19459" name="Text Box 3"/>
          <p:cNvSpPr txBox="1">
            <a:spLocks noChangeArrowheads="1"/>
          </p:cNvSpPr>
          <p:nvPr/>
        </p:nvSpPr>
        <p:spPr bwMode="auto">
          <a:xfrm>
            <a:off x="533400" y="3429000"/>
            <a:ext cx="8382000" cy="1370013"/>
          </a:xfrm>
          <a:prstGeom prst="rect">
            <a:avLst/>
          </a:prstGeom>
          <a:noFill/>
          <a:ln w="9525">
            <a:noFill/>
            <a:miter lim="800000"/>
            <a:headEnd/>
            <a:tailEnd/>
          </a:ln>
          <a:effectLst/>
        </p:spPr>
        <p:txBody>
          <a:bodyPr>
            <a:spAutoFit/>
          </a:bodyPr>
          <a:lstStyle/>
          <a:p>
            <a:r>
              <a:rPr lang="en-GB" sz="1200"/>
              <a:t>3. Oksüdeerimine. Fosfiitne nukleotiidivaheline side ei ole stabiilne, happelises keskkonnas (detritüleerimine) toimuks triesterfosfiti lagunemine. Seetõttu tuleb iga sünteesitud nukleotiidivaheline side koheselt oksüdeerida. </a:t>
            </a:r>
            <a:br>
              <a:rPr lang="en-GB" sz="1200"/>
            </a:br>
            <a:r>
              <a:rPr lang="en-GB" sz="1200"/>
              <a:t>Oksüdeeritakse ioodilahusega orgaanilistes lahustis, tüüpiliselt sisaldab oksüdeerija ka veidi vett (hapniku allikas) ja pehmet alust, mis katalüüsib ioodiderivaadi hüdrolüüsi. Oksüdeerimisreaktsioonil peab olema garanteeritud 100% saagis! Loomulikult on vee sattumine kolonni ohtlik, sest 1) niiskus soodustab depuriniseerimist 2) kondensatsiooni saagis kahaneb. Oksüdeerimisel kolonni viidavalt niiskusest vabanetakse hästi järgneva Cap-reaktsiooniga. Alternatiivne oksüdeerimismeetod on veevaba ioodi lahus püridiini ja äädikhappe segus. Viimane on siin hapniku allikaks.  </a:t>
            </a:r>
          </a:p>
        </p:txBody>
      </p:sp>
      <p:graphicFrame>
        <p:nvGraphicFramePr>
          <p:cNvPr id="19460" name="Object 4"/>
          <p:cNvGraphicFramePr>
            <a:graphicFrameLocks noChangeAspect="1"/>
          </p:cNvGraphicFramePr>
          <p:nvPr/>
        </p:nvGraphicFramePr>
        <p:xfrm>
          <a:off x="381000" y="4654550"/>
          <a:ext cx="8494713" cy="2203450"/>
        </p:xfrm>
        <a:graphic>
          <a:graphicData uri="http://schemas.openxmlformats.org/presentationml/2006/ole">
            <p:oleObj spid="_x0000_s19460" name="ChemSketch" r:id="rId4" imgW="8494920" imgH="2203560" progId="ACD.ChemSketch.20">
              <p:embed/>
            </p:oleObj>
          </a:graphicData>
        </a:graphic>
      </p:graphicFrame>
      <p:sp>
        <p:nvSpPr>
          <p:cNvPr id="19461" name="Rectangle 5"/>
          <p:cNvSpPr>
            <a:spLocks noGrp="1" noChangeArrowheads="1"/>
          </p:cNvSpPr>
          <p:nvPr>
            <p:ph type="title" idx="4294967295"/>
          </p:nvPr>
        </p:nvSpPr>
        <p:spPr>
          <a:xfrm>
            <a:off x="0" y="0"/>
            <a:ext cx="1371600" cy="152400"/>
          </a:xfrm>
        </p:spPr>
        <p:txBody>
          <a:bodyPr/>
          <a:lstStyle/>
          <a:p>
            <a:r>
              <a:rPr lang="et-EE" sz="1200"/>
              <a:t>oksüdeerimine</a:t>
            </a:r>
            <a:endParaRPr lang="en-GB" sz="12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a:blip r:embed="rId2" cstate="print"/>
          <a:srcRect/>
          <a:stretch>
            <a:fillRect/>
          </a:stretch>
        </p:blipFill>
        <p:spPr bwMode="auto">
          <a:xfrm>
            <a:off x="2438400" y="0"/>
            <a:ext cx="4095750" cy="2876550"/>
          </a:xfrm>
          <a:prstGeom prst="rect">
            <a:avLst/>
          </a:prstGeom>
          <a:noFill/>
          <a:ln w="9525">
            <a:noFill/>
            <a:miter lim="800000"/>
            <a:headEnd/>
            <a:tailEnd/>
          </a:ln>
          <a:effectLst/>
        </p:spPr>
      </p:pic>
      <p:sp>
        <p:nvSpPr>
          <p:cNvPr id="20483" name="Text Box 3"/>
          <p:cNvSpPr txBox="1">
            <a:spLocks noChangeArrowheads="1"/>
          </p:cNvSpPr>
          <p:nvPr/>
        </p:nvSpPr>
        <p:spPr bwMode="auto">
          <a:xfrm>
            <a:off x="381000" y="3124200"/>
            <a:ext cx="8534400" cy="3216275"/>
          </a:xfrm>
          <a:prstGeom prst="rect">
            <a:avLst/>
          </a:prstGeom>
          <a:noFill/>
          <a:ln w="9525">
            <a:noFill/>
            <a:miter lim="800000"/>
            <a:headEnd/>
            <a:tailEnd/>
          </a:ln>
          <a:effectLst/>
        </p:spPr>
        <p:txBody>
          <a:bodyPr>
            <a:spAutoFit/>
          </a:bodyPr>
          <a:lstStyle/>
          <a:p>
            <a:pPr>
              <a:spcBef>
                <a:spcPct val="50000"/>
              </a:spcBef>
            </a:pPr>
            <a:r>
              <a:rPr lang="en-GB" sz="1000"/>
              <a:t>4. Cap-reaktsioon - atsüleerimisreaktsioon äädikhappe anhüdriidiga nukleofiilsete ja aluseliste katalüsaatorite manulusel.  Äärmiselt võimas atsüleeriv agent.</a:t>
            </a:r>
          </a:p>
          <a:p>
            <a:pPr>
              <a:spcBef>
                <a:spcPct val="50000"/>
              </a:spcBef>
            </a:pPr>
            <a:r>
              <a:rPr lang="en-GB" sz="1000"/>
              <a:t>Sarnaselt nukleotiidse komponendiga segatakse cap-reaktiiv kokku vahetult enne kasutamist. Kondensatsioonireaktsiooni mitteastunud 5'-OH rühmad blokeeritakse deletsiooniga ahela kasvamise vältimiseks. See on ülimalt oluline, sest kondensatsioonireaktsiooni kulgemisel isegi 99% saagisega, jääb igal staadiumil 1% reageerimata. Cap-reaktsiooni puudumisel tekkiks palju kõrvalprodukte, mis erineksid saagisest ühe nukleotiidi võrra (statistiline deletsioon) ning selliseid kõrvalprodukte on väga raske õigest produktist eristada (sarnased). Atsüleeritud ahelad jäävad lühikeseks ning erinevad sihtproduktist juba piisavalt hästi. Lisaks, kasutatakse sihtprodukti eraldamiseks reaktsioonisegust tritüülrühma suurt hüdrofoobsust - oligonukleotiid eemaldatakse kandjalt 5'-tritüülrühmaga. 5'-tritüülnukleotiid sorbeerub hästi pööratud faasile ning elueerub märksa kõrgema orgaanilise lahusti protsendi juures, kui tavaline oligonukleotiid. Cap-reaktsioonis osalenud ahelad tritüülrühma ei saa sisaldada.</a:t>
            </a:r>
          </a:p>
          <a:p>
            <a:pPr>
              <a:spcBef>
                <a:spcPct val="50000"/>
              </a:spcBef>
            </a:pPr>
            <a:r>
              <a:rPr lang="en-GB" sz="1000"/>
              <a:t>Idee järgi, niisiis peaks tritüülpositiivne olema ainult sihtprodukt. Oleks hea kui see alati nii oleks: tritüülpositiivsete kõrvalproduktide allikad:</a:t>
            </a:r>
          </a:p>
          <a:p>
            <a:pPr>
              <a:spcBef>
                <a:spcPct val="50000"/>
              </a:spcBef>
            </a:pPr>
            <a:r>
              <a:rPr lang="en-GB" sz="1000"/>
              <a:t>1) Apuriniseerunud lülide kohas toimub ammonolüüsil ahela katkemine - 3'-trunkeeritud oligomeerid</a:t>
            </a:r>
          </a:p>
          <a:p>
            <a:pPr>
              <a:spcBef>
                <a:spcPct val="50000"/>
              </a:spcBef>
            </a:pPr>
            <a:r>
              <a:rPr lang="en-GB" sz="1000"/>
              <a:t>2) Ka Cap-reaktsioon võib olla mittekvantitatiivne (kuigi see on vähe tõenäoline sündmus)</a:t>
            </a:r>
          </a:p>
          <a:p>
            <a:pPr>
              <a:spcBef>
                <a:spcPct val="50000"/>
              </a:spcBef>
            </a:pPr>
            <a:r>
              <a:rPr lang="en-GB" sz="1000"/>
              <a:t>Idee järgi peab Cap-reaktsioon olema kondensatsiooni reaktsioonist palju kiirem. Teisest küljest kasvavad ahelad polümeeril hakkavad teineteist segama. Näiteks kitsamad poorid võivad ahelate kasvades täielikult blokeeruda või vähemalt diffusioon nendesse on raskendatud, mistõttu nendes asuvate ahelate kättesaadavus on märgatavalt väiksem, kui muudel ahelatel. Cap-reagendil, mis on väike, on kergem tungida pooridesse ja termineerida juba halvasti kasvavad ahelad. Sõltuvalt kasutatavast kandjast ja ankurrühmade tihedusest, võib tahkefaasilisel sünteesil täheldada teatud arvu tsüklite järel kondensatsioonisaagise drastilist langust, mille järel aga saagis uuesti kasvab tagasi endisele ligi 100% väärtuseni. Võib arvata, et kondensatsioonireaktsioonis ei osale eelistatult halvasti kättesaadavad ahelad, millel puuduvad nagunii võimalused saavutada täispikkus. Teisest küljest, kui osa ahelaid termineeruvad, siis kasvab ka lahuses oleva nukleotiidse komponendi ülehulk, mis annab ülejäänutele paremad võimalused saavutada täispikkus.</a:t>
            </a:r>
          </a:p>
        </p:txBody>
      </p:sp>
      <p:sp>
        <p:nvSpPr>
          <p:cNvPr id="20484" name="Rectangle 4"/>
          <p:cNvSpPr>
            <a:spLocks noGrp="1" noChangeArrowheads="1"/>
          </p:cNvSpPr>
          <p:nvPr>
            <p:ph type="title" idx="4294967295"/>
          </p:nvPr>
        </p:nvSpPr>
        <p:spPr>
          <a:xfrm>
            <a:off x="0" y="0"/>
            <a:ext cx="1676400" cy="152400"/>
          </a:xfrm>
        </p:spPr>
        <p:txBody>
          <a:bodyPr/>
          <a:lstStyle/>
          <a:p>
            <a:r>
              <a:rPr lang="et-EE" sz="1200"/>
              <a:t>Cap-reaktsioon</a:t>
            </a:r>
            <a:endParaRPr lang="en-GB" sz="12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idx="4294967295"/>
          </p:nvPr>
        </p:nvSpPr>
        <p:spPr>
          <a:xfrm>
            <a:off x="685800" y="0"/>
            <a:ext cx="7772400" cy="609600"/>
          </a:xfrm>
        </p:spPr>
        <p:txBody>
          <a:bodyPr/>
          <a:lstStyle/>
          <a:p>
            <a:r>
              <a:rPr lang="et-EE" sz="3200"/>
              <a:t>H-fosfonaatmeetod.</a:t>
            </a:r>
            <a:endParaRPr lang="en-GB" sz="3200"/>
          </a:p>
        </p:txBody>
      </p:sp>
      <p:pic>
        <p:nvPicPr>
          <p:cNvPr id="22531" name="Picture 3"/>
          <p:cNvPicPr>
            <a:picLocks noChangeAspect="1" noChangeArrowheads="1"/>
          </p:cNvPicPr>
          <p:nvPr/>
        </p:nvPicPr>
        <p:blipFill>
          <a:blip r:embed="rId3" cstate="print"/>
          <a:srcRect/>
          <a:stretch>
            <a:fillRect/>
          </a:stretch>
        </p:blipFill>
        <p:spPr bwMode="auto">
          <a:xfrm>
            <a:off x="533400" y="685800"/>
            <a:ext cx="4105275" cy="2628900"/>
          </a:xfrm>
          <a:prstGeom prst="rect">
            <a:avLst/>
          </a:prstGeom>
          <a:noFill/>
          <a:ln w="9525">
            <a:noFill/>
            <a:miter lim="800000"/>
            <a:headEnd/>
            <a:tailEnd/>
          </a:ln>
          <a:effectLst/>
        </p:spPr>
      </p:pic>
      <p:sp>
        <p:nvSpPr>
          <p:cNvPr id="22532" name="Text Box 4"/>
          <p:cNvSpPr txBox="1">
            <a:spLocks noChangeArrowheads="1"/>
          </p:cNvSpPr>
          <p:nvPr/>
        </p:nvSpPr>
        <p:spPr bwMode="auto">
          <a:xfrm>
            <a:off x="365125" y="3413125"/>
            <a:ext cx="8702675" cy="3292475"/>
          </a:xfrm>
          <a:prstGeom prst="rect">
            <a:avLst/>
          </a:prstGeom>
          <a:noFill/>
          <a:ln w="9525">
            <a:noFill/>
            <a:miter lim="800000"/>
            <a:headEnd/>
            <a:tailEnd/>
          </a:ln>
          <a:effectLst/>
        </p:spPr>
        <p:txBody>
          <a:bodyPr>
            <a:spAutoFit/>
          </a:bodyPr>
          <a:lstStyle/>
          <a:p>
            <a:r>
              <a:rPr lang="en-GB" sz="1000"/>
              <a:t>Paljudele keemikutele tegi amidofosfiitsel meetodil rakendatavad suured ülehulgad suurt muret ning hakati otsima meetodeid, kuidas nukleotiidse komponendi liiga kasutada. Tetrasooliga kokkusegatud nukleotiidset komponenti regenereerida amidofosfitiks enam ei õnnestu. Töödeldes aga aktiveeritud nukleotiidset komponenti veega saame peaaegu kvantitatiivse saagisega dialküülfosfiti (üks asendaja 3'-nukleosiid ja teine fosfaatrühma kaitserühm). Kuna tsüaanoetüülrühm on kergesti eemaldatav aluselise töötlusega veevabas keskkonnas, siis saame nukleotiidsest komponendist kõrge saagisega 5'-dimetoksütritüül-N-atsüül-3'-fosfiti - fosforishappe monoestri, mis sarnaselt fosforishappe diestritega eksisteerib peaaegu täielikult tetrakoordinatiivses olekus. Mida kasulikku oleks sellise ainega peale hakata? Kuna tegemist on sarnaselt dialküülfosfaadiga ainult üht hüdroksüülrühma sisaldava ainega, prooviti teda aktiveerida samade reaktiividega nagu fosfodiestreid. Osutus, et fosfotriestermeetoditel kasutatavaid kondenseerivad agendid aktiveerivad monoalküülfosfitit effektiivselt. Kondenseerivaid agente (bensosulfoonhappe klooranhüdriid + tetrasool või N-metüülimidasool), mis andsid fosfotriestermeetodil parimaid tulemusi siiski kasutada ei saa, sest nendega astub monoalküülfosfit reaktsiooni kui kolmevalentne taotomeerne vorm andes topeltaktivatsiooni, mis viib kõrvalreaktsioonidele. Paremaid tulemusi andsid aga pehmemad kondenseerivad agendid - difenüülkloorfosfaat, pivaloüülkloriid ja adamantaankarboonhappe klooranhüdriid andsid ainult monoaktivatsiooni. Huvitav on siis märkida veel seda, et H-fosfonaatmeetod töötati välja eranditult kasutades tahkefaasilist metodoloogiat. Mainitud kondenseerivate agentidega aktiveeritud 5'-dimetoksütritüülnukleosiid-3'-H-fosfonaat viidi reaktsiooni 5'-hüdroksüülrühmadega tahkel kandjal lahustis mis andis parimaid tulemusi ka fosfotriestermeetodil - püridiinis ja kondensatsiooni toimumise kohta tehti järeldusi eemaldatava tritüülrühma järgi. Selgus, et dialküülfosfitid erinevalt trialküülfosfitititest kannatavad hästi detritüleerimiseks kasutatavat veevaba orgaanilist hapet ning seetõttu ei olegi tsüklis vajalik oksüdeerimise etapp. Samuti leiti, et amidofosfitmeetodil kasutatav Cap-reaktsioon ei ole rakendatav H-fosfonaatmeetodil - põhjuseks on dialküülfosfiti labiilsus tugevate aluste juuresolekul (püridiini, dialküülfosfitid kannatavad). Samas aga arvati, et kondensatsioonisaagist, mis osutus väga kõrgeks väga lühikese reaktsiooniaja vältel piirab ainult atsüleerimine kondenseeriva agendi poolt. Pivaloüülkloriidi puhul see nii ka on, kuid hiljem selgus ikkagi, et ei reageeri need 5'-OH rühmad nii 100% midagi ja vajadus Cap-reaktsiooni järele siiski on.</a:t>
            </a:r>
          </a:p>
          <a:p>
            <a:r>
              <a:rPr lang="en-GB" sz="1000"/>
              <a:t>H-fosfonaatsed nukleotiididevahelised sidemed saab oksüdeerida postsünteetiliselt enne ammoniaagitöötlust. H-fosfonaatrühm oksüdeerub küll aeglasemalt, kui trialküülfosfit, aga ajavõit on suur, sest tsükkel ei sisalda oksüdeerimist. Nii on H-fosfonaatmeetod peaaegu ideaalne tahkefaasilise sünteesi meetod - kiire, tsükkel sisaldab vähe etappe (detritüleerimine, pesu, kondensatsioon, pesu) ning on seetõttu hea automaatsüntesaatorite juures.</a:t>
            </a:r>
          </a:p>
          <a:p>
            <a:r>
              <a:rPr lang="en-GB" sz="1000"/>
              <a:t>Skeem.</a:t>
            </a:r>
          </a:p>
        </p:txBody>
      </p:sp>
      <p:graphicFrame>
        <p:nvGraphicFramePr>
          <p:cNvPr id="22533" name="Object 5"/>
          <p:cNvGraphicFramePr>
            <a:graphicFrameLocks noChangeAspect="1"/>
          </p:cNvGraphicFramePr>
          <p:nvPr/>
        </p:nvGraphicFramePr>
        <p:xfrm>
          <a:off x="6172200" y="1295400"/>
          <a:ext cx="1365250" cy="1122363"/>
        </p:xfrm>
        <a:graphic>
          <a:graphicData uri="http://schemas.openxmlformats.org/presentationml/2006/ole">
            <p:oleObj spid="_x0000_s22533" name="ChemSketch" r:id="rId4" imgW="1365480" imgH="1121760" progId="ACD.ChemSketch.20">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idx="4294967295"/>
          </p:nvPr>
        </p:nvSpPr>
        <p:spPr>
          <a:xfrm>
            <a:off x="609600" y="228600"/>
            <a:ext cx="7772400" cy="533400"/>
          </a:xfrm>
        </p:spPr>
        <p:txBody>
          <a:bodyPr/>
          <a:lstStyle/>
          <a:p>
            <a:r>
              <a:rPr lang="et-EE" sz="3200"/>
              <a:t>Standardne oligonukleotiid</a:t>
            </a:r>
            <a:endParaRPr lang="en-GB" sz="3200"/>
          </a:p>
        </p:txBody>
      </p:sp>
      <p:sp>
        <p:nvSpPr>
          <p:cNvPr id="3075" name="Text Box 3"/>
          <p:cNvSpPr txBox="1">
            <a:spLocks noChangeArrowheads="1"/>
          </p:cNvSpPr>
          <p:nvPr/>
        </p:nvSpPr>
        <p:spPr bwMode="auto">
          <a:xfrm>
            <a:off x="228600" y="6157913"/>
            <a:ext cx="6607175" cy="517525"/>
          </a:xfrm>
          <a:prstGeom prst="rect">
            <a:avLst/>
          </a:prstGeom>
          <a:noFill/>
          <a:ln w="9525">
            <a:noFill/>
            <a:miter lim="800000"/>
            <a:headEnd/>
            <a:tailEnd/>
          </a:ln>
          <a:effectLst/>
        </p:spPr>
        <p:txBody>
          <a:bodyPr wrap="none">
            <a:spAutoFit/>
          </a:bodyPr>
          <a:lstStyle/>
          <a:p>
            <a:r>
              <a:rPr lang="et-EE" sz="1400"/>
              <a:t>Oligodesoksüribonukleodiid vabade 3’- ja 5’- hüdroksüülrühmadega, mis koosneb neljast </a:t>
            </a:r>
            <a:r>
              <a:rPr lang="en-US" sz="1400"/>
              <a:t/>
            </a:r>
            <a:br>
              <a:rPr lang="en-US" sz="1400"/>
            </a:br>
            <a:r>
              <a:rPr lang="en-US" sz="1400"/>
              <a:t>geneetilisest </a:t>
            </a:r>
            <a:r>
              <a:rPr lang="et-EE" sz="1400"/>
              <a:t>nukleotiidist (A, G, T, C).</a:t>
            </a:r>
            <a:endParaRPr lang="en-GB" sz="1400"/>
          </a:p>
        </p:txBody>
      </p:sp>
      <p:graphicFrame>
        <p:nvGraphicFramePr>
          <p:cNvPr id="3078" name="Object 6"/>
          <p:cNvGraphicFramePr>
            <a:graphicFrameLocks noChangeAspect="1"/>
          </p:cNvGraphicFramePr>
          <p:nvPr/>
        </p:nvGraphicFramePr>
        <p:xfrm>
          <a:off x="2514600" y="990600"/>
          <a:ext cx="3278188" cy="4537075"/>
        </p:xfrm>
        <a:graphic>
          <a:graphicData uri="http://schemas.openxmlformats.org/presentationml/2006/ole">
            <p:oleObj spid="_x0000_s3078" name="ChemSketch" r:id="rId3" imgW="5468040" imgH="7565040" progId="ACD.ChemSketch.20">
              <p:embed/>
            </p:oleObj>
          </a:graphicData>
        </a:graphic>
      </p:graphicFrame>
      <p:sp>
        <p:nvSpPr>
          <p:cNvPr id="3080" name="Text Box 8"/>
          <p:cNvSpPr txBox="1">
            <a:spLocks noChangeArrowheads="1"/>
          </p:cNvSpPr>
          <p:nvPr/>
        </p:nvSpPr>
        <p:spPr bwMode="auto">
          <a:xfrm>
            <a:off x="1812925" y="1184275"/>
            <a:ext cx="438150" cy="457200"/>
          </a:xfrm>
          <a:prstGeom prst="rect">
            <a:avLst/>
          </a:prstGeom>
          <a:noFill/>
          <a:ln w="9525">
            <a:noFill/>
            <a:miter lim="800000"/>
            <a:headEnd/>
            <a:tailEnd/>
          </a:ln>
          <a:effectLst/>
        </p:spPr>
        <p:txBody>
          <a:bodyPr wrap="none">
            <a:spAutoFit/>
          </a:bodyPr>
          <a:lstStyle/>
          <a:p>
            <a:r>
              <a:rPr lang="et-EE"/>
              <a:t>5’</a:t>
            </a:r>
            <a:endParaRPr lang="en-GB"/>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23" name="Object 3"/>
          <p:cNvGraphicFramePr>
            <a:graphicFrameLocks noChangeAspect="1"/>
          </p:cNvGraphicFramePr>
          <p:nvPr/>
        </p:nvGraphicFramePr>
        <p:xfrm>
          <a:off x="457200" y="312738"/>
          <a:ext cx="6477000" cy="3790950"/>
        </p:xfrm>
        <a:graphic>
          <a:graphicData uri="http://schemas.openxmlformats.org/presentationml/2006/ole">
            <p:oleObj spid="_x0000_s30723" name="ChemSketch" r:id="rId3" imgW="10796040" imgH="6318360" progId="ACD.ChemSketch.20">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idx="4294967295"/>
          </p:nvPr>
        </p:nvSpPr>
        <p:spPr>
          <a:xfrm>
            <a:off x="685800" y="0"/>
            <a:ext cx="7772400" cy="457200"/>
          </a:xfrm>
        </p:spPr>
        <p:txBody>
          <a:bodyPr/>
          <a:lstStyle/>
          <a:p>
            <a:r>
              <a:rPr lang="et-EE" sz="3200"/>
              <a:t>Oligonukleotiidide post-sünteetiline töötlus.</a:t>
            </a:r>
            <a:endParaRPr lang="en-GB" sz="3200"/>
          </a:p>
        </p:txBody>
      </p:sp>
      <p:sp>
        <p:nvSpPr>
          <p:cNvPr id="21507" name="Text Box 3"/>
          <p:cNvSpPr txBox="1">
            <a:spLocks noChangeArrowheads="1"/>
          </p:cNvSpPr>
          <p:nvPr/>
        </p:nvSpPr>
        <p:spPr bwMode="auto">
          <a:xfrm>
            <a:off x="152400" y="609600"/>
            <a:ext cx="8912225" cy="4838700"/>
          </a:xfrm>
          <a:prstGeom prst="rect">
            <a:avLst/>
          </a:prstGeom>
          <a:noFill/>
          <a:ln w="9525">
            <a:noFill/>
            <a:miter lim="800000"/>
            <a:headEnd/>
            <a:tailEnd/>
          </a:ln>
          <a:effectLst/>
        </p:spPr>
        <p:txBody>
          <a:bodyPr wrap="none">
            <a:spAutoFit/>
          </a:bodyPr>
          <a:lstStyle/>
          <a:p>
            <a:r>
              <a:rPr lang="et-EE" sz="1200"/>
              <a:t>Tahkefaasilise sünteesi saadus tuleb eemaldada tahkelt faasilt, eemaldada kaitserühmad ning puhastada kõrvalproduktidest.</a:t>
            </a:r>
            <a:br>
              <a:rPr lang="et-EE" sz="1200"/>
            </a:br>
            <a:r>
              <a:rPr lang="et-EE" sz="1200"/>
              <a:t>Kaitserühmade eemaldamiseks sobib töötlus kontsentreeritud ammoniaagiga. Kuna oligonukleotiidi tahkele faasile kinnitav</a:t>
            </a:r>
            <a:br>
              <a:rPr lang="et-EE" sz="1200"/>
            </a:br>
            <a:r>
              <a:rPr lang="et-EE" sz="1200"/>
              <a:t>3’-esterside katkeb võrdlemisi kergesti (toatemperatuuril) saab osaliselt deblokeeritud produkti eemaldada tahkest kandjast.</a:t>
            </a:r>
            <a:br>
              <a:rPr lang="et-EE" sz="1200"/>
            </a:br>
            <a:r>
              <a:rPr lang="et-EE" sz="1200"/>
              <a:t>Silikageeli pikaajaline kuumutamine ammoniaagiga lahustab silikageeli ning puhastab tema pinna derivatiseeringust. Silikageel</a:t>
            </a:r>
            <a:br>
              <a:rPr lang="et-EE" sz="1200"/>
            </a:br>
            <a:r>
              <a:rPr lang="et-EE" sz="1200"/>
              <a:t>on suurepärane sorbent oligonukleotiididele ning tekkivad produkti kaod. Lahustunud ränihape tekitab probleeme aja jooksul</a:t>
            </a:r>
            <a:br>
              <a:rPr lang="et-EE" sz="1200"/>
            </a:br>
            <a:r>
              <a:rPr lang="et-EE" sz="1200"/>
              <a:t>oligonukleotiidide puhastamiseks kasutatavale kromatograafiakolonnile.</a:t>
            </a:r>
            <a:br>
              <a:rPr lang="et-EE" sz="1200"/>
            </a:br>
            <a:r>
              <a:rPr lang="et-EE" sz="1200"/>
              <a:t>Dimetoksütritüülrühm on leeliselises ja neutraalses keskkonnas täielikult stabiilne. Vastavalt sünteesi skeemile sisaldab tritüülrühma</a:t>
            </a:r>
            <a:br>
              <a:rPr lang="et-EE" sz="1200"/>
            </a:br>
            <a:r>
              <a:rPr lang="et-EE" sz="1200"/>
              <a:t>ainult täispikk oligonukleotiid. Tritüülrühm on väga hüdrofoobne, mistõttu muudab ta ka pikkade oligonukleotiidide summaarset</a:t>
            </a:r>
            <a:br>
              <a:rPr lang="et-EE" sz="1200"/>
            </a:br>
            <a:r>
              <a:rPr lang="et-EE" sz="1200"/>
              <a:t>hüdrofoobsust, võimaldades eristada sihtprodukti kõrvalproduktidest pööratud faasi kromatograafia abil. (C18 kolonn, atsetonitriiili</a:t>
            </a:r>
            <a:br>
              <a:rPr lang="et-EE" sz="1200"/>
            </a:br>
            <a:r>
              <a:rPr lang="et-EE" sz="1200"/>
              <a:t>gradient 0.1 M CH</a:t>
            </a:r>
            <a:r>
              <a:rPr lang="et-EE" sz="1200" baseline="-25000"/>
              <a:t>3</a:t>
            </a:r>
            <a:r>
              <a:rPr lang="et-EE" sz="1200"/>
              <a:t>COONH</a:t>
            </a:r>
            <a:r>
              <a:rPr lang="et-EE" sz="1200" baseline="-25000"/>
              <a:t>4  </a:t>
            </a:r>
            <a:r>
              <a:rPr lang="et-EE" sz="1200"/>
              <a:t>või CH</a:t>
            </a:r>
            <a:r>
              <a:rPr lang="et-EE" sz="1200" baseline="-25000"/>
              <a:t>3</a:t>
            </a:r>
            <a:r>
              <a:rPr lang="et-EE" sz="1200"/>
              <a:t>COON(Et</a:t>
            </a:r>
            <a:r>
              <a:rPr lang="et-EE" sz="1200" baseline="-25000"/>
              <a:t>3</a:t>
            </a:r>
            <a:r>
              <a:rPr lang="et-EE" sz="1200"/>
              <a:t>)H</a:t>
            </a:r>
            <a:r>
              <a:rPr lang="et-EE" sz="1200" baseline="-25000"/>
              <a:t> </a:t>
            </a:r>
            <a:r>
              <a:rPr lang="et-EE" sz="1200"/>
              <a:t>pH7, 40</a:t>
            </a:r>
            <a:r>
              <a:rPr lang="et-EE" sz="1200" baseline="30000"/>
              <a:t>0</a:t>
            </a:r>
            <a:r>
              <a:rPr lang="et-EE" sz="1200"/>
              <a:t>C). Kasutatav on ka lihtsustatud variant, kus tritüleeritud oligonukleotiid</a:t>
            </a:r>
            <a:br>
              <a:rPr lang="et-EE" sz="1200"/>
            </a:br>
            <a:r>
              <a:rPr lang="et-EE" sz="1200"/>
              <a:t>sorbeeritakse väikesele pööratud faasi padrunile ning elueeritakse kõrvalproduktid madala puhver B sisaldusega lahusega ning sihtprodukt</a:t>
            </a:r>
            <a:br>
              <a:rPr lang="et-EE" sz="1200"/>
            </a:br>
            <a:r>
              <a:rPr lang="et-EE" sz="1200"/>
              <a:t>kõrgema atsetonitriili sisaldusega lahusega või eemaldatakse tritüülrühm padrunis.</a:t>
            </a:r>
            <a:br>
              <a:rPr lang="et-EE" sz="1200"/>
            </a:br>
            <a:r>
              <a:rPr lang="et-EE" sz="1200"/>
              <a:t>Tritüülrühma eemaldamiseks oligonukleotiidilt kasutatakse 80% äädikhapet. Tritanool ekstraheeritakse eetriga, oligonukleotiid sadestatakse</a:t>
            </a:r>
            <a:br>
              <a:rPr lang="et-EE" sz="1200"/>
            </a:br>
            <a:r>
              <a:rPr lang="et-EE" sz="1200"/>
              <a:t>piiritusega (oligonukleotiidi lahusele lisatakse naatriumatsetaati ning sadestatakse vähemalt 10 mahu piiritusega). Sealjuures eemaldatakse</a:t>
            </a:r>
            <a:br>
              <a:rPr lang="et-EE" sz="1200"/>
            </a:br>
            <a:r>
              <a:rPr lang="et-EE" sz="1200"/>
              <a:t>koos supernatandiga ka bensoehappe ja isovõihappe amiidid (N-kaitserühmadest) ja akrüülonitriil (P-kaitserühmadest). </a:t>
            </a:r>
            <a:br>
              <a:rPr lang="et-EE" sz="1200"/>
            </a:br>
            <a:r>
              <a:rPr lang="et-EE" sz="1200"/>
              <a:t>Teoreetiliselt peaks saama puhta oligonukleotiidi, praktika näitab, et tritüülpositiivne produkt on heterogeenne – sihtproduktist lühemad ja</a:t>
            </a:r>
            <a:br>
              <a:rPr lang="et-EE" sz="1200"/>
            </a:br>
            <a:r>
              <a:rPr lang="et-EE" sz="1200"/>
              <a:t>ka pikemad produktid, mittetäielikult eemaldunud N-kaitserühmad, heterotsüklite ning riboosi (apurinisatsiooni tagajärjel tekkivale</a:t>
            </a:r>
            <a:br>
              <a:rPr lang="et-EE" sz="1200"/>
            </a:br>
            <a:r>
              <a:rPr lang="et-EE" sz="1200"/>
              <a:t>1-OH) fosfitüleerimisest tingitud hargnenud ahelaga produktide ammoniaagitöötluse laguproduktid jne.</a:t>
            </a:r>
            <a:br>
              <a:rPr lang="et-EE" sz="1200"/>
            </a:br>
            <a:r>
              <a:rPr lang="et-EE" sz="1200"/>
              <a:t>Seetõttu fraktsioneeritakse tritüülpositiivne piik võimalikult kitsalt ning peale detritüleerimist kromatografeeritakse oligonukleotiid</a:t>
            </a:r>
            <a:br>
              <a:rPr lang="et-EE" sz="1200"/>
            </a:br>
            <a:r>
              <a:rPr lang="et-EE" sz="1200"/>
              <a:t>sekundaarselt. meetoditest</a:t>
            </a:r>
            <a:br>
              <a:rPr lang="et-EE" sz="1200"/>
            </a:br>
            <a:r>
              <a:rPr lang="et-EE" sz="1200"/>
              <a:t>Õige pikkusega oligonukleotiidi puhastamiseks on võimas meetod elektroforees denatureerivates tingimustes, mis võimaldab lahutada</a:t>
            </a:r>
            <a:br>
              <a:rPr lang="et-EE" sz="1200"/>
            </a:br>
            <a:r>
              <a:rPr lang="et-EE" sz="1200"/>
              <a:t>n-meeri (n-1)- ja (n+1)-meerist. Oligonukleotiide detekteeritakse geelis UV-laual, asetades näiteks geeli alla juustukilesse mähitud fluorest-</a:t>
            </a:r>
            <a:br>
              <a:rPr lang="et-EE" sz="1200"/>
            </a:br>
            <a:r>
              <a:rPr lang="et-EE" sz="1200"/>
              <a:t>sentse indikaatoriga õhukese kihi plaati – Tumelillad signaalid helerohelisel taustal. Oligonukleotiidid elueeritakse geelist 20 mahu veega.</a:t>
            </a:r>
            <a:br>
              <a:rPr lang="et-EE" sz="1200"/>
            </a:br>
            <a:r>
              <a:rPr lang="et-EE" sz="1200"/>
              <a:t>Saadud lahust võib kontsentreerida veevaba butanooliga (butanool lahustab vett hästi, vesi butanooli mitte; faasid saab eraldada tsenrifuugimi-</a:t>
            </a:r>
            <a:br>
              <a:rPr lang="et-EE" sz="1200"/>
            </a:br>
            <a:r>
              <a:rPr lang="et-EE" sz="1200"/>
              <a:t>sega, eemaldada tuleb pealmine faas). Kontsentraadi saab sadestada kas piirituse või isopropanooliga, mis eemaldab ka vees lahustunud</a:t>
            </a:r>
            <a:br>
              <a:rPr lang="et-EE" sz="1200"/>
            </a:br>
            <a:r>
              <a:rPr lang="et-EE" sz="1200"/>
              <a:t>butanooli jäägid. </a:t>
            </a:r>
            <a:endParaRPr lang="en-GB" sz="12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nvGraphicFramePr>
        <p:xfrm>
          <a:off x="455613" y="444500"/>
          <a:ext cx="4524375" cy="4241800"/>
        </p:xfrm>
        <a:graphic>
          <a:graphicData uri="http://schemas.openxmlformats.org/presentationml/2006/ole">
            <p:oleObj spid="_x0000_s29698" name="Image" r:id="rId3" imgW="7530159" imgH="7060317" progId="Photoshop.Image.7">
              <p:embed/>
            </p:oleObj>
          </a:graphicData>
        </a:graphic>
      </p:graphicFrame>
      <p:sp>
        <p:nvSpPr>
          <p:cNvPr id="29700" name="Text Box 4"/>
          <p:cNvSpPr txBox="1">
            <a:spLocks noChangeArrowheads="1"/>
          </p:cNvSpPr>
          <p:nvPr/>
        </p:nvSpPr>
        <p:spPr bwMode="auto">
          <a:xfrm>
            <a:off x="4572000" y="5486400"/>
            <a:ext cx="1476375" cy="822325"/>
          </a:xfrm>
          <a:prstGeom prst="rect">
            <a:avLst/>
          </a:prstGeom>
          <a:noFill/>
          <a:ln w="9525">
            <a:noFill/>
            <a:miter lim="800000"/>
            <a:headEnd/>
            <a:tailEnd/>
          </a:ln>
          <a:effectLst/>
        </p:spPr>
        <p:txBody>
          <a:bodyPr wrap="none">
            <a:spAutoFit/>
          </a:bodyPr>
          <a:lstStyle/>
          <a:p>
            <a:r>
              <a:rPr lang="et-EE" sz="1200"/>
              <a:t>1 - 17meer 0.3 A260</a:t>
            </a:r>
            <a:br>
              <a:rPr lang="et-EE" sz="1200"/>
            </a:br>
            <a:r>
              <a:rPr lang="et-EE" sz="1200"/>
              <a:t>2 - 24meer 0.5 A260</a:t>
            </a:r>
            <a:br>
              <a:rPr lang="et-EE" sz="1200"/>
            </a:br>
            <a:r>
              <a:rPr lang="et-EE" sz="1200"/>
              <a:t>3 - 51meer 1.0 A260</a:t>
            </a:r>
            <a:br>
              <a:rPr lang="et-EE" sz="1200"/>
            </a:br>
            <a:r>
              <a:rPr lang="et-EE" sz="1200"/>
              <a:t>4 – 70meer 1.5 A260</a:t>
            </a:r>
            <a:endParaRPr lang="en-GB" sz="1200"/>
          </a:p>
        </p:txBody>
      </p:sp>
      <p:pic>
        <p:nvPicPr>
          <p:cNvPr id="29701" name="Picture 5" descr="C:\arhiiv\a75\2005_11_24\IMG_5902crop.tif"/>
          <p:cNvPicPr>
            <a:picLocks noChangeAspect="1" noChangeArrowheads="1"/>
          </p:cNvPicPr>
          <p:nvPr/>
        </p:nvPicPr>
        <p:blipFill>
          <a:blip r:embed="rId4" cstate="print"/>
          <a:srcRect/>
          <a:stretch>
            <a:fillRect/>
          </a:stretch>
        </p:blipFill>
        <p:spPr bwMode="auto">
          <a:xfrm>
            <a:off x="6553200" y="381000"/>
            <a:ext cx="2216150" cy="6240463"/>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idx="4294967295"/>
          </p:nvPr>
        </p:nvSpPr>
        <p:spPr>
          <a:xfrm>
            <a:off x="685800" y="152400"/>
            <a:ext cx="7772400" cy="457200"/>
          </a:xfrm>
        </p:spPr>
        <p:txBody>
          <a:bodyPr/>
          <a:lstStyle/>
          <a:p>
            <a:r>
              <a:rPr lang="et-EE" sz="3200"/>
              <a:t>Oligoribonukleotiidide keemiline süntees.</a:t>
            </a:r>
            <a:endParaRPr lang="en-GB" sz="3200"/>
          </a:p>
        </p:txBody>
      </p:sp>
      <p:sp>
        <p:nvSpPr>
          <p:cNvPr id="23555" name="Text Box 3"/>
          <p:cNvSpPr txBox="1">
            <a:spLocks noChangeArrowheads="1"/>
          </p:cNvSpPr>
          <p:nvPr/>
        </p:nvSpPr>
        <p:spPr bwMode="auto">
          <a:xfrm>
            <a:off x="517525" y="849313"/>
            <a:ext cx="8220075" cy="3070225"/>
          </a:xfrm>
          <a:prstGeom prst="rect">
            <a:avLst/>
          </a:prstGeom>
          <a:noFill/>
          <a:ln w="9525">
            <a:noFill/>
            <a:miter lim="800000"/>
            <a:headEnd/>
            <a:tailEnd/>
          </a:ln>
          <a:effectLst/>
        </p:spPr>
        <p:txBody>
          <a:bodyPr wrap="none">
            <a:spAutoFit/>
          </a:bodyPr>
          <a:lstStyle/>
          <a:p>
            <a:r>
              <a:rPr lang="et-EE" sz="1400"/>
              <a:t>Miks nii kallid? (Ribo$=10-20 x desoksü$)</a:t>
            </a:r>
            <a:br>
              <a:rPr lang="et-EE" sz="1400"/>
            </a:br>
            <a:r>
              <a:rPr lang="et-EE" sz="1400"/>
              <a:t>Süntees on keerulisem, sest kaitserühma vajab ka 2’-hüdroksüül.</a:t>
            </a:r>
            <a:br>
              <a:rPr lang="et-EE" sz="1400"/>
            </a:br>
            <a:r>
              <a:rPr lang="et-EE" sz="1400"/>
              <a:t>2’ ja 3’-OH rühmade selektiivseks derivatiseerimiseks kasutatakse kas bis-tritüleerimist või 2’-atsüleerimist, igal</a:t>
            </a:r>
            <a:br>
              <a:rPr lang="et-EE" sz="1400"/>
            </a:br>
            <a:r>
              <a:rPr lang="et-EE" sz="1400"/>
              <a:t>juhul süntooni saamiseks mitte üks lisaetapp.</a:t>
            </a:r>
            <a:br>
              <a:rPr lang="et-EE" sz="1400"/>
            </a:br>
            <a:r>
              <a:rPr lang="et-EE" sz="1400"/>
              <a:t>2’-OH kaitserühm tuleb eemaldada pärast ammoniaagi töötlust – seega peab ta olema stabiilne nii ammoniaagil</a:t>
            </a:r>
            <a:br>
              <a:rPr lang="et-EE" sz="1400"/>
            </a:br>
            <a:r>
              <a:rPr lang="et-EE" sz="1400"/>
              <a:t>kui ka happes. Sobiv kaitserühm on fluoriidioonidega eemaldatav tert-butüüldimetüülsilüülrühm. </a:t>
            </a:r>
            <a:br>
              <a:rPr lang="et-EE" sz="1400"/>
            </a:br>
            <a:r>
              <a:rPr lang="et-EE" sz="1400"/>
              <a:t>Silüülrühmade eemaldamiseks (peale ammoniaagi täielikku eemaldamist!) kasutatakse tetrabutüülammonium-</a:t>
            </a:r>
            <a:br>
              <a:rPr lang="et-EE" sz="1400"/>
            </a:br>
            <a:r>
              <a:rPr lang="et-EE" sz="1400"/>
              <a:t>fluoriidi lahust tetrahüdrofuraanis.</a:t>
            </a:r>
            <a:br>
              <a:rPr lang="et-EE" sz="1400"/>
            </a:br>
            <a:r>
              <a:rPr lang="et-EE" sz="1400"/>
              <a:t>Si-O-C sidemele annab hüdrolüütilise stabiilsuse räniaatomi ekraneeritus mahukate alküülrühmadega.</a:t>
            </a:r>
            <a:br>
              <a:rPr lang="et-EE" sz="1400"/>
            </a:br>
            <a:r>
              <a:rPr lang="et-EE" sz="1400"/>
              <a:t>Samaaegselt kahandab mahukas 2’-kaitserühm 3’-amidofosfiti reaktsioonivõimet. </a:t>
            </a:r>
            <a:br>
              <a:rPr lang="et-EE" sz="1400"/>
            </a:br>
            <a:r>
              <a:rPr lang="et-EE" sz="1400"/>
              <a:t>Erinevalt oligodesoksüribonukleotiididest ei saa oligoribonukleotiidide puhastamiseks kasutada tritüülpositiivset</a:t>
            </a:r>
            <a:br>
              <a:rPr lang="et-EE" sz="1400"/>
            </a:br>
            <a:r>
              <a:rPr lang="et-EE" sz="1400"/>
              <a:t>pööratud faasi kromatograafiat. Tavaliselt kasutatakse elektroforeesi. Oligoribonukleotiididega töötamisel tuleb</a:t>
            </a:r>
            <a:br>
              <a:rPr lang="et-EE" sz="1400"/>
            </a:br>
            <a:r>
              <a:rPr lang="et-EE" sz="1400"/>
              <a:t>tagada RNaaside kontaminatsiooni puudumine. Vältida tuleb ka keemilisi RNA lagunemise katalüsaatoreid – </a:t>
            </a:r>
            <a:br>
              <a:rPr lang="et-EE" sz="1400"/>
            </a:br>
            <a:r>
              <a:rPr lang="et-EE" sz="1400"/>
              <a:t>(enamikku) kahevalentse metalli ioone. </a:t>
            </a:r>
            <a:endParaRPr lang="en-GB" sz="14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idx="4294967295"/>
          </p:nvPr>
        </p:nvSpPr>
        <p:spPr>
          <a:xfrm>
            <a:off x="609600" y="0"/>
            <a:ext cx="7772400" cy="457200"/>
          </a:xfrm>
        </p:spPr>
        <p:txBody>
          <a:bodyPr/>
          <a:lstStyle/>
          <a:p>
            <a:r>
              <a:rPr lang="et-EE" sz="2800"/>
              <a:t>Mõned nipid pikkade nukleiinhapete sünteesiks</a:t>
            </a:r>
            <a:endParaRPr lang="en-GB" sz="2800"/>
          </a:p>
        </p:txBody>
      </p:sp>
      <p:sp>
        <p:nvSpPr>
          <p:cNvPr id="25604" name="Text Box 4"/>
          <p:cNvSpPr txBox="1">
            <a:spLocks noChangeArrowheads="1"/>
          </p:cNvSpPr>
          <p:nvPr/>
        </p:nvSpPr>
        <p:spPr bwMode="auto">
          <a:xfrm>
            <a:off x="441325" y="569913"/>
            <a:ext cx="6880225" cy="274637"/>
          </a:xfrm>
          <a:prstGeom prst="rect">
            <a:avLst/>
          </a:prstGeom>
          <a:noFill/>
          <a:ln w="9525">
            <a:noFill/>
            <a:miter lim="800000"/>
            <a:headEnd/>
            <a:tailEnd/>
          </a:ln>
          <a:effectLst/>
        </p:spPr>
        <p:txBody>
          <a:bodyPr wrap="none">
            <a:spAutoFit/>
          </a:bodyPr>
          <a:lstStyle/>
          <a:p>
            <a:r>
              <a:rPr lang="et-EE" sz="1200"/>
              <a:t>1) Ligeerimine – pikki DNA molekule on enamasti tarvis kaheahelalistena. Tagasipöördumine plokksünteesi.</a:t>
            </a:r>
            <a:endParaRPr lang="en-GB" sz="1200"/>
          </a:p>
        </p:txBody>
      </p:sp>
      <p:sp>
        <p:nvSpPr>
          <p:cNvPr id="25605" name="Line 5"/>
          <p:cNvSpPr>
            <a:spLocks noChangeShapeType="1"/>
          </p:cNvSpPr>
          <p:nvPr/>
        </p:nvSpPr>
        <p:spPr bwMode="auto">
          <a:xfrm>
            <a:off x="609600" y="1143000"/>
            <a:ext cx="1143000" cy="0"/>
          </a:xfrm>
          <a:prstGeom prst="line">
            <a:avLst/>
          </a:prstGeom>
          <a:noFill/>
          <a:ln w="9525">
            <a:solidFill>
              <a:schemeClr val="tx1"/>
            </a:solidFill>
            <a:round/>
            <a:headEnd/>
            <a:tailEnd/>
          </a:ln>
          <a:effectLst/>
        </p:spPr>
        <p:txBody>
          <a:bodyPr/>
          <a:lstStyle/>
          <a:p>
            <a:endParaRPr lang="ru-RU"/>
          </a:p>
        </p:txBody>
      </p:sp>
      <p:sp>
        <p:nvSpPr>
          <p:cNvPr id="25606" name="Line 6"/>
          <p:cNvSpPr>
            <a:spLocks noChangeShapeType="1"/>
          </p:cNvSpPr>
          <p:nvPr/>
        </p:nvSpPr>
        <p:spPr bwMode="auto">
          <a:xfrm>
            <a:off x="990600" y="1295400"/>
            <a:ext cx="1143000" cy="0"/>
          </a:xfrm>
          <a:prstGeom prst="line">
            <a:avLst/>
          </a:prstGeom>
          <a:noFill/>
          <a:ln w="9525">
            <a:solidFill>
              <a:schemeClr val="tx1"/>
            </a:solidFill>
            <a:round/>
            <a:headEnd/>
            <a:tailEnd/>
          </a:ln>
          <a:effectLst/>
        </p:spPr>
        <p:txBody>
          <a:bodyPr/>
          <a:lstStyle/>
          <a:p>
            <a:endParaRPr lang="ru-RU"/>
          </a:p>
        </p:txBody>
      </p:sp>
      <p:sp>
        <p:nvSpPr>
          <p:cNvPr id="25607" name="Line 7"/>
          <p:cNvSpPr>
            <a:spLocks noChangeShapeType="1"/>
          </p:cNvSpPr>
          <p:nvPr/>
        </p:nvSpPr>
        <p:spPr bwMode="auto">
          <a:xfrm>
            <a:off x="1905000" y="1143000"/>
            <a:ext cx="1143000" cy="0"/>
          </a:xfrm>
          <a:prstGeom prst="line">
            <a:avLst/>
          </a:prstGeom>
          <a:noFill/>
          <a:ln w="9525">
            <a:solidFill>
              <a:schemeClr val="tx1"/>
            </a:solidFill>
            <a:round/>
            <a:headEnd/>
            <a:tailEnd/>
          </a:ln>
          <a:effectLst/>
        </p:spPr>
        <p:txBody>
          <a:bodyPr/>
          <a:lstStyle/>
          <a:p>
            <a:endParaRPr lang="ru-RU"/>
          </a:p>
        </p:txBody>
      </p:sp>
      <p:sp>
        <p:nvSpPr>
          <p:cNvPr id="25608" name="Line 8"/>
          <p:cNvSpPr>
            <a:spLocks noChangeShapeType="1"/>
          </p:cNvSpPr>
          <p:nvPr/>
        </p:nvSpPr>
        <p:spPr bwMode="auto">
          <a:xfrm>
            <a:off x="2286000" y="1295400"/>
            <a:ext cx="1143000" cy="0"/>
          </a:xfrm>
          <a:prstGeom prst="line">
            <a:avLst/>
          </a:prstGeom>
          <a:noFill/>
          <a:ln w="9525">
            <a:solidFill>
              <a:schemeClr val="tx1"/>
            </a:solidFill>
            <a:round/>
            <a:headEnd/>
            <a:tailEnd/>
          </a:ln>
          <a:effectLst/>
        </p:spPr>
        <p:txBody>
          <a:bodyPr/>
          <a:lstStyle/>
          <a:p>
            <a:endParaRPr lang="ru-RU"/>
          </a:p>
        </p:txBody>
      </p:sp>
      <p:sp>
        <p:nvSpPr>
          <p:cNvPr id="25609" name="Line 9"/>
          <p:cNvSpPr>
            <a:spLocks noChangeShapeType="1"/>
          </p:cNvSpPr>
          <p:nvPr/>
        </p:nvSpPr>
        <p:spPr bwMode="auto">
          <a:xfrm>
            <a:off x="3200400" y="1143000"/>
            <a:ext cx="1143000" cy="0"/>
          </a:xfrm>
          <a:prstGeom prst="line">
            <a:avLst/>
          </a:prstGeom>
          <a:noFill/>
          <a:ln w="9525">
            <a:solidFill>
              <a:schemeClr val="tx1"/>
            </a:solidFill>
            <a:round/>
            <a:headEnd/>
            <a:tailEnd/>
          </a:ln>
          <a:effectLst/>
        </p:spPr>
        <p:txBody>
          <a:bodyPr/>
          <a:lstStyle/>
          <a:p>
            <a:endParaRPr lang="ru-RU"/>
          </a:p>
        </p:txBody>
      </p:sp>
      <p:sp>
        <p:nvSpPr>
          <p:cNvPr id="25610" name="Line 10"/>
          <p:cNvSpPr>
            <a:spLocks noChangeShapeType="1"/>
          </p:cNvSpPr>
          <p:nvPr/>
        </p:nvSpPr>
        <p:spPr bwMode="auto">
          <a:xfrm>
            <a:off x="3581400" y="1295400"/>
            <a:ext cx="1143000" cy="0"/>
          </a:xfrm>
          <a:prstGeom prst="line">
            <a:avLst/>
          </a:prstGeom>
          <a:noFill/>
          <a:ln w="9525">
            <a:solidFill>
              <a:schemeClr val="tx1"/>
            </a:solidFill>
            <a:round/>
            <a:headEnd/>
            <a:tailEnd/>
          </a:ln>
          <a:effectLst/>
        </p:spPr>
        <p:txBody>
          <a:bodyPr/>
          <a:lstStyle/>
          <a:p>
            <a:endParaRPr lang="ru-RU"/>
          </a:p>
        </p:txBody>
      </p:sp>
      <p:sp>
        <p:nvSpPr>
          <p:cNvPr id="25611" name="Line 11"/>
          <p:cNvSpPr>
            <a:spLocks noChangeShapeType="1"/>
          </p:cNvSpPr>
          <p:nvPr/>
        </p:nvSpPr>
        <p:spPr bwMode="auto">
          <a:xfrm>
            <a:off x="4495800" y="1143000"/>
            <a:ext cx="1143000" cy="0"/>
          </a:xfrm>
          <a:prstGeom prst="line">
            <a:avLst/>
          </a:prstGeom>
          <a:noFill/>
          <a:ln w="9525">
            <a:solidFill>
              <a:schemeClr val="tx1"/>
            </a:solidFill>
            <a:round/>
            <a:headEnd/>
            <a:tailEnd/>
          </a:ln>
          <a:effectLst/>
        </p:spPr>
        <p:txBody>
          <a:bodyPr/>
          <a:lstStyle/>
          <a:p>
            <a:endParaRPr lang="ru-RU"/>
          </a:p>
        </p:txBody>
      </p:sp>
      <p:sp>
        <p:nvSpPr>
          <p:cNvPr id="25612" name="Line 12"/>
          <p:cNvSpPr>
            <a:spLocks noChangeShapeType="1"/>
          </p:cNvSpPr>
          <p:nvPr/>
        </p:nvSpPr>
        <p:spPr bwMode="auto">
          <a:xfrm>
            <a:off x="4876800" y="1295400"/>
            <a:ext cx="1143000" cy="0"/>
          </a:xfrm>
          <a:prstGeom prst="line">
            <a:avLst/>
          </a:prstGeom>
          <a:noFill/>
          <a:ln w="9525">
            <a:solidFill>
              <a:schemeClr val="tx1"/>
            </a:solidFill>
            <a:round/>
            <a:headEnd/>
            <a:tailEnd/>
          </a:ln>
          <a:effectLst/>
        </p:spPr>
        <p:txBody>
          <a:bodyPr/>
          <a:lstStyle/>
          <a:p>
            <a:endParaRPr lang="ru-RU"/>
          </a:p>
        </p:txBody>
      </p:sp>
      <p:sp>
        <p:nvSpPr>
          <p:cNvPr id="25613" name="Text Box 13"/>
          <p:cNvSpPr txBox="1">
            <a:spLocks noChangeArrowheads="1"/>
          </p:cNvSpPr>
          <p:nvPr/>
        </p:nvSpPr>
        <p:spPr bwMode="auto">
          <a:xfrm>
            <a:off x="1736725" y="974725"/>
            <a:ext cx="247650" cy="244475"/>
          </a:xfrm>
          <a:prstGeom prst="rect">
            <a:avLst/>
          </a:prstGeom>
          <a:noFill/>
          <a:ln w="9525">
            <a:noFill/>
            <a:miter lim="800000"/>
            <a:headEnd/>
            <a:tailEnd/>
          </a:ln>
          <a:effectLst/>
        </p:spPr>
        <p:txBody>
          <a:bodyPr wrap="none">
            <a:spAutoFit/>
          </a:bodyPr>
          <a:lstStyle/>
          <a:p>
            <a:r>
              <a:rPr lang="et-EE" sz="1000"/>
              <a:t>p</a:t>
            </a:r>
            <a:endParaRPr lang="en-GB" sz="1000"/>
          </a:p>
        </p:txBody>
      </p:sp>
      <p:sp>
        <p:nvSpPr>
          <p:cNvPr id="25614" name="Text Box 14"/>
          <p:cNvSpPr txBox="1">
            <a:spLocks noChangeArrowheads="1"/>
          </p:cNvSpPr>
          <p:nvPr/>
        </p:nvSpPr>
        <p:spPr bwMode="auto">
          <a:xfrm>
            <a:off x="3028950" y="990600"/>
            <a:ext cx="247650" cy="244475"/>
          </a:xfrm>
          <a:prstGeom prst="rect">
            <a:avLst/>
          </a:prstGeom>
          <a:noFill/>
          <a:ln w="9525">
            <a:noFill/>
            <a:miter lim="800000"/>
            <a:headEnd/>
            <a:tailEnd/>
          </a:ln>
          <a:effectLst/>
        </p:spPr>
        <p:txBody>
          <a:bodyPr wrap="none">
            <a:spAutoFit/>
          </a:bodyPr>
          <a:lstStyle/>
          <a:p>
            <a:r>
              <a:rPr lang="et-EE" sz="1000"/>
              <a:t>p</a:t>
            </a:r>
            <a:endParaRPr lang="en-GB" sz="1000"/>
          </a:p>
        </p:txBody>
      </p:sp>
      <p:sp>
        <p:nvSpPr>
          <p:cNvPr id="25615" name="Text Box 15"/>
          <p:cNvSpPr txBox="1">
            <a:spLocks noChangeArrowheads="1"/>
          </p:cNvSpPr>
          <p:nvPr/>
        </p:nvSpPr>
        <p:spPr bwMode="auto">
          <a:xfrm>
            <a:off x="4324350" y="990600"/>
            <a:ext cx="247650" cy="244475"/>
          </a:xfrm>
          <a:prstGeom prst="rect">
            <a:avLst/>
          </a:prstGeom>
          <a:noFill/>
          <a:ln w="9525">
            <a:noFill/>
            <a:miter lim="800000"/>
            <a:headEnd/>
            <a:tailEnd/>
          </a:ln>
          <a:effectLst/>
        </p:spPr>
        <p:txBody>
          <a:bodyPr wrap="none">
            <a:spAutoFit/>
          </a:bodyPr>
          <a:lstStyle/>
          <a:p>
            <a:r>
              <a:rPr lang="et-EE" sz="1000"/>
              <a:t>p</a:t>
            </a:r>
            <a:endParaRPr lang="en-GB" sz="1000"/>
          </a:p>
        </p:txBody>
      </p:sp>
      <p:sp>
        <p:nvSpPr>
          <p:cNvPr id="25616" name="Text Box 16"/>
          <p:cNvSpPr txBox="1">
            <a:spLocks noChangeArrowheads="1"/>
          </p:cNvSpPr>
          <p:nvPr/>
        </p:nvSpPr>
        <p:spPr bwMode="auto">
          <a:xfrm>
            <a:off x="4648200" y="1143000"/>
            <a:ext cx="247650" cy="244475"/>
          </a:xfrm>
          <a:prstGeom prst="rect">
            <a:avLst/>
          </a:prstGeom>
          <a:noFill/>
          <a:ln w="9525">
            <a:noFill/>
            <a:miter lim="800000"/>
            <a:headEnd/>
            <a:tailEnd/>
          </a:ln>
          <a:effectLst/>
        </p:spPr>
        <p:txBody>
          <a:bodyPr wrap="none">
            <a:spAutoFit/>
          </a:bodyPr>
          <a:lstStyle/>
          <a:p>
            <a:r>
              <a:rPr lang="et-EE" sz="1000"/>
              <a:t>p</a:t>
            </a:r>
            <a:endParaRPr lang="en-GB" sz="1000"/>
          </a:p>
        </p:txBody>
      </p:sp>
      <p:sp>
        <p:nvSpPr>
          <p:cNvPr id="25617" name="Text Box 17"/>
          <p:cNvSpPr txBox="1">
            <a:spLocks noChangeArrowheads="1"/>
          </p:cNvSpPr>
          <p:nvPr/>
        </p:nvSpPr>
        <p:spPr bwMode="auto">
          <a:xfrm>
            <a:off x="3352800" y="1143000"/>
            <a:ext cx="247650" cy="244475"/>
          </a:xfrm>
          <a:prstGeom prst="rect">
            <a:avLst/>
          </a:prstGeom>
          <a:noFill/>
          <a:ln w="9525">
            <a:noFill/>
            <a:miter lim="800000"/>
            <a:headEnd/>
            <a:tailEnd/>
          </a:ln>
          <a:effectLst/>
        </p:spPr>
        <p:txBody>
          <a:bodyPr wrap="none">
            <a:spAutoFit/>
          </a:bodyPr>
          <a:lstStyle/>
          <a:p>
            <a:r>
              <a:rPr lang="et-EE" sz="1000"/>
              <a:t>p</a:t>
            </a:r>
            <a:endParaRPr lang="en-GB" sz="1000"/>
          </a:p>
        </p:txBody>
      </p:sp>
      <p:sp>
        <p:nvSpPr>
          <p:cNvPr id="25618" name="Text Box 18"/>
          <p:cNvSpPr txBox="1">
            <a:spLocks noChangeArrowheads="1"/>
          </p:cNvSpPr>
          <p:nvPr/>
        </p:nvSpPr>
        <p:spPr bwMode="auto">
          <a:xfrm>
            <a:off x="2057400" y="1143000"/>
            <a:ext cx="247650" cy="244475"/>
          </a:xfrm>
          <a:prstGeom prst="rect">
            <a:avLst/>
          </a:prstGeom>
          <a:noFill/>
          <a:ln w="9525">
            <a:noFill/>
            <a:miter lim="800000"/>
            <a:headEnd/>
            <a:tailEnd/>
          </a:ln>
          <a:effectLst/>
        </p:spPr>
        <p:txBody>
          <a:bodyPr wrap="none">
            <a:spAutoFit/>
          </a:bodyPr>
          <a:lstStyle/>
          <a:p>
            <a:r>
              <a:rPr lang="et-EE" sz="1000"/>
              <a:t>p</a:t>
            </a:r>
            <a:endParaRPr lang="en-GB" sz="1000"/>
          </a:p>
        </p:txBody>
      </p:sp>
      <p:sp>
        <p:nvSpPr>
          <p:cNvPr id="25619" name="Text Box 19"/>
          <p:cNvSpPr txBox="1">
            <a:spLocks noChangeArrowheads="1"/>
          </p:cNvSpPr>
          <p:nvPr/>
        </p:nvSpPr>
        <p:spPr bwMode="auto">
          <a:xfrm>
            <a:off x="285750" y="914400"/>
            <a:ext cx="290513" cy="244475"/>
          </a:xfrm>
          <a:prstGeom prst="rect">
            <a:avLst/>
          </a:prstGeom>
          <a:noFill/>
          <a:ln w="9525">
            <a:noFill/>
            <a:miter lim="800000"/>
            <a:headEnd/>
            <a:tailEnd/>
          </a:ln>
          <a:effectLst/>
        </p:spPr>
        <p:txBody>
          <a:bodyPr wrap="none">
            <a:spAutoFit/>
          </a:bodyPr>
          <a:lstStyle/>
          <a:p>
            <a:r>
              <a:rPr lang="et-EE" sz="1000"/>
              <a:t>5’</a:t>
            </a:r>
            <a:endParaRPr lang="en-GB" sz="1000"/>
          </a:p>
        </p:txBody>
      </p:sp>
      <p:sp>
        <p:nvSpPr>
          <p:cNvPr id="25620" name="Text Box 20"/>
          <p:cNvSpPr txBox="1">
            <a:spLocks noChangeArrowheads="1"/>
          </p:cNvSpPr>
          <p:nvPr/>
        </p:nvSpPr>
        <p:spPr bwMode="auto">
          <a:xfrm>
            <a:off x="6567488" y="1127125"/>
            <a:ext cx="290512" cy="244475"/>
          </a:xfrm>
          <a:prstGeom prst="rect">
            <a:avLst/>
          </a:prstGeom>
          <a:noFill/>
          <a:ln w="9525">
            <a:noFill/>
            <a:miter lim="800000"/>
            <a:headEnd/>
            <a:tailEnd/>
          </a:ln>
          <a:effectLst/>
        </p:spPr>
        <p:txBody>
          <a:bodyPr wrap="none">
            <a:spAutoFit/>
          </a:bodyPr>
          <a:lstStyle/>
          <a:p>
            <a:r>
              <a:rPr lang="et-EE" sz="1000"/>
              <a:t>5’</a:t>
            </a:r>
            <a:endParaRPr lang="en-GB" sz="1000"/>
          </a:p>
        </p:txBody>
      </p:sp>
      <p:sp>
        <p:nvSpPr>
          <p:cNvPr id="25621" name="Line 21"/>
          <p:cNvSpPr>
            <a:spLocks noChangeShapeType="1"/>
          </p:cNvSpPr>
          <p:nvPr/>
        </p:nvSpPr>
        <p:spPr bwMode="auto">
          <a:xfrm>
            <a:off x="990600" y="1143000"/>
            <a:ext cx="0" cy="152400"/>
          </a:xfrm>
          <a:prstGeom prst="line">
            <a:avLst/>
          </a:prstGeom>
          <a:noFill/>
          <a:ln w="9525">
            <a:solidFill>
              <a:schemeClr val="tx1"/>
            </a:solidFill>
            <a:round/>
            <a:headEnd/>
            <a:tailEnd/>
          </a:ln>
          <a:effectLst/>
        </p:spPr>
        <p:txBody>
          <a:bodyPr/>
          <a:lstStyle/>
          <a:p>
            <a:endParaRPr lang="ru-RU"/>
          </a:p>
        </p:txBody>
      </p:sp>
      <p:sp>
        <p:nvSpPr>
          <p:cNvPr id="25622" name="Line 22"/>
          <p:cNvSpPr>
            <a:spLocks noChangeShapeType="1"/>
          </p:cNvSpPr>
          <p:nvPr/>
        </p:nvSpPr>
        <p:spPr bwMode="auto">
          <a:xfrm>
            <a:off x="1143000" y="1143000"/>
            <a:ext cx="0" cy="152400"/>
          </a:xfrm>
          <a:prstGeom prst="line">
            <a:avLst/>
          </a:prstGeom>
          <a:noFill/>
          <a:ln w="9525">
            <a:solidFill>
              <a:schemeClr val="tx1"/>
            </a:solidFill>
            <a:round/>
            <a:headEnd/>
            <a:tailEnd/>
          </a:ln>
          <a:effectLst/>
        </p:spPr>
        <p:txBody>
          <a:bodyPr/>
          <a:lstStyle/>
          <a:p>
            <a:endParaRPr lang="ru-RU"/>
          </a:p>
        </p:txBody>
      </p:sp>
      <p:sp>
        <p:nvSpPr>
          <p:cNvPr id="25623" name="Line 23"/>
          <p:cNvSpPr>
            <a:spLocks noChangeShapeType="1"/>
          </p:cNvSpPr>
          <p:nvPr/>
        </p:nvSpPr>
        <p:spPr bwMode="auto">
          <a:xfrm>
            <a:off x="1295400" y="1143000"/>
            <a:ext cx="0" cy="152400"/>
          </a:xfrm>
          <a:prstGeom prst="line">
            <a:avLst/>
          </a:prstGeom>
          <a:noFill/>
          <a:ln w="9525">
            <a:solidFill>
              <a:schemeClr val="tx1"/>
            </a:solidFill>
            <a:round/>
            <a:headEnd/>
            <a:tailEnd/>
          </a:ln>
          <a:effectLst/>
        </p:spPr>
        <p:txBody>
          <a:bodyPr/>
          <a:lstStyle/>
          <a:p>
            <a:endParaRPr lang="ru-RU"/>
          </a:p>
        </p:txBody>
      </p:sp>
      <p:sp>
        <p:nvSpPr>
          <p:cNvPr id="25624" name="Line 24"/>
          <p:cNvSpPr>
            <a:spLocks noChangeShapeType="1"/>
          </p:cNvSpPr>
          <p:nvPr/>
        </p:nvSpPr>
        <p:spPr bwMode="auto">
          <a:xfrm>
            <a:off x="1447800" y="1143000"/>
            <a:ext cx="0" cy="152400"/>
          </a:xfrm>
          <a:prstGeom prst="line">
            <a:avLst/>
          </a:prstGeom>
          <a:noFill/>
          <a:ln w="9525">
            <a:solidFill>
              <a:schemeClr val="tx1"/>
            </a:solidFill>
            <a:round/>
            <a:headEnd/>
            <a:tailEnd/>
          </a:ln>
          <a:effectLst/>
        </p:spPr>
        <p:txBody>
          <a:bodyPr/>
          <a:lstStyle/>
          <a:p>
            <a:endParaRPr lang="ru-RU"/>
          </a:p>
        </p:txBody>
      </p:sp>
      <p:sp>
        <p:nvSpPr>
          <p:cNvPr id="25625" name="Line 25"/>
          <p:cNvSpPr>
            <a:spLocks noChangeShapeType="1"/>
          </p:cNvSpPr>
          <p:nvPr/>
        </p:nvSpPr>
        <p:spPr bwMode="auto">
          <a:xfrm>
            <a:off x="1600200" y="1143000"/>
            <a:ext cx="0" cy="152400"/>
          </a:xfrm>
          <a:prstGeom prst="line">
            <a:avLst/>
          </a:prstGeom>
          <a:noFill/>
          <a:ln w="9525">
            <a:solidFill>
              <a:schemeClr val="tx1"/>
            </a:solidFill>
            <a:round/>
            <a:headEnd/>
            <a:tailEnd/>
          </a:ln>
          <a:effectLst/>
        </p:spPr>
        <p:txBody>
          <a:bodyPr/>
          <a:lstStyle/>
          <a:p>
            <a:endParaRPr lang="ru-RU"/>
          </a:p>
        </p:txBody>
      </p:sp>
      <p:sp>
        <p:nvSpPr>
          <p:cNvPr id="25626" name="Line 26"/>
          <p:cNvSpPr>
            <a:spLocks noChangeShapeType="1"/>
          </p:cNvSpPr>
          <p:nvPr/>
        </p:nvSpPr>
        <p:spPr bwMode="auto">
          <a:xfrm>
            <a:off x="1752600" y="1143000"/>
            <a:ext cx="0" cy="152400"/>
          </a:xfrm>
          <a:prstGeom prst="line">
            <a:avLst/>
          </a:prstGeom>
          <a:noFill/>
          <a:ln w="9525">
            <a:solidFill>
              <a:schemeClr val="tx1"/>
            </a:solidFill>
            <a:round/>
            <a:headEnd/>
            <a:tailEnd/>
          </a:ln>
          <a:effectLst/>
        </p:spPr>
        <p:txBody>
          <a:bodyPr/>
          <a:lstStyle/>
          <a:p>
            <a:endParaRPr lang="ru-RU"/>
          </a:p>
        </p:txBody>
      </p:sp>
      <p:sp>
        <p:nvSpPr>
          <p:cNvPr id="25627" name="Line 27"/>
          <p:cNvSpPr>
            <a:spLocks noChangeShapeType="1"/>
          </p:cNvSpPr>
          <p:nvPr/>
        </p:nvSpPr>
        <p:spPr bwMode="auto">
          <a:xfrm>
            <a:off x="1905000" y="1143000"/>
            <a:ext cx="0" cy="152400"/>
          </a:xfrm>
          <a:prstGeom prst="line">
            <a:avLst/>
          </a:prstGeom>
          <a:noFill/>
          <a:ln w="9525">
            <a:solidFill>
              <a:schemeClr val="tx1"/>
            </a:solidFill>
            <a:round/>
            <a:headEnd/>
            <a:tailEnd/>
          </a:ln>
          <a:effectLst/>
        </p:spPr>
        <p:txBody>
          <a:bodyPr/>
          <a:lstStyle/>
          <a:p>
            <a:endParaRPr lang="ru-RU"/>
          </a:p>
        </p:txBody>
      </p:sp>
      <p:sp>
        <p:nvSpPr>
          <p:cNvPr id="25628" name="Line 28"/>
          <p:cNvSpPr>
            <a:spLocks noChangeShapeType="1"/>
          </p:cNvSpPr>
          <p:nvPr/>
        </p:nvSpPr>
        <p:spPr bwMode="auto">
          <a:xfrm>
            <a:off x="2057400" y="1143000"/>
            <a:ext cx="0" cy="152400"/>
          </a:xfrm>
          <a:prstGeom prst="line">
            <a:avLst/>
          </a:prstGeom>
          <a:noFill/>
          <a:ln w="9525">
            <a:solidFill>
              <a:schemeClr val="tx1"/>
            </a:solidFill>
            <a:round/>
            <a:headEnd/>
            <a:tailEnd/>
          </a:ln>
          <a:effectLst/>
        </p:spPr>
        <p:txBody>
          <a:bodyPr/>
          <a:lstStyle/>
          <a:p>
            <a:endParaRPr lang="ru-RU"/>
          </a:p>
        </p:txBody>
      </p:sp>
      <p:sp>
        <p:nvSpPr>
          <p:cNvPr id="25629" name="Line 29"/>
          <p:cNvSpPr>
            <a:spLocks noChangeShapeType="1"/>
          </p:cNvSpPr>
          <p:nvPr/>
        </p:nvSpPr>
        <p:spPr bwMode="auto">
          <a:xfrm>
            <a:off x="2286000" y="1143000"/>
            <a:ext cx="0" cy="152400"/>
          </a:xfrm>
          <a:prstGeom prst="line">
            <a:avLst/>
          </a:prstGeom>
          <a:noFill/>
          <a:ln w="9525">
            <a:solidFill>
              <a:schemeClr val="tx1"/>
            </a:solidFill>
            <a:round/>
            <a:headEnd/>
            <a:tailEnd/>
          </a:ln>
          <a:effectLst/>
        </p:spPr>
        <p:txBody>
          <a:bodyPr/>
          <a:lstStyle/>
          <a:p>
            <a:endParaRPr lang="ru-RU"/>
          </a:p>
        </p:txBody>
      </p:sp>
      <p:sp>
        <p:nvSpPr>
          <p:cNvPr id="25630" name="Line 30"/>
          <p:cNvSpPr>
            <a:spLocks noChangeShapeType="1"/>
          </p:cNvSpPr>
          <p:nvPr/>
        </p:nvSpPr>
        <p:spPr bwMode="auto">
          <a:xfrm>
            <a:off x="2438400" y="1143000"/>
            <a:ext cx="0" cy="152400"/>
          </a:xfrm>
          <a:prstGeom prst="line">
            <a:avLst/>
          </a:prstGeom>
          <a:noFill/>
          <a:ln w="9525">
            <a:solidFill>
              <a:schemeClr val="tx1"/>
            </a:solidFill>
            <a:round/>
            <a:headEnd/>
            <a:tailEnd/>
          </a:ln>
          <a:effectLst/>
        </p:spPr>
        <p:txBody>
          <a:bodyPr/>
          <a:lstStyle/>
          <a:p>
            <a:endParaRPr lang="ru-RU"/>
          </a:p>
        </p:txBody>
      </p:sp>
      <p:sp>
        <p:nvSpPr>
          <p:cNvPr id="25631" name="Line 31"/>
          <p:cNvSpPr>
            <a:spLocks noChangeShapeType="1"/>
          </p:cNvSpPr>
          <p:nvPr/>
        </p:nvSpPr>
        <p:spPr bwMode="auto">
          <a:xfrm>
            <a:off x="2590800" y="1143000"/>
            <a:ext cx="0" cy="152400"/>
          </a:xfrm>
          <a:prstGeom prst="line">
            <a:avLst/>
          </a:prstGeom>
          <a:noFill/>
          <a:ln w="9525">
            <a:solidFill>
              <a:schemeClr val="tx1"/>
            </a:solidFill>
            <a:round/>
            <a:headEnd/>
            <a:tailEnd/>
          </a:ln>
          <a:effectLst/>
        </p:spPr>
        <p:txBody>
          <a:bodyPr/>
          <a:lstStyle/>
          <a:p>
            <a:endParaRPr lang="ru-RU"/>
          </a:p>
        </p:txBody>
      </p:sp>
      <p:sp>
        <p:nvSpPr>
          <p:cNvPr id="25632" name="Line 32"/>
          <p:cNvSpPr>
            <a:spLocks noChangeShapeType="1"/>
          </p:cNvSpPr>
          <p:nvPr/>
        </p:nvSpPr>
        <p:spPr bwMode="auto">
          <a:xfrm>
            <a:off x="2743200" y="1143000"/>
            <a:ext cx="0" cy="152400"/>
          </a:xfrm>
          <a:prstGeom prst="line">
            <a:avLst/>
          </a:prstGeom>
          <a:noFill/>
          <a:ln w="9525">
            <a:solidFill>
              <a:schemeClr val="tx1"/>
            </a:solidFill>
            <a:round/>
            <a:headEnd/>
            <a:tailEnd/>
          </a:ln>
          <a:effectLst/>
        </p:spPr>
        <p:txBody>
          <a:bodyPr/>
          <a:lstStyle/>
          <a:p>
            <a:endParaRPr lang="ru-RU"/>
          </a:p>
        </p:txBody>
      </p:sp>
      <p:sp>
        <p:nvSpPr>
          <p:cNvPr id="25633" name="Line 33"/>
          <p:cNvSpPr>
            <a:spLocks noChangeShapeType="1"/>
          </p:cNvSpPr>
          <p:nvPr/>
        </p:nvSpPr>
        <p:spPr bwMode="auto">
          <a:xfrm>
            <a:off x="2895600" y="1143000"/>
            <a:ext cx="0" cy="152400"/>
          </a:xfrm>
          <a:prstGeom prst="line">
            <a:avLst/>
          </a:prstGeom>
          <a:noFill/>
          <a:ln w="9525">
            <a:solidFill>
              <a:schemeClr val="tx1"/>
            </a:solidFill>
            <a:round/>
            <a:headEnd/>
            <a:tailEnd/>
          </a:ln>
          <a:effectLst/>
        </p:spPr>
        <p:txBody>
          <a:bodyPr/>
          <a:lstStyle/>
          <a:p>
            <a:endParaRPr lang="ru-RU"/>
          </a:p>
        </p:txBody>
      </p:sp>
      <p:sp>
        <p:nvSpPr>
          <p:cNvPr id="25634" name="Line 34"/>
          <p:cNvSpPr>
            <a:spLocks noChangeShapeType="1"/>
          </p:cNvSpPr>
          <p:nvPr/>
        </p:nvSpPr>
        <p:spPr bwMode="auto">
          <a:xfrm>
            <a:off x="3048000" y="1143000"/>
            <a:ext cx="0" cy="152400"/>
          </a:xfrm>
          <a:prstGeom prst="line">
            <a:avLst/>
          </a:prstGeom>
          <a:noFill/>
          <a:ln w="9525">
            <a:solidFill>
              <a:schemeClr val="tx1"/>
            </a:solidFill>
            <a:round/>
            <a:headEnd/>
            <a:tailEnd/>
          </a:ln>
          <a:effectLst/>
        </p:spPr>
        <p:txBody>
          <a:bodyPr/>
          <a:lstStyle/>
          <a:p>
            <a:endParaRPr lang="ru-RU"/>
          </a:p>
        </p:txBody>
      </p:sp>
      <p:sp>
        <p:nvSpPr>
          <p:cNvPr id="25635" name="Line 35"/>
          <p:cNvSpPr>
            <a:spLocks noChangeShapeType="1"/>
          </p:cNvSpPr>
          <p:nvPr/>
        </p:nvSpPr>
        <p:spPr bwMode="auto">
          <a:xfrm>
            <a:off x="3200400" y="1143000"/>
            <a:ext cx="0" cy="152400"/>
          </a:xfrm>
          <a:prstGeom prst="line">
            <a:avLst/>
          </a:prstGeom>
          <a:noFill/>
          <a:ln w="9525">
            <a:solidFill>
              <a:schemeClr val="tx1"/>
            </a:solidFill>
            <a:round/>
            <a:headEnd/>
            <a:tailEnd/>
          </a:ln>
          <a:effectLst/>
        </p:spPr>
        <p:txBody>
          <a:bodyPr/>
          <a:lstStyle/>
          <a:p>
            <a:endParaRPr lang="ru-RU"/>
          </a:p>
        </p:txBody>
      </p:sp>
      <p:sp>
        <p:nvSpPr>
          <p:cNvPr id="25636" name="Line 36"/>
          <p:cNvSpPr>
            <a:spLocks noChangeShapeType="1"/>
          </p:cNvSpPr>
          <p:nvPr/>
        </p:nvSpPr>
        <p:spPr bwMode="auto">
          <a:xfrm>
            <a:off x="3352800" y="1143000"/>
            <a:ext cx="0" cy="152400"/>
          </a:xfrm>
          <a:prstGeom prst="line">
            <a:avLst/>
          </a:prstGeom>
          <a:noFill/>
          <a:ln w="9525">
            <a:solidFill>
              <a:schemeClr val="tx1"/>
            </a:solidFill>
            <a:round/>
            <a:headEnd/>
            <a:tailEnd/>
          </a:ln>
          <a:effectLst/>
        </p:spPr>
        <p:txBody>
          <a:bodyPr/>
          <a:lstStyle/>
          <a:p>
            <a:endParaRPr lang="ru-RU"/>
          </a:p>
        </p:txBody>
      </p:sp>
      <p:sp>
        <p:nvSpPr>
          <p:cNvPr id="25637" name="Line 37"/>
          <p:cNvSpPr>
            <a:spLocks noChangeShapeType="1"/>
          </p:cNvSpPr>
          <p:nvPr/>
        </p:nvSpPr>
        <p:spPr bwMode="auto">
          <a:xfrm>
            <a:off x="3581400" y="1143000"/>
            <a:ext cx="0" cy="152400"/>
          </a:xfrm>
          <a:prstGeom prst="line">
            <a:avLst/>
          </a:prstGeom>
          <a:noFill/>
          <a:ln w="9525">
            <a:solidFill>
              <a:schemeClr val="tx1"/>
            </a:solidFill>
            <a:round/>
            <a:headEnd/>
            <a:tailEnd/>
          </a:ln>
          <a:effectLst/>
        </p:spPr>
        <p:txBody>
          <a:bodyPr/>
          <a:lstStyle/>
          <a:p>
            <a:endParaRPr lang="ru-RU"/>
          </a:p>
        </p:txBody>
      </p:sp>
      <p:sp>
        <p:nvSpPr>
          <p:cNvPr id="25638" name="Line 38"/>
          <p:cNvSpPr>
            <a:spLocks noChangeShapeType="1"/>
          </p:cNvSpPr>
          <p:nvPr/>
        </p:nvSpPr>
        <p:spPr bwMode="auto">
          <a:xfrm>
            <a:off x="3733800" y="1143000"/>
            <a:ext cx="0" cy="152400"/>
          </a:xfrm>
          <a:prstGeom prst="line">
            <a:avLst/>
          </a:prstGeom>
          <a:noFill/>
          <a:ln w="9525">
            <a:solidFill>
              <a:schemeClr val="tx1"/>
            </a:solidFill>
            <a:round/>
            <a:headEnd/>
            <a:tailEnd/>
          </a:ln>
          <a:effectLst/>
        </p:spPr>
        <p:txBody>
          <a:bodyPr/>
          <a:lstStyle/>
          <a:p>
            <a:endParaRPr lang="ru-RU"/>
          </a:p>
        </p:txBody>
      </p:sp>
      <p:sp>
        <p:nvSpPr>
          <p:cNvPr id="25639" name="Line 39"/>
          <p:cNvSpPr>
            <a:spLocks noChangeShapeType="1"/>
          </p:cNvSpPr>
          <p:nvPr/>
        </p:nvSpPr>
        <p:spPr bwMode="auto">
          <a:xfrm>
            <a:off x="3886200" y="1143000"/>
            <a:ext cx="0" cy="152400"/>
          </a:xfrm>
          <a:prstGeom prst="line">
            <a:avLst/>
          </a:prstGeom>
          <a:noFill/>
          <a:ln w="9525">
            <a:solidFill>
              <a:schemeClr val="tx1"/>
            </a:solidFill>
            <a:round/>
            <a:headEnd/>
            <a:tailEnd/>
          </a:ln>
          <a:effectLst/>
        </p:spPr>
        <p:txBody>
          <a:bodyPr/>
          <a:lstStyle/>
          <a:p>
            <a:endParaRPr lang="ru-RU"/>
          </a:p>
        </p:txBody>
      </p:sp>
      <p:sp>
        <p:nvSpPr>
          <p:cNvPr id="25640" name="Line 40"/>
          <p:cNvSpPr>
            <a:spLocks noChangeShapeType="1"/>
          </p:cNvSpPr>
          <p:nvPr/>
        </p:nvSpPr>
        <p:spPr bwMode="auto">
          <a:xfrm>
            <a:off x="4038600" y="1143000"/>
            <a:ext cx="0" cy="152400"/>
          </a:xfrm>
          <a:prstGeom prst="line">
            <a:avLst/>
          </a:prstGeom>
          <a:noFill/>
          <a:ln w="9525">
            <a:solidFill>
              <a:schemeClr val="tx1"/>
            </a:solidFill>
            <a:round/>
            <a:headEnd/>
            <a:tailEnd/>
          </a:ln>
          <a:effectLst/>
        </p:spPr>
        <p:txBody>
          <a:bodyPr/>
          <a:lstStyle/>
          <a:p>
            <a:endParaRPr lang="ru-RU"/>
          </a:p>
        </p:txBody>
      </p:sp>
      <p:sp>
        <p:nvSpPr>
          <p:cNvPr id="25641" name="Line 41"/>
          <p:cNvSpPr>
            <a:spLocks noChangeShapeType="1"/>
          </p:cNvSpPr>
          <p:nvPr/>
        </p:nvSpPr>
        <p:spPr bwMode="auto">
          <a:xfrm>
            <a:off x="4191000" y="1143000"/>
            <a:ext cx="0" cy="152400"/>
          </a:xfrm>
          <a:prstGeom prst="line">
            <a:avLst/>
          </a:prstGeom>
          <a:noFill/>
          <a:ln w="9525">
            <a:solidFill>
              <a:schemeClr val="tx1"/>
            </a:solidFill>
            <a:round/>
            <a:headEnd/>
            <a:tailEnd/>
          </a:ln>
          <a:effectLst/>
        </p:spPr>
        <p:txBody>
          <a:bodyPr/>
          <a:lstStyle/>
          <a:p>
            <a:endParaRPr lang="ru-RU"/>
          </a:p>
        </p:txBody>
      </p:sp>
      <p:sp>
        <p:nvSpPr>
          <p:cNvPr id="25642" name="Line 42"/>
          <p:cNvSpPr>
            <a:spLocks noChangeShapeType="1"/>
          </p:cNvSpPr>
          <p:nvPr/>
        </p:nvSpPr>
        <p:spPr bwMode="auto">
          <a:xfrm>
            <a:off x="4343400" y="1143000"/>
            <a:ext cx="0" cy="152400"/>
          </a:xfrm>
          <a:prstGeom prst="line">
            <a:avLst/>
          </a:prstGeom>
          <a:noFill/>
          <a:ln w="9525">
            <a:solidFill>
              <a:schemeClr val="tx1"/>
            </a:solidFill>
            <a:round/>
            <a:headEnd/>
            <a:tailEnd/>
          </a:ln>
          <a:effectLst/>
        </p:spPr>
        <p:txBody>
          <a:bodyPr/>
          <a:lstStyle/>
          <a:p>
            <a:endParaRPr lang="ru-RU"/>
          </a:p>
        </p:txBody>
      </p:sp>
      <p:sp>
        <p:nvSpPr>
          <p:cNvPr id="25643" name="Line 43"/>
          <p:cNvSpPr>
            <a:spLocks noChangeShapeType="1"/>
          </p:cNvSpPr>
          <p:nvPr/>
        </p:nvSpPr>
        <p:spPr bwMode="auto">
          <a:xfrm>
            <a:off x="4495800" y="1143000"/>
            <a:ext cx="0" cy="152400"/>
          </a:xfrm>
          <a:prstGeom prst="line">
            <a:avLst/>
          </a:prstGeom>
          <a:noFill/>
          <a:ln w="9525">
            <a:solidFill>
              <a:schemeClr val="tx1"/>
            </a:solidFill>
            <a:round/>
            <a:headEnd/>
            <a:tailEnd/>
          </a:ln>
          <a:effectLst/>
        </p:spPr>
        <p:txBody>
          <a:bodyPr/>
          <a:lstStyle/>
          <a:p>
            <a:endParaRPr lang="ru-RU"/>
          </a:p>
        </p:txBody>
      </p:sp>
      <p:sp>
        <p:nvSpPr>
          <p:cNvPr id="25644" name="Line 44"/>
          <p:cNvSpPr>
            <a:spLocks noChangeShapeType="1"/>
          </p:cNvSpPr>
          <p:nvPr/>
        </p:nvSpPr>
        <p:spPr bwMode="auto">
          <a:xfrm>
            <a:off x="4648200" y="1143000"/>
            <a:ext cx="0" cy="152400"/>
          </a:xfrm>
          <a:prstGeom prst="line">
            <a:avLst/>
          </a:prstGeom>
          <a:noFill/>
          <a:ln w="9525">
            <a:solidFill>
              <a:schemeClr val="tx1"/>
            </a:solidFill>
            <a:round/>
            <a:headEnd/>
            <a:tailEnd/>
          </a:ln>
          <a:effectLst/>
        </p:spPr>
        <p:txBody>
          <a:bodyPr/>
          <a:lstStyle/>
          <a:p>
            <a:endParaRPr lang="ru-RU"/>
          </a:p>
        </p:txBody>
      </p:sp>
      <p:sp>
        <p:nvSpPr>
          <p:cNvPr id="25645" name="Line 45"/>
          <p:cNvSpPr>
            <a:spLocks noChangeShapeType="1"/>
          </p:cNvSpPr>
          <p:nvPr/>
        </p:nvSpPr>
        <p:spPr bwMode="auto">
          <a:xfrm>
            <a:off x="4876800" y="1143000"/>
            <a:ext cx="0" cy="152400"/>
          </a:xfrm>
          <a:prstGeom prst="line">
            <a:avLst/>
          </a:prstGeom>
          <a:noFill/>
          <a:ln w="9525">
            <a:solidFill>
              <a:schemeClr val="tx1"/>
            </a:solidFill>
            <a:round/>
            <a:headEnd/>
            <a:tailEnd/>
          </a:ln>
          <a:effectLst/>
        </p:spPr>
        <p:txBody>
          <a:bodyPr/>
          <a:lstStyle/>
          <a:p>
            <a:endParaRPr lang="ru-RU"/>
          </a:p>
        </p:txBody>
      </p:sp>
      <p:sp>
        <p:nvSpPr>
          <p:cNvPr id="25646" name="Line 46"/>
          <p:cNvSpPr>
            <a:spLocks noChangeShapeType="1"/>
          </p:cNvSpPr>
          <p:nvPr/>
        </p:nvSpPr>
        <p:spPr bwMode="auto">
          <a:xfrm>
            <a:off x="5029200" y="1143000"/>
            <a:ext cx="0" cy="152400"/>
          </a:xfrm>
          <a:prstGeom prst="line">
            <a:avLst/>
          </a:prstGeom>
          <a:noFill/>
          <a:ln w="9525">
            <a:solidFill>
              <a:schemeClr val="tx1"/>
            </a:solidFill>
            <a:round/>
            <a:headEnd/>
            <a:tailEnd/>
          </a:ln>
          <a:effectLst/>
        </p:spPr>
        <p:txBody>
          <a:bodyPr/>
          <a:lstStyle/>
          <a:p>
            <a:endParaRPr lang="ru-RU"/>
          </a:p>
        </p:txBody>
      </p:sp>
      <p:sp>
        <p:nvSpPr>
          <p:cNvPr id="25647" name="Line 47"/>
          <p:cNvSpPr>
            <a:spLocks noChangeShapeType="1"/>
          </p:cNvSpPr>
          <p:nvPr/>
        </p:nvSpPr>
        <p:spPr bwMode="auto">
          <a:xfrm>
            <a:off x="5181600" y="1143000"/>
            <a:ext cx="0" cy="152400"/>
          </a:xfrm>
          <a:prstGeom prst="line">
            <a:avLst/>
          </a:prstGeom>
          <a:noFill/>
          <a:ln w="9525">
            <a:solidFill>
              <a:schemeClr val="tx1"/>
            </a:solidFill>
            <a:round/>
            <a:headEnd/>
            <a:tailEnd/>
          </a:ln>
          <a:effectLst/>
        </p:spPr>
        <p:txBody>
          <a:bodyPr/>
          <a:lstStyle/>
          <a:p>
            <a:endParaRPr lang="ru-RU"/>
          </a:p>
        </p:txBody>
      </p:sp>
      <p:sp>
        <p:nvSpPr>
          <p:cNvPr id="25648" name="Line 48"/>
          <p:cNvSpPr>
            <a:spLocks noChangeShapeType="1"/>
          </p:cNvSpPr>
          <p:nvPr/>
        </p:nvSpPr>
        <p:spPr bwMode="auto">
          <a:xfrm>
            <a:off x="5334000" y="1143000"/>
            <a:ext cx="0" cy="152400"/>
          </a:xfrm>
          <a:prstGeom prst="line">
            <a:avLst/>
          </a:prstGeom>
          <a:noFill/>
          <a:ln w="9525">
            <a:solidFill>
              <a:schemeClr val="tx1"/>
            </a:solidFill>
            <a:round/>
            <a:headEnd/>
            <a:tailEnd/>
          </a:ln>
          <a:effectLst/>
        </p:spPr>
        <p:txBody>
          <a:bodyPr/>
          <a:lstStyle/>
          <a:p>
            <a:endParaRPr lang="ru-RU"/>
          </a:p>
        </p:txBody>
      </p:sp>
      <p:sp>
        <p:nvSpPr>
          <p:cNvPr id="25649" name="Line 49"/>
          <p:cNvSpPr>
            <a:spLocks noChangeShapeType="1"/>
          </p:cNvSpPr>
          <p:nvPr/>
        </p:nvSpPr>
        <p:spPr bwMode="auto">
          <a:xfrm>
            <a:off x="5486400" y="1143000"/>
            <a:ext cx="0" cy="152400"/>
          </a:xfrm>
          <a:prstGeom prst="line">
            <a:avLst/>
          </a:prstGeom>
          <a:noFill/>
          <a:ln w="9525">
            <a:solidFill>
              <a:schemeClr val="tx1"/>
            </a:solidFill>
            <a:round/>
            <a:headEnd/>
            <a:tailEnd/>
          </a:ln>
          <a:effectLst/>
        </p:spPr>
        <p:txBody>
          <a:bodyPr/>
          <a:lstStyle/>
          <a:p>
            <a:endParaRPr lang="ru-RU"/>
          </a:p>
        </p:txBody>
      </p:sp>
      <p:sp>
        <p:nvSpPr>
          <p:cNvPr id="25650" name="Line 50"/>
          <p:cNvSpPr>
            <a:spLocks noChangeShapeType="1"/>
          </p:cNvSpPr>
          <p:nvPr/>
        </p:nvSpPr>
        <p:spPr bwMode="auto">
          <a:xfrm>
            <a:off x="5638800" y="1143000"/>
            <a:ext cx="0" cy="152400"/>
          </a:xfrm>
          <a:prstGeom prst="line">
            <a:avLst/>
          </a:prstGeom>
          <a:noFill/>
          <a:ln w="9525">
            <a:solidFill>
              <a:schemeClr val="tx1"/>
            </a:solidFill>
            <a:round/>
            <a:headEnd/>
            <a:tailEnd/>
          </a:ln>
          <a:effectLst/>
        </p:spPr>
        <p:txBody>
          <a:bodyPr/>
          <a:lstStyle/>
          <a:p>
            <a:endParaRPr lang="ru-RU"/>
          </a:p>
        </p:txBody>
      </p:sp>
      <p:sp>
        <p:nvSpPr>
          <p:cNvPr id="25651" name="Line 51"/>
          <p:cNvSpPr>
            <a:spLocks noChangeShapeType="1"/>
          </p:cNvSpPr>
          <p:nvPr/>
        </p:nvSpPr>
        <p:spPr bwMode="auto">
          <a:xfrm>
            <a:off x="1066800" y="1143000"/>
            <a:ext cx="0" cy="152400"/>
          </a:xfrm>
          <a:prstGeom prst="line">
            <a:avLst/>
          </a:prstGeom>
          <a:noFill/>
          <a:ln w="9525">
            <a:solidFill>
              <a:schemeClr val="tx1"/>
            </a:solidFill>
            <a:round/>
            <a:headEnd/>
            <a:tailEnd/>
          </a:ln>
          <a:effectLst/>
        </p:spPr>
        <p:txBody>
          <a:bodyPr/>
          <a:lstStyle/>
          <a:p>
            <a:endParaRPr lang="ru-RU"/>
          </a:p>
        </p:txBody>
      </p:sp>
      <p:sp>
        <p:nvSpPr>
          <p:cNvPr id="25652" name="Line 52"/>
          <p:cNvSpPr>
            <a:spLocks noChangeShapeType="1"/>
          </p:cNvSpPr>
          <p:nvPr/>
        </p:nvSpPr>
        <p:spPr bwMode="auto">
          <a:xfrm>
            <a:off x="1219200" y="1143000"/>
            <a:ext cx="0" cy="152400"/>
          </a:xfrm>
          <a:prstGeom prst="line">
            <a:avLst/>
          </a:prstGeom>
          <a:noFill/>
          <a:ln w="9525">
            <a:solidFill>
              <a:schemeClr val="tx1"/>
            </a:solidFill>
            <a:round/>
            <a:headEnd/>
            <a:tailEnd/>
          </a:ln>
          <a:effectLst/>
        </p:spPr>
        <p:txBody>
          <a:bodyPr/>
          <a:lstStyle/>
          <a:p>
            <a:endParaRPr lang="ru-RU"/>
          </a:p>
        </p:txBody>
      </p:sp>
      <p:sp>
        <p:nvSpPr>
          <p:cNvPr id="25653" name="Line 53"/>
          <p:cNvSpPr>
            <a:spLocks noChangeShapeType="1"/>
          </p:cNvSpPr>
          <p:nvPr/>
        </p:nvSpPr>
        <p:spPr bwMode="auto">
          <a:xfrm>
            <a:off x="1371600" y="1143000"/>
            <a:ext cx="0" cy="152400"/>
          </a:xfrm>
          <a:prstGeom prst="line">
            <a:avLst/>
          </a:prstGeom>
          <a:noFill/>
          <a:ln w="9525">
            <a:solidFill>
              <a:schemeClr val="tx1"/>
            </a:solidFill>
            <a:round/>
            <a:headEnd/>
            <a:tailEnd/>
          </a:ln>
          <a:effectLst/>
        </p:spPr>
        <p:txBody>
          <a:bodyPr/>
          <a:lstStyle/>
          <a:p>
            <a:endParaRPr lang="ru-RU"/>
          </a:p>
        </p:txBody>
      </p:sp>
      <p:sp>
        <p:nvSpPr>
          <p:cNvPr id="25654" name="Line 54"/>
          <p:cNvSpPr>
            <a:spLocks noChangeShapeType="1"/>
          </p:cNvSpPr>
          <p:nvPr/>
        </p:nvSpPr>
        <p:spPr bwMode="auto">
          <a:xfrm>
            <a:off x="1524000" y="1143000"/>
            <a:ext cx="0" cy="152400"/>
          </a:xfrm>
          <a:prstGeom prst="line">
            <a:avLst/>
          </a:prstGeom>
          <a:noFill/>
          <a:ln w="9525">
            <a:solidFill>
              <a:schemeClr val="tx1"/>
            </a:solidFill>
            <a:round/>
            <a:headEnd/>
            <a:tailEnd/>
          </a:ln>
          <a:effectLst/>
        </p:spPr>
        <p:txBody>
          <a:bodyPr/>
          <a:lstStyle/>
          <a:p>
            <a:endParaRPr lang="ru-RU"/>
          </a:p>
        </p:txBody>
      </p:sp>
      <p:sp>
        <p:nvSpPr>
          <p:cNvPr id="25655" name="Line 55"/>
          <p:cNvSpPr>
            <a:spLocks noChangeShapeType="1"/>
          </p:cNvSpPr>
          <p:nvPr/>
        </p:nvSpPr>
        <p:spPr bwMode="auto">
          <a:xfrm>
            <a:off x="1676400" y="1143000"/>
            <a:ext cx="0" cy="152400"/>
          </a:xfrm>
          <a:prstGeom prst="line">
            <a:avLst/>
          </a:prstGeom>
          <a:noFill/>
          <a:ln w="9525">
            <a:solidFill>
              <a:schemeClr val="tx1"/>
            </a:solidFill>
            <a:round/>
            <a:headEnd/>
            <a:tailEnd/>
          </a:ln>
          <a:effectLst/>
        </p:spPr>
        <p:txBody>
          <a:bodyPr/>
          <a:lstStyle/>
          <a:p>
            <a:endParaRPr lang="ru-RU"/>
          </a:p>
        </p:txBody>
      </p:sp>
      <p:sp>
        <p:nvSpPr>
          <p:cNvPr id="25656" name="Line 56"/>
          <p:cNvSpPr>
            <a:spLocks noChangeShapeType="1"/>
          </p:cNvSpPr>
          <p:nvPr/>
        </p:nvSpPr>
        <p:spPr bwMode="auto">
          <a:xfrm>
            <a:off x="1981200" y="1143000"/>
            <a:ext cx="0" cy="152400"/>
          </a:xfrm>
          <a:prstGeom prst="line">
            <a:avLst/>
          </a:prstGeom>
          <a:noFill/>
          <a:ln w="9525">
            <a:solidFill>
              <a:schemeClr val="tx1"/>
            </a:solidFill>
            <a:round/>
            <a:headEnd/>
            <a:tailEnd/>
          </a:ln>
          <a:effectLst/>
        </p:spPr>
        <p:txBody>
          <a:bodyPr/>
          <a:lstStyle/>
          <a:p>
            <a:endParaRPr lang="ru-RU"/>
          </a:p>
        </p:txBody>
      </p:sp>
      <p:sp>
        <p:nvSpPr>
          <p:cNvPr id="25657" name="Line 57"/>
          <p:cNvSpPr>
            <a:spLocks noChangeShapeType="1"/>
          </p:cNvSpPr>
          <p:nvPr/>
        </p:nvSpPr>
        <p:spPr bwMode="auto">
          <a:xfrm>
            <a:off x="2133600" y="1143000"/>
            <a:ext cx="0" cy="152400"/>
          </a:xfrm>
          <a:prstGeom prst="line">
            <a:avLst/>
          </a:prstGeom>
          <a:noFill/>
          <a:ln w="9525">
            <a:solidFill>
              <a:schemeClr val="tx1"/>
            </a:solidFill>
            <a:round/>
            <a:headEnd/>
            <a:tailEnd/>
          </a:ln>
          <a:effectLst/>
        </p:spPr>
        <p:txBody>
          <a:bodyPr/>
          <a:lstStyle/>
          <a:p>
            <a:endParaRPr lang="ru-RU"/>
          </a:p>
        </p:txBody>
      </p:sp>
      <p:sp>
        <p:nvSpPr>
          <p:cNvPr id="25658" name="Line 58"/>
          <p:cNvSpPr>
            <a:spLocks noChangeShapeType="1"/>
          </p:cNvSpPr>
          <p:nvPr/>
        </p:nvSpPr>
        <p:spPr bwMode="auto">
          <a:xfrm>
            <a:off x="2362200" y="1143000"/>
            <a:ext cx="0" cy="152400"/>
          </a:xfrm>
          <a:prstGeom prst="line">
            <a:avLst/>
          </a:prstGeom>
          <a:noFill/>
          <a:ln w="9525">
            <a:solidFill>
              <a:schemeClr val="tx1"/>
            </a:solidFill>
            <a:round/>
            <a:headEnd/>
            <a:tailEnd/>
          </a:ln>
          <a:effectLst/>
        </p:spPr>
        <p:txBody>
          <a:bodyPr/>
          <a:lstStyle/>
          <a:p>
            <a:endParaRPr lang="ru-RU"/>
          </a:p>
        </p:txBody>
      </p:sp>
      <p:sp>
        <p:nvSpPr>
          <p:cNvPr id="25659" name="Line 59"/>
          <p:cNvSpPr>
            <a:spLocks noChangeShapeType="1"/>
          </p:cNvSpPr>
          <p:nvPr/>
        </p:nvSpPr>
        <p:spPr bwMode="auto">
          <a:xfrm>
            <a:off x="2514600" y="1143000"/>
            <a:ext cx="0" cy="152400"/>
          </a:xfrm>
          <a:prstGeom prst="line">
            <a:avLst/>
          </a:prstGeom>
          <a:noFill/>
          <a:ln w="9525">
            <a:solidFill>
              <a:schemeClr val="tx1"/>
            </a:solidFill>
            <a:round/>
            <a:headEnd/>
            <a:tailEnd/>
          </a:ln>
          <a:effectLst/>
        </p:spPr>
        <p:txBody>
          <a:bodyPr/>
          <a:lstStyle/>
          <a:p>
            <a:endParaRPr lang="ru-RU"/>
          </a:p>
        </p:txBody>
      </p:sp>
      <p:sp>
        <p:nvSpPr>
          <p:cNvPr id="25660" name="Line 60"/>
          <p:cNvSpPr>
            <a:spLocks noChangeShapeType="1"/>
          </p:cNvSpPr>
          <p:nvPr/>
        </p:nvSpPr>
        <p:spPr bwMode="auto">
          <a:xfrm>
            <a:off x="2667000" y="1143000"/>
            <a:ext cx="0" cy="152400"/>
          </a:xfrm>
          <a:prstGeom prst="line">
            <a:avLst/>
          </a:prstGeom>
          <a:noFill/>
          <a:ln w="9525">
            <a:solidFill>
              <a:schemeClr val="tx1"/>
            </a:solidFill>
            <a:round/>
            <a:headEnd/>
            <a:tailEnd/>
          </a:ln>
          <a:effectLst/>
        </p:spPr>
        <p:txBody>
          <a:bodyPr/>
          <a:lstStyle/>
          <a:p>
            <a:endParaRPr lang="ru-RU"/>
          </a:p>
        </p:txBody>
      </p:sp>
      <p:sp>
        <p:nvSpPr>
          <p:cNvPr id="25661" name="Line 61"/>
          <p:cNvSpPr>
            <a:spLocks noChangeShapeType="1"/>
          </p:cNvSpPr>
          <p:nvPr/>
        </p:nvSpPr>
        <p:spPr bwMode="auto">
          <a:xfrm>
            <a:off x="2819400" y="1143000"/>
            <a:ext cx="0" cy="152400"/>
          </a:xfrm>
          <a:prstGeom prst="line">
            <a:avLst/>
          </a:prstGeom>
          <a:noFill/>
          <a:ln w="9525">
            <a:solidFill>
              <a:schemeClr val="tx1"/>
            </a:solidFill>
            <a:round/>
            <a:headEnd/>
            <a:tailEnd/>
          </a:ln>
          <a:effectLst/>
        </p:spPr>
        <p:txBody>
          <a:bodyPr/>
          <a:lstStyle/>
          <a:p>
            <a:endParaRPr lang="ru-RU"/>
          </a:p>
        </p:txBody>
      </p:sp>
      <p:sp>
        <p:nvSpPr>
          <p:cNvPr id="25662" name="Line 62"/>
          <p:cNvSpPr>
            <a:spLocks noChangeShapeType="1"/>
          </p:cNvSpPr>
          <p:nvPr/>
        </p:nvSpPr>
        <p:spPr bwMode="auto">
          <a:xfrm>
            <a:off x="2971800" y="1143000"/>
            <a:ext cx="0" cy="152400"/>
          </a:xfrm>
          <a:prstGeom prst="line">
            <a:avLst/>
          </a:prstGeom>
          <a:noFill/>
          <a:ln w="9525">
            <a:solidFill>
              <a:schemeClr val="tx1"/>
            </a:solidFill>
            <a:round/>
            <a:headEnd/>
            <a:tailEnd/>
          </a:ln>
          <a:effectLst/>
        </p:spPr>
        <p:txBody>
          <a:bodyPr/>
          <a:lstStyle/>
          <a:p>
            <a:endParaRPr lang="ru-RU"/>
          </a:p>
        </p:txBody>
      </p:sp>
      <p:sp>
        <p:nvSpPr>
          <p:cNvPr id="25663" name="Line 63"/>
          <p:cNvSpPr>
            <a:spLocks noChangeShapeType="1"/>
          </p:cNvSpPr>
          <p:nvPr/>
        </p:nvSpPr>
        <p:spPr bwMode="auto">
          <a:xfrm>
            <a:off x="3276600" y="1143000"/>
            <a:ext cx="0" cy="152400"/>
          </a:xfrm>
          <a:prstGeom prst="line">
            <a:avLst/>
          </a:prstGeom>
          <a:noFill/>
          <a:ln w="9525">
            <a:solidFill>
              <a:schemeClr val="tx1"/>
            </a:solidFill>
            <a:round/>
            <a:headEnd/>
            <a:tailEnd/>
          </a:ln>
          <a:effectLst/>
        </p:spPr>
        <p:txBody>
          <a:bodyPr/>
          <a:lstStyle/>
          <a:p>
            <a:endParaRPr lang="ru-RU"/>
          </a:p>
        </p:txBody>
      </p:sp>
      <p:sp>
        <p:nvSpPr>
          <p:cNvPr id="25664" name="Line 64"/>
          <p:cNvSpPr>
            <a:spLocks noChangeShapeType="1"/>
          </p:cNvSpPr>
          <p:nvPr/>
        </p:nvSpPr>
        <p:spPr bwMode="auto">
          <a:xfrm>
            <a:off x="3429000" y="1143000"/>
            <a:ext cx="0" cy="152400"/>
          </a:xfrm>
          <a:prstGeom prst="line">
            <a:avLst/>
          </a:prstGeom>
          <a:noFill/>
          <a:ln w="9525">
            <a:solidFill>
              <a:schemeClr val="tx1"/>
            </a:solidFill>
            <a:round/>
            <a:headEnd/>
            <a:tailEnd/>
          </a:ln>
          <a:effectLst/>
        </p:spPr>
        <p:txBody>
          <a:bodyPr/>
          <a:lstStyle/>
          <a:p>
            <a:endParaRPr lang="ru-RU"/>
          </a:p>
        </p:txBody>
      </p:sp>
      <p:sp>
        <p:nvSpPr>
          <p:cNvPr id="25665" name="Line 65"/>
          <p:cNvSpPr>
            <a:spLocks noChangeShapeType="1"/>
          </p:cNvSpPr>
          <p:nvPr/>
        </p:nvSpPr>
        <p:spPr bwMode="auto">
          <a:xfrm>
            <a:off x="3657600" y="1143000"/>
            <a:ext cx="0" cy="152400"/>
          </a:xfrm>
          <a:prstGeom prst="line">
            <a:avLst/>
          </a:prstGeom>
          <a:noFill/>
          <a:ln w="9525">
            <a:solidFill>
              <a:schemeClr val="tx1"/>
            </a:solidFill>
            <a:round/>
            <a:headEnd/>
            <a:tailEnd/>
          </a:ln>
          <a:effectLst/>
        </p:spPr>
        <p:txBody>
          <a:bodyPr/>
          <a:lstStyle/>
          <a:p>
            <a:endParaRPr lang="ru-RU"/>
          </a:p>
        </p:txBody>
      </p:sp>
      <p:sp>
        <p:nvSpPr>
          <p:cNvPr id="25666" name="Line 66"/>
          <p:cNvSpPr>
            <a:spLocks noChangeShapeType="1"/>
          </p:cNvSpPr>
          <p:nvPr/>
        </p:nvSpPr>
        <p:spPr bwMode="auto">
          <a:xfrm>
            <a:off x="3810000" y="1143000"/>
            <a:ext cx="0" cy="152400"/>
          </a:xfrm>
          <a:prstGeom prst="line">
            <a:avLst/>
          </a:prstGeom>
          <a:noFill/>
          <a:ln w="9525">
            <a:solidFill>
              <a:schemeClr val="tx1"/>
            </a:solidFill>
            <a:round/>
            <a:headEnd/>
            <a:tailEnd/>
          </a:ln>
          <a:effectLst/>
        </p:spPr>
        <p:txBody>
          <a:bodyPr/>
          <a:lstStyle/>
          <a:p>
            <a:endParaRPr lang="ru-RU"/>
          </a:p>
        </p:txBody>
      </p:sp>
      <p:sp>
        <p:nvSpPr>
          <p:cNvPr id="25667" name="Line 67"/>
          <p:cNvSpPr>
            <a:spLocks noChangeShapeType="1"/>
          </p:cNvSpPr>
          <p:nvPr/>
        </p:nvSpPr>
        <p:spPr bwMode="auto">
          <a:xfrm>
            <a:off x="3962400" y="1143000"/>
            <a:ext cx="0" cy="152400"/>
          </a:xfrm>
          <a:prstGeom prst="line">
            <a:avLst/>
          </a:prstGeom>
          <a:noFill/>
          <a:ln w="9525">
            <a:solidFill>
              <a:schemeClr val="tx1"/>
            </a:solidFill>
            <a:round/>
            <a:headEnd/>
            <a:tailEnd/>
          </a:ln>
          <a:effectLst/>
        </p:spPr>
        <p:txBody>
          <a:bodyPr/>
          <a:lstStyle/>
          <a:p>
            <a:endParaRPr lang="ru-RU"/>
          </a:p>
        </p:txBody>
      </p:sp>
      <p:sp>
        <p:nvSpPr>
          <p:cNvPr id="25668" name="Line 68"/>
          <p:cNvSpPr>
            <a:spLocks noChangeShapeType="1"/>
          </p:cNvSpPr>
          <p:nvPr/>
        </p:nvSpPr>
        <p:spPr bwMode="auto">
          <a:xfrm>
            <a:off x="4114800" y="1143000"/>
            <a:ext cx="0" cy="152400"/>
          </a:xfrm>
          <a:prstGeom prst="line">
            <a:avLst/>
          </a:prstGeom>
          <a:noFill/>
          <a:ln w="9525">
            <a:solidFill>
              <a:schemeClr val="tx1"/>
            </a:solidFill>
            <a:round/>
            <a:headEnd/>
            <a:tailEnd/>
          </a:ln>
          <a:effectLst/>
        </p:spPr>
        <p:txBody>
          <a:bodyPr/>
          <a:lstStyle/>
          <a:p>
            <a:endParaRPr lang="ru-RU"/>
          </a:p>
        </p:txBody>
      </p:sp>
      <p:sp>
        <p:nvSpPr>
          <p:cNvPr id="25669" name="Line 69"/>
          <p:cNvSpPr>
            <a:spLocks noChangeShapeType="1"/>
          </p:cNvSpPr>
          <p:nvPr/>
        </p:nvSpPr>
        <p:spPr bwMode="auto">
          <a:xfrm>
            <a:off x="4267200" y="1143000"/>
            <a:ext cx="0" cy="152400"/>
          </a:xfrm>
          <a:prstGeom prst="line">
            <a:avLst/>
          </a:prstGeom>
          <a:noFill/>
          <a:ln w="9525">
            <a:solidFill>
              <a:schemeClr val="tx1"/>
            </a:solidFill>
            <a:round/>
            <a:headEnd/>
            <a:tailEnd/>
          </a:ln>
          <a:effectLst/>
        </p:spPr>
        <p:txBody>
          <a:bodyPr/>
          <a:lstStyle/>
          <a:p>
            <a:endParaRPr lang="ru-RU"/>
          </a:p>
        </p:txBody>
      </p:sp>
      <p:sp>
        <p:nvSpPr>
          <p:cNvPr id="25670" name="Line 70"/>
          <p:cNvSpPr>
            <a:spLocks noChangeShapeType="1"/>
          </p:cNvSpPr>
          <p:nvPr/>
        </p:nvSpPr>
        <p:spPr bwMode="auto">
          <a:xfrm>
            <a:off x="4572000" y="1143000"/>
            <a:ext cx="0" cy="152400"/>
          </a:xfrm>
          <a:prstGeom prst="line">
            <a:avLst/>
          </a:prstGeom>
          <a:noFill/>
          <a:ln w="9525">
            <a:solidFill>
              <a:schemeClr val="tx1"/>
            </a:solidFill>
            <a:round/>
            <a:headEnd/>
            <a:tailEnd/>
          </a:ln>
          <a:effectLst/>
        </p:spPr>
        <p:txBody>
          <a:bodyPr/>
          <a:lstStyle/>
          <a:p>
            <a:endParaRPr lang="ru-RU"/>
          </a:p>
        </p:txBody>
      </p:sp>
      <p:sp>
        <p:nvSpPr>
          <p:cNvPr id="25671" name="Line 71"/>
          <p:cNvSpPr>
            <a:spLocks noChangeShapeType="1"/>
          </p:cNvSpPr>
          <p:nvPr/>
        </p:nvSpPr>
        <p:spPr bwMode="auto">
          <a:xfrm>
            <a:off x="4724400" y="1143000"/>
            <a:ext cx="0" cy="152400"/>
          </a:xfrm>
          <a:prstGeom prst="line">
            <a:avLst/>
          </a:prstGeom>
          <a:noFill/>
          <a:ln w="9525">
            <a:solidFill>
              <a:schemeClr val="tx1"/>
            </a:solidFill>
            <a:round/>
            <a:headEnd/>
            <a:tailEnd/>
          </a:ln>
          <a:effectLst/>
        </p:spPr>
        <p:txBody>
          <a:bodyPr/>
          <a:lstStyle/>
          <a:p>
            <a:endParaRPr lang="ru-RU"/>
          </a:p>
        </p:txBody>
      </p:sp>
      <p:sp>
        <p:nvSpPr>
          <p:cNvPr id="25672" name="Line 72"/>
          <p:cNvSpPr>
            <a:spLocks noChangeShapeType="1"/>
          </p:cNvSpPr>
          <p:nvPr/>
        </p:nvSpPr>
        <p:spPr bwMode="auto">
          <a:xfrm>
            <a:off x="4953000" y="1143000"/>
            <a:ext cx="0" cy="152400"/>
          </a:xfrm>
          <a:prstGeom prst="line">
            <a:avLst/>
          </a:prstGeom>
          <a:noFill/>
          <a:ln w="9525">
            <a:solidFill>
              <a:schemeClr val="tx1"/>
            </a:solidFill>
            <a:round/>
            <a:headEnd/>
            <a:tailEnd/>
          </a:ln>
          <a:effectLst/>
        </p:spPr>
        <p:txBody>
          <a:bodyPr/>
          <a:lstStyle/>
          <a:p>
            <a:endParaRPr lang="ru-RU"/>
          </a:p>
        </p:txBody>
      </p:sp>
      <p:sp>
        <p:nvSpPr>
          <p:cNvPr id="25673" name="Line 73"/>
          <p:cNvSpPr>
            <a:spLocks noChangeShapeType="1"/>
          </p:cNvSpPr>
          <p:nvPr/>
        </p:nvSpPr>
        <p:spPr bwMode="auto">
          <a:xfrm>
            <a:off x="5105400" y="1143000"/>
            <a:ext cx="0" cy="152400"/>
          </a:xfrm>
          <a:prstGeom prst="line">
            <a:avLst/>
          </a:prstGeom>
          <a:noFill/>
          <a:ln w="9525">
            <a:solidFill>
              <a:schemeClr val="tx1"/>
            </a:solidFill>
            <a:round/>
            <a:headEnd/>
            <a:tailEnd/>
          </a:ln>
          <a:effectLst/>
        </p:spPr>
        <p:txBody>
          <a:bodyPr/>
          <a:lstStyle/>
          <a:p>
            <a:endParaRPr lang="ru-RU"/>
          </a:p>
        </p:txBody>
      </p:sp>
      <p:sp>
        <p:nvSpPr>
          <p:cNvPr id="25674" name="Line 74"/>
          <p:cNvSpPr>
            <a:spLocks noChangeShapeType="1"/>
          </p:cNvSpPr>
          <p:nvPr/>
        </p:nvSpPr>
        <p:spPr bwMode="auto">
          <a:xfrm>
            <a:off x="5257800" y="1143000"/>
            <a:ext cx="0" cy="152400"/>
          </a:xfrm>
          <a:prstGeom prst="line">
            <a:avLst/>
          </a:prstGeom>
          <a:noFill/>
          <a:ln w="9525">
            <a:solidFill>
              <a:schemeClr val="tx1"/>
            </a:solidFill>
            <a:round/>
            <a:headEnd/>
            <a:tailEnd/>
          </a:ln>
          <a:effectLst/>
        </p:spPr>
        <p:txBody>
          <a:bodyPr/>
          <a:lstStyle/>
          <a:p>
            <a:endParaRPr lang="ru-RU"/>
          </a:p>
        </p:txBody>
      </p:sp>
      <p:sp>
        <p:nvSpPr>
          <p:cNvPr id="25675" name="Line 75"/>
          <p:cNvSpPr>
            <a:spLocks noChangeShapeType="1"/>
          </p:cNvSpPr>
          <p:nvPr/>
        </p:nvSpPr>
        <p:spPr bwMode="auto">
          <a:xfrm>
            <a:off x="5410200" y="1143000"/>
            <a:ext cx="0" cy="152400"/>
          </a:xfrm>
          <a:prstGeom prst="line">
            <a:avLst/>
          </a:prstGeom>
          <a:noFill/>
          <a:ln w="9525">
            <a:solidFill>
              <a:schemeClr val="tx1"/>
            </a:solidFill>
            <a:round/>
            <a:headEnd/>
            <a:tailEnd/>
          </a:ln>
          <a:effectLst/>
        </p:spPr>
        <p:txBody>
          <a:bodyPr/>
          <a:lstStyle/>
          <a:p>
            <a:endParaRPr lang="ru-RU"/>
          </a:p>
        </p:txBody>
      </p:sp>
      <p:sp>
        <p:nvSpPr>
          <p:cNvPr id="25676" name="Line 76"/>
          <p:cNvSpPr>
            <a:spLocks noChangeShapeType="1"/>
          </p:cNvSpPr>
          <p:nvPr/>
        </p:nvSpPr>
        <p:spPr bwMode="auto">
          <a:xfrm>
            <a:off x="5562600" y="1143000"/>
            <a:ext cx="0" cy="152400"/>
          </a:xfrm>
          <a:prstGeom prst="line">
            <a:avLst/>
          </a:prstGeom>
          <a:noFill/>
          <a:ln w="9525">
            <a:solidFill>
              <a:schemeClr val="tx1"/>
            </a:solidFill>
            <a:round/>
            <a:headEnd/>
            <a:tailEnd/>
          </a:ln>
          <a:effectLst/>
        </p:spPr>
        <p:txBody>
          <a:bodyPr/>
          <a:lstStyle/>
          <a:p>
            <a:endParaRPr lang="ru-RU"/>
          </a:p>
        </p:txBody>
      </p:sp>
      <p:sp>
        <p:nvSpPr>
          <p:cNvPr id="25678" name="Text Box 78"/>
          <p:cNvSpPr txBox="1">
            <a:spLocks noChangeArrowheads="1"/>
          </p:cNvSpPr>
          <p:nvPr/>
        </p:nvSpPr>
        <p:spPr bwMode="auto">
          <a:xfrm>
            <a:off x="304800" y="1676400"/>
            <a:ext cx="5073650" cy="274638"/>
          </a:xfrm>
          <a:prstGeom prst="rect">
            <a:avLst/>
          </a:prstGeom>
          <a:noFill/>
          <a:ln w="9525">
            <a:noFill/>
            <a:miter lim="800000"/>
            <a:headEnd/>
            <a:tailEnd/>
          </a:ln>
          <a:effectLst/>
        </p:spPr>
        <p:txBody>
          <a:bodyPr wrap="none">
            <a:spAutoFit/>
          </a:bodyPr>
          <a:lstStyle/>
          <a:p>
            <a:r>
              <a:rPr lang="et-EE" sz="1200"/>
              <a:t>2) Osaliselt komplementaarse oligonukleotiidipaari elongatsioon polümeraasiga</a:t>
            </a:r>
            <a:endParaRPr lang="en-GB" sz="1200"/>
          </a:p>
        </p:txBody>
      </p:sp>
      <p:sp>
        <p:nvSpPr>
          <p:cNvPr id="25679" name="Line 79"/>
          <p:cNvSpPr>
            <a:spLocks noChangeShapeType="1"/>
          </p:cNvSpPr>
          <p:nvPr/>
        </p:nvSpPr>
        <p:spPr bwMode="auto">
          <a:xfrm>
            <a:off x="457200" y="2362200"/>
            <a:ext cx="2667000" cy="0"/>
          </a:xfrm>
          <a:prstGeom prst="line">
            <a:avLst/>
          </a:prstGeom>
          <a:noFill/>
          <a:ln w="9525">
            <a:solidFill>
              <a:schemeClr val="tx1"/>
            </a:solidFill>
            <a:round/>
            <a:headEnd/>
            <a:tailEnd/>
          </a:ln>
          <a:effectLst/>
        </p:spPr>
        <p:txBody>
          <a:bodyPr/>
          <a:lstStyle/>
          <a:p>
            <a:endParaRPr lang="ru-RU"/>
          </a:p>
        </p:txBody>
      </p:sp>
      <p:sp>
        <p:nvSpPr>
          <p:cNvPr id="25680" name="Line 80"/>
          <p:cNvSpPr>
            <a:spLocks noChangeShapeType="1"/>
          </p:cNvSpPr>
          <p:nvPr/>
        </p:nvSpPr>
        <p:spPr bwMode="auto">
          <a:xfrm>
            <a:off x="2667000" y="2514600"/>
            <a:ext cx="2667000" cy="0"/>
          </a:xfrm>
          <a:prstGeom prst="line">
            <a:avLst/>
          </a:prstGeom>
          <a:noFill/>
          <a:ln w="9525">
            <a:solidFill>
              <a:schemeClr val="tx1"/>
            </a:solidFill>
            <a:round/>
            <a:headEnd/>
            <a:tailEnd/>
          </a:ln>
          <a:effectLst/>
        </p:spPr>
        <p:txBody>
          <a:bodyPr/>
          <a:lstStyle/>
          <a:p>
            <a:endParaRPr lang="ru-RU"/>
          </a:p>
        </p:txBody>
      </p:sp>
      <p:sp>
        <p:nvSpPr>
          <p:cNvPr id="25681" name="Line 81"/>
          <p:cNvSpPr>
            <a:spLocks noChangeShapeType="1"/>
          </p:cNvSpPr>
          <p:nvPr/>
        </p:nvSpPr>
        <p:spPr bwMode="auto">
          <a:xfrm>
            <a:off x="2743200" y="2362200"/>
            <a:ext cx="0" cy="152400"/>
          </a:xfrm>
          <a:prstGeom prst="line">
            <a:avLst/>
          </a:prstGeom>
          <a:noFill/>
          <a:ln w="9525">
            <a:solidFill>
              <a:schemeClr val="tx1"/>
            </a:solidFill>
            <a:round/>
            <a:headEnd/>
            <a:tailEnd/>
          </a:ln>
          <a:effectLst/>
        </p:spPr>
        <p:txBody>
          <a:bodyPr/>
          <a:lstStyle/>
          <a:p>
            <a:endParaRPr lang="ru-RU"/>
          </a:p>
        </p:txBody>
      </p:sp>
      <p:sp>
        <p:nvSpPr>
          <p:cNvPr id="25682" name="Line 82"/>
          <p:cNvSpPr>
            <a:spLocks noChangeShapeType="1"/>
          </p:cNvSpPr>
          <p:nvPr/>
        </p:nvSpPr>
        <p:spPr bwMode="auto">
          <a:xfrm>
            <a:off x="2895600" y="2362200"/>
            <a:ext cx="0" cy="152400"/>
          </a:xfrm>
          <a:prstGeom prst="line">
            <a:avLst/>
          </a:prstGeom>
          <a:noFill/>
          <a:ln w="9525">
            <a:solidFill>
              <a:schemeClr val="tx1"/>
            </a:solidFill>
            <a:round/>
            <a:headEnd/>
            <a:tailEnd/>
          </a:ln>
          <a:effectLst/>
        </p:spPr>
        <p:txBody>
          <a:bodyPr/>
          <a:lstStyle/>
          <a:p>
            <a:endParaRPr lang="ru-RU"/>
          </a:p>
        </p:txBody>
      </p:sp>
      <p:sp>
        <p:nvSpPr>
          <p:cNvPr id="25683" name="Line 83"/>
          <p:cNvSpPr>
            <a:spLocks noChangeShapeType="1"/>
          </p:cNvSpPr>
          <p:nvPr/>
        </p:nvSpPr>
        <p:spPr bwMode="auto">
          <a:xfrm>
            <a:off x="3048000" y="2362200"/>
            <a:ext cx="0" cy="152400"/>
          </a:xfrm>
          <a:prstGeom prst="line">
            <a:avLst/>
          </a:prstGeom>
          <a:noFill/>
          <a:ln w="9525">
            <a:solidFill>
              <a:schemeClr val="tx1"/>
            </a:solidFill>
            <a:round/>
            <a:headEnd/>
            <a:tailEnd/>
          </a:ln>
          <a:effectLst/>
        </p:spPr>
        <p:txBody>
          <a:bodyPr/>
          <a:lstStyle/>
          <a:p>
            <a:endParaRPr lang="ru-RU"/>
          </a:p>
        </p:txBody>
      </p:sp>
      <p:sp>
        <p:nvSpPr>
          <p:cNvPr id="25684" name="Line 84"/>
          <p:cNvSpPr>
            <a:spLocks noChangeShapeType="1"/>
          </p:cNvSpPr>
          <p:nvPr/>
        </p:nvSpPr>
        <p:spPr bwMode="auto">
          <a:xfrm>
            <a:off x="2667000" y="2362200"/>
            <a:ext cx="0" cy="152400"/>
          </a:xfrm>
          <a:prstGeom prst="line">
            <a:avLst/>
          </a:prstGeom>
          <a:noFill/>
          <a:ln w="9525">
            <a:solidFill>
              <a:schemeClr val="tx1"/>
            </a:solidFill>
            <a:round/>
            <a:headEnd/>
            <a:tailEnd/>
          </a:ln>
          <a:effectLst/>
        </p:spPr>
        <p:txBody>
          <a:bodyPr/>
          <a:lstStyle/>
          <a:p>
            <a:endParaRPr lang="ru-RU"/>
          </a:p>
        </p:txBody>
      </p:sp>
      <p:sp>
        <p:nvSpPr>
          <p:cNvPr id="25685" name="Line 85"/>
          <p:cNvSpPr>
            <a:spLocks noChangeShapeType="1"/>
          </p:cNvSpPr>
          <p:nvPr/>
        </p:nvSpPr>
        <p:spPr bwMode="auto">
          <a:xfrm>
            <a:off x="2819400" y="2362200"/>
            <a:ext cx="0" cy="152400"/>
          </a:xfrm>
          <a:prstGeom prst="line">
            <a:avLst/>
          </a:prstGeom>
          <a:noFill/>
          <a:ln w="9525">
            <a:solidFill>
              <a:schemeClr val="tx1"/>
            </a:solidFill>
            <a:round/>
            <a:headEnd/>
            <a:tailEnd/>
          </a:ln>
          <a:effectLst/>
        </p:spPr>
        <p:txBody>
          <a:bodyPr/>
          <a:lstStyle/>
          <a:p>
            <a:endParaRPr lang="ru-RU"/>
          </a:p>
        </p:txBody>
      </p:sp>
      <p:sp>
        <p:nvSpPr>
          <p:cNvPr id="25686" name="Line 86"/>
          <p:cNvSpPr>
            <a:spLocks noChangeShapeType="1"/>
          </p:cNvSpPr>
          <p:nvPr/>
        </p:nvSpPr>
        <p:spPr bwMode="auto">
          <a:xfrm>
            <a:off x="2971800" y="2362200"/>
            <a:ext cx="0" cy="152400"/>
          </a:xfrm>
          <a:prstGeom prst="line">
            <a:avLst/>
          </a:prstGeom>
          <a:noFill/>
          <a:ln w="9525">
            <a:solidFill>
              <a:schemeClr val="tx1"/>
            </a:solidFill>
            <a:round/>
            <a:headEnd/>
            <a:tailEnd/>
          </a:ln>
          <a:effectLst/>
        </p:spPr>
        <p:txBody>
          <a:bodyPr/>
          <a:lstStyle/>
          <a:p>
            <a:endParaRPr lang="ru-RU"/>
          </a:p>
        </p:txBody>
      </p:sp>
      <p:sp>
        <p:nvSpPr>
          <p:cNvPr id="25687" name="Line 87"/>
          <p:cNvSpPr>
            <a:spLocks noChangeShapeType="1"/>
          </p:cNvSpPr>
          <p:nvPr/>
        </p:nvSpPr>
        <p:spPr bwMode="auto">
          <a:xfrm>
            <a:off x="3124200" y="2362200"/>
            <a:ext cx="0" cy="152400"/>
          </a:xfrm>
          <a:prstGeom prst="line">
            <a:avLst/>
          </a:prstGeom>
          <a:noFill/>
          <a:ln w="9525">
            <a:solidFill>
              <a:schemeClr val="tx1"/>
            </a:solidFill>
            <a:round/>
            <a:headEnd/>
            <a:tailEnd/>
          </a:ln>
          <a:effectLst/>
        </p:spPr>
        <p:txBody>
          <a:bodyPr/>
          <a:lstStyle/>
          <a:p>
            <a:endParaRPr lang="ru-RU"/>
          </a:p>
        </p:txBody>
      </p:sp>
      <p:sp>
        <p:nvSpPr>
          <p:cNvPr id="25688" name="Text Box 88"/>
          <p:cNvSpPr txBox="1">
            <a:spLocks noChangeArrowheads="1"/>
          </p:cNvSpPr>
          <p:nvPr/>
        </p:nvSpPr>
        <p:spPr bwMode="auto">
          <a:xfrm>
            <a:off x="242888" y="2193925"/>
            <a:ext cx="290512" cy="244475"/>
          </a:xfrm>
          <a:prstGeom prst="rect">
            <a:avLst/>
          </a:prstGeom>
          <a:noFill/>
          <a:ln w="9525">
            <a:noFill/>
            <a:miter lim="800000"/>
            <a:headEnd/>
            <a:tailEnd/>
          </a:ln>
          <a:effectLst/>
        </p:spPr>
        <p:txBody>
          <a:bodyPr wrap="none">
            <a:spAutoFit/>
          </a:bodyPr>
          <a:lstStyle/>
          <a:p>
            <a:r>
              <a:rPr lang="et-EE" sz="1000"/>
              <a:t>5’</a:t>
            </a:r>
            <a:endParaRPr lang="en-GB" sz="1000"/>
          </a:p>
        </p:txBody>
      </p:sp>
      <p:sp>
        <p:nvSpPr>
          <p:cNvPr id="25689" name="Text Box 89"/>
          <p:cNvSpPr txBox="1">
            <a:spLocks noChangeArrowheads="1"/>
          </p:cNvSpPr>
          <p:nvPr/>
        </p:nvSpPr>
        <p:spPr bwMode="auto">
          <a:xfrm>
            <a:off x="5410200" y="2362200"/>
            <a:ext cx="290513" cy="244475"/>
          </a:xfrm>
          <a:prstGeom prst="rect">
            <a:avLst/>
          </a:prstGeom>
          <a:noFill/>
          <a:ln w="9525">
            <a:noFill/>
            <a:miter lim="800000"/>
            <a:headEnd/>
            <a:tailEnd/>
          </a:ln>
          <a:effectLst/>
        </p:spPr>
        <p:txBody>
          <a:bodyPr wrap="none">
            <a:spAutoFit/>
          </a:bodyPr>
          <a:lstStyle/>
          <a:p>
            <a:r>
              <a:rPr lang="et-EE" sz="1000"/>
              <a:t>5’</a:t>
            </a:r>
            <a:endParaRPr lang="en-GB" sz="1000"/>
          </a:p>
        </p:txBody>
      </p:sp>
      <p:sp>
        <p:nvSpPr>
          <p:cNvPr id="25690" name="Text Box 90"/>
          <p:cNvSpPr txBox="1">
            <a:spLocks noChangeArrowheads="1"/>
          </p:cNvSpPr>
          <p:nvPr/>
        </p:nvSpPr>
        <p:spPr bwMode="auto">
          <a:xfrm>
            <a:off x="457200" y="2895600"/>
            <a:ext cx="8648700" cy="1735138"/>
          </a:xfrm>
          <a:prstGeom prst="rect">
            <a:avLst/>
          </a:prstGeom>
          <a:noFill/>
          <a:ln w="9525">
            <a:noFill/>
            <a:miter lim="800000"/>
            <a:headEnd/>
            <a:tailEnd/>
          </a:ln>
          <a:effectLst/>
        </p:spPr>
        <p:txBody>
          <a:bodyPr wrap="none">
            <a:spAutoFit/>
          </a:bodyPr>
          <a:lstStyle/>
          <a:p>
            <a:r>
              <a:rPr lang="et-EE" sz="1200"/>
              <a:t>3) Sünteetiliste geenide valmistamisel saab planeerida restriktaaside saite. Neid saab kasutada nii sünteetilise DNA kloneerimisel</a:t>
            </a:r>
            <a:br>
              <a:rPr lang="et-EE" sz="1200"/>
            </a:br>
            <a:r>
              <a:rPr lang="et-EE" sz="1200"/>
              <a:t>kui ka mutatsioonuuringutes (modulaarsed geenid).</a:t>
            </a:r>
            <a:br>
              <a:rPr lang="et-EE" sz="1200"/>
            </a:br>
            <a:r>
              <a:rPr lang="et-EE" sz="1200"/>
              <a:t/>
            </a:r>
            <a:br>
              <a:rPr lang="et-EE" sz="1200"/>
            </a:br>
            <a:r>
              <a:rPr lang="et-EE" sz="1200"/>
              <a:t>4) Oligonukleotiidide süntees segmentidel – suure arvu oligonukleotiidide üheaegsel sünteesil saab kõik etapid va. kondensatsioon </a:t>
            </a:r>
            <a:br>
              <a:rPr lang="et-EE" sz="1200"/>
            </a:br>
            <a:r>
              <a:rPr lang="et-EE" sz="1200"/>
              <a:t>ja sellele järgnev pesu, ühendada. Kondensatsioonietapi läbiviimiseks tahked kandjad sorteeritakse vastavalt sellele, milline on järgnev</a:t>
            </a:r>
            <a:br>
              <a:rPr lang="et-EE" sz="1200"/>
            </a:br>
            <a:r>
              <a:rPr lang="et-EE" sz="1200"/>
              <a:t>nukleotiid. Meetod, mis algselt kasutas kandjana paberkettaid, on CPG-kapslite versioonis ka täielikult automatiseeritud. Demonstree-</a:t>
            </a:r>
            <a:br>
              <a:rPr lang="et-EE" sz="1200"/>
            </a:br>
            <a:r>
              <a:rPr lang="et-EE" sz="1200"/>
              <a:t>ritud on 30meeride süntees.</a:t>
            </a:r>
            <a:br>
              <a:rPr lang="et-EE" sz="1200"/>
            </a:br>
            <a:r>
              <a:rPr lang="et-EE" sz="1200"/>
              <a:t/>
            </a:r>
            <a:br>
              <a:rPr lang="et-EE" sz="1200"/>
            </a:br>
            <a:r>
              <a:rPr lang="et-EE" sz="1200"/>
              <a:t>5) Pikkade RNA molekulide saamiseks tuleks kasutada DNA maatriksit ja RNA polümeraasi. T7 RNA polümeraasi minimaalne substraat:</a:t>
            </a:r>
            <a:endParaRPr lang="en-GB" sz="1200"/>
          </a:p>
        </p:txBody>
      </p:sp>
      <p:sp>
        <p:nvSpPr>
          <p:cNvPr id="25691" name="Rectangle 91"/>
          <p:cNvSpPr>
            <a:spLocks noChangeArrowheads="1"/>
          </p:cNvSpPr>
          <p:nvPr/>
        </p:nvSpPr>
        <p:spPr bwMode="auto">
          <a:xfrm>
            <a:off x="152400" y="4718050"/>
            <a:ext cx="9144000" cy="730250"/>
          </a:xfrm>
          <a:prstGeom prst="rect">
            <a:avLst/>
          </a:prstGeom>
          <a:noFill/>
          <a:ln w="9525">
            <a:noFill/>
            <a:miter lim="800000"/>
            <a:headEnd/>
            <a:tailEnd/>
          </a:ln>
          <a:effectLst/>
        </p:spPr>
        <p:txBody>
          <a:bodyPr>
            <a:spAutoFit/>
          </a:bodyPr>
          <a:lstStyle/>
          <a:p>
            <a:r>
              <a:rPr lang="en-GB" sz="1400">
                <a:latin typeface="Courier New" pitchFamily="49" charset="0"/>
                <a:cs typeface="Courier New" pitchFamily="49" charset="0"/>
              </a:rPr>
              <a:t>                     +1</a:t>
            </a:r>
            <a:br>
              <a:rPr lang="en-GB" sz="1400">
                <a:latin typeface="Courier New" pitchFamily="49" charset="0"/>
                <a:cs typeface="Courier New" pitchFamily="49" charset="0"/>
              </a:rPr>
            </a:br>
            <a:r>
              <a:rPr lang="en-GB" sz="1400">
                <a:latin typeface="Courier New" pitchFamily="49" charset="0"/>
                <a:cs typeface="Courier New" pitchFamily="49" charset="0"/>
              </a:rPr>
              <a:t>5'-d(TAATACGACTCACTATAG)</a:t>
            </a:r>
            <a:br>
              <a:rPr lang="en-GB" sz="1400">
                <a:latin typeface="Courier New" pitchFamily="49" charset="0"/>
                <a:cs typeface="Courier New" pitchFamily="49" charset="0"/>
              </a:rPr>
            </a:br>
            <a:r>
              <a:rPr lang="en-GB" sz="1400">
                <a:latin typeface="Courier New" pitchFamily="49" charset="0"/>
                <a:cs typeface="Courier New" pitchFamily="49" charset="0"/>
              </a:rPr>
              <a:t>3'-d(ATTATGCTGAGTGATATCCNNNNNNNNNNNNNNNNNNNNNNNNNNNNNNNNN)...5'</a:t>
            </a:r>
            <a:r>
              <a:rPr lang="en-GB" sz="1400"/>
              <a:t> </a:t>
            </a:r>
          </a:p>
        </p:txBody>
      </p:sp>
      <p:sp>
        <p:nvSpPr>
          <p:cNvPr id="25692" name="Text Box 92"/>
          <p:cNvSpPr txBox="1">
            <a:spLocks noChangeArrowheads="1"/>
          </p:cNvSpPr>
          <p:nvPr/>
        </p:nvSpPr>
        <p:spPr bwMode="auto">
          <a:xfrm>
            <a:off x="365125" y="5516563"/>
            <a:ext cx="3614738" cy="274637"/>
          </a:xfrm>
          <a:prstGeom prst="rect">
            <a:avLst/>
          </a:prstGeom>
          <a:noFill/>
          <a:ln w="9525">
            <a:noFill/>
            <a:miter lim="800000"/>
            <a:headEnd/>
            <a:tailEnd/>
          </a:ln>
          <a:effectLst/>
        </p:spPr>
        <p:txBody>
          <a:bodyPr wrap="none">
            <a:spAutoFit/>
          </a:bodyPr>
          <a:lstStyle/>
          <a:p>
            <a:r>
              <a:rPr lang="et-EE" sz="1200"/>
              <a:t>Sünteesitava RNA 5’-terminuses on trifosforüleeritud G</a:t>
            </a:r>
            <a:endParaRPr lang="en-GB" sz="12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idx="4294967295"/>
          </p:nvPr>
        </p:nvSpPr>
        <p:spPr>
          <a:xfrm>
            <a:off x="609600" y="0"/>
            <a:ext cx="7772400" cy="609600"/>
          </a:xfrm>
        </p:spPr>
        <p:txBody>
          <a:bodyPr/>
          <a:lstStyle/>
          <a:p>
            <a:r>
              <a:rPr lang="et-EE" sz="3200"/>
              <a:t>Süntoonide süntees ja kaitserühmad.</a:t>
            </a:r>
            <a:endParaRPr lang="en-GB" sz="3200"/>
          </a:p>
        </p:txBody>
      </p:sp>
      <p:sp>
        <p:nvSpPr>
          <p:cNvPr id="5123" name="Text Box 3"/>
          <p:cNvSpPr txBox="1">
            <a:spLocks noChangeArrowheads="1"/>
          </p:cNvSpPr>
          <p:nvPr/>
        </p:nvSpPr>
        <p:spPr bwMode="auto">
          <a:xfrm>
            <a:off x="152400" y="762000"/>
            <a:ext cx="8991600" cy="1558925"/>
          </a:xfrm>
          <a:prstGeom prst="rect">
            <a:avLst/>
          </a:prstGeom>
          <a:noFill/>
          <a:ln w="9525">
            <a:noFill/>
            <a:miter lim="800000"/>
            <a:headEnd/>
            <a:tailEnd/>
          </a:ln>
          <a:effectLst/>
        </p:spPr>
        <p:txBody>
          <a:bodyPr>
            <a:spAutoFit/>
          </a:bodyPr>
          <a:lstStyle/>
          <a:p>
            <a:pPr marL="457200" indent="-457200"/>
            <a:r>
              <a:rPr lang="et-EE" sz="1600"/>
              <a:t>Oligonukleotiidide sünteesi lähteaineteks on looduslikud nukleosiidid. (Miks ei saa kasutada nukleotiide?)</a:t>
            </a:r>
          </a:p>
          <a:p>
            <a:pPr marL="457200" indent="-457200"/>
            <a:endParaRPr lang="et-EE" sz="1600"/>
          </a:p>
          <a:p>
            <a:pPr marL="457200" indent="-457200"/>
            <a:r>
              <a:rPr lang="et-EE" sz="1600"/>
              <a:t>Kaitserühmasid vajavad:</a:t>
            </a:r>
          </a:p>
          <a:p>
            <a:pPr marL="457200" indent="-457200">
              <a:buFontTx/>
              <a:buAutoNum type="arabicParenR"/>
            </a:pPr>
            <a:r>
              <a:rPr lang="et-EE" sz="1600"/>
              <a:t>Lämmastikaluste eksotsüklilised aminorühmad (C, A, G)</a:t>
            </a:r>
          </a:p>
          <a:p>
            <a:pPr marL="457200" indent="-457200">
              <a:buFontTx/>
              <a:buAutoNum type="arabicParenR"/>
            </a:pPr>
            <a:r>
              <a:rPr lang="et-EE" sz="1600"/>
              <a:t>Desoksüriboosijäägi 5’-hüdroksüül</a:t>
            </a:r>
          </a:p>
          <a:p>
            <a:pPr marL="457200" indent="-457200">
              <a:buFontTx/>
              <a:buAutoNum type="arabicParenR"/>
            </a:pPr>
            <a:r>
              <a:rPr lang="et-EE" sz="1600"/>
              <a:t>Desoksüriboosijäägi 3’-hüdroksüül</a:t>
            </a:r>
          </a:p>
        </p:txBody>
      </p:sp>
      <p:sp>
        <p:nvSpPr>
          <p:cNvPr id="5124" name="Text Box 4"/>
          <p:cNvSpPr txBox="1">
            <a:spLocks noChangeArrowheads="1"/>
          </p:cNvSpPr>
          <p:nvPr/>
        </p:nvSpPr>
        <p:spPr bwMode="auto">
          <a:xfrm>
            <a:off x="0" y="2514600"/>
            <a:ext cx="8732838" cy="1069975"/>
          </a:xfrm>
          <a:prstGeom prst="rect">
            <a:avLst/>
          </a:prstGeom>
          <a:noFill/>
          <a:ln w="9525">
            <a:noFill/>
            <a:miter lim="800000"/>
            <a:headEnd/>
            <a:tailEnd/>
          </a:ln>
          <a:effectLst/>
        </p:spPr>
        <p:txBody>
          <a:bodyPr wrap="none">
            <a:spAutoFit/>
          </a:bodyPr>
          <a:lstStyle/>
          <a:p>
            <a:r>
              <a:rPr lang="en-GB" sz="1600"/>
              <a:t>Lämmastikaluste headeks kaitserühmadeks on atsüülrühmad. Eemalduvad kontsentreeritud NH</a:t>
            </a:r>
            <a:r>
              <a:rPr lang="en-GB" sz="1600" baseline="-25000"/>
              <a:t>3</a:t>
            </a:r>
            <a:r>
              <a:rPr lang="en-GB" sz="1600"/>
              <a:t> toimel </a:t>
            </a:r>
            <a:r>
              <a:rPr lang="et-EE" sz="1600"/>
              <a:t/>
            </a:r>
            <a:br>
              <a:rPr lang="et-EE" sz="1600"/>
            </a:br>
            <a:r>
              <a:rPr lang="et-EE" sz="1600"/>
              <a:t>kõrgemal temperatuuril. Ammoniaak atakeerib kas atsüülrühma karboksüülset süsinikku või heterotsükli</a:t>
            </a:r>
            <a:br>
              <a:rPr lang="et-EE" sz="1600"/>
            </a:br>
            <a:r>
              <a:rPr lang="et-EE" sz="1600"/>
              <a:t>C2 (G), C6 (A) C4 (C). </a:t>
            </a:r>
            <a:r>
              <a:rPr lang="en-US" sz="1600"/>
              <a:t>Geneetilistest </a:t>
            </a:r>
            <a:r>
              <a:rPr lang="et-EE" sz="1600"/>
              <a:t>nukleotiididest koosnevad oligodesoksüribonukleotiidid on </a:t>
            </a:r>
            <a:br>
              <a:rPr lang="et-EE" sz="1600"/>
            </a:br>
            <a:r>
              <a:rPr lang="et-EE" sz="1600"/>
              <a:t>kontsentreeritud ammoniaagilahuses stabiilsed.</a:t>
            </a:r>
            <a:endParaRPr lang="en-GB" sz="1600"/>
          </a:p>
        </p:txBody>
      </p:sp>
      <p:graphicFrame>
        <p:nvGraphicFramePr>
          <p:cNvPr id="5125" name="Object 5"/>
          <p:cNvGraphicFramePr>
            <a:graphicFrameLocks noChangeAspect="1"/>
          </p:cNvGraphicFramePr>
          <p:nvPr/>
        </p:nvGraphicFramePr>
        <p:xfrm>
          <a:off x="76200" y="3810000"/>
          <a:ext cx="4200525" cy="2390775"/>
        </p:xfrm>
        <a:graphic>
          <a:graphicData uri="http://schemas.openxmlformats.org/presentationml/2006/ole">
            <p:oleObj spid="_x0000_s5125" name="ChemSketch" r:id="rId3" imgW="4669560" imgH="2657880" progId="ACD.ChemSketch.20">
              <p:embed/>
            </p:oleObj>
          </a:graphicData>
        </a:graphic>
      </p:graphicFrame>
      <p:sp>
        <p:nvSpPr>
          <p:cNvPr id="5127" name="Text Box 7"/>
          <p:cNvSpPr txBox="1">
            <a:spLocks noChangeArrowheads="1"/>
          </p:cNvSpPr>
          <p:nvPr/>
        </p:nvSpPr>
        <p:spPr bwMode="auto">
          <a:xfrm>
            <a:off x="4648200" y="3429000"/>
            <a:ext cx="4394200" cy="3270250"/>
          </a:xfrm>
          <a:prstGeom prst="rect">
            <a:avLst/>
          </a:prstGeom>
          <a:noFill/>
          <a:ln w="9525">
            <a:noFill/>
            <a:miter lim="800000"/>
            <a:headEnd/>
            <a:tailEnd/>
          </a:ln>
          <a:effectLst/>
        </p:spPr>
        <p:txBody>
          <a:bodyPr>
            <a:spAutoFit/>
          </a:bodyPr>
          <a:lstStyle/>
          <a:p>
            <a:r>
              <a:rPr lang="et-EE" sz="1600"/>
              <a:t>Sõltuvalt R-ist ja heterotsüklist, on amiidse</a:t>
            </a:r>
            <a:br>
              <a:rPr lang="et-EE" sz="1600"/>
            </a:br>
            <a:r>
              <a:rPr lang="et-EE" sz="1600"/>
              <a:t>sideme ammonolüüsi kiirus erinev. </a:t>
            </a:r>
            <a:br>
              <a:rPr lang="et-EE" sz="1600"/>
            </a:br>
            <a:r>
              <a:rPr lang="et-EE" sz="1600"/>
              <a:t>G&lt;A&lt;C; CH</a:t>
            </a:r>
            <a:r>
              <a:rPr lang="et-EE" sz="1600" baseline="-25000"/>
              <a:t>3</a:t>
            </a:r>
            <a:r>
              <a:rPr lang="et-EE" sz="1600"/>
              <a:t>&gt;i-Pr&gt;C</a:t>
            </a:r>
            <a:r>
              <a:rPr lang="et-EE" sz="1600" baseline="-25000"/>
              <a:t>6</a:t>
            </a:r>
            <a:r>
              <a:rPr lang="et-EE" sz="1600"/>
              <a:t>H</a:t>
            </a:r>
            <a:r>
              <a:rPr lang="et-EE" sz="1600" baseline="-25000"/>
              <a:t>5</a:t>
            </a:r>
            <a:r>
              <a:rPr lang="et-EE" sz="1600"/>
              <a:t>&gt;CH</a:t>
            </a:r>
            <a:r>
              <a:rPr lang="et-EE" sz="1600" baseline="-25000"/>
              <a:t>3</a:t>
            </a:r>
            <a:r>
              <a:rPr lang="et-EE" sz="1600"/>
              <a:t>O-C</a:t>
            </a:r>
            <a:r>
              <a:rPr lang="et-EE" sz="1600" baseline="-25000"/>
              <a:t>6</a:t>
            </a:r>
            <a:r>
              <a:rPr lang="et-EE" sz="1600"/>
              <a:t>H</a:t>
            </a:r>
            <a:r>
              <a:rPr lang="et-EE" sz="1600" baseline="-25000"/>
              <a:t>5</a:t>
            </a:r>
            <a:br>
              <a:rPr lang="et-EE" sz="1600" baseline="-25000"/>
            </a:br>
            <a:r>
              <a:rPr lang="et-EE" sz="1600" u="sng"/>
              <a:t>Komplekt1</a:t>
            </a:r>
            <a:r>
              <a:rPr lang="et-EE" sz="1600"/>
              <a:t>: i-BuG, BzA, BzC </a:t>
            </a:r>
            <a:br>
              <a:rPr lang="et-EE" sz="1600"/>
            </a:br>
            <a:r>
              <a:rPr lang="et-EE" sz="1600"/>
              <a:t>eemaldamistingimused: </a:t>
            </a:r>
            <a:br>
              <a:rPr lang="et-EE" sz="1600"/>
            </a:br>
            <a:r>
              <a:rPr lang="et-EE" sz="1600"/>
              <a:t>küllastatud NH</a:t>
            </a:r>
            <a:r>
              <a:rPr lang="et-EE" sz="1600" baseline="-25000"/>
              <a:t>3</a:t>
            </a:r>
            <a:r>
              <a:rPr lang="et-EE" sz="1600"/>
              <a:t>, 55</a:t>
            </a:r>
            <a:r>
              <a:rPr lang="et-EE" sz="1600" baseline="30000"/>
              <a:t>0</a:t>
            </a:r>
            <a:r>
              <a:rPr lang="et-EE" sz="1600"/>
              <a:t>C, 8h</a:t>
            </a:r>
            <a:br>
              <a:rPr lang="et-EE" sz="1600"/>
            </a:br>
            <a:r>
              <a:rPr lang="et-EE" sz="1600" u="sng"/>
              <a:t>Komplekt2</a:t>
            </a:r>
            <a:r>
              <a:rPr lang="et-EE" sz="1600"/>
              <a:t>: C</a:t>
            </a:r>
            <a:r>
              <a:rPr lang="et-EE" sz="1600" baseline="-25000"/>
              <a:t>6</a:t>
            </a:r>
            <a:r>
              <a:rPr lang="et-EE" sz="1600"/>
              <a:t>H</a:t>
            </a:r>
            <a:r>
              <a:rPr lang="et-EE" sz="1600" baseline="-25000"/>
              <a:t>5</a:t>
            </a:r>
            <a:r>
              <a:rPr lang="et-EE" sz="1600"/>
              <a:t>-O-CH</a:t>
            </a:r>
            <a:r>
              <a:rPr lang="et-EE" sz="1600" baseline="-25000"/>
              <a:t>2</a:t>
            </a:r>
            <a:r>
              <a:rPr lang="et-EE" sz="1600"/>
              <a:t>G, C</a:t>
            </a:r>
            <a:r>
              <a:rPr lang="et-EE" sz="1600" baseline="-25000"/>
              <a:t>6</a:t>
            </a:r>
            <a:r>
              <a:rPr lang="et-EE" sz="1600"/>
              <a:t>H</a:t>
            </a:r>
            <a:r>
              <a:rPr lang="et-EE" sz="1600" baseline="-25000"/>
              <a:t>5</a:t>
            </a:r>
            <a:r>
              <a:rPr lang="et-EE" sz="1600"/>
              <a:t>-O-CH</a:t>
            </a:r>
            <a:r>
              <a:rPr lang="et-EE" sz="1600" baseline="-25000"/>
              <a:t>2</a:t>
            </a:r>
            <a:r>
              <a:rPr lang="et-EE" sz="1600"/>
              <a:t>A i-BuC eemaldamistingimused:</a:t>
            </a:r>
            <a:br>
              <a:rPr lang="et-EE" sz="1600"/>
            </a:br>
            <a:r>
              <a:rPr lang="et-EE" sz="1600"/>
              <a:t> küllastatud NH</a:t>
            </a:r>
            <a:r>
              <a:rPr lang="et-EE" sz="1600" baseline="-25000"/>
              <a:t>3</a:t>
            </a:r>
            <a:r>
              <a:rPr lang="et-EE" sz="1600"/>
              <a:t>, 55</a:t>
            </a:r>
            <a:r>
              <a:rPr lang="et-EE" sz="1600" baseline="30000"/>
              <a:t>0</a:t>
            </a:r>
            <a:r>
              <a:rPr lang="et-EE" sz="1600"/>
              <a:t>C, 2-2.5h</a:t>
            </a:r>
            <a:br>
              <a:rPr lang="et-EE" sz="1600"/>
            </a:br>
            <a:r>
              <a:rPr lang="et-EE" sz="1600" u="sng"/>
              <a:t>Komplekt3</a:t>
            </a:r>
            <a:r>
              <a:rPr lang="et-EE" sz="1600"/>
              <a:t>: p-tert-butüülfenoksüatsetüül kaitserühm kõigile kolmele nukleosiidile</a:t>
            </a:r>
          </a:p>
          <a:p>
            <a:r>
              <a:rPr lang="et-EE" sz="1600"/>
              <a:t>eemaldamistingimused:</a:t>
            </a:r>
            <a:br>
              <a:rPr lang="et-EE" sz="1600"/>
            </a:br>
            <a:r>
              <a:rPr lang="et-EE" sz="1600"/>
              <a:t>küllastatud NH</a:t>
            </a:r>
            <a:r>
              <a:rPr lang="et-EE" sz="1600" baseline="-25000"/>
              <a:t>3</a:t>
            </a:r>
            <a:r>
              <a:rPr lang="et-EE" sz="1600"/>
              <a:t>, 55</a:t>
            </a:r>
            <a:r>
              <a:rPr lang="et-EE" sz="1600" baseline="30000"/>
              <a:t>0</a:t>
            </a:r>
            <a:r>
              <a:rPr lang="et-EE" sz="1600"/>
              <a:t>C, 15 min või 2h RT</a:t>
            </a:r>
            <a:endParaRPr lang="en-GB" sz="160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609600" y="0"/>
            <a:ext cx="7772400" cy="457200"/>
          </a:xfrm>
        </p:spPr>
        <p:txBody>
          <a:bodyPr/>
          <a:lstStyle/>
          <a:p>
            <a:r>
              <a:rPr lang="et-EE" sz="2800"/>
              <a:t>NH</a:t>
            </a:r>
            <a:r>
              <a:rPr lang="et-EE" sz="2800" baseline="-25000"/>
              <a:t>2</a:t>
            </a:r>
            <a:r>
              <a:rPr lang="et-EE" sz="2800"/>
              <a:t> rühma blokeerimine</a:t>
            </a:r>
            <a:endParaRPr lang="en-GB" sz="2800"/>
          </a:p>
        </p:txBody>
      </p:sp>
      <p:sp>
        <p:nvSpPr>
          <p:cNvPr id="6147" name="Text Box 3"/>
          <p:cNvSpPr txBox="1">
            <a:spLocks noChangeArrowheads="1"/>
          </p:cNvSpPr>
          <p:nvPr/>
        </p:nvSpPr>
        <p:spPr bwMode="auto">
          <a:xfrm>
            <a:off x="517525" y="498475"/>
            <a:ext cx="184150" cy="457200"/>
          </a:xfrm>
          <a:prstGeom prst="rect">
            <a:avLst/>
          </a:prstGeom>
          <a:noFill/>
          <a:ln w="9525">
            <a:noFill/>
            <a:miter lim="800000"/>
            <a:headEnd/>
            <a:tailEnd/>
          </a:ln>
          <a:effectLst/>
        </p:spPr>
        <p:txBody>
          <a:bodyPr wrap="none">
            <a:spAutoFit/>
          </a:bodyPr>
          <a:lstStyle/>
          <a:p>
            <a:endParaRPr lang="ru-RU"/>
          </a:p>
        </p:txBody>
      </p:sp>
      <p:sp>
        <p:nvSpPr>
          <p:cNvPr id="6148" name="Text Box 4"/>
          <p:cNvSpPr txBox="1">
            <a:spLocks noChangeArrowheads="1"/>
          </p:cNvSpPr>
          <p:nvPr/>
        </p:nvSpPr>
        <p:spPr bwMode="auto">
          <a:xfrm>
            <a:off x="533400" y="457200"/>
            <a:ext cx="8172450" cy="2219325"/>
          </a:xfrm>
          <a:prstGeom prst="rect">
            <a:avLst/>
          </a:prstGeom>
          <a:noFill/>
          <a:ln w="9525">
            <a:noFill/>
            <a:miter lim="800000"/>
            <a:headEnd/>
            <a:tailEnd/>
          </a:ln>
          <a:effectLst/>
        </p:spPr>
        <p:txBody>
          <a:bodyPr wrap="none">
            <a:spAutoFit/>
          </a:bodyPr>
          <a:lstStyle/>
          <a:p>
            <a:pPr marL="457200" indent="-457200"/>
            <a:r>
              <a:rPr lang="et-EE" sz="1400"/>
              <a:t>NH2-rühmade reaktsioonivõime atsüleerimisreaktsioonis on madal</a:t>
            </a:r>
            <a:br>
              <a:rPr lang="et-EE" sz="1400"/>
            </a:br>
            <a:r>
              <a:rPr lang="et-EE" sz="1400"/>
              <a:t>H</a:t>
            </a:r>
            <a:r>
              <a:rPr lang="et-EE" sz="1400" baseline="-25000"/>
              <a:t>2</a:t>
            </a:r>
            <a:r>
              <a:rPr lang="et-EE" sz="1400"/>
              <a:t>O~N4C&gt;5’-OH&gt;3’-OH&gt;N6A&gt;N2G</a:t>
            </a:r>
            <a:br>
              <a:rPr lang="et-EE" sz="1400"/>
            </a:br>
            <a:r>
              <a:rPr lang="et-EE" sz="1400"/>
              <a:t>Madala reaktsioonivõime tõttu tuleb kasutada aktiivseid atsüleerivaid agente – hapete klooranhüdriide,</a:t>
            </a:r>
            <a:br>
              <a:rPr lang="et-EE" sz="1400"/>
            </a:br>
            <a:r>
              <a:rPr lang="et-EE" sz="1400"/>
              <a:t>koos aluseliste ja/või nukleofiilsete katalüsaatoritega. Keskkond peab olema täielikult veevaba.</a:t>
            </a:r>
            <a:br>
              <a:rPr lang="et-EE" sz="1400"/>
            </a:br>
            <a:r>
              <a:rPr lang="et-EE" sz="1400"/>
              <a:t>Lisaks nukleosiidi aminorühmadele reageerivad paralleelselt või isegi eelistatult suhkrujäägi OH-rühmad.</a:t>
            </a:r>
            <a:br>
              <a:rPr lang="et-EE" sz="1400"/>
            </a:br>
            <a:r>
              <a:rPr lang="et-EE" sz="1400"/>
              <a:t>2 teed probleemide lahendamiseks:</a:t>
            </a:r>
          </a:p>
          <a:p>
            <a:pPr marL="457200" indent="-457200">
              <a:buFontTx/>
              <a:buAutoNum type="arabicParenR"/>
            </a:pPr>
            <a:r>
              <a:rPr lang="et-EE" sz="1400"/>
              <a:t>Täielik atsüleerimine ja OH-rühmade selektiivne deblokeerimine (estersideme leeliseline hüdrolüüs) –</a:t>
            </a:r>
          </a:p>
          <a:p>
            <a:pPr marL="457200" indent="-457200">
              <a:buFontTx/>
              <a:buAutoNum type="arabicParenR"/>
            </a:pPr>
            <a:r>
              <a:rPr lang="et-EE" sz="1400"/>
              <a:t>OH-rühmade transientne blokeerimine trimetüülkloorsilaaniga (NH</a:t>
            </a:r>
            <a:r>
              <a:rPr lang="et-EE" sz="1400" baseline="-25000"/>
              <a:t>2</a:t>
            </a:r>
            <a:r>
              <a:rPr lang="et-EE" sz="1400"/>
              <a:t> rühmad astuvad samuti reaktsiooni</a:t>
            </a:r>
            <a:br>
              <a:rPr lang="et-EE" sz="1400"/>
            </a:br>
            <a:r>
              <a:rPr lang="et-EE" sz="1400"/>
              <a:t>trimetüülkloorsilaaniga, kuid trimeüülsilüülrühm asendub atsüülrühmaga. Trimetüülsilüleerimise käigus </a:t>
            </a:r>
            <a:br>
              <a:rPr lang="et-EE" sz="1400"/>
            </a:br>
            <a:r>
              <a:rPr lang="et-EE" sz="1400"/>
              <a:t>nukleosiidid lahustuvad hästi, trimetüülsilüülrühmad hüdrolüüsuvad nõrgalt leeliselises lahuses. </a:t>
            </a:r>
            <a:endParaRPr lang="en-GB" sz="1400"/>
          </a:p>
        </p:txBody>
      </p:sp>
      <p:graphicFrame>
        <p:nvGraphicFramePr>
          <p:cNvPr id="6149" name="Object 5"/>
          <p:cNvGraphicFramePr>
            <a:graphicFrameLocks noChangeAspect="1"/>
          </p:cNvGraphicFramePr>
          <p:nvPr/>
        </p:nvGraphicFramePr>
        <p:xfrm>
          <a:off x="1900238" y="2667000"/>
          <a:ext cx="6481762" cy="1955800"/>
        </p:xfrm>
        <a:graphic>
          <a:graphicData uri="http://schemas.openxmlformats.org/presentationml/2006/ole">
            <p:oleObj spid="_x0000_s6149" name="ChemSketch" r:id="rId3" imgW="10800000" imgH="3257640" progId="ACD.ChemSketch.20">
              <p:embed/>
            </p:oleObj>
          </a:graphicData>
        </a:graphic>
      </p:graphicFrame>
      <p:graphicFrame>
        <p:nvGraphicFramePr>
          <p:cNvPr id="6151" name="Object 7"/>
          <p:cNvGraphicFramePr>
            <a:graphicFrameLocks noChangeAspect="1"/>
          </p:cNvGraphicFramePr>
          <p:nvPr/>
        </p:nvGraphicFramePr>
        <p:xfrm>
          <a:off x="304800" y="4648200"/>
          <a:ext cx="8666163" cy="2182813"/>
        </p:xfrm>
        <a:graphic>
          <a:graphicData uri="http://schemas.openxmlformats.org/presentationml/2006/ole">
            <p:oleObj spid="_x0000_s6151" name="ChemSketch" r:id="rId4" imgW="10800000" imgH="2717640" progId="ACD.ChemSketch.20">
              <p:embed/>
            </p:oleObj>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685800" y="0"/>
            <a:ext cx="7772400" cy="533400"/>
          </a:xfrm>
        </p:spPr>
        <p:txBody>
          <a:bodyPr/>
          <a:lstStyle/>
          <a:p>
            <a:r>
              <a:rPr lang="et-EE" sz="2800"/>
              <a:t>5’-OH rühma blokeerimine</a:t>
            </a:r>
            <a:endParaRPr lang="en-GB" sz="2800"/>
          </a:p>
        </p:txBody>
      </p:sp>
      <p:sp>
        <p:nvSpPr>
          <p:cNvPr id="7171" name="Text Box 3"/>
          <p:cNvSpPr txBox="1">
            <a:spLocks noChangeArrowheads="1"/>
          </p:cNvSpPr>
          <p:nvPr/>
        </p:nvSpPr>
        <p:spPr bwMode="auto">
          <a:xfrm>
            <a:off x="304800" y="609600"/>
            <a:ext cx="184150" cy="457200"/>
          </a:xfrm>
          <a:prstGeom prst="rect">
            <a:avLst/>
          </a:prstGeom>
          <a:noFill/>
          <a:ln w="9525">
            <a:noFill/>
            <a:miter lim="800000"/>
            <a:headEnd/>
            <a:tailEnd/>
          </a:ln>
          <a:effectLst/>
        </p:spPr>
        <p:txBody>
          <a:bodyPr wrap="none">
            <a:spAutoFit/>
          </a:bodyPr>
          <a:lstStyle/>
          <a:p>
            <a:endParaRPr lang="ru-RU"/>
          </a:p>
        </p:txBody>
      </p:sp>
      <p:sp>
        <p:nvSpPr>
          <p:cNvPr id="7172" name="Text Box 4"/>
          <p:cNvSpPr txBox="1">
            <a:spLocks noChangeArrowheads="1"/>
          </p:cNvSpPr>
          <p:nvPr/>
        </p:nvSpPr>
        <p:spPr bwMode="auto">
          <a:xfrm>
            <a:off x="288925" y="620713"/>
            <a:ext cx="8602663" cy="4772025"/>
          </a:xfrm>
          <a:prstGeom prst="rect">
            <a:avLst/>
          </a:prstGeom>
          <a:noFill/>
          <a:ln w="9525">
            <a:noFill/>
            <a:miter lim="800000"/>
            <a:headEnd/>
            <a:tailEnd/>
          </a:ln>
          <a:effectLst/>
        </p:spPr>
        <p:txBody>
          <a:bodyPr>
            <a:spAutoFit/>
          </a:bodyPr>
          <a:lstStyle/>
          <a:p>
            <a:r>
              <a:rPr lang="et-EE" sz="1400"/>
              <a:t>* 5’-OH suurem reaktsioonivõime võrreldes 3’-OH rühmaga ilmneb eelkõige reaktsioonides steeriliselt ekraneeritud</a:t>
            </a:r>
            <a:br>
              <a:rPr lang="et-EE" sz="1400"/>
            </a:br>
            <a:r>
              <a:rPr lang="et-EE" sz="1400"/>
              <a:t>reaktsioonitsentriga ainetega. </a:t>
            </a:r>
          </a:p>
          <a:p>
            <a:pPr>
              <a:buFontTx/>
              <a:buChar char="•"/>
            </a:pPr>
            <a:r>
              <a:rPr lang="et-EE" sz="1400"/>
              <a:t>5’-OH rühma deblokeeritakse peale igat kondensatsiooni, mistõttu deblokeerimisreaktsiooni saagis on sama oluline,</a:t>
            </a:r>
            <a:br>
              <a:rPr lang="et-EE" sz="1400"/>
            </a:br>
            <a:r>
              <a:rPr lang="et-EE" sz="1400"/>
              <a:t>kui kondensatsioonireaktsiooni saagis. </a:t>
            </a:r>
            <a:br>
              <a:rPr lang="et-EE" sz="1400"/>
            </a:br>
            <a:r>
              <a:rPr lang="et-EE" sz="1400"/>
              <a:t>* Tritüülrühm, mis happelises keskkonnas kergesti laguneb, andes stabiilse karbkatiooni, kuid on absoluutselt stabiilne aluste, nukleofiilide, sh. (NH</a:t>
            </a:r>
            <a:r>
              <a:rPr lang="et-EE" sz="1400" baseline="-25000"/>
              <a:t>3</a:t>
            </a:r>
            <a:r>
              <a:rPr lang="et-EE" sz="1400"/>
              <a:t> ja OH</a:t>
            </a:r>
            <a:r>
              <a:rPr lang="et-EE" sz="1400" baseline="30000"/>
              <a:t>-</a:t>
            </a:r>
            <a:r>
              <a:rPr lang="et-EE" sz="1400"/>
              <a:t>) ja atsüleerivate või fosforüleerivate agentide suhtes, on enimkasutav</a:t>
            </a:r>
            <a:br>
              <a:rPr lang="et-EE" sz="1400"/>
            </a:br>
            <a:r>
              <a:rPr lang="et-EE" sz="1400"/>
              <a:t>5’-OH rühma kaitserühm</a:t>
            </a:r>
            <a:br>
              <a:rPr lang="et-EE" sz="1400"/>
            </a:br>
            <a:r>
              <a:rPr lang="et-EE" sz="1400"/>
              <a:t>* Metoksürühmad para positsioonis suurendavad tritüülkatiooni stabiilsust (osalevad positiivse laengu delokalisatsioonis) ja vastavalt muudavad tritüüleetrid labiilsemaks.</a:t>
            </a:r>
            <a:br>
              <a:rPr lang="et-EE" sz="1400"/>
            </a:br>
            <a:r>
              <a:rPr lang="et-EE" sz="1400"/>
              <a:t>* 4,4’-Dimetoksütritüülrühm on mõistlik kompromiss kaitserühma stabiilsuse ja eemaldatavuse vahel.</a:t>
            </a:r>
            <a:br>
              <a:rPr lang="et-EE" sz="1400"/>
            </a:br>
            <a:r>
              <a:rPr lang="et-EE" sz="1400"/>
              <a:t>* Tritüülrühmade eemaldamiseks tuleb kasutada piinlikult veevabasid happeid, sest vee juuresolekul toimub kõrvalreaktsioonina N-atsüülpuriinnukleosiidide nukleosiidse sideme hüdrolüüs. Võib kasutada ka aprotoonseid ehk Lewise happeid (ZnCl</a:t>
            </a:r>
            <a:r>
              <a:rPr lang="et-EE" sz="1400" baseline="-25000"/>
              <a:t>2</a:t>
            </a:r>
            <a:r>
              <a:rPr lang="et-EE" sz="1400"/>
              <a:t>), kuid tahkefaasilise sünteesi käigus on eelistatud vedelad reaktiivid – mõne protsendine diklooräädikhape lahus dikloormetaanis</a:t>
            </a:r>
            <a:br>
              <a:rPr lang="et-EE" sz="1400"/>
            </a:br>
            <a:r>
              <a:rPr lang="et-EE" sz="1400"/>
              <a:t>* Tritüülrühma suurepärasteks omadusteks on veel tema suur hüdrofoobsus, mis parandab nukleosii dsete süntoonide lahustuvust orgaanilistes lahustites ja eemaldamisel tekkiva tritüülkatiooni intensiivne värv, mis võimaldab tahkefaasilise sünteesi käigus hinnata kondensatsioonireaktsiooni saagist.</a:t>
            </a:r>
            <a:br>
              <a:rPr lang="et-EE" sz="1400"/>
            </a:br>
            <a:r>
              <a:rPr lang="et-EE" sz="1400"/>
              <a:t>*Tritüüleetrid sünteesitakse tritüülkloriididest veevabas püridiinis, mõnede metoodikate järgi saab 5’-tritüül-N-atsüülnukleosiide sünteesida jättes puhastamisetapid ära. Püridiin on mitte ainult suurepärane lahusti, vaid seob ka atsüleerimis ja alküleerimisreaktsioonides vabanevat soolhapet (püridiiniumkloriid sadeneb) ning on ka reaktsioonide</a:t>
            </a:r>
            <a:br>
              <a:rPr lang="et-EE" sz="1400"/>
            </a:br>
            <a:r>
              <a:rPr lang="et-EE" sz="1400"/>
              <a:t>nukleofiilseks katalüsaatoriks.</a:t>
            </a:r>
          </a:p>
          <a:p>
            <a:endParaRPr lang="en-GB" sz="1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194" name="Object 2"/>
          <p:cNvGraphicFramePr>
            <a:graphicFrameLocks noChangeAspect="1"/>
          </p:cNvGraphicFramePr>
          <p:nvPr/>
        </p:nvGraphicFramePr>
        <p:xfrm>
          <a:off x="228600" y="381000"/>
          <a:ext cx="8643938" cy="3103563"/>
        </p:xfrm>
        <a:graphic>
          <a:graphicData uri="http://schemas.openxmlformats.org/presentationml/2006/ole">
            <p:oleObj spid="_x0000_s8194" name="ChemSketch" r:id="rId3" imgW="10800000" imgH="3879000" progId="ACD.ChemSketch.20">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idx="4294967295"/>
          </p:nvPr>
        </p:nvSpPr>
        <p:spPr>
          <a:xfrm>
            <a:off x="609600" y="152400"/>
            <a:ext cx="7772400" cy="457200"/>
          </a:xfrm>
        </p:spPr>
        <p:txBody>
          <a:bodyPr/>
          <a:lstStyle/>
          <a:p>
            <a:r>
              <a:rPr lang="et-EE" sz="2800"/>
              <a:t>3’-OH rühma derivatiseerimine</a:t>
            </a:r>
            <a:endParaRPr lang="en-GB" sz="2800"/>
          </a:p>
        </p:txBody>
      </p:sp>
      <p:sp>
        <p:nvSpPr>
          <p:cNvPr id="9219" name="Text Box 3"/>
          <p:cNvSpPr txBox="1">
            <a:spLocks noChangeArrowheads="1"/>
          </p:cNvSpPr>
          <p:nvPr/>
        </p:nvSpPr>
        <p:spPr bwMode="auto">
          <a:xfrm>
            <a:off x="304800" y="762000"/>
            <a:ext cx="8753475" cy="1581150"/>
          </a:xfrm>
          <a:prstGeom prst="rect">
            <a:avLst/>
          </a:prstGeom>
          <a:noFill/>
          <a:ln w="9525">
            <a:noFill/>
            <a:miter lim="800000"/>
            <a:headEnd/>
            <a:tailEnd/>
          </a:ln>
          <a:effectLst/>
        </p:spPr>
        <p:txBody>
          <a:bodyPr wrap="none">
            <a:spAutoFit/>
          </a:bodyPr>
          <a:lstStyle/>
          <a:p>
            <a:r>
              <a:rPr lang="et-EE" sz="1400"/>
              <a:t>1. 3’-OH kaitserühm – veevaba hüdrasiiniga (NH</a:t>
            </a:r>
            <a:r>
              <a:rPr lang="et-EE" sz="1400" baseline="-25000"/>
              <a:t>2</a:t>
            </a:r>
            <a:r>
              <a:rPr lang="et-EE" sz="1400"/>
              <a:t>NH</a:t>
            </a:r>
            <a:r>
              <a:rPr lang="et-EE" sz="1400" baseline="-25000"/>
              <a:t>2</a:t>
            </a:r>
            <a:r>
              <a:rPr lang="et-EE" sz="1400"/>
              <a:t>) eemaldatav levulinüülrühm on kasutusel harva, </a:t>
            </a:r>
            <a:br>
              <a:rPr lang="et-EE" sz="1400"/>
            </a:br>
            <a:r>
              <a:rPr lang="et-EE" sz="1400"/>
              <a:t>oligodesoksüribonukleotiidide sünteesil lahuses.</a:t>
            </a:r>
            <a:br>
              <a:rPr lang="et-EE" sz="1400"/>
            </a:br>
            <a:r>
              <a:rPr lang="et-EE" sz="1400"/>
              <a:t>2. Tahkefaasilisel sünteesil kinnitatakse estersidemega oligonukleotiidi 3’-terminaalne nukleotiid kandja külge.</a:t>
            </a:r>
            <a:br>
              <a:rPr lang="et-EE" sz="1400"/>
            </a:br>
            <a:r>
              <a:rPr lang="et-EE" sz="1400"/>
              <a:t>Kaitserühm eemaldub ning vastavalt vabaneb sünteesitud oligomeer tahkelt kandjalt varakult ammoniaagitöötluse </a:t>
            </a:r>
            <a:br>
              <a:rPr lang="et-EE" sz="1400"/>
            </a:br>
            <a:r>
              <a:rPr lang="et-EE" sz="1400"/>
              <a:t>käigus. Esterside on stabiilne nii 5’-deblokeerimiseks kasutatavas veevabas happes.</a:t>
            </a:r>
            <a:br>
              <a:rPr lang="et-EE" sz="1400"/>
            </a:br>
            <a:r>
              <a:rPr lang="et-EE" sz="1400"/>
              <a:t>3. Vastavalt kasutatavast nukleotiidse sideme sünteesimeetodile 3’-OH fosforüleeritakse või fosfitüleeritakse spetsiaalse</a:t>
            </a:r>
            <a:br>
              <a:rPr lang="et-EE" sz="1400"/>
            </a:br>
            <a:r>
              <a:rPr lang="et-EE" sz="1400"/>
              <a:t>POCl</a:t>
            </a:r>
            <a:r>
              <a:rPr lang="et-EE" sz="1400" baseline="-25000"/>
              <a:t>3</a:t>
            </a:r>
            <a:r>
              <a:rPr lang="et-EE" sz="1400"/>
              <a:t> või PCl</a:t>
            </a:r>
            <a:r>
              <a:rPr lang="et-EE" sz="1400" baseline="-25000"/>
              <a:t>3 </a:t>
            </a:r>
            <a:r>
              <a:rPr lang="et-EE" sz="1400"/>
              <a:t>derivaadiga. Viimane sisaldab tingimata ka nukleotiididevahelise fosfaadi kaitserühma. </a:t>
            </a:r>
            <a:endParaRPr lang="en-GB" sz="1400"/>
          </a:p>
        </p:txBody>
      </p:sp>
      <p:pic>
        <p:nvPicPr>
          <p:cNvPr id="9220" name="Picture 4"/>
          <p:cNvPicPr>
            <a:picLocks noChangeAspect="1" noChangeArrowheads="1"/>
          </p:cNvPicPr>
          <p:nvPr/>
        </p:nvPicPr>
        <p:blipFill>
          <a:blip r:embed="rId3" cstate="print"/>
          <a:srcRect/>
          <a:stretch>
            <a:fillRect/>
          </a:stretch>
        </p:blipFill>
        <p:spPr bwMode="auto">
          <a:xfrm>
            <a:off x="457200" y="2514600"/>
            <a:ext cx="3590925" cy="1238250"/>
          </a:xfrm>
          <a:prstGeom prst="rect">
            <a:avLst/>
          </a:prstGeom>
          <a:noFill/>
          <a:ln w="9525">
            <a:noFill/>
            <a:miter lim="800000"/>
            <a:headEnd/>
            <a:tailEnd/>
          </a:ln>
          <a:effectLst/>
        </p:spPr>
      </p:pic>
      <p:pic>
        <p:nvPicPr>
          <p:cNvPr id="9221" name="Picture 5"/>
          <p:cNvPicPr>
            <a:picLocks noChangeAspect="1" noChangeArrowheads="1"/>
          </p:cNvPicPr>
          <p:nvPr/>
        </p:nvPicPr>
        <p:blipFill>
          <a:blip r:embed="rId4" cstate="print"/>
          <a:srcRect/>
          <a:stretch>
            <a:fillRect/>
          </a:stretch>
        </p:blipFill>
        <p:spPr bwMode="auto">
          <a:xfrm>
            <a:off x="4876800" y="2590800"/>
            <a:ext cx="3086100" cy="3667125"/>
          </a:xfrm>
          <a:prstGeom prst="rect">
            <a:avLst/>
          </a:prstGeom>
          <a:noFill/>
          <a:ln w="9525">
            <a:noFill/>
            <a:miter lim="800000"/>
            <a:headEnd/>
            <a:tailEnd/>
          </a:ln>
          <a:effectLst/>
        </p:spPr>
      </p:pic>
      <p:graphicFrame>
        <p:nvGraphicFramePr>
          <p:cNvPr id="9222" name="Object 6"/>
          <p:cNvGraphicFramePr>
            <a:graphicFrameLocks noChangeAspect="1"/>
          </p:cNvGraphicFramePr>
          <p:nvPr/>
        </p:nvGraphicFramePr>
        <p:xfrm>
          <a:off x="2209800" y="3962400"/>
          <a:ext cx="1606550" cy="1158875"/>
        </p:xfrm>
        <a:graphic>
          <a:graphicData uri="http://schemas.openxmlformats.org/presentationml/2006/ole">
            <p:oleObj spid="_x0000_s9222" name="ChemSketch" r:id="rId5" imgW="1606320" imgH="1158120" progId="ACD.ChemSketch.20">
              <p:embed/>
            </p:oleObj>
          </a:graphicData>
        </a:graphic>
      </p:graphicFrame>
      <p:sp>
        <p:nvSpPr>
          <p:cNvPr id="9223" name="Text Box 7"/>
          <p:cNvSpPr txBox="1">
            <a:spLocks noChangeArrowheads="1"/>
          </p:cNvSpPr>
          <p:nvPr/>
        </p:nvSpPr>
        <p:spPr bwMode="auto">
          <a:xfrm>
            <a:off x="685800" y="5334000"/>
            <a:ext cx="2914650" cy="304800"/>
          </a:xfrm>
          <a:prstGeom prst="rect">
            <a:avLst/>
          </a:prstGeom>
          <a:noFill/>
          <a:ln w="9525">
            <a:noFill/>
            <a:miter lim="800000"/>
            <a:headEnd/>
            <a:tailEnd/>
          </a:ln>
          <a:effectLst/>
        </p:spPr>
        <p:txBody>
          <a:bodyPr wrap="none">
            <a:spAutoFit/>
          </a:bodyPr>
          <a:lstStyle/>
          <a:p>
            <a:r>
              <a:rPr lang="et-EE" sz="1400"/>
              <a:t>Liigsete Si-OH rühmade blokeerimine</a:t>
            </a:r>
            <a:endParaRPr lang="en-GB" sz="14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idx="4294967295"/>
          </p:nvPr>
        </p:nvSpPr>
        <p:spPr>
          <a:xfrm>
            <a:off x="609600" y="0"/>
            <a:ext cx="7772400" cy="381000"/>
          </a:xfrm>
        </p:spPr>
        <p:txBody>
          <a:bodyPr/>
          <a:lstStyle/>
          <a:p>
            <a:r>
              <a:rPr lang="et-EE" sz="2800"/>
              <a:t>Fosfaadi kaitserühmad</a:t>
            </a:r>
            <a:endParaRPr lang="en-GB" sz="2800"/>
          </a:p>
        </p:txBody>
      </p:sp>
      <p:sp>
        <p:nvSpPr>
          <p:cNvPr id="15363" name="Text Box 3"/>
          <p:cNvSpPr txBox="1">
            <a:spLocks noChangeArrowheads="1"/>
          </p:cNvSpPr>
          <p:nvPr/>
        </p:nvSpPr>
        <p:spPr bwMode="auto">
          <a:xfrm>
            <a:off x="441325" y="569913"/>
            <a:ext cx="8232775" cy="3195637"/>
          </a:xfrm>
          <a:prstGeom prst="rect">
            <a:avLst/>
          </a:prstGeom>
          <a:noFill/>
          <a:ln w="9525">
            <a:noFill/>
            <a:miter lim="800000"/>
            <a:headEnd/>
            <a:tailEnd/>
          </a:ln>
          <a:effectLst/>
        </p:spPr>
        <p:txBody>
          <a:bodyPr wrap="none">
            <a:spAutoFit/>
          </a:bodyPr>
          <a:lstStyle/>
          <a:p>
            <a:r>
              <a:rPr lang="et-EE" sz="1200"/>
              <a:t>Fosfodiestrite OH-rühm on keemilistes reaktsioonides passiivne võrreldes fosfomonoestrite OH-rühmaga. </a:t>
            </a:r>
            <a:br>
              <a:rPr lang="et-EE" sz="1200"/>
            </a:br>
            <a:r>
              <a:rPr lang="et-EE" sz="1200"/>
              <a:t>Esimene edukas geenisüntees (H. Khorana) viidi läbi nukleotiididevahelisi fosfaatrühmi blokeerimata, kasutades fosfomonoestri </a:t>
            </a:r>
            <a:br>
              <a:rPr lang="et-EE" sz="1200"/>
            </a:br>
            <a:r>
              <a:rPr lang="et-EE" sz="1200"/>
              <a:t>regioselektiivset aktivatsiooni suhteliselt nõrkasid kondenseerivaid agente. </a:t>
            </a:r>
            <a:br>
              <a:rPr lang="et-EE" sz="1200"/>
            </a:br>
            <a:r>
              <a:rPr lang="et-EE" sz="1200"/>
              <a:t>Selle töö käigus selgus, et fosfaatrühm vajab kaitserühma:</a:t>
            </a:r>
            <a:br>
              <a:rPr lang="et-EE" sz="1200"/>
            </a:br>
            <a:r>
              <a:rPr lang="et-EE" sz="1200"/>
              <a:t>1) kasvav nukleotiidiahel omades ühte negatiivset laengut iga monomeeri kohta muutub järjest enam lahustumatuks orgaanilistes </a:t>
            </a:r>
            <a:br>
              <a:rPr lang="et-EE" sz="1200"/>
            </a:br>
            <a:r>
              <a:rPr lang="et-EE" sz="1200"/>
              <a:t>lahustites</a:t>
            </a:r>
            <a:br>
              <a:rPr lang="et-EE" sz="1200"/>
            </a:br>
            <a:r>
              <a:rPr lang="et-EE" sz="1200"/>
              <a:t>2) nukleotiidahela kasvades kasvab ka väikese reaktsioonivõimega fosfodiesterrühmade arv, mis toob kaasa kõrvalreaktsioonide</a:t>
            </a:r>
            <a:br>
              <a:rPr lang="et-EE" sz="1200"/>
            </a:br>
            <a:r>
              <a:rPr lang="et-EE" sz="1200"/>
              <a:t>ja sihtreaktsiooni suhte halvenemise kuni reaktsioonisegust lõpp-produkti eraldamise võimatuseni. </a:t>
            </a:r>
          </a:p>
          <a:p>
            <a:endParaRPr lang="et-EE" sz="1200"/>
          </a:p>
          <a:p>
            <a:r>
              <a:rPr lang="et-EE" sz="1200"/>
              <a:t>Fosfotriestrid on erinevalt fosfodiestritest labiilsemad lagunedes fosfodiestriteks. Et ei toimuks nukleotiididevahelise sideme mitte-</a:t>
            </a:r>
            <a:br>
              <a:rPr lang="et-EE" sz="1200"/>
            </a:br>
            <a:r>
              <a:rPr lang="et-EE" sz="1200"/>
              <a:t>spetsiifilist lagunemist, peab olema kaitserühm pehmetes tingimustes eemaldatav, samas ei tohi olla kaitserühm liiga labiilne nii</a:t>
            </a:r>
            <a:br>
              <a:rPr lang="et-EE" sz="1200"/>
            </a:br>
            <a:r>
              <a:rPr lang="et-EE" sz="1200"/>
              <a:t>kondensatsiooni kui ka tritüülrühma eemaldamise tingimustes.</a:t>
            </a:r>
            <a:br>
              <a:rPr lang="et-EE" sz="1200"/>
            </a:br>
            <a:r>
              <a:rPr lang="et-EE" sz="1200"/>
              <a:t/>
            </a:r>
            <a:br>
              <a:rPr lang="et-EE" sz="1200"/>
            </a:br>
            <a:r>
              <a:rPr lang="et-EE" sz="1200"/>
              <a:t>Lihtsaim fosfaatrühma kaitserühm on metüülrühm, mis on spetsiifiliselt eemaldatav tiofenooliga töötlusel trietüülamiini manulusel.</a:t>
            </a:r>
            <a:br>
              <a:rPr lang="et-EE" sz="1200"/>
            </a:br>
            <a:r>
              <a:rPr lang="et-EE" sz="1200"/>
              <a:t/>
            </a:r>
            <a:br>
              <a:rPr lang="et-EE" sz="1200"/>
            </a:br>
            <a:r>
              <a:rPr lang="et-EE" sz="1200"/>
              <a:t/>
            </a:r>
            <a:br>
              <a:rPr lang="et-EE" sz="1200"/>
            </a:br>
            <a:r>
              <a:rPr lang="et-EE" sz="1200"/>
              <a:t> </a:t>
            </a:r>
            <a:endParaRPr lang="en-GB" sz="1200"/>
          </a:p>
        </p:txBody>
      </p:sp>
      <p:graphicFrame>
        <p:nvGraphicFramePr>
          <p:cNvPr id="15365" name="Object 5"/>
          <p:cNvGraphicFramePr>
            <a:graphicFrameLocks noChangeAspect="1"/>
          </p:cNvGraphicFramePr>
          <p:nvPr/>
        </p:nvGraphicFramePr>
        <p:xfrm>
          <a:off x="457200" y="3276600"/>
          <a:ext cx="4394200" cy="1874838"/>
        </p:xfrm>
        <a:graphic>
          <a:graphicData uri="http://schemas.openxmlformats.org/presentationml/2006/ole">
            <p:oleObj spid="_x0000_s15365" name="ChemSketch" r:id="rId3" imgW="7324200" imgH="3124080" progId="ACD.ChemSketch.20">
              <p:embed/>
            </p:oleObj>
          </a:graphicData>
        </a:graphic>
      </p:graphicFrame>
      <p:graphicFrame>
        <p:nvGraphicFramePr>
          <p:cNvPr id="15366" name="Object 6"/>
          <p:cNvGraphicFramePr>
            <a:graphicFrameLocks noChangeAspect="1"/>
          </p:cNvGraphicFramePr>
          <p:nvPr/>
        </p:nvGraphicFramePr>
        <p:xfrm>
          <a:off x="533400" y="5410200"/>
          <a:ext cx="3965575" cy="1184275"/>
        </p:xfrm>
        <a:graphic>
          <a:graphicData uri="http://schemas.openxmlformats.org/presentationml/2006/ole">
            <p:oleObj spid="_x0000_s15366" name="ChemSketch" r:id="rId4" imgW="6617160" imgH="1974960" progId="ACD.ChemSketch.20">
              <p:embed/>
            </p:oleObj>
          </a:graphicData>
        </a:graphic>
      </p:graphicFrame>
      <p:sp>
        <p:nvSpPr>
          <p:cNvPr id="15368" name="Rectangle 8"/>
          <p:cNvSpPr>
            <a:spLocks noChangeArrowheads="1"/>
          </p:cNvSpPr>
          <p:nvPr/>
        </p:nvSpPr>
        <p:spPr bwMode="auto">
          <a:xfrm>
            <a:off x="5105400" y="3352800"/>
            <a:ext cx="3879850" cy="1004888"/>
          </a:xfrm>
          <a:prstGeom prst="rect">
            <a:avLst/>
          </a:prstGeom>
          <a:noFill/>
          <a:ln w="9525">
            <a:noFill/>
            <a:miter lim="800000"/>
            <a:headEnd/>
            <a:tailEnd/>
          </a:ln>
          <a:effectLst/>
        </p:spPr>
        <p:txBody>
          <a:bodyPr wrap="none">
            <a:spAutoFit/>
          </a:bodyPr>
          <a:lstStyle/>
          <a:p>
            <a:r>
              <a:rPr lang="et-EE" sz="1200"/>
              <a:t>Fosfaatrühma kaitserühmadena on kasutatavad ka </a:t>
            </a:r>
            <a:br>
              <a:rPr lang="et-EE" sz="1200"/>
            </a:br>
            <a:r>
              <a:rPr lang="et-EE" sz="1200"/>
              <a:t>arüülrühmad, mis on eemaldatavad 0.1 M NaOH</a:t>
            </a:r>
            <a:br>
              <a:rPr lang="et-EE" sz="1200"/>
            </a:br>
            <a:r>
              <a:rPr lang="et-EE" sz="1200"/>
              <a:t>toatemperatuuril (</a:t>
            </a:r>
            <a:r>
              <a:rPr lang="et-EE" sz="1200">
                <a:latin typeface="Symbol" pitchFamily="18" charset="2"/>
              </a:rPr>
              <a:t>t</a:t>
            </a:r>
            <a:r>
              <a:rPr lang="et-EE" sz="1200"/>
              <a:t>=2-4 min).</a:t>
            </a:r>
          </a:p>
          <a:p>
            <a:r>
              <a:rPr lang="et-EE" sz="1200"/>
              <a:t>Kasutatud on ka katalüülilise omadusega 1-oksiid-4-alkoksü</a:t>
            </a:r>
            <a:br>
              <a:rPr lang="et-EE" sz="1200"/>
            </a:br>
            <a:r>
              <a:rPr lang="et-EE" sz="1200"/>
              <a:t>2-pikolüülrühma. Eemaldamiseks tiofenoolitöötlus. </a:t>
            </a:r>
            <a:endParaRPr lang="en-GB" sz="1200"/>
          </a:p>
        </p:txBody>
      </p:sp>
      <p:graphicFrame>
        <p:nvGraphicFramePr>
          <p:cNvPr id="15369" name="Object 9"/>
          <p:cNvGraphicFramePr>
            <a:graphicFrameLocks noChangeAspect="1"/>
          </p:cNvGraphicFramePr>
          <p:nvPr/>
        </p:nvGraphicFramePr>
        <p:xfrm>
          <a:off x="6096000" y="4953000"/>
          <a:ext cx="1982788" cy="1282700"/>
        </p:xfrm>
        <a:graphic>
          <a:graphicData uri="http://schemas.openxmlformats.org/presentationml/2006/ole">
            <p:oleObj spid="_x0000_s15369" name="ChemSketch" r:id="rId5" imgW="3306960" imgH="2139840" progId="ACD.ChemSketch.20">
              <p:embed/>
            </p:oleObj>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685800" y="0"/>
            <a:ext cx="7772400" cy="457200"/>
          </a:xfrm>
        </p:spPr>
        <p:txBody>
          <a:bodyPr/>
          <a:lstStyle/>
          <a:p>
            <a:r>
              <a:rPr lang="et-EE" sz="2400"/>
              <a:t>Nukleotiidsideme sünteesi fosfotriestermeetod</a:t>
            </a:r>
            <a:endParaRPr lang="en-GB" sz="2400"/>
          </a:p>
        </p:txBody>
      </p:sp>
      <p:sp>
        <p:nvSpPr>
          <p:cNvPr id="16387" name="Text Box 3"/>
          <p:cNvSpPr txBox="1">
            <a:spLocks noChangeArrowheads="1"/>
          </p:cNvSpPr>
          <p:nvPr/>
        </p:nvSpPr>
        <p:spPr bwMode="auto">
          <a:xfrm>
            <a:off x="441325" y="569913"/>
            <a:ext cx="8488363" cy="1917700"/>
          </a:xfrm>
          <a:prstGeom prst="rect">
            <a:avLst/>
          </a:prstGeom>
          <a:noFill/>
          <a:ln w="9525">
            <a:noFill/>
            <a:miter lim="800000"/>
            <a:headEnd/>
            <a:tailEnd/>
          </a:ln>
          <a:effectLst/>
        </p:spPr>
        <p:txBody>
          <a:bodyPr wrap="none">
            <a:spAutoFit/>
          </a:bodyPr>
          <a:lstStyle/>
          <a:p>
            <a:r>
              <a:rPr lang="et-EE" sz="1200"/>
              <a:t>Võrreldes fosfomonoestritega vajab fosfodiester võimsamat kondenseerivat agenti ja pikemaid kondensatsioonireaktsiooniaegu. </a:t>
            </a:r>
            <a:br>
              <a:rPr lang="et-EE" sz="1200"/>
            </a:br>
            <a:r>
              <a:rPr lang="et-EE" sz="1200"/>
              <a:t>Arüülsulfohapete klooranhüdriidid võivad reageerida ka nukleosiidse komponendiga.</a:t>
            </a:r>
            <a:br>
              <a:rPr lang="et-EE" sz="1200"/>
            </a:br>
            <a:r>
              <a:rPr lang="et-EE" sz="1200"/>
              <a:t>Pehmemad kondenseerivad agendid nagu arüülsulfohapete triasoliidid ja tetrasoliidid pikendavad kondensatsiooniaega</a:t>
            </a:r>
          </a:p>
          <a:p>
            <a:r>
              <a:rPr lang="et-EE" sz="1200"/>
              <a:t>Arüülsulfohapete klooranhüdriidi ja täiendava supernukleofiilse katalüsaatori (N-metüülimidasool ja püridiini N-oksiidid) kasutamisel </a:t>
            </a:r>
            <a:br>
              <a:rPr lang="et-EE" sz="1200"/>
            </a:br>
            <a:r>
              <a:rPr lang="et-EE" sz="1200"/>
              <a:t>on reaktsiooniaeg nii lühike, et esimese kasutamisest tingitud kõrvalreaktsioonid on viidud miinimumini. Taolise kondensatsiooni-</a:t>
            </a:r>
            <a:br>
              <a:rPr lang="et-EE" sz="1200"/>
            </a:br>
            <a:r>
              <a:rPr lang="et-EE" sz="1200"/>
              <a:t>meetodi kasutamine eeldab siiski heterotsükliliste aluste täiendavat kaitset pikemate oligomeeride puhul.</a:t>
            </a:r>
            <a:br>
              <a:rPr lang="et-EE" sz="1200"/>
            </a:br>
            <a:r>
              <a:rPr lang="et-EE" sz="1200"/>
              <a:t>Kuna fosfotriestermeetodil ei pea olema nukleosiidse või nukleotiidse komponendi suurt ülehulka, siis sobib see meetod oligonukleotii-</a:t>
            </a:r>
            <a:br>
              <a:rPr lang="et-EE" sz="1200"/>
            </a:br>
            <a:r>
              <a:rPr lang="et-EE" sz="1200"/>
              <a:t>dide suuremastaabiliseks sünteesiks lahusmeetodil.</a:t>
            </a:r>
            <a:br>
              <a:rPr lang="et-EE" sz="1200"/>
            </a:br>
            <a:r>
              <a:rPr lang="et-EE" sz="1200"/>
              <a:t>Tahkefaasilisel sünteesil võib P(III) meetoditele võrdväärse alternatiivina vaadelda fosfotriestermeetodi modifikatsiooni, kus </a:t>
            </a:r>
            <a:br>
              <a:rPr lang="et-EE" sz="1200"/>
            </a:br>
            <a:r>
              <a:rPr lang="et-EE" sz="1200"/>
              <a:t>nukleotiidse komponendi aktivatsioonil tekkib kaitserühma osalusel tsükliline intermediaat:</a:t>
            </a:r>
            <a:endParaRPr lang="en-GB" sz="1200"/>
          </a:p>
        </p:txBody>
      </p:sp>
      <p:pic>
        <p:nvPicPr>
          <p:cNvPr id="16388" name="Picture 4" descr="C:\shabarova\images\540~1.GIF"/>
          <p:cNvPicPr>
            <a:picLocks noChangeAspect="1" noChangeArrowheads="1"/>
          </p:cNvPicPr>
          <p:nvPr/>
        </p:nvPicPr>
        <p:blipFill>
          <a:blip r:embed="rId2" cstate="print"/>
          <a:srcRect/>
          <a:stretch>
            <a:fillRect/>
          </a:stretch>
        </p:blipFill>
        <p:spPr bwMode="auto">
          <a:xfrm>
            <a:off x="914400" y="2819400"/>
            <a:ext cx="4627563" cy="3463925"/>
          </a:xfrm>
          <a:prstGeom prst="rect">
            <a:avLst/>
          </a:prstGeom>
          <a:noFill/>
        </p:spPr>
      </p:pic>
    </p:spTree>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2332</TotalTime>
  <Words>1568</Words>
  <Application>Microsoft Office PowerPoint</Application>
  <PresentationFormat>On-screen Show (4:3)</PresentationFormat>
  <Paragraphs>115</Paragraphs>
  <Slides>24</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2</vt:i4>
      </vt:variant>
      <vt:variant>
        <vt:lpstr>Slide Titles</vt:lpstr>
      </vt:variant>
      <vt:variant>
        <vt:i4>24</vt:i4>
      </vt:variant>
    </vt:vector>
  </HeadingPairs>
  <TitlesOfParts>
    <vt:vector size="30" baseType="lpstr">
      <vt:lpstr>Times New Roman</vt:lpstr>
      <vt:lpstr>Symbol</vt:lpstr>
      <vt:lpstr>Courier New</vt:lpstr>
      <vt:lpstr>Default Design</vt:lpstr>
      <vt:lpstr>ACD/ChemSketch</vt:lpstr>
      <vt:lpstr>Adobe Photoshop Image</vt:lpstr>
      <vt:lpstr>Oligonukleotiidide keemiline süntees</vt:lpstr>
      <vt:lpstr>Standardne oligonukleotiid</vt:lpstr>
      <vt:lpstr>Süntoonide süntees ja kaitserühmad.</vt:lpstr>
      <vt:lpstr>NH2 rühma blokeerimine</vt:lpstr>
      <vt:lpstr>5’-OH rühma blokeerimine</vt:lpstr>
      <vt:lpstr>Slide 6</vt:lpstr>
      <vt:lpstr>3’-OH rühma derivatiseerimine</vt:lpstr>
      <vt:lpstr>Fosfaadi kaitserühmad</vt:lpstr>
      <vt:lpstr>Nukleotiidsideme sünteesi fosfotriestermeetod</vt:lpstr>
      <vt:lpstr>P(III) keemiast</vt:lpstr>
      <vt:lpstr>Slide 11</vt:lpstr>
      <vt:lpstr>Slide 12</vt:lpstr>
      <vt:lpstr>Slide 13</vt:lpstr>
      <vt:lpstr>Tahkefaasiline süntees (aminofosfitmeetod).</vt:lpstr>
      <vt:lpstr>deblokeerimine</vt:lpstr>
      <vt:lpstr>kondensatsioon</vt:lpstr>
      <vt:lpstr>oksüdeerimine</vt:lpstr>
      <vt:lpstr>Cap-reaktsioon</vt:lpstr>
      <vt:lpstr>H-fosfonaatmeetod.</vt:lpstr>
      <vt:lpstr>Slide 20</vt:lpstr>
      <vt:lpstr>Oligonukleotiidide post-sünteetiline töötlus.</vt:lpstr>
      <vt:lpstr>Slide 22</vt:lpstr>
      <vt:lpstr>Oligoribonukleotiidide keemiline süntees.</vt:lpstr>
      <vt:lpstr>Mõned nipid pikkade nukleiinhapete sünteesiks</vt:lpstr>
    </vt:vector>
  </TitlesOfParts>
  <Company>KBFI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Oligonukleotiidide keemiline süntees</dc:title>
  <dc:creator>Tõnu Reintamm</dc:creator>
  <cp:lastModifiedBy>Acer</cp:lastModifiedBy>
  <cp:revision>29</cp:revision>
  <dcterms:created xsi:type="dcterms:W3CDTF">2005-11-10T08:25:16Z</dcterms:created>
  <dcterms:modified xsi:type="dcterms:W3CDTF">2015-09-18T13:41:50Z</dcterms:modified>
</cp:coreProperties>
</file>