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4" r:id="rId8"/>
    <p:sldId id="265" r:id="rId9"/>
    <p:sldId id="261" r:id="rId10"/>
    <p:sldId id="267" r:id="rId11"/>
    <p:sldId id="275" r:id="rId12"/>
    <p:sldId id="276" r:id="rId13"/>
    <p:sldId id="268" r:id="rId14"/>
    <p:sldId id="266" r:id="rId15"/>
    <p:sldId id="269" r:id="rId16"/>
    <p:sldId id="270" r:id="rId17"/>
    <p:sldId id="278" r:id="rId18"/>
    <p:sldId id="271" r:id="rId19"/>
    <p:sldId id="272" r:id="rId20"/>
    <p:sldId id="273" r:id="rId21"/>
    <p:sldId id="274" r:id="rId22"/>
    <p:sldId id="277" r:id="rId2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7" Type="http://schemas.openxmlformats.org/officeDocument/2006/relationships/image" Target="../media/image22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6" Type="http://schemas.openxmlformats.org/officeDocument/2006/relationships/image" Target="../media/image21.wmf"/><Relationship Id="rId5" Type="http://schemas.openxmlformats.org/officeDocument/2006/relationships/image" Target="../media/image20.wmf"/><Relationship Id="rId4" Type="http://schemas.openxmlformats.org/officeDocument/2006/relationships/image" Target="../media/image1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302CD1-E85A-4966-95C4-E86F2C2D431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18B92D-CCE8-4919-8841-2E117DE871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0537EB-55E7-49B7-B51E-6C67BA4A7C9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F6985-1A9A-4CCC-B023-6B79F61CAE8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F2D830-088B-4153-9E30-E13C2C95452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A6FFF-ECB5-4D91-8AAF-40E68745846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FD53C-E1D4-4793-9C4B-A43A97BBBED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E4843A-6C2B-47E5-8FAA-81BEFD0BCCF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E5A0A7-B677-4A80-BD9F-64EB5D25B76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C609F6-0BC0-4E93-A534-33B8AB757CC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4C3B36-C2AA-4739-8DF4-AB0DF6C08C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1FB217-3D3D-4EFA-A52B-23A0F5949BD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7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Relationship Id="rId9" Type="http://schemas.openxmlformats.org/officeDocument/2006/relationships/oleObject" Target="../embeddings/oleObject1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t-EE"/>
              <a:t>Nukleiinhapete keemiline sekveneerimine</a:t>
            </a:r>
            <a:endParaRPr lang="en-GB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822325" y="2479675"/>
            <a:ext cx="771366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400"/>
              <a:t>Sekveneerimine – primaarstruktuuri määramine.</a:t>
            </a:r>
          </a:p>
          <a:p>
            <a:r>
              <a:rPr lang="et-EE" sz="2400"/>
              <a:t>Nukleiinhappe keemiline sekveneerimine – nukleiinhappe </a:t>
            </a:r>
            <a:br>
              <a:rPr lang="et-EE" sz="2400"/>
            </a:br>
            <a:r>
              <a:rPr lang="et-EE" sz="2400"/>
              <a:t>primaarstruktuuri määramine metodoloogia, kus terminaalselt</a:t>
            </a:r>
            <a:br>
              <a:rPr lang="et-EE" sz="2400"/>
            </a:br>
            <a:r>
              <a:rPr lang="et-EE" sz="2400"/>
              <a:t>märgistatud nukleiinhappe ahel fragmenteeritakse </a:t>
            </a:r>
            <a:r>
              <a:rPr lang="et-EE" sz="2400" u="sng"/>
              <a:t>osaliselt</a:t>
            </a:r>
            <a:r>
              <a:rPr lang="et-EE" sz="2400"/>
              <a:t> </a:t>
            </a:r>
            <a:br>
              <a:rPr lang="et-EE" sz="2400"/>
            </a:br>
            <a:r>
              <a:rPr lang="et-EE" sz="2400"/>
              <a:t>lämmastikalusspetsiifiliste keemiliste reaktsioonide abil ja </a:t>
            </a:r>
            <a:br>
              <a:rPr lang="et-EE" sz="2400"/>
            </a:br>
            <a:r>
              <a:rPr lang="et-EE" sz="2400"/>
              <a:t>saaduseid analüüsitakse PAAG elektroforeesil.</a:t>
            </a:r>
            <a:endParaRPr lang="en-GB" sz="24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7772400" cy="533400"/>
          </a:xfrm>
        </p:spPr>
        <p:txBody>
          <a:bodyPr/>
          <a:lstStyle/>
          <a:p>
            <a:r>
              <a:rPr lang="et-EE" sz="2400"/>
              <a:t>RNA keemilise sekveneerimise alusspetsiifilised reaktsioonid</a:t>
            </a:r>
            <a:endParaRPr lang="en-GB" sz="2400"/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136525" y="852488"/>
            <a:ext cx="6681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/>
              <a:t>Puriinid : 	G – dimetüülsulfaat + NaBH4 + aniliin pH4.6</a:t>
            </a:r>
            <a:br>
              <a:rPr lang="et-EE"/>
            </a:br>
            <a:r>
              <a:rPr lang="et-EE"/>
              <a:t>		A&gt;G – dietüülpürokarbonaat + aniliin pH4.6</a:t>
            </a:r>
          </a:p>
          <a:p>
            <a:pPr marL="457200" indent="-457200">
              <a:buFontTx/>
              <a:buAutoNum type="arabicPeriod"/>
            </a:pPr>
            <a:r>
              <a:rPr lang="et-EE"/>
              <a:t>Pürimidiinid:	U&gt;&gt;C – hüdrasiin + aniliin pH4.6</a:t>
            </a:r>
            <a:br>
              <a:rPr lang="et-EE"/>
            </a:br>
            <a:r>
              <a:rPr lang="et-EE"/>
              <a:t> 		C&gt;U – hüdrasiin 3M NaCl + aniliin pH4.6</a:t>
            </a:r>
            <a:endParaRPr lang="en-GB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590800"/>
            <a:ext cx="3113088" cy="384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441325" y="2605088"/>
            <a:ext cx="5334000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RNA-d on võimalik ka astmeliselt </a:t>
            </a:r>
            <a:br>
              <a:rPr lang="et-EE"/>
            </a:br>
            <a:r>
              <a:rPr lang="et-EE"/>
              <a:t>degradeerida. Ajalooliselt esimene ja ainus</a:t>
            </a:r>
            <a:br>
              <a:rPr lang="et-EE"/>
            </a:br>
            <a:r>
              <a:rPr lang="et-EE"/>
              <a:t>sekveneerimismeetod, mis võimaldab </a:t>
            </a:r>
            <a:br>
              <a:rPr lang="et-EE"/>
            </a:br>
            <a:r>
              <a:rPr lang="et-EE"/>
              <a:t>lämmastikaluse identifitseerida. Kuna reaktsioonid</a:t>
            </a:r>
            <a:br>
              <a:rPr lang="et-EE"/>
            </a:br>
            <a:r>
              <a:rPr lang="et-EE"/>
              <a:t>ei kulge kvantitatiivsete saagistega, saab määrata</a:t>
            </a:r>
            <a:br>
              <a:rPr lang="et-EE"/>
            </a:br>
            <a:r>
              <a:rPr lang="et-EE"/>
              <a:t>kuni 10-20 nukleotiidi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/>
          <a:lstStyle/>
          <a:p>
            <a:r>
              <a:rPr lang="et-EE" sz="2800"/>
              <a:t>RNA sekveneerimine spetsiifiliste RNaaside abil.</a:t>
            </a:r>
            <a:endParaRPr lang="en-GB" sz="2800"/>
          </a:p>
        </p:txBody>
      </p:sp>
      <p:pic>
        <p:nvPicPr>
          <p:cNvPr id="23556" name="Picture 4" descr="D:\images\202~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914400"/>
            <a:ext cx="6800850" cy="3371850"/>
          </a:xfrm>
          <a:prstGeom prst="rect">
            <a:avLst/>
          </a:prstGeom>
          <a:noFill/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52400" y="4495800"/>
            <a:ext cx="8734425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RNaas A (pankrease ribonukleaas, RNaas I) – 			U+C</a:t>
            </a:r>
            <a:br>
              <a:rPr lang="et-EE" sz="1600"/>
            </a:br>
            <a:r>
              <a:rPr lang="et-EE" sz="1600"/>
              <a:t>RNaas T1(guanüülribonukleaas, </a:t>
            </a:r>
            <a:r>
              <a:rPr lang="et-EE" sz="1600" i="1"/>
              <a:t>Aspergillus oryzae</a:t>
            </a:r>
            <a:r>
              <a:rPr lang="et-EE" sz="1600"/>
              <a:t> ribonukleaas) –	 G</a:t>
            </a:r>
            <a:br>
              <a:rPr lang="et-EE" sz="1600"/>
            </a:br>
            <a:r>
              <a:rPr lang="et-EE" sz="1600"/>
              <a:t>RNaas U2 (adenüülribonukleaas) – 				A</a:t>
            </a:r>
            <a:br>
              <a:rPr lang="et-EE" sz="1600"/>
            </a:br>
            <a:r>
              <a:rPr lang="et-EE" sz="1600"/>
              <a:t>RNaas Phv M –						A+U</a:t>
            </a:r>
            <a:br>
              <a:rPr lang="et-EE" sz="1600"/>
            </a:br>
            <a:r>
              <a:rPr lang="et-EE" sz="1600"/>
              <a:t>leeliseline hüdrolüüs - 					kõik</a:t>
            </a:r>
            <a:br>
              <a:rPr lang="et-EE" sz="1600"/>
            </a:br>
            <a:endParaRPr lang="et-EE" sz="1600"/>
          </a:p>
          <a:p>
            <a:r>
              <a:rPr lang="et-EE" sz="1600"/>
              <a:t>Saab kasutada märkimist g-32P-ATP ja polünukleotiidkinaasiga (erinevalt keemilisest sekveneerimisest)</a:t>
            </a:r>
            <a:endParaRPr lang="en-GB" sz="16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990600"/>
            <a:ext cx="7899400" cy="561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0"/>
            <a:ext cx="7772400" cy="609600"/>
          </a:xfrm>
        </p:spPr>
        <p:txBody>
          <a:bodyPr/>
          <a:lstStyle/>
          <a:p>
            <a:r>
              <a:rPr lang="et-EE"/>
              <a:t>RNaasi mehhanism</a:t>
            </a:r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533400"/>
          </a:xfrm>
        </p:spPr>
        <p:txBody>
          <a:bodyPr/>
          <a:lstStyle/>
          <a:p>
            <a:r>
              <a:rPr lang="et-EE" sz="3600"/>
              <a:t>Terminaalse nukleotiidi määramine</a:t>
            </a:r>
            <a:endParaRPr lang="en-GB" sz="3600"/>
          </a:p>
        </p:txBody>
      </p:sp>
      <p:graphicFrame>
        <p:nvGraphicFramePr>
          <p:cNvPr id="16390" name="Object 6"/>
          <p:cNvGraphicFramePr>
            <a:graphicFrameLocks noChangeAspect="1"/>
          </p:cNvGraphicFramePr>
          <p:nvPr/>
        </p:nvGraphicFramePr>
        <p:xfrm>
          <a:off x="838200" y="1066800"/>
          <a:ext cx="6924675" cy="1438275"/>
        </p:xfrm>
        <a:graphic>
          <a:graphicData uri="http://schemas.openxmlformats.org/presentationml/2006/ole">
            <p:oleObj spid="_x0000_s16390" name="Image" r:id="rId3" imgW="9231746" imgH="1917460" progId="">
              <p:embed/>
            </p:oleObj>
          </a:graphicData>
        </a:graphic>
      </p:graphicFrame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2209800" y="990600"/>
            <a:ext cx="9096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fosfataas</a:t>
            </a:r>
            <a:endParaRPr lang="en-GB" sz="1600"/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4576763" y="609600"/>
            <a:ext cx="14081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Maomürgi </a:t>
            </a:r>
          </a:p>
          <a:p>
            <a:r>
              <a:rPr lang="et-EE" sz="1600"/>
              <a:t>fosfodiesteraas</a:t>
            </a:r>
            <a:endParaRPr lang="en-GB" sz="1600"/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4687888" y="2009775"/>
            <a:ext cx="14081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Põrna </a:t>
            </a:r>
          </a:p>
          <a:p>
            <a:r>
              <a:rPr lang="et-EE" sz="1600"/>
              <a:t>fosfodiesteraas</a:t>
            </a:r>
            <a:endParaRPr lang="en-GB" sz="1600"/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304800" y="2690813"/>
            <a:ext cx="777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Maomürgi fosfodiesteraasitöötluse ainuke nukleosiidne produkt on 5’-terminaalne,</a:t>
            </a:r>
            <a:br>
              <a:rPr lang="et-EE" sz="1800"/>
            </a:br>
            <a:r>
              <a:rPr lang="et-EE" sz="1800"/>
              <a:t>põrna fosfodiesteraasitöötluse ainuke nukleosiidne produkt on 3’-terminaalne</a:t>
            </a:r>
            <a:endParaRPr lang="en-GB" sz="1800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1676400" y="3352800"/>
            <a:ext cx="49164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800"/>
              <a:t>Nukleotiidse koostise määramine</a:t>
            </a:r>
            <a:endParaRPr lang="en-GB" sz="2800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365125" y="4052888"/>
            <a:ext cx="8659813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DNA,RNA – happeline hüdrolüüs lämmastikalusteks (70 % HClO</a:t>
            </a:r>
            <a:r>
              <a:rPr lang="et-EE" baseline="-25000"/>
              <a:t>4</a:t>
            </a:r>
            <a:r>
              <a:rPr lang="et-EE"/>
              <a:t>, 100</a:t>
            </a:r>
            <a:r>
              <a:rPr lang="et-EE" baseline="30000"/>
              <a:t>0</a:t>
            </a:r>
            <a:r>
              <a:rPr lang="et-EE"/>
              <a:t> C, 1 h; </a:t>
            </a:r>
            <a:br>
              <a:rPr lang="et-EE"/>
            </a:br>
            <a:r>
              <a:rPr lang="et-EE"/>
              <a:t>või 100 % HCOOH 175</a:t>
            </a:r>
            <a:r>
              <a:rPr lang="et-EE" baseline="30000"/>
              <a:t>0</a:t>
            </a:r>
            <a:r>
              <a:rPr lang="et-EE"/>
              <a:t> C, 2 h).</a:t>
            </a:r>
            <a:br>
              <a:rPr lang="et-EE"/>
            </a:br>
            <a:r>
              <a:rPr lang="et-EE"/>
              <a:t>RNA – happeline hüdrolüüs pürimidiinnukleosiid-3’(2’)-fosfaatideks ja puriinideks</a:t>
            </a:r>
            <a:br>
              <a:rPr lang="et-EE"/>
            </a:br>
            <a:r>
              <a:rPr lang="et-EE"/>
              <a:t>(1 M HCl, 100</a:t>
            </a:r>
            <a:r>
              <a:rPr lang="et-EE" baseline="30000"/>
              <a:t>0</a:t>
            </a:r>
            <a:r>
              <a:rPr lang="et-EE"/>
              <a:t> C, 1 h)</a:t>
            </a:r>
          </a:p>
          <a:p>
            <a:r>
              <a:rPr lang="et-EE"/>
              <a:t>RNA -leeliseline hüdrolüüs nukleosiid-3’(2’)-fosfaatideks </a:t>
            </a:r>
            <a:br>
              <a:rPr lang="et-EE"/>
            </a:br>
            <a:r>
              <a:rPr lang="et-EE"/>
              <a:t>(0.3 M KOH, 37</a:t>
            </a:r>
            <a:r>
              <a:rPr lang="et-EE" baseline="30000"/>
              <a:t>0</a:t>
            </a:r>
            <a:r>
              <a:rPr lang="et-EE"/>
              <a:t> C, 20h)</a:t>
            </a:r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457200"/>
          </a:xfrm>
        </p:spPr>
        <p:txBody>
          <a:bodyPr/>
          <a:lstStyle/>
          <a:p>
            <a:r>
              <a:rPr lang="et-EE" sz="3600"/>
              <a:t>Tahkefaasiline sekveneerimine</a:t>
            </a:r>
            <a:endParaRPr lang="en-GB" sz="3600"/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517525" y="928688"/>
            <a:ext cx="8650288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Sekveneerimisreaktsioonide eripära seisneb selles, et reaktsioonisügavus peab </a:t>
            </a:r>
            <a:br>
              <a:rPr lang="et-EE"/>
            </a:br>
            <a:r>
              <a:rPr lang="et-EE"/>
              <a:t>olema täpselt kontrollitud – liiga väike reaktsioonisügavus toob kaasa nõrgad</a:t>
            </a:r>
            <a:br>
              <a:rPr lang="et-EE"/>
            </a:br>
            <a:r>
              <a:rPr lang="et-EE"/>
              <a:t>signaalid (palju märgistatud algmaterjali jääb intaktseks), liiga suur </a:t>
            </a:r>
          </a:p>
          <a:p>
            <a:r>
              <a:rPr lang="et-EE"/>
              <a:t>reaktsioonisügavus toob kaasa samuti nõrgad signaalid (enamik molekule laguneb</a:t>
            </a:r>
            <a:br>
              <a:rPr lang="et-EE"/>
            </a:br>
            <a:r>
              <a:rPr lang="et-EE"/>
              <a:t>muuhulgas ka märgisele kõige lähemal asetseva nukleotiidi kohalt).</a:t>
            </a:r>
            <a:br>
              <a:rPr lang="et-EE"/>
            </a:br>
            <a:r>
              <a:rPr lang="et-EE"/>
              <a:t>Seega on täpne reaktsiooniaeg otsustava tähtsusega. </a:t>
            </a:r>
            <a:br>
              <a:rPr lang="et-EE"/>
            </a:br>
            <a:r>
              <a:rPr lang="et-EE"/>
              <a:t>Suure hulga oligonukleotiidide paralleelsel sekveneerimisel on raske garanteerida</a:t>
            </a:r>
            <a:br>
              <a:rPr lang="et-EE"/>
            </a:br>
            <a:r>
              <a:rPr lang="et-EE"/>
              <a:t>täpsed reaktsiooniajad kõigile proovidele, kui reaktsioone viia läbi eraldi anumates.</a:t>
            </a:r>
            <a:br>
              <a:rPr lang="et-EE"/>
            </a:br>
            <a:r>
              <a:rPr lang="et-EE"/>
              <a:t>Oluliseks lihtsustuseks on tahkefaasiline sekveneerimine, kus sekveneeritavad </a:t>
            </a:r>
            <a:br>
              <a:rPr lang="et-EE"/>
            </a:br>
            <a:r>
              <a:rPr lang="et-EE"/>
              <a:t>proovid on kantud tahkele kandjale ning analoogsed reaktsioonid erinevate </a:t>
            </a:r>
            <a:br>
              <a:rPr lang="et-EE"/>
            </a:br>
            <a:r>
              <a:rPr lang="et-EE"/>
              <a:t>oligonukleotiididega viiakse läbi samas anumas. Kandjaks on anioniitpaber, kuhu </a:t>
            </a:r>
            <a:br>
              <a:rPr lang="et-EE"/>
            </a:br>
            <a:r>
              <a:rPr lang="et-EE"/>
              <a:t>polüanioonne oligonukleotiid sorbeerub tugevasti. Reaktsioonid lõpetab reaktiivi</a:t>
            </a:r>
            <a:br>
              <a:rPr lang="et-EE"/>
            </a:br>
            <a:r>
              <a:rPr lang="et-EE"/>
              <a:t>liia eemaldamine ja filtrite pesemine. Desorbtsioon ja ahela fragmenteerimis-</a:t>
            </a:r>
            <a:br>
              <a:rPr lang="et-EE"/>
            </a:br>
            <a:r>
              <a:rPr lang="et-EE"/>
              <a:t>reaktsioon (reaktsiooni kestvusele vähe tundlik) viiakse läbi individuaalselt </a:t>
            </a:r>
            <a:br>
              <a:rPr lang="et-EE"/>
            </a:br>
            <a:r>
              <a:rPr lang="et-EE"/>
              <a:t>igale oligonukleotiidile.</a:t>
            </a:r>
            <a:br>
              <a:rPr lang="et-EE"/>
            </a:br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GB" sz="3200"/>
              <a:t>Sekveneerimismeetodid, mis põhinevad komplementaarse ahela sünteesil 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90600"/>
            <a:ext cx="7058025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2" name="Text Box 4"/>
          <p:cNvSpPr txBox="1">
            <a:spLocks noChangeArrowheads="1"/>
          </p:cNvSpPr>
          <p:nvPr/>
        </p:nvSpPr>
        <p:spPr bwMode="auto">
          <a:xfrm>
            <a:off x="0" y="3581400"/>
            <a:ext cx="9174163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Sekveneerimiseks kasutatakse laialdaselt polümeraase – DNA sekveneerimiseks</a:t>
            </a:r>
            <a:br>
              <a:rPr lang="et-EE" sz="1600"/>
            </a:br>
            <a:r>
              <a:rPr lang="et-EE" sz="1600"/>
              <a:t>enamasti termostabiilsest bakterist eraldatud DNA polümeraasi, RNA sekveneerimi-</a:t>
            </a:r>
            <a:br>
              <a:rPr lang="et-EE" sz="1600"/>
            </a:br>
            <a:r>
              <a:rPr lang="et-EE" sz="1600"/>
              <a:t>seks pöördtranskriptaasi.</a:t>
            </a:r>
            <a:br>
              <a:rPr lang="et-EE" sz="1600"/>
            </a:br>
            <a:r>
              <a:rPr lang="et-EE" sz="1600"/>
              <a:t>Peale ahela, mida kopeeritakse, vajavad polümeraasid praimerit, tüüpiliselt 15-20 meer</a:t>
            </a:r>
            <a:br>
              <a:rPr lang="et-EE" sz="1600"/>
            </a:br>
            <a:r>
              <a:rPr lang="et-EE" sz="1600"/>
              <a:t>Praimeri 5’ terminus võib olla vaba (5’-OH), fosforüleeritud või kanda suuremat</a:t>
            </a:r>
            <a:br>
              <a:rPr lang="et-EE" sz="1600"/>
            </a:br>
            <a:r>
              <a:rPr lang="et-EE" sz="1600"/>
              <a:t>modifikatsiooni, aga tingimata peab praimeril olema vaba 3’-OH rühm. Ahelat elongeeritakse desoksü-</a:t>
            </a:r>
            <a:br>
              <a:rPr lang="et-EE" sz="1600"/>
            </a:br>
            <a:r>
              <a:rPr lang="et-EE" sz="1600"/>
              <a:t>nukleosiid-5’-trifosfaatidega. ahela süntees peatatakse trifosfaadi analoogiga (terminaatoriga), mis asendab </a:t>
            </a:r>
            <a:br>
              <a:rPr lang="et-EE" sz="1600"/>
            </a:br>
            <a:r>
              <a:rPr lang="et-EE" sz="1600"/>
              <a:t>elongatsioonireaktsioonis statistiliselt looduslikku trifosfaati.  </a:t>
            </a:r>
            <a:br>
              <a:rPr lang="et-EE" sz="1600"/>
            </a:br>
            <a:r>
              <a:rPr lang="en-GB" sz="1600"/>
              <a:t>Keemiliselt on nukleotiididevahelise fosfodiestersideme süntees polümeraasi abil nukleofiilne asendus </a:t>
            </a:r>
            <a:r>
              <a:rPr lang="et-EE" sz="1600"/>
              <a:t/>
            </a:r>
            <a:br>
              <a:rPr lang="et-EE" sz="1600"/>
            </a:br>
            <a:r>
              <a:rPr lang="en-GB" sz="1600"/>
              <a:t>fosfori aatomi juures - hüdroksüülrühma hapniku aatom omades negatiivset osalaengut atakeerib </a:t>
            </a:r>
            <a:r>
              <a:rPr lang="et-EE" sz="1600"/>
              <a:t/>
            </a:r>
            <a:br>
              <a:rPr lang="et-EE" sz="1600"/>
            </a:br>
            <a:r>
              <a:rPr lang="en-GB" sz="1600"/>
              <a:t>nukleosiid-5'-fosfaadi alfa fosfori aatomit ning pürofosfaatrühm on lahkuvaks asendajaks.</a:t>
            </a:r>
            <a:r>
              <a:rPr lang="et-EE" sz="1600"/>
              <a:t/>
            </a:r>
            <a:br>
              <a:rPr lang="et-EE" sz="1600"/>
            </a:br>
            <a:r>
              <a:rPr lang="et-EE" sz="1600"/>
              <a:t>Terminaatoril puudub 3’-OH rühm (didesoksü- ja 3’-asiido) või on ta valesti orienteeritud (arabiinoanaloogid)</a:t>
            </a:r>
            <a:endParaRPr lang="en-GB"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114800" y="1524000"/>
            <a:ext cx="51816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Polümerisatsiooniproduktide visualiseerimiseks kasutatakse </a:t>
            </a:r>
          </a:p>
          <a:p>
            <a:r>
              <a:rPr lang="et-EE" sz="1600"/>
              <a:t>radioaktiivset või fluorestsentset märgistusi. </a:t>
            </a:r>
          </a:p>
          <a:p>
            <a:r>
              <a:rPr lang="et-EE" sz="1600"/>
              <a:t>Radiaktiivne märgis võib sisalduda praimeris </a:t>
            </a:r>
            <a:br>
              <a:rPr lang="et-EE" sz="1600"/>
            </a:br>
            <a:r>
              <a:rPr lang="et-EE" sz="1600"/>
              <a:t>(5’-32P-fosfaat, 5’-fluorestsentsmärgis) või ahela pikendamiseks kasutatavas </a:t>
            </a:r>
            <a:br>
              <a:rPr lang="et-EE" sz="1600"/>
            </a:br>
            <a:r>
              <a:rPr lang="et-EE" sz="1600"/>
              <a:t>desoksünukleosiid-5’-trifosfaadis (</a:t>
            </a:r>
            <a:r>
              <a:rPr lang="et-EE" sz="1600">
                <a:latin typeface="Symbol" pitchFamily="18" charset="2"/>
              </a:rPr>
              <a:t>a</a:t>
            </a:r>
            <a:r>
              <a:rPr lang="et-EE" sz="1600"/>
              <a:t>-positsioonis võib olla nii </a:t>
            </a:r>
            <a:r>
              <a:rPr lang="et-EE" sz="1600" baseline="30000"/>
              <a:t>32</a:t>
            </a:r>
            <a:r>
              <a:rPr lang="et-EE" sz="1600"/>
              <a:t>P kui ka </a:t>
            </a:r>
            <a:r>
              <a:rPr lang="et-EE" sz="1600" baseline="30000"/>
              <a:t>35</a:t>
            </a:r>
            <a:r>
              <a:rPr lang="et-EE" sz="1600"/>
              <a:t>S) või termineerivas desoksünukleosiid-5’-trifosfaadi analoogis (enamasti fluorestsentmärgis). </a:t>
            </a:r>
            <a:endParaRPr lang="en-GB" sz="160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3733800"/>
            <a:ext cx="58769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7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533400" y="152400"/>
            <a:ext cx="7772400" cy="533400"/>
          </a:xfrm>
        </p:spPr>
        <p:txBody>
          <a:bodyPr/>
          <a:lstStyle/>
          <a:p>
            <a:r>
              <a:rPr lang="et-EE" sz="3200"/>
              <a:t>Märgised. Terminaatorid.</a:t>
            </a:r>
            <a:endParaRPr lang="en-GB" sz="3200"/>
          </a:p>
        </p:txBody>
      </p:sp>
      <p:graphicFrame>
        <p:nvGraphicFramePr>
          <p:cNvPr id="18438" name="Object 6"/>
          <p:cNvGraphicFramePr>
            <a:graphicFrameLocks noChangeAspect="1"/>
          </p:cNvGraphicFramePr>
          <p:nvPr/>
        </p:nvGraphicFramePr>
        <p:xfrm>
          <a:off x="152400" y="1371600"/>
          <a:ext cx="3760788" cy="2130425"/>
        </p:xfrm>
        <a:graphic>
          <a:graphicData uri="http://schemas.openxmlformats.org/presentationml/2006/ole">
            <p:oleObj spid="_x0000_s18438" name="ChemSketch" r:id="rId4" imgW="3761280" imgH="21304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3917" y="548680"/>
            <a:ext cx="23322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Alkeemia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290892"/>
            <a:ext cx="6447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32</a:t>
            </a:r>
            <a:r>
              <a:rPr lang="en-US" sz="2800" b="1" dirty="0" smtClean="0"/>
              <a:t>P</a:t>
            </a:r>
            <a:endParaRPr lang="ru-RU" sz="28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19672" y="1506916"/>
            <a:ext cx="64807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419872" y="1290892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e</a:t>
            </a:r>
            <a:r>
              <a:rPr lang="en-US" sz="2800" baseline="30000" dirty="0" smtClean="0"/>
              <a:t>-</a:t>
            </a:r>
            <a:endParaRPr lang="ru-RU" sz="28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2490572" y="1290892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32</a:t>
            </a:r>
            <a:r>
              <a:rPr lang="en-US" sz="2800" b="1" dirty="0" smtClean="0"/>
              <a:t>S</a:t>
            </a:r>
            <a:endParaRPr lang="ru-RU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666588" y="1268760"/>
            <a:ext cx="6254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35</a:t>
            </a:r>
            <a:r>
              <a:rPr lang="en-US" sz="2800" b="1" dirty="0" smtClean="0"/>
              <a:t>S</a:t>
            </a:r>
            <a:endParaRPr lang="ru-RU" sz="2800" b="1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616344" y="1547848"/>
            <a:ext cx="7920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028384" y="1268760"/>
            <a:ext cx="4235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 smtClean="0"/>
              <a:t>e</a:t>
            </a:r>
            <a:r>
              <a:rPr lang="en-US" sz="2800" baseline="30000" dirty="0" smtClean="0"/>
              <a:t>-</a:t>
            </a:r>
            <a:endParaRPr lang="ru-RU" sz="2800" baseline="30000" dirty="0"/>
          </a:p>
        </p:txBody>
      </p:sp>
      <p:sp>
        <p:nvSpPr>
          <p:cNvPr id="12" name="TextBox 11"/>
          <p:cNvSpPr txBox="1"/>
          <p:nvPr/>
        </p:nvSpPr>
        <p:spPr>
          <a:xfrm>
            <a:off x="6732240" y="1268760"/>
            <a:ext cx="784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aseline="30000" dirty="0" smtClean="0"/>
              <a:t>35</a:t>
            </a:r>
            <a:r>
              <a:rPr lang="en-US" sz="2800" b="1" dirty="0" smtClean="0"/>
              <a:t>Cl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105236" y="1290892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7569732" y="1268760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+</a:t>
            </a:r>
            <a:endParaRPr lang="ru-RU" sz="2800" dirty="0"/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406400" y="2203450"/>
          <a:ext cx="8332788" cy="2451100"/>
        </p:xfrm>
        <a:graphic>
          <a:graphicData uri="http://schemas.openxmlformats.org/presentationml/2006/ole">
            <p:oleObj spid="_x0000_s26626" name="ChemSketch" r:id="rId3" imgW="8332920" imgH="24516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1650" y="1143000"/>
            <a:ext cx="56007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0"/>
            <a:ext cx="8077200" cy="762000"/>
          </a:xfrm>
        </p:spPr>
        <p:txBody>
          <a:bodyPr/>
          <a:lstStyle/>
          <a:p>
            <a:r>
              <a:rPr lang="et-EE" sz="3600"/>
              <a:t>Fluorokroomid sekveneerimiseks.</a:t>
            </a:r>
            <a:endParaRPr lang="en-GB" sz="36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47053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143000"/>
            <a:ext cx="39528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0" y="4191000"/>
            <a:ext cx="82804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kromofoor</a:t>
            </a:r>
            <a:r>
              <a:rPr lang="en-GB"/>
              <a:t>-</a:t>
            </a:r>
            <a:r>
              <a:rPr lang="en-GB">
                <a:solidFill>
                  <a:srgbClr val="FF0000"/>
                </a:solidFill>
              </a:rPr>
              <a:t>COOH</a:t>
            </a:r>
            <a:r>
              <a:rPr lang="en-GB"/>
              <a:t> + </a:t>
            </a:r>
            <a:r>
              <a:rPr lang="en-GB">
                <a:solidFill>
                  <a:srgbClr val="FF0000"/>
                </a:solidFill>
              </a:rPr>
              <a:t>NH2</a:t>
            </a:r>
            <a:r>
              <a:rPr lang="en-GB"/>
              <a:t>-(CH</a:t>
            </a:r>
            <a:r>
              <a:rPr lang="en-GB" baseline="-30000"/>
              <a:t>2</a:t>
            </a:r>
            <a:r>
              <a:rPr lang="en-GB"/>
              <a:t>)</a:t>
            </a:r>
            <a:r>
              <a:rPr lang="en-GB" baseline="-30000"/>
              <a:t>6</a:t>
            </a:r>
            <a:r>
              <a:rPr lang="en-GB"/>
              <a:t>NHP(=O)(O</a:t>
            </a:r>
            <a:r>
              <a:rPr lang="en-GB" baseline="30000"/>
              <a:t>-</a:t>
            </a:r>
            <a:r>
              <a:rPr lang="en-GB"/>
              <a:t>)-O-5'-oligonukleotiid </a:t>
            </a:r>
            <a:r>
              <a:rPr lang="en-GB">
                <a:latin typeface="Symbol" pitchFamily="18" charset="2"/>
              </a:rPr>
              <a:t>® </a:t>
            </a:r>
            <a:endParaRPr lang="et-EE">
              <a:latin typeface="Symbol" pitchFamily="18" charset="2"/>
            </a:endParaRPr>
          </a:p>
          <a:p>
            <a:r>
              <a:rPr lang="et-EE"/>
              <a:t>kromofoor</a:t>
            </a:r>
            <a:r>
              <a:rPr lang="en-GB"/>
              <a:t>-</a:t>
            </a:r>
            <a:r>
              <a:rPr lang="en-GB">
                <a:solidFill>
                  <a:srgbClr val="FF0000"/>
                </a:solidFill>
              </a:rPr>
              <a:t>CONH</a:t>
            </a:r>
            <a:r>
              <a:rPr lang="en-GB"/>
              <a:t>-(CH</a:t>
            </a:r>
            <a:r>
              <a:rPr lang="en-GB" baseline="-30000"/>
              <a:t>2</a:t>
            </a:r>
            <a:r>
              <a:rPr lang="en-GB"/>
              <a:t>)</a:t>
            </a:r>
            <a:r>
              <a:rPr lang="en-GB" baseline="-30000"/>
              <a:t>6</a:t>
            </a:r>
            <a:r>
              <a:rPr lang="en-GB"/>
              <a:t>NHP(=O)(O</a:t>
            </a:r>
            <a:r>
              <a:rPr lang="en-GB" baseline="30000"/>
              <a:t>-</a:t>
            </a:r>
            <a:r>
              <a:rPr lang="en-GB"/>
              <a:t>)-O-5'-oligonukleotiid</a:t>
            </a:r>
            <a:br>
              <a:rPr lang="en-GB"/>
            </a:br>
            <a:endParaRPr lang="et-EE"/>
          </a:p>
          <a:p>
            <a:r>
              <a:rPr lang="et-EE"/>
              <a:t>kromofoor</a:t>
            </a:r>
            <a:r>
              <a:rPr lang="en-GB"/>
              <a:t>-NH-CO-CH2-</a:t>
            </a:r>
            <a:r>
              <a:rPr lang="en-GB">
                <a:solidFill>
                  <a:srgbClr val="FF0000"/>
                </a:solidFill>
              </a:rPr>
              <a:t>I</a:t>
            </a:r>
            <a:r>
              <a:rPr lang="en-GB"/>
              <a:t> + </a:t>
            </a:r>
            <a:r>
              <a:rPr lang="en-GB">
                <a:solidFill>
                  <a:srgbClr val="FF0000"/>
                </a:solidFill>
              </a:rPr>
              <a:t>HS</a:t>
            </a:r>
            <a:r>
              <a:rPr lang="en-GB"/>
              <a:t>-(CH2)3-O-P(=O)(O</a:t>
            </a:r>
            <a:r>
              <a:rPr lang="en-GB" baseline="30000"/>
              <a:t>-</a:t>
            </a:r>
            <a:r>
              <a:rPr lang="en-GB"/>
              <a:t>)-O-5'-oligonukleotiid </a:t>
            </a:r>
            <a:r>
              <a:rPr lang="en-GB">
                <a:latin typeface="Symbol" pitchFamily="18" charset="2"/>
              </a:rPr>
              <a:t>®</a:t>
            </a:r>
            <a:r>
              <a:rPr lang="en-GB"/>
              <a:t> </a:t>
            </a:r>
            <a:endParaRPr lang="et-EE"/>
          </a:p>
          <a:p>
            <a:r>
              <a:rPr lang="et-EE"/>
              <a:t>kromofoor</a:t>
            </a:r>
            <a:r>
              <a:rPr lang="en-GB"/>
              <a:t>-NH-CO-CH2-</a:t>
            </a:r>
            <a:r>
              <a:rPr lang="en-GB">
                <a:solidFill>
                  <a:srgbClr val="FF0000"/>
                </a:solidFill>
              </a:rPr>
              <a:t>S</a:t>
            </a:r>
            <a:r>
              <a:rPr lang="en-GB"/>
              <a:t>-(CH2)3-O-P(=O)(O</a:t>
            </a:r>
            <a:r>
              <a:rPr lang="en-GB" baseline="30000"/>
              <a:t>-</a:t>
            </a:r>
            <a:r>
              <a:rPr lang="en-GB"/>
              <a:t>)-O-5'-oligonukleotiid  </a:t>
            </a:r>
            <a:endParaRPr lang="et-E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t-EE" sz="2800"/>
              <a:t>Terminaalse märgistamise meetodid</a:t>
            </a:r>
            <a:endParaRPr lang="en-GB" sz="2800"/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593725" y="727075"/>
            <a:ext cx="77597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 sz="2400"/>
              <a:t>DNA</a:t>
            </a:r>
            <a:br>
              <a:rPr lang="et-EE" sz="2400"/>
            </a:br>
            <a:r>
              <a:rPr lang="et-EE" sz="2400"/>
              <a:t>a) 5’-terminus polünukleotiidkinaas</a:t>
            </a:r>
            <a:br>
              <a:rPr lang="et-EE" sz="2400"/>
            </a:br>
            <a:r>
              <a:rPr lang="et-EE" sz="2400"/>
              <a:t>b) 3’-terminus terminaalne transferaas + leeliseline töötlus</a:t>
            </a:r>
          </a:p>
          <a:p>
            <a:pPr marL="457200" indent="-457200">
              <a:buFontTx/>
              <a:buAutoNum type="arabicPeriod"/>
            </a:pPr>
            <a:r>
              <a:rPr lang="et-EE" sz="2400"/>
              <a:t>RNA</a:t>
            </a:r>
            <a:br>
              <a:rPr lang="et-EE" sz="2400"/>
            </a:br>
            <a:r>
              <a:rPr lang="et-EE" sz="2400"/>
              <a:t>a) 5’-terminus polünukleotiidkinaas (</a:t>
            </a:r>
            <a:r>
              <a:rPr lang="et-EE" sz="2400">
                <a:latin typeface="Symbol" pitchFamily="18" charset="2"/>
              </a:rPr>
              <a:t>g</a:t>
            </a:r>
            <a:r>
              <a:rPr lang="et-EE" sz="2400"/>
              <a:t>-ATP)</a:t>
            </a:r>
            <a:br>
              <a:rPr lang="et-EE" sz="2400"/>
            </a:br>
            <a:r>
              <a:rPr lang="et-EE" sz="2400"/>
              <a:t>b) 3’-terminus pCp ja RNA ligaas</a:t>
            </a:r>
          </a:p>
          <a:p>
            <a:pPr marL="457200" indent="-457200"/>
            <a:endParaRPr lang="en-GB" sz="240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3124200"/>
            <a:ext cx="5000625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419600"/>
            <a:ext cx="67722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066800"/>
            <a:ext cx="5200650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533400"/>
          </a:xfrm>
        </p:spPr>
        <p:txBody>
          <a:bodyPr/>
          <a:lstStyle/>
          <a:p>
            <a:r>
              <a:rPr lang="et-EE" sz="3200"/>
              <a:t>Värvterminaatorite</a:t>
            </a:r>
            <a:r>
              <a:rPr lang="et-EE"/>
              <a:t> </a:t>
            </a:r>
            <a:r>
              <a:rPr lang="et-EE" sz="3200"/>
              <a:t>struktuur</a:t>
            </a:r>
            <a:endParaRPr lang="en-GB" sz="3200"/>
          </a:p>
        </p:txBody>
      </p:sp>
      <p:pic>
        <p:nvPicPr>
          <p:cNvPr id="21508" name="Picture 4" descr="bigdy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1263" y="1527175"/>
            <a:ext cx="2817812" cy="4422775"/>
          </a:xfrm>
          <a:prstGeom prst="rect">
            <a:avLst/>
          </a:prstGeom>
          <a:noFill/>
        </p:spPr>
      </p:pic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7524750" y="5949950"/>
            <a:ext cx="974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BigDye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524000"/>
            <a:ext cx="749617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533400"/>
          </a:xfrm>
        </p:spPr>
        <p:txBody>
          <a:bodyPr/>
          <a:lstStyle/>
          <a:p>
            <a:r>
              <a:rPr lang="et-EE" sz="2400"/>
              <a:t>Kapillaarelektroforeogramm.</a:t>
            </a:r>
            <a:endParaRPr lang="en-GB" sz="2400"/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441325" y="3214688"/>
            <a:ext cx="87137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Komplekti värvterminaatoritega saab sekveneerida:</a:t>
            </a:r>
          </a:p>
          <a:p>
            <a:r>
              <a:rPr lang="et-EE"/>
              <a:t>1) 1 reaktsioon (sekveneeritav maatriks, praimer, dNTP, 4 terminaatorit märgistatud</a:t>
            </a:r>
            <a:br>
              <a:rPr lang="et-EE"/>
            </a:br>
            <a:r>
              <a:rPr lang="et-EE"/>
              <a:t>erinevate kromofooridega)</a:t>
            </a:r>
            <a:br>
              <a:rPr lang="et-EE"/>
            </a:br>
            <a:r>
              <a:rPr lang="et-EE"/>
              <a:t>2) Produktide analüüs ühel rajal ehk kapillaaris</a:t>
            </a:r>
            <a:endParaRPr lang="en-GB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371600"/>
            <a:ext cx="4876800" cy="286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441325" y="5119688"/>
            <a:ext cx="83962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Euroopiumi, Terbiumi, Samaariumi and Ütterbiumi kelaadid -</a:t>
            </a:r>
          </a:p>
          <a:p>
            <a:r>
              <a:rPr lang="et-EE"/>
              <a:t>kitsad spektrid, ergastatud oleku pikk eluiga, mis võimaldab registreerida signaal</a:t>
            </a:r>
            <a:br>
              <a:rPr lang="et-EE"/>
            </a:br>
            <a:r>
              <a:rPr lang="et-EE"/>
              <a:t>peale ergastamist (=müra praktiliselt puudub).</a:t>
            </a:r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066800"/>
            <a:ext cx="5267325" cy="498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t-EE" sz="3200"/>
              <a:t>Terminaalne transferaas</a:t>
            </a:r>
            <a:endParaRPr lang="en-GB" sz="3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533400"/>
          </a:xfrm>
        </p:spPr>
        <p:txBody>
          <a:bodyPr/>
          <a:lstStyle/>
          <a:p>
            <a:r>
              <a:rPr lang="et-EE" sz="2800"/>
              <a:t>PAAG elektroforees</a:t>
            </a:r>
            <a:endParaRPr lang="en-GB" sz="280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838200"/>
            <a:ext cx="9144000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GB" sz="1600"/>
              <a:t>Neutraalse pH juures omavad on n ja n+1 pikkustega nukleiinhappe oligomeerid laengut vastavalt n(-) ja n+1(-). Kuna elektroforeetilise liikuvuse määrab ära mitte summaarne laeng, vaid MASSI JA LAENGU SUHE, mis on oligonukleotiidide puhul esmases lähenduses konstantne, siis peaksid oligomeerid </a:t>
            </a:r>
            <a:r>
              <a:rPr lang="en-GB" sz="1400"/>
              <a:t>liikuma</a:t>
            </a:r>
            <a:r>
              <a:rPr lang="en-GB" sz="1600"/>
              <a:t> elektriväljas ühesuguse kiirusega. Tõepoolest, kui oligomeeridele on tagatud VABA liikumine, siis see nii ka on. </a:t>
            </a:r>
            <a:r>
              <a:rPr lang="et-EE" sz="1600"/>
              <a:t>Nukleiinhappe molekuli liikumisel läbi poorse materjali saab otsustavaks tema suurus ja kuju.</a:t>
            </a:r>
            <a:br>
              <a:rPr lang="et-EE" sz="1600"/>
            </a:br>
            <a:r>
              <a:rPr lang="et-EE" sz="1600"/>
              <a:t>Nukleiinhappe molekule võib ette kujutada kui kette, mille lülideks on nukleotiidid. Kui pooride suurus on palju suurem ketilülidest, siis sarnaselt takistuseta elektroforeesiga lahutust ei toimu. Kui pooride diameeter on 20-50 angströmi, mis on palju väiksem kui keti pikkus, aga suurem lüli diameetrist, ilmnevad erineva pikkusega molekulidel maksimaalsed liikuvuse erinevused.</a:t>
            </a:r>
            <a:br>
              <a:rPr lang="et-EE" sz="1600"/>
            </a:br>
            <a:r>
              <a:rPr lang="et-EE" sz="1600"/>
              <a:t>Akrüülamiidi ja metüleen-bisakrüülamiidi vesilahuses toimuv radikaalne polümerisatsioonireaktsioon annab sobivate omadustega geeli lineaarsete molekulide elektroforeetiliseks lahutamiseks. Varieerudes akrüülamiidi kontsentratsiooni, saab tekitada mistahes keskmise poori suurusega keskkonda.</a:t>
            </a:r>
            <a:endParaRPr lang="en-GB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038600"/>
            <a:ext cx="48387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562600" y="4343400"/>
          <a:ext cx="3200400" cy="2324100"/>
        </p:xfrm>
        <a:graphic>
          <a:graphicData uri="http://schemas.openxmlformats.org/presentationml/2006/ole">
            <p:oleObj spid="_x0000_s6150" name="Chart" r:id="rId4" imgW="3024000" imgH="2058840" progId="Excel.Sheet.8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 noChangeAspect="1"/>
          </p:cNvGraphicFramePr>
          <p:nvPr/>
        </p:nvGraphicFramePr>
        <p:xfrm>
          <a:off x="304800" y="485775"/>
          <a:ext cx="2335213" cy="2790825"/>
        </p:xfrm>
        <a:graphic>
          <a:graphicData uri="http://schemas.openxmlformats.org/presentationml/2006/ole">
            <p:oleObj spid="_x0000_s10242" name="ChemSketch" r:id="rId3" imgW="4672440" imgH="5583960" progId="ACD.ChemSketch.20">
              <p:embed/>
            </p:oleObj>
          </a:graphicData>
        </a:graphic>
      </p:graphicFrame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3505200" y="609600"/>
          <a:ext cx="2335213" cy="2790825"/>
        </p:xfrm>
        <a:graphic>
          <a:graphicData uri="http://schemas.openxmlformats.org/presentationml/2006/ole">
            <p:oleObj spid="_x0000_s10243" name="ChemSketch" r:id="rId4" imgW="4672440" imgH="5583960" progId="ACD.ChemSketch.20">
              <p:embed/>
            </p:oleObj>
          </a:graphicData>
        </a:graphic>
      </p:graphicFrame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32004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Line 5"/>
          <p:cNvSpPr>
            <a:spLocks noChangeShapeType="1"/>
          </p:cNvSpPr>
          <p:nvPr/>
        </p:nvSpPr>
        <p:spPr bwMode="auto">
          <a:xfrm flipH="1">
            <a:off x="2743200" y="1905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6" name="Line 6"/>
          <p:cNvSpPr>
            <a:spLocks noChangeShapeType="1"/>
          </p:cNvSpPr>
          <p:nvPr/>
        </p:nvSpPr>
        <p:spPr bwMode="auto">
          <a:xfrm>
            <a:off x="5181600" y="220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5057775" y="2346325"/>
            <a:ext cx="276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H</a:t>
            </a:r>
            <a:endParaRPr lang="en-GB" sz="1000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6096000" y="1295400"/>
          <a:ext cx="442913" cy="481013"/>
        </p:xfrm>
        <a:graphic>
          <a:graphicData uri="http://schemas.openxmlformats.org/presentationml/2006/ole">
            <p:oleObj spid="_x0000_s10248" name="ChemSketch" r:id="rId5" imgW="883800" imgH="960120" progId="ACD.ChemSketch.20">
              <p:embed/>
            </p:oleObj>
          </a:graphicData>
        </a:graphic>
      </p:graphicFrame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6096000" y="190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5" name="Line 15"/>
          <p:cNvSpPr>
            <a:spLocks noChangeShapeType="1"/>
          </p:cNvSpPr>
          <p:nvPr/>
        </p:nvSpPr>
        <p:spPr bwMode="auto">
          <a:xfrm>
            <a:off x="152400" y="5410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59" name="Line 19"/>
          <p:cNvSpPr>
            <a:spLocks noChangeShapeType="1"/>
          </p:cNvSpPr>
          <p:nvPr/>
        </p:nvSpPr>
        <p:spPr bwMode="auto">
          <a:xfrm>
            <a:off x="3581400" y="47244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0261" name="Object 21"/>
          <p:cNvGraphicFramePr>
            <a:graphicFrameLocks noChangeAspect="1"/>
          </p:cNvGraphicFramePr>
          <p:nvPr/>
        </p:nvGraphicFramePr>
        <p:xfrm>
          <a:off x="7162800" y="4343400"/>
          <a:ext cx="1169988" cy="492125"/>
        </p:xfrm>
        <a:graphic>
          <a:graphicData uri="http://schemas.openxmlformats.org/presentationml/2006/ole">
            <p:oleObj spid="_x0000_s10261" name="ChemSketch" r:id="rId6" imgW="2331720" imgH="981360" progId="ACD.ChemSketch.20">
              <p:embed/>
            </p:oleObj>
          </a:graphicData>
        </a:graphic>
      </p:graphicFrame>
      <p:graphicFrame>
        <p:nvGraphicFramePr>
          <p:cNvPr id="10264" name="Object 24"/>
          <p:cNvGraphicFramePr>
            <a:graphicFrameLocks noChangeAspect="1"/>
          </p:cNvGraphicFramePr>
          <p:nvPr/>
        </p:nvGraphicFramePr>
        <p:xfrm>
          <a:off x="7162800" y="5486400"/>
          <a:ext cx="1292225" cy="815975"/>
        </p:xfrm>
        <a:graphic>
          <a:graphicData uri="http://schemas.openxmlformats.org/presentationml/2006/ole">
            <p:oleObj spid="_x0000_s10264" name="ChemSketch" r:id="rId7" imgW="2581560" imgH="1630800" progId="ACD.ChemSketch.20">
              <p:embed/>
            </p:oleObj>
          </a:graphicData>
        </a:graphic>
      </p:graphicFrame>
      <p:graphicFrame>
        <p:nvGraphicFramePr>
          <p:cNvPr id="10265" name="Object 25"/>
          <p:cNvGraphicFramePr>
            <a:graphicFrameLocks noChangeAspect="1"/>
          </p:cNvGraphicFramePr>
          <p:nvPr/>
        </p:nvGraphicFramePr>
        <p:xfrm>
          <a:off x="6578600" y="762000"/>
          <a:ext cx="2490788" cy="2790825"/>
        </p:xfrm>
        <a:graphic>
          <a:graphicData uri="http://schemas.openxmlformats.org/presentationml/2006/ole">
            <p:oleObj spid="_x0000_s10265" name="ChemSketch" r:id="rId8" imgW="4983480" imgH="5583960" progId="ACD.ChemSketch.20">
              <p:embed/>
            </p:oleObj>
          </a:graphicData>
        </a:graphic>
      </p:graphicFrame>
      <p:sp>
        <p:nvSpPr>
          <p:cNvPr id="10266" name="Arc 26"/>
          <p:cNvSpPr>
            <a:spLocks/>
          </p:cNvSpPr>
          <p:nvPr/>
        </p:nvSpPr>
        <p:spPr bwMode="auto">
          <a:xfrm flipH="1" flipV="1">
            <a:off x="8077200" y="2362200"/>
            <a:ext cx="304800" cy="152400"/>
          </a:xfrm>
          <a:custGeom>
            <a:avLst/>
            <a:gdLst>
              <a:gd name="G0" fmla="+- 0 0 0"/>
              <a:gd name="G1" fmla="+- 19486 0 0"/>
              <a:gd name="G2" fmla="+- 21600 0 0"/>
              <a:gd name="T0" fmla="*/ 9321 w 21482"/>
              <a:gd name="T1" fmla="*/ 0 h 19486"/>
              <a:gd name="T2" fmla="*/ 21482 w 21482"/>
              <a:gd name="T3" fmla="*/ 17235 h 19486"/>
              <a:gd name="T4" fmla="*/ 0 w 21482"/>
              <a:gd name="T5" fmla="*/ 19486 h 194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482" h="19486" fill="none" extrusionOk="0">
                <a:moveTo>
                  <a:pt x="9320" y="0"/>
                </a:moveTo>
                <a:cubicBezTo>
                  <a:pt x="16094" y="3240"/>
                  <a:pt x="20699" y="9766"/>
                  <a:pt x="21482" y="17234"/>
                </a:cubicBezTo>
              </a:path>
              <a:path w="21482" h="19486" stroke="0" extrusionOk="0">
                <a:moveTo>
                  <a:pt x="9320" y="0"/>
                </a:moveTo>
                <a:cubicBezTo>
                  <a:pt x="16094" y="3240"/>
                  <a:pt x="20699" y="9766"/>
                  <a:pt x="21482" y="17234"/>
                </a:cubicBezTo>
                <a:lnTo>
                  <a:pt x="0" y="1948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7" name="Arc 27"/>
          <p:cNvSpPr>
            <a:spLocks/>
          </p:cNvSpPr>
          <p:nvPr/>
        </p:nvSpPr>
        <p:spPr bwMode="auto">
          <a:xfrm flipH="1">
            <a:off x="7759700" y="2438400"/>
            <a:ext cx="165100" cy="1524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600"/>
              <a:gd name="T1" fmla="*/ 0 h 42711"/>
              <a:gd name="T2" fmla="*/ 4571 w 21600"/>
              <a:gd name="T3" fmla="*/ 42711 h 42711"/>
              <a:gd name="T4" fmla="*/ 0 w 21600"/>
              <a:gd name="T5" fmla="*/ 21600 h 427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42711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1767"/>
                  <a:pt x="14508" y="40559"/>
                  <a:pt x="4570" y="42710"/>
                </a:cubicBezTo>
              </a:path>
              <a:path w="21600" h="42711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31767"/>
                  <a:pt x="14508" y="40559"/>
                  <a:pt x="4570" y="4271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268" name="Object 28"/>
          <p:cNvGraphicFramePr>
            <a:graphicFrameLocks noChangeAspect="1"/>
          </p:cNvGraphicFramePr>
          <p:nvPr/>
        </p:nvGraphicFramePr>
        <p:xfrm>
          <a:off x="838200" y="3657600"/>
          <a:ext cx="2501900" cy="2949575"/>
        </p:xfrm>
        <a:graphic>
          <a:graphicData uri="http://schemas.openxmlformats.org/presentationml/2006/ole">
            <p:oleObj spid="_x0000_s10268" name="ChemSketch" r:id="rId9" imgW="5001840" imgH="5897880" progId="ACD.ChemSketch.20">
              <p:embed/>
            </p:oleObj>
          </a:graphicData>
        </a:graphic>
      </p:graphicFrame>
      <p:graphicFrame>
        <p:nvGraphicFramePr>
          <p:cNvPr id="10269" name="Object 29"/>
          <p:cNvGraphicFramePr>
            <a:graphicFrameLocks noChangeAspect="1"/>
          </p:cNvGraphicFramePr>
          <p:nvPr/>
        </p:nvGraphicFramePr>
        <p:xfrm>
          <a:off x="4419600" y="3657600"/>
          <a:ext cx="2346325" cy="2033588"/>
        </p:xfrm>
        <a:graphic>
          <a:graphicData uri="http://schemas.openxmlformats.org/presentationml/2006/ole">
            <p:oleObj spid="_x0000_s10269" name="ChemSketch" r:id="rId10" imgW="4690800" imgH="4066200" progId="ACD.ChemSketch.20">
              <p:embed/>
            </p:oleObj>
          </a:graphicData>
        </a:graphic>
      </p:graphicFrame>
      <p:sp>
        <p:nvSpPr>
          <p:cNvPr id="10270" name="Line 30"/>
          <p:cNvSpPr>
            <a:spLocks noChangeShapeType="1"/>
          </p:cNvSpPr>
          <p:nvPr/>
        </p:nvSpPr>
        <p:spPr bwMode="auto">
          <a:xfrm flipV="1">
            <a:off x="6934200" y="4953000"/>
            <a:ext cx="3048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1" name="Line 31"/>
          <p:cNvSpPr>
            <a:spLocks noChangeShapeType="1"/>
          </p:cNvSpPr>
          <p:nvPr/>
        </p:nvSpPr>
        <p:spPr bwMode="auto">
          <a:xfrm>
            <a:off x="7772400" y="4953000"/>
            <a:ext cx="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2498725" y="5195888"/>
            <a:ext cx="32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+</a:t>
            </a:r>
            <a:endParaRPr lang="en-GB"/>
          </a:p>
        </p:txBody>
      </p:sp>
      <p:sp>
        <p:nvSpPr>
          <p:cNvPr id="10273" name="Text Box 33"/>
          <p:cNvSpPr txBox="1">
            <a:spLocks noChangeArrowheads="1"/>
          </p:cNvSpPr>
          <p:nvPr/>
        </p:nvSpPr>
        <p:spPr bwMode="auto">
          <a:xfrm>
            <a:off x="5699125" y="4662488"/>
            <a:ext cx="32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+</a:t>
            </a:r>
            <a:endParaRPr lang="en-GB"/>
          </a:p>
        </p:txBody>
      </p:sp>
      <p:sp>
        <p:nvSpPr>
          <p:cNvPr id="10274" name="Rectangle 34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533400"/>
          </a:xfrm>
        </p:spPr>
        <p:txBody>
          <a:bodyPr/>
          <a:lstStyle/>
          <a:p>
            <a:r>
              <a:rPr lang="et-EE" sz="2800"/>
              <a:t>DNA ahela katkemise skeem keemilisel sekveneerimisel</a:t>
            </a:r>
            <a:endParaRPr lang="en-GB"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shabarova\images\232~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2500" y="1593850"/>
            <a:ext cx="4697413" cy="3668713"/>
          </a:xfrm>
          <a:prstGeom prst="rect">
            <a:avLst/>
          </a:prstGeom>
          <a:noFill/>
        </p:spPr>
      </p:pic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879725" y="471488"/>
            <a:ext cx="41052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*pGACTACCGTACCTAGCATAGA</a:t>
            </a:r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609600"/>
          </a:xfrm>
        </p:spPr>
        <p:txBody>
          <a:bodyPr/>
          <a:lstStyle/>
          <a:p>
            <a:r>
              <a:rPr lang="et-EE" sz="2400"/>
              <a:t>DNA keemilise sekveneerimise alusspetsiifilised reaktsioonid</a:t>
            </a:r>
            <a:endParaRPr lang="en-GB" sz="2400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52400" y="838200"/>
            <a:ext cx="891857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/>
              <a:t>Puriinid: 	</a:t>
            </a:r>
            <a:r>
              <a:rPr lang="et-EE">
                <a:solidFill>
                  <a:srgbClr val="FF0000"/>
                </a:solidFill>
              </a:rPr>
              <a:t>G+A</a:t>
            </a:r>
            <a:r>
              <a:rPr lang="et-EE"/>
              <a:t> – apurinisatsioon happelises keskkonnas (loeng 1, slaid 31,32)</a:t>
            </a:r>
            <a:br>
              <a:rPr lang="et-EE"/>
            </a:br>
            <a:r>
              <a:rPr lang="et-EE"/>
              <a:t>		</a:t>
            </a:r>
            <a:r>
              <a:rPr lang="et-EE">
                <a:solidFill>
                  <a:srgbClr val="FF0000"/>
                </a:solidFill>
              </a:rPr>
              <a:t>G</a:t>
            </a:r>
            <a:r>
              <a:rPr lang="et-EE"/>
              <a:t> – dimetüülsulfaat + piperidiin (Loeng 3, slaid 5)</a:t>
            </a:r>
            <a:br>
              <a:rPr lang="et-EE"/>
            </a:br>
            <a:r>
              <a:rPr lang="et-EE"/>
              <a:t>		A&gt;G – dietüülpürokarbonaat (Loeng 3, slaid 9)</a:t>
            </a:r>
            <a:br>
              <a:rPr lang="et-EE"/>
            </a:br>
            <a:r>
              <a:rPr lang="et-EE"/>
              <a:t>		(G&gt;A – dimetüülsulfaat + 95</a:t>
            </a:r>
            <a:r>
              <a:rPr lang="et-EE" baseline="30000"/>
              <a:t>0</a:t>
            </a:r>
            <a:r>
              <a:rPr lang="et-EE"/>
              <a:t> C pH7 + piperidiin)</a:t>
            </a:r>
            <a:br>
              <a:rPr lang="et-EE"/>
            </a:br>
            <a:r>
              <a:rPr lang="et-EE"/>
              <a:t>		(A&gt;G – dimetüülsulfaat + hape + NaOH)</a:t>
            </a:r>
            <a:br>
              <a:rPr lang="et-EE"/>
            </a:br>
            <a:r>
              <a:rPr lang="et-EE"/>
              <a:t>		(G – metüleensinine + piperidiin)</a:t>
            </a:r>
          </a:p>
          <a:p>
            <a:pPr marL="457200" indent="-457200">
              <a:buFontTx/>
              <a:buAutoNum type="arabicPeriod"/>
            </a:pPr>
            <a:r>
              <a:rPr lang="et-EE"/>
              <a:t>Pürimidiinid:	</a:t>
            </a:r>
            <a:r>
              <a:rPr lang="et-EE">
                <a:solidFill>
                  <a:srgbClr val="FF0000"/>
                </a:solidFill>
              </a:rPr>
              <a:t>C+T</a:t>
            </a:r>
            <a:r>
              <a:rPr lang="et-EE"/>
              <a:t> – 17-18 M hüdrasiin + piperidiin (Loeng 2, slaid 14)</a:t>
            </a:r>
            <a:br>
              <a:rPr lang="et-EE"/>
            </a:br>
            <a:r>
              <a:rPr lang="et-EE"/>
              <a:t>		</a:t>
            </a:r>
            <a:r>
              <a:rPr lang="et-EE">
                <a:solidFill>
                  <a:srgbClr val="FF0000"/>
                </a:solidFill>
              </a:rPr>
              <a:t>C</a:t>
            </a:r>
            <a:r>
              <a:rPr lang="et-EE"/>
              <a:t> – 17-18 M hüdrasiin 1M NaCl + piperidiin (Loeng 2, slaid 14)</a:t>
            </a:r>
            <a:br>
              <a:rPr lang="et-EE"/>
            </a:br>
            <a:r>
              <a:rPr lang="et-EE"/>
              <a:t>		C – NH</a:t>
            </a:r>
            <a:r>
              <a:rPr lang="et-EE" baseline="-25000"/>
              <a:t>2</a:t>
            </a:r>
            <a:r>
              <a:rPr lang="et-EE"/>
              <a:t>OH pH6 + piperidiin (Loeng 2, slaid 12)</a:t>
            </a:r>
            <a:br>
              <a:rPr lang="et-EE"/>
            </a:br>
            <a:r>
              <a:rPr lang="et-EE"/>
              <a:t>		T – KMnO4 või OsO4 + piperidiin Loeng 2, slaid 16)</a:t>
            </a:r>
          </a:p>
          <a:p>
            <a:pPr marL="457200" indent="-457200">
              <a:buFontTx/>
              <a:buAutoNum type="arabicPeriod"/>
            </a:pPr>
            <a:r>
              <a:rPr lang="et-EE"/>
              <a:t>A ja C:	A&gt;C – NaOH + piperidine</a:t>
            </a:r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shabarova\images\247~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0063" y="782638"/>
            <a:ext cx="3063875" cy="5292725"/>
          </a:xfrm>
          <a:prstGeom prst="rect">
            <a:avLst/>
          </a:prstGeom>
          <a:noFill/>
        </p:spPr>
      </p:pic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2574925" y="928688"/>
            <a:ext cx="3270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+</a:t>
            </a:r>
            <a:endParaRPr lang="en-GB"/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2574925" y="5500688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 – </a:t>
            </a:r>
            <a:endParaRPr lang="en-GB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590800" y="55626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2514600" y="914400"/>
            <a:ext cx="381000" cy="3810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1203325" y="6186488"/>
            <a:ext cx="63134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*pdCTAGCTGATGCTCAGGCTAAGTCGCGACGATGC</a:t>
            </a:r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303213" y="457200"/>
          <a:ext cx="2338387" cy="2790825"/>
        </p:xfrm>
        <a:graphic>
          <a:graphicData uri="http://schemas.openxmlformats.org/presentationml/2006/ole">
            <p:oleObj spid="_x0000_s9218" name="ChemSketch" r:id="rId3" imgW="4678560" imgH="5583960" progId="ACD.ChemSketch.20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516313" y="685800"/>
          <a:ext cx="2274887" cy="2635250"/>
        </p:xfrm>
        <a:graphic>
          <a:graphicData uri="http://schemas.openxmlformats.org/presentationml/2006/ole">
            <p:oleObj spid="_x0000_s9219" name="ChemSketch" r:id="rId4" imgW="4553640" imgH="5270040" progId="ACD.ChemSketch.20">
              <p:embed/>
            </p:oleObj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3200400" y="1752600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 flipH="1">
            <a:off x="2743200" y="1905000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9224" name="Object 8"/>
          <p:cNvGraphicFramePr>
            <a:graphicFrameLocks noChangeAspect="1"/>
          </p:cNvGraphicFramePr>
          <p:nvPr/>
        </p:nvGraphicFramePr>
        <p:xfrm>
          <a:off x="5546725" y="2078038"/>
          <a:ext cx="779463" cy="592137"/>
        </p:xfrm>
        <a:graphic>
          <a:graphicData uri="http://schemas.openxmlformats.org/presentationml/2006/ole">
            <p:oleObj spid="_x0000_s9224" name="ChemSketch" r:id="rId5" imgW="1554480" imgH="1182600" progId="ACD.ChemSketch.20">
              <p:embed/>
            </p:oleObj>
          </a:graphicData>
        </a:graphic>
      </p:graphicFrame>
      <p:sp>
        <p:nvSpPr>
          <p:cNvPr id="9225" name="Arc 9"/>
          <p:cNvSpPr>
            <a:spLocks/>
          </p:cNvSpPr>
          <p:nvPr/>
        </p:nvSpPr>
        <p:spPr bwMode="auto">
          <a:xfrm flipH="1">
            <a:off x="5257800" y="1752600"/>
            <a:ext cx="533400" cy="258763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487 w 42952"/>
              <a:gd name="T1" fmla="*/ 26163 h 26163"/>
              <a:gd name="T2" fmla="*/ 42952 w 42952"/>
              <a:gd name="T3" fmla="*/ 18337 h 26163"/>
              <a:gd name="T4" fmla="*/ 21600 w 42952"/>
              <a:gd name="T5" fmla="*/ 21600 h 26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2952" h="26163" fill="none" extrusionOk="0">
                <a:moveTo>
                  <a:pt x="487" y="26162"/>
                </a:moveTo>
                <a:cubicBezTo>
                  <a:pt x="163" y="24663"/>
                  <a:pt x="0" y="231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2269" y="-1"/>
                  <a:pt x="41340" y="7790"/>
                  <a:pt x="42952" y="18336"/>
                </a:cubicBezTo>
              </a:path>
              <a:path w="42952" h="26163" stroke="0" extrusionOk="0">
                <a:moveTo>
                  <a:pt x="487" y="26162"/>
                </a:moveTo>
                <a:cubicBezTo>
                  <a:pt x="163" y="24663"/>
                  <a:pt x="0" y="23133"/>
                  <a:pt x="0" y="21600"/>
                </a:cubicBezTo>
                <a:cubicBezTo>
                  <a:pt x="0" y="9670"/>
                  <a:pt x="9670" y="0"/>
                  <a:pt x="21600" y="0"/>
                </a:cubicBezTo>
                <a:cubicBezTo>
                  <a:pt x="32269" y="-1"/>
                  <a:pt x="41340" y="7790"/>
                  <a:pt x="42952" y="18336"/>
                </a:cubicBezTo>
                <a:lnTo>
                  <a:pt x="21600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stealth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9228" name="Object 12"/>
          <p:cNvGraphicFramePr>
            <a:graphicFrameLocks noChangeAspect="1"/>
          </p:cNvGraphicFramePr>
          <p:nvPr/>
        </p:nvGraphicFramePr>
        <p:xfrm>
          <a:off x="6384925" y="742950"/>
          <a:ext cx="2689225" cy="2682875"/>
        </p:xfrm>
        <a:graphic>
          <a:graphicData uri="http://schemas.openxmlformats.org/presentationml/2006/ole">
            <p:oleObj spid="_x0000_s9228" name="ChemSketch" r:id="rId6" imgW="5376600" imgH="5364360" progId="ACD.ChemSketch.20">
              <p:embed/>
            </p:oleObj>
          </a:graphicData>
        </a:graphic>
      </p:graphicFrame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6096000" y="19050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152400" y="5410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2971800" y="5410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571500"/>
          </a:xfrm>
        </p:spPr>
        <p:txBody>
          <a:bodyPr/>
          <a:lstStyle/>
          <a:p>
            <a:r>
              <a:rPr lang="et-EE" sz="3200"/>
              <a:t>RNA ahela katkemise skeem</a:t>
            </a:r>
            <a:endParaRPr lang="en-GB" sz="3200"/>
          </a:p>
        </p:txBody>
      </p:sp>
      <p:graphicFrame>
        <p:nvGraphicFramePr>
          <p:cNvPr id="9244" name="Object 28"/>
          <p:cNvGraphicFramePr>
            <a:graphicFrameLocks noChangeAspect="1"/>
          </p:cNvGraphicFramePr>
          <p:nvPr/>
        </p:nvGraphicFramePr>
        <p:xfrm>
          <a:off x="228600" y="3733800"/>
          <a:ext cx="2689225" cy="2949575"/>
        </p:xfrm>
        <a:graphic>
          <a:graphicData uri="http://schemas.openxmlformats.org/presentationml/2006/ole">
            <p:oleObj spid="_x0000_s9244" name="ChemSketch" r:id="rId7" imgW="5376600" imgH="5897880" progId="ACD.ChemSketch.20">
              <p:embed/>
            </p:oleObj>
          </a:graphicData>
        </a:graphic>
      </p:graphicFrame>
      <p:graphicFrame>
        <p:nvGraphicFramePr>
          <p:cNvPr id="9245" name="Object 29"/>
          <p:cNvGraphicFramePr>
            <a:graphicFrameLocks noChangeAspect="1"/>
          </p:cNvGraphicFramePr>
          <p:nvPr/>
        </p:nvGraphicFramePr>
        <p:xfrm>
          <a:off x="3352800" y="4457700"/>
          <a:ext cx="2689225" cy="1806575"/>
        </p:xfrm>
        <a:graphic>
          <a:graphicData uri="http://schemas.openxmlformats.org/presentationml/2006/ole">
            <p:oleObj spid="_x0000_s9245" name="ChemSketch" r:id="rId8" imgW="5376600" imgH="3611880" progId="ACD.ChemSketch.20">
              <p:embed/>
            </p:oleObj>
          </a:graphicData>
        </a:graphic>
      </p:graphicFrame>
      <p:graphicFrame>
        <p:nvGraphicFramePr>
          <p:cNvPr id="9246" name="Object 30"/>
          <p:cNvGraphicFramePr>
            <a:graphicFrameLocks noChangeAspect="1"/>
          </p:cNvGraphicFramePr>
          <p:nvPr/>
        </p:nvGraphicFramePr>
        <p:xfrm>
          <a:off x="6378575" y="4148138"/>
          <a:ext cx="2689225" cy="2424112"/>
        </p:xfrm>
        <a:graphic>
          <a:graphicData uri="http://schemas.openxmlformats.org/presentationml/2006/ole">
            <p:oleObj spid="_x0000_s9246" name="ChemSketch" r:id="rId9" imgW="5376600" imgH="4846320" progId="ACD.ChemSketch.20">
              <p:embed/>
            </p:oleObj>
          </a:graphicData>
        </a:graphic>
      </p:graphicFrame>
      <p:sp>
        <p:nvSpPr>
          <p:cNvPr id="9247" name="Line 31"/>
          <p:cNvSpPr>
            <a:spLocks noChangeShapeType="1"/>
          </p:cNvSpPr>
          <p:nvPr/>
        </p:nvSpPr>
        <p:spPr bwMode="auto">
          <a:xfrm>
            <a:off x="6248400" y="5334000"/>
            <a:ext cx="45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902</TotalTime>
  <Words>318</Words>
  <Application>Microsoft Office PowerPoint</Application>
  <PresentationFormat>On-screen Show (4:3)</PresentationFormat>
  <Paragraphs>70</Paragraphs>
  <Slides>22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Default Design</vt:lpstr>
      <vt:lpstr>Chart</vt:lpstr>
      <vt:lpstr>ChemSketch</vt:lpstr>
      <vt:lpstr>Image</vt:lpstr>
      <vt:lpstr>Nukleiinhapete keemiline sekveneerimine</vt:lpstr>
      <vt:lpstr>Terminaalse märgistamise meetodid</vt:lpstr>
      <vt:lpstr>Terminaalne transferaas</vt:lpstr>
      <vt:lpstr>PAAG elektroforees</vt:lpstr>
      <vt:lpstr>DNA ahela katkemise skeem keemilisel sekveneerimisel</vt:lpstr>
      <vt:lpstr>Slide 6</vt:lpstr>
      <vt:lpstr>DNA keemilise sekveneerimise alusspetsiifilised reaktsioonid</vt:lpstr>
      <vt:lpstr>Slide 8</vt:lpstr>
      <vt:lpstr>RNA ahela katkemise skeem</vt:lpstr>
      <vt:lpstr>RNA keemilise sekveneerimise alusspetsiifilised reaktsioonid</vt:lpstr>
      <vt:lpstr>RNA sekveneerimine spetsiifiliste RNaaside abil.</vt:lpstr>
      <vt:lpstr>RNaasi mehhanism</vt:lpstr>
      <vt:lpstr>Terminaalse nukleotiidi määramine</vt:lpstr>
      <vt:lpstr>Tahkefaasiline sekveneerimine</vt:lpstr>
      <vt:lpstr>Sekveneerimismeetodid, mis põhinevad komplementaarse ahela sünteesil </vt:lpstr>
      <vt:lpstr>Märgised. Terminaatorid.</vt:lpstr>
      <vt:lpstr>Slide 17</vt:lpstr>
      <vt:lpstr>Fluorokroomid sekveneerimiseks.</vt:lpstr>
      <vt:lpstr>Slide 19</vt:lpstr>
      <vt:lpstr>Värvterminaatorite struktuur</vt:lpstr>
      <vt:lpstr>Kapillaarelektroforeogramm.</vt:lpstr>
      <vt:lpstr>Slide 22</vt:lpstr>
    </vt:vector>
  </TitlesOfParts>
  <Company>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Nukleiinhapete keemiline sekveneerimine</dc:title>
  <dc:creator>kppo</dc:creator>
  <cp:lastModifiedBy>Acer</cp:lastModifiedBy>
  <cp:revision>24</cp:revision>
  <dcterms:created xsi:type="dcterms:W3CDTF">2005-10-12T17:03:10Z</dcterms:created>
  <dcterms:modified xsi:type="dcterms:W3CDTF">2015-09-18T13:40:59Z</dcterms:modified>
</cp:coreProperties>
</file>