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696" autoAdjust="0"/>
    <p:restoredTop sz="90929"/>
  </p:normalViewPr>
  <p:slideViewPr>
    <p:cSldViewPr>
      <p:cViewPr varScale="1">
        <p:scale>
          <a:sx n="70" d="100"/>
          <a:sy n="70" d="100"/>
        </p:scale>
        <p:origin x="-123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image" Target="../media/image10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6.wmf"/><Relationship Id="rId1" Type="http://schemas.openxmlformats.org/officeDocument/2006/relationships/image" Target="../media/image10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7" Type="http://schemas.openxmlformats.org/officeDocument/2006/relationships/image" Target="../media/image33.wmf"/><Relationship Id="rId2" Type="http://schemas.openxmlformats.org/officeDocument/2006/relationships/image" Target="../media/image28.wmf"/><Relationship Id="rId1" Type="http://schemas.openxmlformats.org/officeDocument/2006/relationships/image" Target="../media/image17.wmf"/><Relationship Id="rId6" Type="http://schemas.openxmlformats.org/officeDocument/2006/relationships/image" Target="../media/image32.wmf"/><Relationship Id="rId5" Type="http://schemas.openxmlformats.org/officeDocument/2006/relationships/image" Target="../media/image31.wmf"/><Relationship Id="rId4" Type="http://schemas.openxmlformats.org/officeDocument/2006/relationships/image" Target="../media/image30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2" Type="http://schemas.openxmlformats.org/officeDocument/2006/relationships/image" Target="../media/image34.wmf"/><Relationship Id="rId1" Type="http://schemas.openxmlformats.org/officeDocument/2006/relationships/image" Target="../media/image10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40.wmf"/><Relationship Id="rId2" Type="http://schemas.openxmlformats.org/officeDocument/2006/relationships/image" Target="../media/image39.wmf"/><Relationship Id="rId1" Type="http://schemas.openxmlformats.org/officeDocument/2006/relationships/image" Target="../media/image38.wmf"/><Relationship Id="rId5" Type="http://schemas.openxmlformats.org/officeDocument/2006/relationships/image" Target="../media/image42.wmf"/><Relationship Id="rId4" Type="http://schemas.openxmlformats.org/officeDocument/2006/relationships/image" Target="../media/image41.w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44.wmf"/><Relationship Id="rId1" Type="http://schemas.openxmlformats.org/officeDocument/2006/relationships/image" Target="../media/image43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0.wmf"/><Relationship Id="rId5" Type="http://schemas.openxmlformats.org/officeDocument/2006/relationships/image" Target="../media/image14.wmf"/><Relationship Id="rId4" Type="http://schemas.openxmlformats.org/officeDocument/2006/relationships/image" Target="../media/image7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7.wmf"/><Relationship Id="rId1" Type="http://schemas.openxmlformats.org/officeDocument/2006/relationships/image" Target="../media/image10.wmf"/><Relationship Id="rId4" Type="http://schemas.openxmlformats.org/officeDocument/2006/relationships/image" Target="../media/image16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7.wmf"/><Relationship Id="rId1" Type="http://schemas.openxmlformats.org/officeDocument/2006/relationships/image" Target="../media/image10.wmf"/><Relationship Id="rId4" Type="http://schemas.openxmlformats.org/officeDocument/2006/relationships/image" Target="../media/image21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22.wmf"/><Relationship Id="rId1" Type="http://schemas.openxmlformats.org/officeDocument/2006/relationships/image" Target="../media/image10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image" Target="../media/image10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DBE759-79F3-44A6-AB0F-ADC839C8216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EB5515-9E53-42D5-83E1-D89F07F94E06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A551C8-F58B-4034-BD6E-B3E9FCBB549B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484D83-104B-4565-B688-C05DAF2A1EB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A303A6-C9E5-4290-A080-5482DAF887A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FC3F64-31EE-43F0-901D-D218EB89EAEF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F3842A-AFEF-4BC4-8D8A-3ABB90E2A53F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C72325-AA39-4E5B-A0D2-1206EF4526F5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0913A0-048E-4E5B-B294-4D7C8A4D2D8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46BF71-14E5-4CA6-AE42-655D0A53B03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722D2D-FC55-4B7D-BB18-A88C42867C41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BCDCE55-344B-4108-A98B-BAD4AB2E844C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5" Type="http://schemas.openxmlformats.org/officeDocument/2006/relationships/oleObject" Target="../embeddings/oleObject36.bin"/><Relationship Id="rId4" Type="http://schemas.openxmlformats.org/officeDocument/2006/relationships/oleObject" Target="../embeddings/oleObject35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4" Type="http://schemas.openxmlformats.org/officeDocument/2006/relationships/oleObject" Target="../embeddings/oleObject38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5" Type="http://schemas.openxmlformats.org/officeDocument/2006/relationships/oleObject" Target="../embeddings/oleObject41.bin"/><Relationship Id="rId4" Type="http://schemas.openxmlformats.org/officeDocument/2006/relationships/oleObject" Target="../embeddings/oleObject40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7.bin"/><Relationship Id="rId3" Type="http://schemas.openxmlformats.org/officeDocument/2006/relationships/oleObject" Target="../embeddings/oleObject42.bin"/><Relationship Id="rId7" Type="http://schemas.openxmlformats.org/officeDocument/2006/relationships/oleObject" Target="../embeddings/oleObject4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6" Type="http://schemas.openxmlformats.org/officeDocument/2006/relationships/oleObject" Target="../embeddings/oleObject45.bin"/><Relationship Id="rId5" Type="http://schemas.openxmlformats.org/officeDocument/2006/relationships/oleObject" Target="../embeddings/oleObject44.bin"/><Relationship Id="rId4" Type="http://schemas.openxmlformats.org/officeDocument/2006/relationships/oleObject" Target="../embeddings/oleObject43.bin"/><Relationship Id="rId9" Type="http://schemas.openxmlformats.org/officeDocument/2006/relationships/oleObject" Target="../embeddings/oleObject48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9.bin"/><Relationship Id="rId7" Type="http://schemas.openxmlformats.org/officeDocument/2006/relationships/image" Target="../media/image37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36.png"/><Relationship Id="rId5" Type="http://schemas.openxmlformats.org/officeDocument/2006/relationships/oleObject" Target="../embeddings/oleObject51.bin"/><Relationship Id="rId4" Type="http://schemas.openxmlformats.org/officeDocument/2006/relationships/oleObject" Target="../embeddings/oleObject50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2.bin"/><Relationship Id="rId7" Type="http://schemas.openxmlformats.org/officeDocument/2006/relationships/oleObject" Target="../embeddings/oleObject5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55.bin"/><Relationship Id="rId5" Type="http://schemas.openxmlformats.org/officeDocument/2006/relationships/oleObject" Target="../embeddings/oleObject54.bin"/><Relationship Id="rId4" Type="http://schemas.openxmlformats.org/officeDocument/2006/relationships/oleObject" Target="../embeddings/oleObject53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Relationship Id="rId4" Type="http://schemas.openxmlformats.org/officeDocument/2006/relationships/oleObject" Target="../embeddings/oleObject58.bin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Relationship Id="rId9" Type="http://schemas.openxmlformats.org/officeDocument/2006/relationships/oleObject" Target="../embeddings/oleObject7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11.bin"/><Relationship Id="rId5" Type="http://schemas.openxmlformats.org/officeDocument/2006/relationships/oleObject" Target="../embeddings/oleObject10.bin"/><Relationship Id="rId4" Type="http://schemas.openxmlformats.org/officeDocument/2006/relationships/oleObject" Target="../embeddings/oleObject9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13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9.bin"/><Relationship Id="rId3" Type="http://schemas.openxmlformats.org/officeDocument/2006/relationships/oleObject" Target="../embeddings/oleObject14.bin"/><Relationship Id="rId7" Type="http://schemas.openxmlformats.org/officeDocument/2006/relationships/oleObject" Target="../embeddings/oleObject1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7.bin"/><Relationship Id="rId5" Type="http://schemas.openxmlformats.org/officeDocument/2006/relationships/oleObject" Target="../embeddings/oleObject16.bin"/><Relationship Id="rId4" Type="http://schemas.openxmlformats.org/officeDocument/2006/relationships/oleObject" Target="../embeddings/oleObject15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23.bin"/><Relationship Id="rId5" Type="http://schemas.openxmlformats.org/officeDocument/2006/relationships/oleObject" Target="../embeddings/oleObject22.bin"/><Relationship Id="rId4" Type="http://schemas.openxmlformats.org/officeDocument/2006/relationships/oleObject" Target="../embeddings/oleObject21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5" Type="http://schemas.openxmlformats.org/officeDocument/2006/relationships/oleObject" Target="../embeddings/oleObject26.bin"/><Relationship Id="rId4" Type="http://schemas.openxmlformats.org/officeDocument/2006/relationships/oleObject" Target="../embeddings/oleObject25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30.bin"/><Relationship Id="rId5" Type="http://schemas.openxmlformats.org/officeDocument/2006/relationships/oleObject" Target="../embeddings/oleObject29.bin"/><Relationship Id="rId4" Type="http://schemas.openxmlformats.org/officeDocument/2006/relationships/oleObject" Target="../embeddings/oleObject28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5" Type="http://schemas.openxmlformats.org/officeDocument/2006/relationships/oleObject" Target="../embeddings/oleObject33.bin"/><Relationship Id="rId4" Type="http://schemas.openxmlformats.org/officeDocument/2006/relationships/oleObject" Target="../embeddings/oleObject32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t-EE"/>
              <a:t>Pürimidiinide reaktsioonid</a:t>
            </a:r>
            <a:endParaRPr lang="en-GB"/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593725" y="1966913"/>
            <a:ext cx="7980363" cy="449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457200" indent="-457200">
              <a:buFontTx/>
              <a:buAutoNum type="arabicPeriod"/>
            </a:pPr>
            <a:r>
              <a:rPr lang="et-EE" sz="1600"/>
              <a:t>Erinevused – tümiinil on positsioon 5 okupeeritud metüülrühmaga, tsütosiinil heterotsükli</a:t>
            </a:r>
            <a:br>
              <a:rPr lang="et-EE" sz="1600"/>
            </a:br>
            <a:r>
              <a:rPr lang="et-EE" sz="1600"/>
              <a:t>protoneerumine</a:t>
            </a:r>
          </a:p>
          <a:p>
            <a:pPr marL="457200" indent="-457200">
              <a:buFontTx/>
              <a:buAutoNum type="arabicPeriod"/>
            </a:pPr>
            <a:r>
              <a:rPr lang="et-EE" sz="1600"/>
              <a:t>Halogeenimine</a:t>
            </a:r>
          </a:p>
          <a:p>
            <a:pPr marL="457200" indent="-457200">
              <a:buFontTx/>
              <a:buAutoNum type="arabicPeriod"/>
            </a:pPr>
            <a:r>
              <a:rPr lang="et-EE" sz="1600"/>
              <a:t>Hüdroksümetüülimine ja aminometüülimine</a:t>
            </a:r>
          </a:p>
          <a:p>
            <a:pPr marL="457200" indent="-457200">
              <a:buFontTx/>
              <a:buAutoNum type="arabicPeriod"/>
            </a:pPr>
            <a:r>
              <a:rPr lang="et-EE" sz="1600"/>
              <a:t>N-oksiidi moodustumine</a:t>
            </a:r>
          </a:p>
          <a:p>
            <a:pPr marL="457200" indent="-457200">
              <a:buFontTx/>
              <a:buAutoNum type="arabicPeriod"/>
            </a:pPr>
            <a:r>
              <a:rPr lang="et-EE" sz="1600"/>
              <a:t>Alküülimine (diasometaan ja dimetüülsulfaat)</a:t>
            </a:r>
          </a:p>
          <a:p>
            <a:pPr marL="457200" indent="-457200">
              <a:buFontTx/>
              <a:buAutoNum type="arabicPeriod"/>
            </a:pPr>
            <a:r>
              <a:rPr lang="et-EE" sz="1600"/>
              <a:t>Reaktsioon karbodiimiididega ja akrüülonitriiliga</a:t>
            </a:r>
          </a:p>
          <a:p>
            <a:pPr marL="457200" indent="-457200">
              <a:buFontTx/>
              <a:buAutoNum type="arabicPeriod"/>
            </a:pPr>
            <a:r>
              <a:rPr lang="et-EE" sz="1600"/>
              <a:t>Merkureerimine</a:t>
            </a:r>
          </a:p>
          <a:p>
            <a:pPr marL="457200" indent="-457200">
              <a:buFontTx/>
              <a:buAutoNum type="arabicPeriod"/>
            </a:pPr>
            <a:r>
              <a:rPr lang="et-EE" sz="1600"/>
              <a:t>Deamineerimine</a:t>
            </a:r>
          </a:p>
          <a:p>
            <a:pPr marL="457200" indent="-457200">
              <a:buFontTx/>
              <a:buAutoNum type="arabicPeriod"/>
            </a:pPr>
            <a:r>
              <a:rPr lang="et-EE" sz="1600"/>
              <a:t>Eteenoderivaatide moodustumine</a:t>
            </a:r>
          </a:p>
          <a:p>
            <a:pPr marL="457200" indent="-457200">
              <a:buFontTx/>
              <a:buAutoNum type="arabicPeriod"/>
            </a:pPr>
            <a:r>
              <a:rPr lang="et-EE" sz="1600"/>
              <a:t>Tsütosiini ümberamineerimine</a:t>
            </a:r>
          </a:p>
          <a:p>
            <a:pPr marL="457200" indent="-457200">
              <a:buFontTx/>
              <a:buAutoNum type="arabicPeriod"/>
            </a:pPr>
            <a:r>
              <a:rPr lang="et-EE" sz="1600"/>
              <a:t>Reaktsioon hüdroksüülamiiniga</a:t>
            </a:r>
          </a:p>
          <a:p>
            <a:pPr marL="457200" indent="-457200">
              <a:buFontTx/>
              <a:buAutoNum type="arabicPeriod"/>
            </a:pPr>
            <a:r>
              <a:rPr lang="et-EE" sz="1600"/>
              <a:t>Reaktsioon hüdrasiiniga</a:t>
            </a:r>
          </a:p>
          <a:p>
            <a:pPr marL="457200" indent="-457200">
              <a:buFontTx/>
              <a:buAutoNum type="arabicPeriod"/>
            </a:pPr>
            <a:r>
              <a:rPr lang="et-EE" sz="1600"/>
              <a:t>Reaktsioonid bisulfitiga</a:t>
            </a:r>
          </a:p>
          <a:p>
            <a:pPr marL="457200" indent="-457200">
              <a:buFontTx/>
              <a:buAutoNum type="arabicPeriod"/>
            </a:pPr>
            <a:r>
              <a:rPr lang="et-EE" sz="1600"/>
              <a:t>Liitumisreaktsioonid OsO</a:t>
            </a:r>
            <a:r>
              <a:rPr lang="et-EE" sz="1600" baseline="-25000"/>
              <a:t>4</a:t>
            </a:r>
            <a:r>
              <a:rPr lang="et-EE" sz="1600"/>
              <a:t> ja KMnO</a:t>
            </a:r>
            <a:r>
              <a:rPr lang="et-EE" sz="1600" baseline="-25000"/>
              <a:t>4</a:t>
            </a:r>
            <a:endParaRPr lang="et-EE" sz="1600"/>
          </a:p>
          <a:p>
            <a:pPr marL="457200" indent="-457200">
              <a:buFontTx/>
              <a:buAutoNum type="arabicPeriod"/>
            </a:pPr>
            <a:r>
              <a:rPr lang="et-EE" sz="1600"/>
              <a:t>Fotoreaktsioonid</a:t>
            </a:r>
            <a:endParaRPr lang="et-EE" sz="1600" baseline="-25000"/>
          </a:p>
          <a:p>
            <a:pPr marL="457200" indent="-457200">
              <a:buFontTx/>
              <a:buAutoNum type="arabicPeriod"/>
            </a:pPr>
            <a:endParaRPr lang="et-EE" sz="1600"/>
          </a:p>
          <a:p>
            <a:pPr marL="457200" indent="-457200">
              <a:buFontTx/>
              <a:buAutoNum type="arabicPeriod"/>
            </a:pPr>
            <a:endParaRPr lang="en-GB" sz="16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0"/>
            <a:ext cx="7772400" cy="762000"/>
          </a:xfrm>
        </p:spPr>
        <p:txBody>
          <a:bodyPr/>
          <a:lstStyle/>
          <a:p>
            <a:r>
              <a:rPr lang="et-EE" sz="2800">
                <a:solidFill>
                  <a:schemeClr val="tx1"/>
                </a:solidFill>
              </a:rPr>
              <a:t>8. Eteenoderivaatide moodustumine</a:t>
            </a:r>
            <a:endParaRPr lang="en-GB" sz="2800">
              <a:solidFill>
                <a:schemeClr val="tx1"/>
              </a:solidFill>
            </a:endParaRPr>
          </a:p>
        </p:txBody>
      </p:sp>
      <p:graphicFrame>
        <p:nvGraphicFramePr>
          <p:cNvPr id="11267" name="Object 3"/>
          <p:cNvGraphicFramePr>
            <a:graphicFrameLocks noChangeAspect="1"/>
          </p:cNvGraphicFramePr>
          <p:nvPr/>
        </p:nvGraphicFramePr>
        <p:xfrm>
          <a:off x="228600" y="1371600"/>
          <a:ext cx="1673225" cy="1447800"/>
        </p:xfrm>
        <a:graphic>
          <a:graphicData uri="http://schemas.openxmlformats.org/presentationml/2006/ole">
            <p:oleObj spid="_x0000_s11267" name="ChemSketch" r:id="rId3" imgW="3343680" imgH="2892600" progId="ACD.ChemSketch.20">
              <p:embed/>
            </p:oleObj>
          </a:graphicData>
        </a:graphic>
      </p:graphicFrame>
      <p:graphicFrame>
        <p:nvGraphicFramePr>
          <p:cNvPr id="11268" name="Object 4"/>
          <p:cNvGraphicFramePr>
            <a:graphicFrameLocks noChangeAspect="1"/>
          </p:cNvGraphicFramePr>
          <p:nvPr/>
        </p:nvGraphicFramePr>
        <p:xfrm>
          <a:off x="3276600" y="990600"/>
          <a:ext cx="1936750" cy="1806575"/>
        </p:xfrm>
        <a:graphic>
          <a:graphicData uri="http://schemas.openxmlformats.org/presentationml/2006/ole">
            <p:oleObj spid="_x0000_s11268" name="ChemSketch" r:id="rId4" imgW="3867840" imgH="3609000" progId="ACD.ChemSketch.20">
              <p:embed/>
            </p:oleObj>
          </a:graphicData>
        </a:graphic>
      </p:graphicFrame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2117725" y="1966913"/>
            <a:ext cx="11858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t-EE" sz="1600"/>
              <a:t>ClCH2CHO</a:t>
            </a:r>
            <a:endParaRPr lang="en-GB" sz="1600"/>
          </a:p>
        </p:txBody>
      </p:sp>
      <p:sp>
        <p:nvSpPr>
          <p:cNvPr id="11270" name="Line 6"/>
          <p:cNvSpPr>
            <a:spLocks noChangeShapeType="1"/>
          </p:cNvSpPr>
          <p:nvPr/>
        </p:nvSpPr>
        <p:spPr bwMode="auto">
          <a:xfrm>
            <a:off x="2209800" y="23622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graphicFrame>
        <p:nvGraphicFramePr>
          <p:cNvPr id="11271" name="Object 7"/>
          <p:cNvGraphicFramePr>
            <a:graphicFrameLocks noChangeAspect="1"/>
          </p:cNvGraphicFramePr>
          <p:nvPr/>
        </p:nvGraphicFramePr>
        <p:xfrm>
          <a:off x="6400800" y="1371600"/>
          <a:ext cx="1784350" cy="1587500"/>
        </p:xfrm>
        <a:graphic>
          <a:graphicData uri="http://schemas.openxmlformats.org/presentationml/2006/ole">
            <p:oleObj spid="_x0000_s11271" name="ChemSketch" r:id="rId5" imgW="3563280" imgH="3169800" progId="ACD.ChemSketch.20">
              <p:embed/>
            </p:oleObj>
          </a:graphicData>
        </a:graphic>
      </p:graphicFrame>
      <p:sp>
        <p:nvSpPr>
          <p:cNvPr id="11272" name="Line 8"/>
          <p:cNvSpPr>
            <a:spLocks noChangeShapeType="1"/>
          </p:cNvSpPr>
          <p:nvPr/>
        </p:nvSpPr>
        <p:spPr bwMode="auto">
          <a:xfrm>
            <a:off x="5257800" y="228600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0"/>
            <a:ext cx="7772400" cy="685800"/>
          </a:xfrm>
        </p:spPr>
        <p:txBody>
          <a:bodyPr/>
          <a:lstStyle/>
          <a:p>
            <a:r>
              <a:rPr lang="et-EE" sz="2800">
                <a:solidFill>
                  <a:schemeClr val="tx1"/>
                </a:solidFill>
              </a:rPr>
              <a:t>9. Tsütosiini ümberamineerimine</a:t>
            </a:r>
            <a:endParaRPr lang="en-GB" sz="6600"/>
          </a:p>
        </p:txBody>
      </p:sp>
      <p:graphicFrame>
        <p:nvGraphicFramePr>
          <p:cNvPr id="13315" name="Object 3"/>
          <p:cNvGraphicFramePr>
            <a:graphicFrameLocks noChangeAspect="1"/>
          </p:cNvGraphicFramePr>
          <p:nvPr/>
        </p:nvGraphicFramePr>
        <p:xfrm>
          <a:off x="228600" y="1371600"/>
          <a:ext cx="1673225" cy="1447800"/>
        </p:xfrm>
        <a:graphic>
          <a:graphicData uri="http://schemas.openxmlformats.org/presentationml/2006/ole">
            <p:oleObj spid="_x0000_s13315" name="ChemSketch" r:id="rId3" imgW="3343680" imgH="2892600" progId="ACD.ChemSketch.20">
              <p:embed/>
            </p:oleObj>
          </a:graphicData>
        </a:graphic>
      </p:graphicFrame>
      <p:sp>
        <p:nvSpPr>
          <p:cNvPr id="13316" name="Line 4"/>
          <p:cNvSpPr>
            <a:spLocks noChangeShapeType="1"/>
          </p:cNvSpPr>
          <p:nvPr/>
        </p:nvSpPr>
        <p:spPr bwMode="auto">
          <a:xfrm>
            <a:off x="2209800" y="2362200"/>
            <a:ext cx="990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graphicFrame>
        <p:nvGraphicFramePr>
          <p:cNvPr id="13317" name="Object 5"/>
          <p:cNvGraphicFramePr>
            <a:graphicFrameLocks noChangeAspect="1"/>
          </p:cNvGraphicFramePr>
          <p:nvPr/>
        </p:nvGraphicFramePr>
        <p:xfrm>
          <a:off x="4038600" y="1447800"/>
          <a:ext cx="1673225" cy="1647825"/>
        </p:xfrm>
        <a:graphic>
          <a:graphicData uri="http://schemas.openxmlformats.org/presentationml/2006/ole">
            <p:oleObj spid="_x0000_s13317" name="ChemSketch" r:id="rId4" imgW="3343680" imgH="3291840" progId="ACD.ChemSketch.20">
              <p:embed/>
            </p:oleObj>
          </a:graphicData>
        </a:graphic>
      </p:graphicFrame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2209800" y="1752600"/>
            <a:ext cx="1116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t-EE"/>
              <a:t>R-NH</a:t>
            </a:r>
            <a:r>
              <a:rPr lang="et-EE" baseline="-25000"/>
              <a:t>2</a:t>
            </a:r>
            <a:r>
              <a:rPr lang="et-EE"/>
              <a:t>:</a:t>
            </a:r>
            <a:endParaRPr lang="en-GB"/>
          </a:p>
        </p:txBody>
      </p:sp>
      <p:sp>
        <p:nvSpPr>
          <p:cNvPr id="13319" name="Arc 7"/>
          <p:cNvSpPr>
            <a:spLocks/>
          </p:cNvSpPr>
          <p:nvPr/>
        </p:nvSpPr>
        <p:spPr bwMode="auto">
          <a:xfrm flipV="1">
            <a:off x="1600200" y="1143000"/>
            <a:ext cx="2139950" cy="914400"/>
          </a:xfrm>
          <a:custGeom>
            <a:avLst/>
            <a:gdLst>
              <a:gd name="G0" fmla="+- 21573 0 0"/>
              <a:gd name="G1" fmla="+- 16944 0 0"/>
              <a:gd name="G2" fmla="+- 21600 0 0"/>
              <a:gd name="T0" fmla="*/ 34969 w 43173"/>
              <a:gd name="T1" fmla="*/ 0 h 38544"/>
              <a:gd name="T2" fmla="*/ 0 w 43173"/>
              <a:gd name="T3" fmla="*/ 18014 h 38544"/>
              <a:gd name="T4" fmla="*/ 21573 w 43173"/>
              <a:gd name="T5" fmla="*/ 16944 h 385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173" h="38544" fill="none" extrusionOk="0">
                <a:moveTo>
                  <a:pt x="34969" y="-1"/>
                </a:moveTo>
                <a:cubicBezTo>
                  <a:pt x="40150" y="4096"/>
                  <a:pt x="43173" y="10338"/>
                  <a:pt x="43173" y="16944"/>
                </a:cubicBezTo>
                <a:cubicBezTo>
                  <a:pt x="43173" y="28873"/>
                  <a:pt x="33502" y="38544"/>
                  <a:pt x="21573" y="38544"/>
                </a:cubicBezTo>
                <a:cubicBezTo>
                  <a:pt x="10059" y="38544"/>
                  <a:pt x="569" y="29513"/>
                  <a:pt x="-1" y="18014"/>
                </a:cubicBezTo>
              </a:path>
              <a:path w="43173" h="38544" stroke="0" extrusionOk="0">
                <a:moveTo>
                  <a:pt x="34969" y="-1"/>
                </a:moveTo>
                <a:cubicBezTo>
                  <a:pt x="40150" y="4096"/>
                  <a:pt x="43173" y="10338"/>
                  <a:pt x="43173" y="16944"/>
                </a:cubicBezTo>
                <a:cubicBezTo>
                  <a:pt x="43173" y="28873"/>
                  <a:pt x="33502" y="38544"/>
                  <a:pt x="21573" y="38544"/>
                </a:cubicBezTo>
                <a:cubicBezTo>
                  <a:pt x="10059" y="38544"/>
                  <a:pt x="569" y="29513"/>
                  <a:pt x="-1" y="18014"/>
                </a:cubicBezTo>
                <a:lnTo>
                  <a:pt x="21573" y="16944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304800"/>
            <a:ext cx="7772400" cy="685800"/>
          </a:xfrm>
        </p:spPr>
        <p:txBody>
          <a:bodyPr/>
          <a:lstStyle/>
          <a:p>
            <a:r>
              <a:rPr lang="et-EE" sz="2800">
                <a:solidFill>
                  <a:schemeClr val="tx1"/>
                </a:solidFill>
              </a:rPr>
              <a:t>10a. Reaktsioon hüdroksüülamiiniga</a:t>
            </a:r>
            <a:endParaRPr lang="en-GB" sz="2800">
              <a:solidFill>
                <a:schemeClr val="tx1"/>
              </a:solidFill>
            </a:endParaRPr>
          </a:p>
        </p:txBody>
      </p:sp>
      <p:graphicFrame>
        <p:nvGraphicFramePr>
          <p:cNvPr id="12292" name="Object 4"/>
          <p:cNvGraphicFramePr>
            <a:graphicFrameLocks noChangeAspect="1"/>
          </p:cNvGraphicFramePr>
          <p:nvPr/>
        </p:nvGraphicFramePr>
        <p:xfrm>
          <a:off x="228600" y="1371600"/>
          <a:ext cx="1673225" cy="1447800"/>
        </p:xfrm>
        <a:graphic>
          <a:graphicData uri="http://schemas.openxmlformats.org/presentationml/2006/ole">
            <p:oleObj spid="_x0000_s12292" name="ChemSketch" r:id="rId3" imgW="3343680" imgH="2892600" progId="ACD.ChemSketch.20">
              <p:embed/>
            </p:oleObj>
          </a:graphicData>
        </a:graphic>
      </p:graphicFrame>
      <p:sp>
        <p:nvSpPr>
          <p:cNvPr id="12293" name="Line 5"/>
          <p:cNvSpPr>
            <a:spLocks noChangeShapeType="1"/>
          </p:cNvSpPr>
          <p:nvPr/>
        </p:nvSpPr>
        <p:spPr bwMode="auto">
          <a:xfrm>
            <a:off x="2362200" y="2057400"/>
            <a:ext cx="152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2346325" y="1489075"/>
            <a:ext cx="881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t-EE"/>
              <a:t>pH=5</a:t>
            </a:r>
            <a:endParaRPr lang="en-GB"/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2209800" y="2133600"/>
            <a:ext cx="16684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t-EE"/>
              <a:t>1M NH</a:t>
            </a:r>
            <a:r>
              <a:rPr lang="et-EE" baseline="-25000"/>
              <a:t>2</a:t>
            </a:r>
            <a:r>
              <a:rPr lang="et-EE"/>
              <a:t>OH</a:t>
            </a:r>
            <a:endParaRPr lang="en-GB"/>
          </a:p>
        </p:txBody>
      </p:sp>
      <p:graphicFrame>
        <p:nvGraphicFramePr>
          <p:cNvPr id="12296" name="Object 8"/>
          <p:cNvGraphicFramePr>
            <a:graphicFrameLocks noChangeAspect="1"/>
          </p:cNvGraphicFramePr>
          <p:nvPr/>
        </p:nvGraphicFramePr>
        <p:xfrm>
          <a:off x="4572000" y="1371600"/>
          <a:ext cx="1676400" cy="1457325"/>
        </p:xfrm>
        <a:graphic>
          <a:graphicData uri="http://schemas.openxmlformats.org/presentationml/2006/ole">
            <p:oleObj spid="_x0000_s12296" name="ChemSketch" r:id="rId4" imgW="3349800" imgH="2913840" progId="ACD.ChemSketch.20">
              <p:embed/>
            </p:oleObj>
          </a:graphicData>
        </a:graphic>
      </p:graphicFrame>
      <p:sp>
        <p:nvSpPr>
          <p:cNvPr id="12297" name="Line 9"/>
          <p:cNvSpPr>
            <a:spLocks noChangeShapeType="1"/>
          </p:cNvSpPr>
          <p:nvPr/>
        </p:nvSpPr>
        <p:spPr bwMode="auto">
          <a:xfrm>
            <a:off x="1219200" y="2971800"/>
            <a:ext cx="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299" name="Text Box 11"/>
          <p:cNvSpPr txBox="1">
            <a:spLocks noChangeArrowheads="1"/>
          </p:cNvSpPr>
          <p:nvPr/>
        </p:nvSpPr>
        <p:spPr bwMode="auto">
          <a:xfrm>
            <a:off x="1279525" y="2784475"/>
            <a:ext cx="166846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t-EE"/>
              <a:t>pH=6.5</a:t>
            </a:r>
          </a:p>
          <a:p>
            <a:r>
              <a:rPr lang="et-EE"/>
              <a:t>7M NH</a:t>
            </a:r>
            <a:r>
              <a:rPr lang="et-EE" baseline="-25000"/>
              <a:t>2</a:t>
            </a:r>
            <a:r>
              <a:rPr lang="et-EE"/>
              <a:t>OH</a:t>
            </a:r>
            <a:endParaRPr lang="en-GB"/>
          </a:p>
        </p:txBody>
      </p:sp>
      <p:graphicFrame>
        <p:nvGraphicFramePr>
          <p:cNvPr id="12300" name="Object 12"/>
          <p:cNvGraphicFramePr>
            <a:graphicFrameLocks noChangeAspect="1"/>
          </p:cNvGraphicFramePr>
          <p:nvPr/>
        </p:nvGraphicFramePr>
        <p:xfrm>
          <a:off x="381000" y="4191000"/>
          <a:ext cx="2070100" cy="1458913"/>
        </p:xfrm>
        <a:graphic>
          <a:graphicData uri="http://schemas.openxmlformats.org/presentationml/2006/ole">
            <p:oleObj spid="_x0000_s12300" name="ChemSketch" r:id="rId5" imgW="4136040" imgH="2913840" progId="ACD.ChemSketch.20">
              <p:embed/>
            </p:oleObj>
          </a:graphicData>
        </a:graphic>
      </p:graphicFrame>
      <p:sp>
        <p:nvSpPr>
          <p:cNvPr id="12301" name="Text Box 13"/>
          <p:cNvSpPr txBox="1">
            <a:spLocks noChangeArrowheads="1"/>
          </p:cNvSpPr>
          <p:nvPr/>
        </p:nvSpPr>
        <p:spPr bwMode="auto">
          <a:xfrm>
            <a:off x="6400800" y="1676400"/>
            <a:ext cx="18272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t-EE" sz="1600"/>
              <a:t>ümberamineerimine</a:t>
            </a:r>
            <a:endParaRPr lang="en-GB" sz="1600"/>
          </a:p>
        </p:txBody>
      </p:sp>
      <p:sp>
        <p:nvSpPr>
          <p:cNvPr id="12302" name="Text Box 14"/>
          <p:cNvSpPr txBox="1">
            <a:spLocks noChangeArrowheads="1"/>
          </p:cNvSpPr>
          <p:nvPr/>
        </p:nvSpPr>
        <p:spPr bwMode="auto">
          <a:xfrm>
            <a:off x="2667000" y="4464050"/>
            <a:ext cx="51927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t-EE" sz="1600"/>
              <a:t>Ümberamineerimine + liitumisreaktsioon 5,6-kaksiksidemele</a:t>
            </a:r>
            <a:endParaRPr lang="en-GB" sz="1600"/>
          </a:p>
        </p:txBody>
      </p:sp>
      <p:sp>
        <p:nvSpPr>
          <p:cNvPr id="12303" name="Text Box 15"/>
          <p:cNvSpPr txBox="1">
            <a:spLocks noChangeArrowheads="1"/>
          </p:cNvSpPr>
          <p:nvPr/>
        </p:nvSpPr>
        <p:spPr bwMode="auto">
          <a:xfrm>
            <a:off x="2574925" y="5243513"/>
            <a:ext cx="40687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t-EE" sz="1600"/>
              <a:t>pH edasisel tõstmisel reaktsioonikiirus väheneb</a:t>
            </a:r>
            <a:endParaRPr lang="en-GB" sz="16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62000" y="0"/>
            <a:ext cx="7772400" cy="685800"/>
          </a:xfrm>
        </p:spPr>
        <p:txBody>
          <a:bodyPr/>
          <a:lstStyle/>
          <a:p>
            <a:r>
              <a:rPr lang="et-EE" sz="2800">
                <a:solidFill>
                  <a:schemeClr val="tx1"/>
                </a:solidFill>
              </a:rPr>
              <a:t>10b. Reaktsioon hüdroksüülamiiniga</a:t>
            </a:r>
            <a:endParaRPr lang="en-GB" sz="2800">
              <a:solidFill>
                <a:schemeClr val="tx1"/>
              </a:solidFill>
            </a:endParaRPr>
          </a:p>
        </p:txBody>
      </p:sp>
      <p:graphicFrame>
        <p:nvGraphicFramePr>
          <p:cNvPr id="14339" name="Object 3"/>
          <p:cNvGraphicFramePr>
            <a:graphicFrameLocks noChangeAspect="1"/>
          </p:cNvGraphicFramePr>
          <p:nvPr/>
        </p:nvGraphicFramePr>
        <p:xfrm>
          <a:off x="609600" y="1219200"/>
          <a:ext cx="1676400" cy="1489075"/>
        </p:xfrm>
        <a:graphic>
          <a:graphicData uri="http://schemas.openxmlformats.org/presentationml/2006/ole">
            <p:oleObj spid="_x0000_s14339" name="ChemSketch" r:id="rId3" imgW="3352680" imgH="2977920" progId="ACD.ChemSketch.20">
              <p:embed/>
            </p:oleObj>
          </a:graphicData>
        </a:graphic>
      </p:graphicFrame>
      <p:graphicFrame>
        <p:nvGraphicFramePr>
          <p:cNvPr id="14340" name="Object 4"/>
          <p:cNvGraphicFramePr>
            <a:graphicFrameLocks noChangeAspect="1"/>
          </p:cNvGraphicFramePr>
          <p:nvPr/>
        </p:nvGraphicFramePr>
        <p:xfrm>
          <a:off x="4278313" y="1295400"/>
          <a:ext cx="1817687" cy="1460500"/>
        </p:xfrm>
        <a:graphic>
          <a:graphicData uri="http://schemas.openxmlformats.org/presentationml/2006/ole">
            <p:oleObj spid="_x0000_s14340" name="ChemSketch" r:id="rId4" imgW="3627000" imgH="2913840" progId="ACD.ChemSketch.20">
              <p:embed/>
            </p:oleObj>
          </a:graphicData>
        </a:graphic>
      </p:graphicFrame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2514600" y="1447800"/>
            <a:ext cx="10334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t-EE"/>
              <a:t>pH=10</a:t>
            </a:r>
            <a:endParaRPr lang="en-GB"/>
          </a:p>
        </p:txBody>
      </p:sp>
      <p:sp>
        <p:nvSpPr>
          <p:cNvPr id="14343" name="Line 7"/>
          <p:cNvSpPr>
            <a:spLocks noChangeShapeType="1"/>
          </p:cNvSpPr>
          <p:nvPr/>
        </p:nvSpPr>
        <p:spPr bwMode="auto">
          <a:xfrm>
            <a:off x="2590800" y="19812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2209800" y="2133600"/>
            <a:ext cx="1897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t-EE"/>
              <a:t>10 M NH</a:t>
            </a:r>
            <a:r>
              <a:rPr lang="et-EE" baseline="-25000"/>
              <a:t>2</a:t>
            </a:r>
            <a:r>
              <a:rPr lang="et-EE"/>
              <a:t>OH</a:t>
            </a:r>
            <a:endParaRPr lang="en-GB"/>
          </a:p>
        </p:txBody>
      </p:sp>
      <p:sp>
        <p:nvSpPr>
          <p:cNvPr id="14345" name="Line 9"/>
          <p:cNvSpPr>
            <a:spLocks noChangeShapeType="1"/>
          </p:cNvSpPr>
          <p:nvPr/>
        </p:nvSpPr>
        <p:spPr bwMode="auto">
          <a:xfrm>
            <a:off x="6400800" y="2133600"/>
            <a:ext cx="1295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346" name="Line 10"/>
          <p:cNvSpPr>
            <a:spLocks noChangeShapeType="1"/>
          </p:cNvSpPr>
          <p:nvPr/>
        </p:nvSpPr>
        <p:spPr bwMode="auto">
          <a:xfrm>
            <a:off x="304800" y="39624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graphicFrame>
        <p:nvGraphicFramePr>
          <p:cNvPr id="14347" name="Object 11"/>
          <p:cNvGraphicFramePr>
            <a:graphicFrameLocks noChangeAspect="1"/>
          </p:cNvGraphicFramePr>
          <p:nvPr/>
        </p:nvGraphicFramePr>
        <p:xfrm>
          <a:off x="1143000" y="3429000"/>
          <a:ext cx="1795463" cy="1595438"/>
        </p:xfrm>
        <a:graphic>
          <a:graphicData uri="http://schemas.openxmlformats.org/presentationml/2006/ole">
            <p:oleObj spid="_x0000_s14347" name="ChemSketch" r:id="rId5" imgW="3587400" imgH="3188160" progId="ACD.ChemSketch.20">
              <p:embed/>
            </p:oleObj>
          </a:graphicData>
        </a:graphic>
      </p:graphicFrame>
      <p:sp>
        <p:nvSpPr>
          <p:cNvPr id="14348" name="Text Box 12"/>
          <p:cNvSpPr txBox="1">
            <a:spLocks noChangeArrowheads="1"/>
          </p:cNvSpPr>
          <p:nvPr/>
        </p:nvSpPr>
        <p:spPr bwMode="auto">
          <a:xfrm>
            <a:off x="2057400" y="3794125"/>
            <a:ext cx="2476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t-EE" sz="1000"/>
              <a:t>3</a:t>
            </a:r>
            <a:endParaRPr lang="en-GB" sz="1000"/>
          </a:p>
        </p:txBody>
      </p:sp>
      <p:sp>
        <p:nvSpPr>
          <p:cNvPr id="14349" name="Text Box 13"/>
          <p:cNvSpPr txBox="1">
            <a:spLocks noChangeArrowheads="1"/>
          </p:cNvSpPr>
          <p:nvPr/>
        </p:nvSpPr>
        <p:spPr bwMode="auto">
          <a:xfrm>
            <a:off x="2514600" y="3505200"/>
            <a:ext cx="2476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t-EE" sz="1000"/>
              <a:t>4</a:t>
            </a:r>
            <a:endParaRPr lang="en-GB" sz="1000"/>
          </a:p>
        </p:txBody>
      </p:sp>
      <p:sp>
        <p:nvSpPr>
          <p:cNvPr id="14350" name="Text Box 14"/>
          <p:cNvSpPr txBox="1">
            <a:spLocks noChangeArrowheads="1"/>
          </p:cNvSpPr>
          <p:nvPr/>
        </p:nvSpPr>
        <p:spPr bwMode="auto">
          <a:xfrm>
            <a:off x="2286000" y="3733800"/>
            <a:ext cx="2476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t-EE" sz="1000"/>
              <a:t>5</a:t>
            </a:r>
            <a:endParaRPr lang="en-GB" sz="1000"/>
          </a:p>
        </p:txBody>
      </p:sp>
      <p:sp>
        <p:nvSpPr>
          <p:cNvPr id="14351" name="Text Box 15"/>
          <p:cNvSpPr txBox="1">
            <a:spLocks noChangeArrowheads="1"/>
          </p:cNvSpPr>
          <p:nvPr/>
        </p:nvSpPr>
        <p:spPr bwMode="auto">
          <a:xfrm>
            <a:off x="2514600" y="4114800"/>
            <a:ext cx="2476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t-EE" sz="1000"/>
              <a:t>6</a:t>
            </a:r>
            <a:endParaRPr lang="en-GB" sz="1000"/>
          </a:p>
        </p:txBody>
      </p:sp>
      <p:sp>
        <p:nvSpPr>
          <p:cNvPr id="14352" name="Text Box 16"/>
          <p:cNvSpPr txBox="1">
            <a:spLocks noChangeArrowheads="1"/>
          </p:cNvSpPr>
          <p:nvPr/>
        </p:nvSpPr>
        <p:spPr bwMode="auto">
          <a:xfrm>
            <a:off x="2133600" y="4022725"/>
            <a:ext cx="2476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t-EE" sz="1000"/>
              <a:t>2</a:t>
            </a:r>
            <a:endParaRPr lang="en-GB" sz="1000"/>
          </a:p>
        </p:txBody>
      </p:sp>
      <p:sp>
        <p:nvSpPr>
          <p:cNvPr id="14353" name="Line 17"/>
          <p:cNvSpPr>
            <a:spLocks noChangeShapeType="1"/>
          </p:cNvSpPr>
          <p:nvPr/>
        </p:nvSpPr>
        <p:spPr bwMode="auto">
          <a:xfrm flipH="1">
            <a:off x="5638800" y="1524000"/>
            <a:ext cx="152400" cy="76200"/>
          </a:xfrm>
          <a:prstGeom prst="line">
            <a:avLst/>
          </a:prstGeom>
          <a:noFill/>
          <a:ln w="9525">
            <a:solidFill>
              <a:srgbClr val="FF66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graphicFrame>
        <p:nvGraphicFramePr>
          <p:cNvPr id="14354" name="Object 18"/>
          <p:cNvGraphicFramePr>
            <a:graphicFrameLocks noChangeAspect="1"/>
          </p:cNvGraphicFramePr>
          <p:nvPr/>
        </p:nvGraphicFramePr>
        <p:xfrm>
          <a:off x="4021138" y="3657600"/>
          <a:ext cx="1389062" cy="1165225"/>
        </p:xfrm>
        <a:graphic>
          <a:graphicData uri="http://schemas.openxmlformats.org/presentationml/2006/ole">
            <p:oleObj spid="_x0000_s14354" name="ChemSketch" r:id="rId6" imgW="2770560" imgH="2322720" progId="ACD.ChemSketch.20">
              <p:embed/>
            </p:oleObj>
          </a:graphicData>
        </a:graphic>
      </p:graphicFrame>
      <p:sp>
        <p:nvSpPr>
          <p:cNvPr id="14355" name="Line 19"/>
          <p:cNvSpPr>
            <a:spLocks noChangeShapeType="1"/>
          </p:cNvSpPr>
          <p:nvPr/>
        </p:nvSpPr>
        <p:spPr bwMode="auto">
          <a:xfrm>
            <a:off x="3200400" y="41148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356" name="Text Box 20"/>
          <p:cNvSpPr txBox="1">
            <a:spLocks noChangeArrowheads="1"/>
          </p:cNvSpPr>
          <p:nvPr/>
        </p:nvSpPr>
        <p:spPr bwMode="auto">
          <a:xfrm>
            <a:off x="5622925" y="3927475"/>
            <a:ext cx="35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t-EE"/>
              <a:t>+</a:t>
            </a:r>
            <a:endParaRPr lang="en-GB"/>
          </a:p>
        </p:txBody>
      </p:sp>
      <p:graphicFrame>
        <p:nvGraphicFramePr>
          <p:cNvPr id="14357" name="Object 21"/>
          <p:cNvGraphicFramePr>
            <a:graphicFrameLocks noChangeAspect="1"/>
          </p:cNvGraphicFramePr>
          <p:nvPr/>
        </p:nvGraphicFramePr>
        <p:xfrm>
          <a:off x="6172200" y="3929063"/>
          <a:ext cx="838200" cy="414337"/>
        </p:xfrm>
        <a:graphic>
          <a:graphicData uri="http://schemas.openxmlformats.org/presentationml/2006/ole">
            <p:oleObj spid="_x0000_s14357" name="ChemSketch" r:id="rId7" imgW="1673280" imgH="829080" progId="ACD.ChemSketch.20">
              <p:embed/>
            </p:oleObj>
          </a:graphicData>
        </a:graphic>
      </p:graphicFrame>
      <p:sp>
        <p:nvSpPr>
          <p:cNvPr id="14358" name="Text Box 22"/>
          <p:cNvSpPr txBox="1">
            <a:spLocks noChangeArrowheads="1"/>
          </p:cNvSpPr>
          <p:nvPr/>
        </p:nvSpPr>
        <p:spPr bwMode="auto">
          <a:xfrm>
            <a:off x="6381750" y="3657600"/>
            <a:ext cx="2476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t-EE" sz="1000"/>
              <a:t>5</a:t>
            </a:r>
            <a:endParaRPr lang="en-GB" sz="1000"/>
          </a:p>
        </p:txBody>
      </p:sp>
      <p:sp>
        <p:nvSpPr>
          <p:cNvPr id="14359" name="Text Box 23"/>
          <p:cNvSpPr txBox="1">
            <a:spLocks noChangeArrowheads="1"/>
          </p:cNvSpPr>
          <p:nvPr/>
        </p:nvSpPr>
        <p:spPr bwMode="auto">
          <a:xfrm>
            <a:off x="6838950" y="3657600"/>
            <a:ext cx="2476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t-EE" sz="1000"/>
              <a:t>6</a:t>
            </a:r>
            <a:endParaRPr lang="en-GB" sz="1000"/>
          </a:p>
        </p:txBody>
      </p:sp>
      <p:sp>
        <p:nvSpPr>
          <p:cNvPr id="14360" name="Text Box 24"/>
          <p:cNvSpPr txBox="1">
            <a:spLocks noChangeArrowheads="1"/>
          </p:cNvSpPr>
          <p:nvPr/>
        </p:nvSpPr>
        <p:spPr bwMode="auto">
          <a:xfrm>
            <a:off x="6305550" y="3946525"/>
            <a:ext cx="2476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t-EE" sz="1000"/>
              <a:t>4</a:t>
            </a:r>
            <a:endParaRPr lang="en-GB" sz="1000"/>
          </a:p>
        </p:txBody>
      </p:sp>
      <p:sp>
        <p:nvSpPr>
          <p:cNvPr id="14361" name="Line 25"/>
          <p:cNvSpPr>
            <a:spLocks noChangeShapeType="1"/>
          </p:cNvSpPr>
          <p:nvPr/>
        </p:nvSpPr>
        <p:spPr bwMode="auto">
          <a:xfrm flipH="1">
            <a:off x="4038600" y="4724400"/>
            <a:ext cx="3810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362" name="Text Box 26"/>
          <p:cNvSpPr txBox="1">
            <a:spLocks noChangeArrowheads="1"/>
          </p:cNvSpPr>
          <p:nvPr/>
        </p:nvSpPr>
        <p:spPr bwMode="auto">
          <a:xfrm>
            <a:off x="4267200" y="4973638"/>
            <a:ext cx="838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t-EE" sz="1600"/>
              <a:t>NH</a:t>
            </a:r>
            <a:r>
              <a:rPr lang="et-EE" sz="1600" baseline="-25000"/>
              <a:t>2</a:t>
            </a:r>
            <a:r>
              <a:rPr lang="et-EE" sz="1600"/>
              <a:t>OH</a:t>
            </a:r>
            <a:endParaRPr lang="en-GB" sz="1600"/>
          </a:p>
        </p:txBody>
      </p:sp>
      <p:graphicFrame>
        <p:nvGraphicFramePr>
          <p:cNvPr id="14363" name="Object 27"/>
          <p:cNvGraphicFramePr>
            <a:graphicFrameLocks noChangeAspect="1"/>
          </p:cNvGraphicFramePr>
          <p:nvPr/>
        </p:nvGraphicFramePr>
        <p:xfrm>
          <a:off x="1676400" y="5638800"/>
          <a:ext cx="1647825" cy="965200"/>
        </p:xfrm>
        <a:graphic>
          <a:graphicData uri="http://schemas.openxmlformats.org/presentationml/2006/ole">
            <p:oleObj spid="_x0000_s14363" name="ChemSketch" r:id="rId8" imgW="3294720" imgH="1929240" progId="ACD.ChemSketch.20">
              <p:embed/>
            </p:oleObj>
          </a:graphicData>
        </a:graphic>
      </p:graphicFrame>
      <p:sp>
        <p:nvSpPr>
          <p:cNvPr id="14364" name="Line 28"/>
          <p:cNvSpPr>
            <a:spLocks noChangeShapeType="1"/>
          </p:cNvSpPr>
          <p:nvPr/>
        </p:nvSpPr>
        <p:spPr bwMode="auto">
          <a:xfrm>
            <a:off x="3733800" y="60198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365" name="Line 29"/>
          <p:cNvSpPr>
            <a:spLocks noChangeShapeType="1"/>
          </p:cNvSpPr>
          <p:nvPr/>
        </p:nvSpPr>
        <p:spPr bwMode="auto">
          <a:xfrm flipH="1">
            <a:off x="3657600" y="6172200"/>
            <a:ext cx="609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graphicFrame>
        <p:nvGraphicFramePr>
          <p:cNvPr id="14366" name="Object 30"/>
          <p:cNvGraphicFramePr>
            <a:graphicFrameLocks noChangeAspect="1"/>
          </p:cNvGraphicFramePr>
          <p:nvPr/>
        </p:nvGraphicFramePr>
        <p:xfrm>
          <a:off x="4724400" y="5588000"/>
          <a:ext cx="1647825" cy="965200"/>
        </p:xfrm>
        <a:graphic>
          <a:graphicData uri="http://schemas.openxmlformats.org/presentationml/2006/ole">
            <p:oleObj spid="_x0000_s14366" name="ChemSketch" r:id="rId9" imgW="3294720" imgH="1929240" progId="ACD.ChemSketch.20">
              <p:embed/>
            </p:oleObj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0"/>
            <a:ext cx="7772400" cy="685800"/>
          </a:xfrm>
        </p:spPr>
        <p:txBody>
          <a:bodyPr/>
          <a:lstStyle/>
          <a:p>
            <a:r>
              <a:rPr lang="et-EE" sz="2400">
                <a:solidFill>
                  <a:schemeClr val="tx1"/>
                </a:solidFill>
              </a:rPr>
              <a:t>11</a:t>
            </a:r>
            <a:r>
              <a:rPr lang="et-EE" sz="2800">
                <a:solidFill>
                  <a:schemeClr val="tx1"/>
                </a:solidFill>
              </a:rPr>
              <a:t>. </a:t>
            </a:r>
            <a:r>
              <a:rPr lang="et-EE" sz="2400">
                <a:solidFill>
                  <a:schemeClr val="tx1"/>
                </a:solidFill>
              </a:rPr>
              <a:t>Reaktsioon</a:t>
            </a:r>
            <a:r>
              <a:rPr lang="et-EE" sz="2800">
                <a:solidFill>
                  <a:schemeClr val="tx1"/>
                </a:solidFill>
              </a:rPr>
              <a:t> </a:t>
            </a:r>
            <a:r>
              <a:rPr lang="et-EE" sz="2400">
                <a:solidFill>
                  <a:schemeClr val="tx1"/>
                </a:solidFill>
              </a:rPr>
              <a:t>hüdrasiiniga</a:t>
            </a:r>
            <a:endParaRPr lang="en-GB" sz="2400">
              <a:solidFill>
                <a:schemeClr val="tx1"/>
              </a:solidFill>
            </a:endParaRPr>
          </a:p>
        </p:txBody>
      </p:sp>
      <p:graphicFrame>
        <p:nvGraphicFramePr>
          <p:cNvPr id="15363" name="Object 3"/>
          <p:cNvGraphicFramePr>
            <a:graphicFrameLocks noChangeAspect="1"/>
          </p:cNvGraphicFramePr>
          <p:nvPr/>
        </p:nvGraphicFramePr>
        <p:xfrm>
          <a:off x="304800" y="914400"/>
          <a:ext cx="1673225" cy="1447800"/>
        </p:xfrm>
        <a:graphic>
          <a:graphicData uri="http://schemas.openxmlformats.org/presentationml/2006/ole">
            <p:oleObj spid="_x0000_s15363" name="ChemSketch" r:id="rId3" imgW="3343680" imgH="2892600" progId="ACD.ChemSketch.20">
              <p:embed/>
            </p:oleObj>
          </a:graphicData>
        </a:graphic>
      </p:graphicFrame>
      <p:sp>
        <p:nvSpPr>
          <p:cNvPr id="15364" name="Line 4"/>
          <p:cNvSpPr>
            <a:spLocks noChangeShapeType="1"/>
          </p:cNvSpPr>
          <p:nvPr/>
        </p:nvSpPr>
        <p:spPr bwMode="auto">
          <a:xfrm>
            <a:off x="2225675" y="1939925"/>
            <a:ext cx="152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2209800" y="1371600"/>
            <a:ext cx="881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t-EE"/>
              <a:t>pH=7</a:t>
            </a:r>
            <a:endParaRPr lang="en-GB"/>
          </a:p>
        </p:txBody>
      </p:sp>
      <p:graphicFrame>
        <p:nvGraphicFramePr>
          <p:cNvPr id="15366" name="Object 6"/>
          <p:cNvGraphicFramePr>
            <a:graphicFrameLocks noChangeAspect="1"/>
          </p:cNvGraphicFramePr>
          <p:nvPr/>
        </p:nvGraphicFramePr>
        <p:xfrm>
          <a:off x="4117975" y="914400"/>
          <a:ext cx="1673225" cy="1449388"/>
        </p:xfrm>
        <a:graphic>
          <a:graphicData uri="http://schemas.openxmlformats.org/presentationml/2006/ole">
            <p:oleObj spid="_x0000_s15366" name="ChemSketch" r:id="rId4" imgW="3343680" imgH="2895480" progId="ACD.ChemSketch.20">
              <p:embed/>
            </p:oleObj>
          </a:graphicData>
        </a:graphic>
      </p:graphicFrame>
      <p:graphicFrame>
        <p:nvGraphicFramePr>
          <p:cNvPr id="15367" name="Object 7"/>
          <p:cNvGraphicFramePr>
            <a:graphicFrameLocks noChangeAspect="1"/>
          </p:cNvGraphicFramePr>
          <p:nvPr/>
        </p:nvGraphicFramePr>
        <p:xfrm>
          <a:off x="6858000" y="1295400"/>
          <a:ext cx="1335088" cy="928688"/>
        </p:xfrm>
        <a:graphic>
          <a:graphicData uri="http://schemas.openxmlformats.org/presentationml/2006/ole">
            <p:oleObj spid="_x0000_s15367" name="ChemSketch" r:id="rId5" imgW="2664000" imgH="1853280" progId="ACD.ChemSketch.20">
              <p:embed/>
            </p:oleObj>
          </a:graphicData>
        </a:graphic>
      </p:graphicFrame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6121400" y="1524000"/>
            <a:ext cx="35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t-EE"/>
              <a:t>+</a:t>
            </a:r>
            <a:endParaRPr lang="en-GB"/>
          </a:p>
        </p:txBody>
      </p:sp>
      <p:pic>
        <p:nvPicPr>
          <p:cNvPr id="15369" name="Picture 9" descr="237~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1000" y="2667000"/>
            <a:ext cx="8150225" cy="2114550"/>
          </a:xfrm>
          <a:prstGeom prst="rect">
            <a:avLst/>
          </a:prstGeom>
          <a:noFill/>
        </p:spPr>
      </p:pic>
      <p:sp>
        <p:nvSpPr>
          <p:cNvPr id="15370" name="Text Box 10"/>
          <p:cNvSpPr txBox="1">
            <a:spLocks noChangeArrowheads="1"/>
          </p:cNvSpPr>
          <p:nvPr/>
        </p:nvSpPr>
        <p:spPr bwMode="auto">
          <a:xfrm>
            <a:off x="2803525" y="3490913"/>
            <a:ext cx="6127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t-EE" sz="1600"/>
              <a:t>NaCl</a:t>
            </a:r>
            <a:endParaRPr lang="en-GB" sz="1600"/>
          </a:p>
        </p:txBody>
      </p:sp>
      <p:pic>
        <p:nvPicPr>
          <p:cNvPr id="15372" name="Picture 12" descr="271~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676400" y="4648200"/>
            <a:ext cx="3590925" cy="19399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09600" y="0"/>
            <a:ext cx="7772400" cy="457200"/>
          </a:xfrm>
        </p:spPr>
        <p:txBody>
          <a:bodyPr/>
          <a:lstStyle/>
          <a:p>
            <a:r>
              <a:rPr lang="et-EE" sz="2400">
                <a:solidFill>
                  <a:schemeClr val="tx1"/>
                </a:solidFill>
              </a:rPr>
              <a:t>12. Reaktsioonid bisulfitiga</a:t>
            </a:r>
            <a:endParaRPr lang="en-GB" sz="2400">
              <a:solidFill>
                <a:schemeClr val="tx1"/>
              </a:solidFill>
            </a:endParaRPr>
          </a:p>
        </p:txBody>
      </p:sp>
      <p:graphicFrame>
        <p:nvGraphicFramePr>
          <p:cNvPr id="16387" name="Object 3"/>
          <p:cNvGraphicFramePr>
            <a:graphicFrameLocks noChangeAspect="1"/>
          </p:cNvGraphicFramePr>
          <p:nvPr/>
        </p:nvGraphicFramePr>
        <p:xfrm>
          <a:off x="533400" y="762000"/>
          <a:ext cx="1497013" cy="1446213"/>
        </p:xfrm>
        <a:graphic>
          <a:graphicData uri="http://schemas.openxmlformats.org/presentationml/2006/ole">
            <p:oleObj spid="_x0000_s16387" name="ChemSketch" r:id="rId3" imgW="2993040" imgH="2892600" progId="ACD.ChemSketch.20">
              <p:embed/>
            </p:oleObj>
          </a:graphicData>
        </a:graphic>
      </p:graphicFrame>
      <p:graphicFrame>
        <p:nvGraphicFramePr>
          <p:cNvPr id="16388" name="Object 4"/>
          <p:cNvGraphicFramePr>
            <a:graphicFrameLocks noChangeAspect="1"/>
          </p:cNvGraphicFramePr>
          <p:nvPr/>
        </p:nvGraphicFramePr>
        <p:xfrm>
          <a:off x="3276600" y="838200"/>
          <a:ext cx="2058988" cy="1447800"/>
        </p:xfrm>
        <a:graphic>
          <a:graphicData uri="http://schemas.openxmlformats.org/presentationml/2006/ole">
            <p:oleObj spid="_x0000_s16388" name="ChemSketch" r:id="rId4" imgW="4114800" imgH="2892600" progId="ACD.ChemSketch.20">
              <p:embed/>
            </p:oleObj>
          </a:graphicData>
        </a:graphic>
      </p:graphicFrame>
      <p:sp>
        <p:nvSpPr>
          <p:cNvPr id="16389" name="Line 5"/>
          <p:cNvSpPr>
            <a:spLocks noChangeShapeType="1"/>
          </p:cNvSpPr>
          <p:nvPr/>
        </p:nvSpPr>
        <p:spPr bwMode="auto">
          <a:xfrm>
            <a:off x="2209800" y="16764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2209800" y="1219200"/>
            <a:ext cx="8953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t-EE" sz="1600"/>
              <a:t>NaHSO</a:t>
            </a:r>
            <a:r>
              <a:rPr lang="et-EE" sz="1600" baseline="-25000"/>
              <a:t>3</a:t>
            </a:r>
            <a:endParaRPr lang="en-GB" sz="1600" baseline="-25000"/>
          </a:p>
        </p:txBody>
      </p:sp>
      <p:sp>
        <p:nvSpPr>
          <p:cNvPr id="16391" name="Line 7"/>
          <p:cNvSpPr>
            <a:spLocks noChangeShapeType="1"/>
          </p:cNvSpPr>
          <p:nvPr/>
        </p:nvSpPr>
        <p:spPr bwMode="auto">
          <a:xfrm>
            <a:off x="5562600" y="16002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392" name="Line 8"/>
          <p:cNvSpPr>
            <a:spLocks noChangeShapeType="1"/>
          </p:cNvSpPr>
          <p:nvPr/>
        </p:nvSpPr>
        <p:spPr bwMode="auto">
          <a:xfrm flipH="1">
            <a:off x="2057400" y="2209800"/>
            <a:ext cx="129540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393" name="Line 9"/>
          <p:cNvSpPr>
            <a:spLocks noChangeShapeType="1"/>
          </p:cNvSpPr>
          <p:nvPr/>
        </p:nvSpPr>
        <p:spPr bwMode="auto">
          <a:xfrm>
            <a:off x="4724400" y="2362200"/>
            <a:ext cx="3810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395" name="Text Box 11"/>
          <p:cNvSpPr txBox="1">
            <a:spLocks noChangeArrowheads="1"/>
          </p:cNvSpPr>
          <p:nvPr/>
        </p:nvSpPr>
        <p:spPr bwMode="auto">
          <a:xfrm>
            <a:off x="5581650" y="1187450"/>
            <a:ext cx="5461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t-EE" sz="1600"/>
              <a:t>H</a:t>
            </a:r>
            <a:r>
              <a:rPr lang="et-EE" sz="1600" baseline="-25000"/>
              <a:t>2</a:t>
            </a:r>
            <a:r>
              <a:rPr lang="et-EE" sz="1600"/>
              <a:t>O</a:t>
            </a:r>
            <a:endParaRPr lang="en-GB" sz="1600" baseline="-25000"/>
          </a:p>
        </p:txBody>
      </p:sp>
      <p:sp>
        <p:nvSpPr>
          <p:cNvPr id="16396" name="Text Box 12"/>
          <p:cNvSpPr txBox="1">
            <a:spLocks noChangeArrowheads="1"/>
          </p:cNvSpPr>
          <p:nvPr/>
        </p:nvSpPr>
        <p:spPr bwMode="auto">
          <a:xfrm>
            <a:off x="5410200" y="1676400"/>
            <a:ext cx="10033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t-EE" sz="1600"/>
              <a:t>pH&gt;8-9</a:t>
            </a:r>
            <a:endParaRPr lang="en-GB" sz="1600" baseline="-25000"/>
          </a:p>
        </p:txBody>
      </p:sp>
      <p:graphicFrame>
        <p:nvGraphicFramePr>
          <p:cNvPr id="16397" name="Object 13"/>
          <p:cNvGraphicFramePr>
            <a:graphicFrameLocks noChangeAspect="1"/>
          </p:cNvGraphicFramePr>
          <p:nvPr/>
        </p:nvGraphicFramePr>
        <p:xfrm>
          <a:off x="6808788" y="914400"/>
          <a:ext cx="1497012" cy="1446213"/>
        </p:xfrm>
        <a:graphic>
          <a:graphicData uri="http://schemas.openxmlformats.org/presentationml/2006/ole">
            <p:oleObj spid="_x0000_s16397" name="ChemSketch" r:id="rId5" imgW="2993040" imgH="2892600" progId="ACD.ChemSketch.20">
              <p:embed/>
            </p:oleObj>
          </a:graphicData>
        </a:graphic>
      </p:graphicFrame>
      <p:sp>
        <p:nvSpPr>
          <p:cNvPr id="16398" name="Text Box 14"/>
          <p:cNvSpPr txBox="1">
            <a:spLocks noChangeArrowheads="1"/>
          </p:cNvSpPr>
          <p:nvPr/>
        </p:nvSpPr>
        <p:spPr bwMode="auto">
          <a:xfrm>
            <a:off x="2286000" y="1676400"/>
            <a:ext cx="7747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t-EE" sz="1600"/>
              <a:t>pH5</a:t>
            </a:r>
            <a:endParaRPr lang="en-GB" sz="1600" baseline="-25000"/>
          </a:p>
        </p:txBody>
      </p:sp>
      <p:sp>
        <p:nvSpPr>
          <p:cNvPr id="16399" name="Text Box 15"/>
          <p:cNvSpPr txBox="1">
            <a:spLocks noChangeArrowheads="1"/>
          </p:cNvSpPr>
          <p:nvPr/>
        </p:nvSpPr>
        <p:spPr bwMode="auto">
          <a:xfrm>
            <a:off x="4953000" y="2438400"/>
            <a:ext cx="762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t-EE" sz="1600"/>
              <a:t>R-NH</a:t>
            </a:r>
            <a:r>
              <a:rPr lang="et-EE" sz="1600" baseline="-25000"/>
              <a:t>2</a:t>
            </a:r>
            <a:endParaRPr lang="en-GB" sz="1600" baseline="-25000"/>
          </a:p>
        </p:txBody>
      </p:sp>
      <p:sp>
        <p:nvSpPr>
          <p:cNvPr id="16400" name="Text Box 16"/>
          <p:cNvSpPr txBox="1">
            <a:spLocks noChangeArrowheads="1"/>
          </p:cNvSpPr>
          <p:nvPr/>
        </p:nvSpPr>
        <p:spPr bwMode="auto">
          <a:xfrm>
            <a:off x="5029200" y="2743200"/>
            <a:ext cx="990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t-EE" sz="1600"/>
              <a:t>pH~pK</a:t>
            </a:r>
            <a:r>
              <a:rPr lang="et-EE" sz="1600" baseline="-25000"/>
              <a:t>a</a:t>
            </a:r>
            <a:endParaRPr lang="en-GB" sz="1600" baseline="-25000"/>
          </a:p>
        </p:txBody>
      </p:sp>
      <p:graphicFrame>
        <p:nvGraphicFramePr>
          <p:cNvPr id="16401" name="Object 17"/>
          <p:cNvGraphicFramePr>
            <a:graphicFrameLocks noChangeAspect="1"/>
          </p:cNvGraphicFramePr>
          <p:nvPr/>
        </p:nvGraphicFramePr>
        <p:xfrm>
          <a:off x="5284788" y="3514725"/>
          <a:ext cx="1497012" cy="1584325"/>
        </p:xfrm>
        <a:graphic>
          <a:graphicData uri="http://schemas.openxmlformats.org/presentationml/2006/ole">
            <p:oleObj spid="_x0000_s16401" name="ChemSketch" r:id="rId6" imgW="2993040" imgH="3169800" progId="ACD.ChemSketch.20">
              <p:embed/>
            </p:oleObj>
          </a:graphicData>
        </a:graphic>
      </p:graphicFrame>
      <p:sp>
        <p:nvSpPr>
          <p:cNvPr id="16402" name="Text Box 18"/>
          <p:cNvSpPr txBox="1">
            <a:spLocks noChangeArrowheads="1"/>
          </p:cNvSpPr>
          <p:nvPr/>
        </p:nvSpPr>
        <p:spPr bwMode="auto">
          <a:xfrm>
            <a:off x="593725" y="5522913"/>
            <a:ext cx="8286750" cy="1370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t-EE" sz="1200"/>
              <a:t>Bisulfiti adukti moodustumine on pH-st sõltuv pöörduv reaktsioon: 1 M NaHSO</a:t>
            </a:r>
            <a:r>
              <a:rPr lang="et-EE" sz="1200" baseline="-25000"/>
              <a:t>3</a:t>
            </a:r>
            <a:r>
              <a:rPr lang="et-EE" sz="1200"/>
              <a:t> pH5 20</a:t>
            </a:r>
            <a:r>
              <a:rPr lang="et-EE" sz="1200" baseline="30000"/>
              <a:t>0</a:t>
            </a:r>
            <a:r>
              <a:rPr lang="et-EE" sz="1200"/>
              <a:t>C &gt;70% adukti, bisulfiti liia eemaldamisel</a:t>
            </a:r>
            <a:br>
              <a:rPr lang="et-EE" sz="1200"/>
            </a:br>
            <a:r>
              <a:rPr lang="et-EE" sz="1200"/>
              <a:t>adukt laguneb.Reaktsioon on täielikult pöörduv kuni pH7. Leeliselisemas keskkonnas toimub adukti deamineerumine ning uridiini</a:t>
            </a:r>
            <a:br>
              <a:rPr lang="et-EE" sz="1200"/>
            </a:br>
            <a:r>
              <a:rPr lang="et-EE" sz="1200"/>
              <a:t>bisulfit adukti elimineerimisreaktsioon (uridiini bisulfitreaktsiooni pöördreaktsioon). Seda reaktsiooni kasutatakse genoomse DNA</a:t>
            </a:r>
            <a:br>
              <a:rPr lang="et-EE" sz="1200"/>
            </a:br>
            <a:r>
              <a:rPr lang="et-EE" sz="1200"/>
              <a:t>C-metüleerimise analüüsil. Deamineerumisprotsess on suhteliselt aeglane pH8-10</a:t>
            </a:r>
          </a:p>
          <a:p>
            <a:r>
              <a:rPr lang="et-EE" sz="1200"/>
              <a:t>ning kui reaktsioonikeskkonnas on tugev nukleofiil (s.t. R-NH</a:t>
            </a:r>
            <a:r>
              <a:rPr lang="et-EE" sz="1200" baseline="-25000"/>
              <a:t>2</a:t>
            </a:r>
            <a:r>
              <a:rPr lang="et-EE" sz="1200"/>
              <a:t>), siis toimub kiirem ümberamineerimisreaktsioon, bisulfitiooni </a:t>
            </a:r>
            <a:br>
              <a:rPr lang="et-EE" sz="1200"/>
            </a:br>
            <a:r>
              <a:rPr lang="et-EE" sz="1200"/>
              <a:t>eemaldamine (või ka kontsentratsiooni alandamine) taastab heterotsükli aromaatsuse ning fikseerib ümberamineerimisreaktsiooni </a:t>
            </a:r>
            <a:br>
              <a:rPr lang="et-EE" sz="1200"/>
            </a:br>
            <a:r>
              <a:rPr lang="et-EE" sz="1200"/>
              <a:t>tulemuse. </a:t>
            </a:r>
            <a:endParaRPr lang="en-GB" sz="1200"/>
          </a:p>
        </p:txBody>
      </p:sp>
      <p:sp>
        <p:nvSpPr>
          <p:cNvPr id="16403" name="Text Box 19"/>
          <p:cNvSpPr txBox="1">
            <a:spLocks noChangeArrowheads="1"/>
          </p:cNvSpPr>
          <p:nvPr/>
        </p:nvSpPr>
        <p:spPr bwMode="auto">
          <a:xfrm>
            <a:off x="2133600" y="2362200"/>
            <a:ext cx="685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t-EE" sz="1600"/>
              <a:t>D</a:t>
            </a:r>
            <a:r>
              <a:rPr lang="et-EE" sz="1600" baseline="-25000"/>
              <a:t>2</a:t>
            </a:r>
            <a:r>
              <a:rPr lang="et-EE" sz="1600"/>
              <a:t>O</a:t>
            </a:r>
            <a:endParaRPr lang="en-GB" sz="1600" baseline="-25000"/>
          </a:p>
        </p:txBody>
      </p:sp>
      <p:sp>
        <p:nvSpPr>
          <p:cNvPr id="16404" name="Text Box 20"/>
          <p:cNvSpPr txBox="1">
            <a:spLocks noChangeArrowheads="1"/>
          </p:cNvSpPr>
          <p:nvPr/>
        </p:nvSpPr>
        <p:spPr bwMode="auto">
          <a:xfrm>
            <a:off x="2743200" y="2743200"/>
            <a:ext cx="7747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t-EE" sz="1600"/>
              <a:t>pH5</a:t>
            </a:r>
            <a:endParaRPr lang="en-GB" sz="1600" baseline="-25000"/>
          </a:p>
        </p:txBody>
      </p:sp>
      <p:graphicFrame>
        <p:nvGraphicFramePr>
          <p:cNvPr id="16405" name="Object 21"/>
          <p:cNvGraphicFramePr>
            <a:graphicFrameLocks noChangeAspect="1"/>
          </p:cNvGraphicFramePr>
          <p:nvPr/>
        </p:nvGraphicFramePr>
        <p:xfrm>
          <a:off x="825500" y="3581400"/>
          <a:ext cx="1674813" cy="1446213"/>
        </p:xfrm>
        <a:graphic>
          <a:graphicData uri="http://schemas.openxmlformats.org/presentationml/2006/ole">
            <p:oleObj spid="_x0000_s16405" name="ChemSketch" r:id="rId7" imgW="3349800" imgH="2892600" progId="ACD.ChemSketch.20">
              <p:embed/>
            </p:oleObj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0"/>
            <a:ext cx="7772400" cy="533400"/>
          </a:xfrm>
        </p:spPr>
        <p:txBody>
          <a:bodyPr/>
          <a:lstStyle/>
          <a:p>
            <a:r>
              <a:rPr lang="et-EE" sz="2400">
                <a:solidFill>
                  <a:schemeClr val="tx1"/>
                </a:solidFill>
              </a:rPr>
              <a:t>13. Liitumisreaktsioonid OsO</a:t>
            </a:r>
            <a:r>
              <a:rPr lang="et-EE" sz="2400" baseline="-25000">
                <a:solidFill>
                  <a:schemeClr val="tx1"/>
                </a:solidFill>
              </a:rPr>
              <a:t>4</a:t>
            </a:r>
            <a:r>
              <a:rPr lang="et-EE" sz="2400">
                <a:solidFill>
                  <a:schemeClr val="tx1"/>
                </a:solidFill>
              </a:rPr>
              <a:t> ja KMnO</a:t>
            </a:r>
            <a:r>
              <a:rPr lang="et-EE" sz="2400" baseline="-25000">
                <a:solidFill>
                  <a:schemeClr val="tx1"/>
                </a:solidFill>
              </a:rPr>
              <a:t>4</a:t>
            </a:r>
            <a:endParaRPr lang="en-GB" sz="2400" baseline="-25000">
              <a:solidFill>
                <a:schemeClr val="tx1"/>
              </a:solidFill>
            </a:endParaRPr>
          </a:p>
        </p:txBody>
      </p:sp>
      <p:graphicFrame>
        <p:nvGraphicFramePr>
          <p:cNvPr id="17414" name="Object 6"/>
          <p:cNvGraphicFramePr>
            <a:graphicFrameLocks noChangeAspect="1"/>
          </p:cNvGraphicFramePr>
          <p:nvPr/>
        </p:nvGraphicFramePr>
        <p:xfrm>
          <a:off x="514350" y="700088"/>
          <a:ext cx="5319713" cy="4329112"/>
        </p:xfrm>
        <a:graphic>
          <a:graphicData uri="http://schemas.openxmlformats.org/presentationml/2006/ole">
            <p:oleObj spid="_x0000_s17414" name="ChemSketch" r:id="rId3" imgW="6650640" imgH="5413320" progId="ACD.ChemSketch.20">
              <p:embed/>
            </p:oleObj>
          </a:graphicData>
        </a:graphic>
      </p:graphicFrame>
      <p:sp>
        <p:nvSpPr>
          <p:cNvPr id="17415" name="Line 7"/>
          <p:cNvSpPr>
            <a:spLocks noChangeShapeType="1"/>
          </p:cNvSpPr>
          <p:nvPr/>
        </p:nvSpPr>
        <p:spPr bwMode="auto">
          <a:xfrm>
            <a:off x="2133600" y="1600200"/>
            <a:ext cx="1143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7416" name="Text Box 8"/>
          <p:cNvSpPr txBox="1">
            <a:spLocks noChangeArrowheads="1"/>
          </p:cNvSpPr>
          <p:nvPr/>
        </p:nvSpPr>
        <p:spPr bwMode="auto">
          <a:xfrm>
            <a:off x="2270125" y="1108075"/>
            <a:ext cx="8461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t-EE"/>
              <a:t>OsO</a:t>
            </a:r>
            <a:r>
              <a:rPr lang="et-EE" baseline="-25000"/>
              <a:t>4</a:t>
            </a:r>
            <a:endParaRPr lang="en-GB" baseline="-25000"/>
          </a:p>
        </p:txBody>
      </p:sp>
      <p:sp>
        <p:nvSpPr>
          <p:cNvPr id="17417" name="Line 9"/>
          <p:cNvSpPr>
            <a:spLocks noChangeShapeType="1"/>
          </p:cNvSpPr>
          <p:nvPr/>
        </p:nvSpPr>
        <p:spPr bwMode="auto">
          <a:xfrm>
            <a:off x="1600200" y="2362200"/>
            <a:ext cx="1371600" cy="1219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7418" name="Text Box 10"/>
          <p:cNvSpPr txBox="1">
            <a:spLocks noChangeArrowheads="1"/>
          </p:cNvSpPr>
          <p:nvPr/>
        </p:nvSpPr>
        <p:spPr bwMode="auto">
          <a:xfrm>
            <a:off x="2041525" y="2251075"/>
            <a:ext cx="11509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t-EE"/>
              <a:t>KMnO</a:t>
            </a:r>
            <a:r>
              <a:rPr lang="et-EE" baseline="-25000"/>
              <a:t>4</a:t>
            </a:r>
            <a:endParaRPr lang="en-GB" baseline="-25000"/>
          </a:p>
        </p:txBody>
      </p:sp>
      <p:sp>
        <p:nvSpPr>
          <p:cNvPr id="17419" name="Line 11"/>
          <p:cNvSpPr>
            <a:spLocks noChangeShapeType="1"/>
          </p:cNvSpPr>
          <p:nvPr/>
        </p:nvSpPr>
        <p:spPr bwMode="auto">
          <a:xfrm flipH="1">
            <a:off x="4038600" y="2514600"/>
            <a:ext cx="609600" cy="762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7420" name="Text Box 12"/>
          <p:cNvSpPr txBox="1">
            <a:spLocks noChangeArrowheads="1"/>
          </p:cNvSpPr>
          <p:nvPr/>
        </p:nvSpPr>
        <p:spPr bwMode="auto">
          <a:xfrm>
            <a:off x="4479925" y="2632075"/>
            <a:ext cx="7270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t-EE"/>
              <a:t>H</a:t>
            </a:r>
            <a:r>
              <a:rPr lang="et-EE" baseline="-25000"/>
              <a:t>2</a:t>
            </a:r>
            <a:r>
              <a:rPr lang="et-EE"/>
              <a:t>O</a:t>
            </a:r>
            <a:endParaRPr lang="en-GB"/>
          </a:p>
        </p:txBody>
      </p:sp>
      <p:sp>
        <p:nvSpPr>
          <p:cNvPr id="17421" name="Line 13"/>
          <p:cNvSpPr>
            <a:spLocks noChangeShapeType="1"/>
          </p:cNvSpPr>
          <p:nvPr/>
        </p:nvSpPr>
        <p:spPr bwMode="auto">
          <a:xfrm>
            <a:off x="4724400" y="41148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graphicFrame>
        <p:nvGraphicFramePr>
          <p:cNvPr id="17422" name="Object 14"/>
          <p:cNvGraphicFramePr>
            <a:graphicFrameLocks noChangeAspect="1"/>
          </p:cNvGraphicFramePr>
          <p:nvPr/>
        </p:nvGraphicFramePr>
        <p:xfrm>
          <a:off x="6019800" y="3429000"/>
          <a:ext cx="1582738" cy="1660525"/>
        </p:xfrm>
        <a:graphic>
          <a:graphicData uri="http://schemas.openxmlformats.org/presentationml/2006/ole">
            <p:oleObj spid="_x0000_s17422" name="ChemSketch" r:id="rId4" imgW="1984320" imgH="2081880" progId="ACD.ChemSketch.20">
              <p:embed/>
            </p:oleObj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0"/>
            <a:ext cx="7772400" cy="533400"/>
          </a:xfrm>
        </p:spPr>
        <p:txBody>
          <a:bodyPr/>
          <a:lstStyle/>
          <a:p>
            <a:r>
              <a:rPr lang="et-EE" sz="2800">
                <a:solidFill>
                  <a:schemeClr val="tx1"/>
                </a:solidFill>
              </a:rPr>
              <a:t>14a. Fotoreaktsioonid</a:t>
            </a:r>
            <a:endParaRPr lang="en-GB" sz="2800" baseline="-25000">
              <a:solidFill>
                <a:schemeClr val="tx1"/>
              </a:solidFill>
            </a:endParaRPr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33650" y="1023938"/>
            <a:ext cx="4076700" cy="481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517525" y="574675"/>
            <a:ext cx="5686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t-EE"/>
              <a:t>Tümidiini dimeeri moodustumine UV-toimel</a:t>
            </a:r>
            <a:endParaRPr lang="en-GB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323850" y="1346200"/>
            <a:ext cx="8591550" cy="320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eaLnBrk="0" hangingPunct="0">
              <a:lnSpc>
                <a:spcPct val="96000"/>
              </a:lnSpc>
              <a:spcBef>
                <a:spcPct val="40000"/>
              </a:spcBef>
              <a:spcAft>
                <a:spcPct val="40000"/>
              </a:spcAft>
            </a:pPr>
            <a:r>
              <a:rPr lang="en-GB" sz="1800"/>
              <a:t>5. Uratsüüli ja tsütosiini puhul reageerib ergastatud heterotsükkel veega, mille tulemusel topeltside C5-C6 katkeb, positsiooni C6 lisandub OH-rühm. Uratsüüli puhul moodustub 6-oksü-5,6-dihüdrouratsüül, tsütosiiini puhul analoogne 6-oksü-5,6-dihüdrotsütosiin. Uratsüüli fotohüdraat on stabiilsem kui tsütosiini fotohüdraat. Fotohüdraadi moodustumise kiirus tsütidiini puhul on pH sõltuv - protoneeritud vorm reageerib märksa aeglasemalt, uridiini puhul muutub kiirus pH-st vähe. Samuti võib ergastatud uratsüül reageerida piirituste ja tsüaniidiga (reaktsioon analoogne veega).</a:t>
            </a:r>
          </a:p>
          <a:p>
            <a:pPr eaLnBrk="0" hangingPunct="0">
              <a:lnSpc>
                <a:spcPct val="96000"/>
              </a:lnSpc>
              <a:spcBef>
                <a:spcPct val="40000"/>
              </a:spcBef>
              <a:spcAft>
                <a:spcPct val="40000"/>
              </a:spcAft>
            </a:pPr>
            <a:r>
              <a:rPr lang="en-GB" sz="1800"/>
              <a:t>6. Uridiini ja tsütidiini fotohüdraadid lagunevad algseteks nukleosiidideks tagasi. Uridiini puhul soodustab pöördreaktsiooni happeline keskkond ja kõrge temperatuur (90 kraadi), tsütidiini puhul toimub pöördreaktsioon maksimaalkiirusega pH ~5 juures ja kaasneb vähemal määral deamineerumisega.</a:t>
            </a:r>
          </a:p>
        </p:txBody>
      </p:sp>
      <p:pic>
        <p:nvPicPr>
          <p:cNvPr id="19459" name="Picture 3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66838" y="4983163"/>
            <a:ext cx="6096000" cy="159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6934200" y="6164263"/>
            <a:ext cx="76200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461" name="Line 5"/>
          <p:cNvSpPr>
            <a:spLocks noChangeShapeType="1"/>
          </p:cNvSpPr>
          <p:nvPr/>
        </p:nvSpPr>
        <p:spPr bwMode="auto">
          <a:xfrm>
            <a:off x="6858000" y="6316663"/>
            <a:ext cx="0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6765925" y="6461125"/>
            <a:ext cx="26828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eaLnBrk="0" hangingPunct="0"/>
            <a:r>
              <a:rPr lang="en-GB" sz="1000"/>
              <a:t>R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09600" y="0"/>
            <a:ext cx="7772400" cy="609600"/>
          </a:xfrm>
        </p:spPr>
        <p:txBody>
          <a:bodyPr/>
          <a:lstStyle/>
          <a:p>
            <a:r>
              <a:rPr lang="et-EE" sz="2800"/>
              <a:t>1. Halogeenimine</a:t>
            </a:r>
            <a:endParaRPr lang="en-GB" sz="2800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/>
        </p:nvGraphicFramePr>
        <p:xfrm>
          <a:off x="838200" y="1219200"/>
          <a:ext cx="1676400" cy="1489075"/>
        </p:xfrm>
        <a:graphic>
          <a:graphicData uri="http://schemas.openxmlformats.org/presentationml/2006/ole">
            <p:oleObj spid="_x0000_s3075" name="ChemSketch" r:id="rId3" imgW="3352680" imgH="2977920" progId="ACD.ChemSketch.20">
              <p:embed/>
            </p:oleObj>
          </a:graphicData>
        </a:graphic>
      </p:graphicFrame>
      <p:sp>
        <p:nvSpPr>
          <p:cNvPr id="3076" name="Line 4"/>
          <p:cNvSpPr>
            <a:spLocks noChangeShapeType="1"/>
          </p:cNvSpPr>
          <p:nvPr/>
        </p:nvSpPr>
        <p:spPr bwMode="auto">
          <a:xfrm>
            <a:off x="2743200" y="22098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2727325" y="1714500"/>
            <a:ext cx="8159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t-EE" sz="1800"/>
              <a:t>Hal</a:t>
            </a:r>
            <a:r>
              <a:rPr lang="et-EE" sz="1800" baseline="30000"/>
              <a:t>+</a:t>
            </a:r>
            <a:r>
              <a:rPr lang="et-EE" sz="1800"/>
              <a:t>X</a:t>
            </a:r>
            <a:r>
              <a:rPr lang="et-EE" sz="1800" baseline="30000"/>
              <a:t>-</a:t>
            </a:r>
            <a:endParaRPr lang="en-GB" sz="1800" baseline="30000"/>
          </a:p>
        </p:txBody>
      </p:sp>
      <p:graphicFrame>
        <p:nvGraphicFramePr>
          <p:cNvPr id="3078" name="Object 6"/>
          <p:cNvGraphicFramePr>
            <a:graphicFrameLocks noChangeAspect="1"/>
          </p:cNvGraphicFramePr>
          <p:nvPr/>
        </p:nvGraphicFramePr>
        <p:xfrm>
          <a:off x="4114800" y="1295400"/>
          <a:ext cx="1676400" cy="1489075"/>
        </p:xfrm>
        <a:graphic>
          <a:graphicData uri="http://schemas.openxmlformats.org/presentationml/2006/ole">
            <p:oleObj spid="_x0000_s3078" name="ChemSketch" r:id="rId4" imgW="3352680" imgH="2977920" progId="ACD.ChemSketch.20">
              <p:embed/>
            </p:oleObj>
          </a:graphicData>
        </a:graphic>
      </p:graphicFrame>
      <p:graphicFrame>
        <p:nvGraphicFramePr>
          <p:cNvPr id="3079" name="Object 7"/>
          <p:cNvGraphicFramePr>
            <a:graphicFrameLocks noChangeAspect="1"/>
          </p:cNvGraphicFramePr>
          <p:nvPr/>
        </p:nvGraphicFramePr>
        <p:xfrm>
          <a:off x="304800" y="3124200"/>
          <a:ext cx="1676400" cy="1489075"/>
        </p:xfrm>
        <a:graphic>
          <a:graphicData uri="http://schemas.openxmlformats.org/presentationml/2006/ole">
            <p:oleObj spid="_x0000_s3079" name="ChemSketch" r:id="rId5" imgW="3352680" imgH="2977920" progId="ACD.ChemSketch.20">
              <p:embed/>
            </p:oleObj>
          </a:graphicData>
        </a:graphic>
      </p:graphicFrame>
      <p:graphicFrame>
        <p:nvGraphicFramePr>
          <p:cNvPr id="3081" name="Object 9"/>
          <p:cNvGraphicFramePr>
            <a:graphicFrameLocks noChangeAspect="1"/>
          </p:cNvGraphicFramePr>
          <p:nvPr/>
        </p:nvGraphicFramePr>
        <p:xfrm>
          <a:off x="6477000" y="3276600"/>
          <a:ext cx="1730375" cy="1487488"/>
        </p:xfrm>
        <a:graphic>
          <a:graphicData uri="http://schemas.openxmlformats.org/presentationml/2006/ole">
            <p:oleObj spid="_x0000_s3081" name="ChemSketch" r:id="rId6" imgW="3462480" imgH="2977920" progId="ACD.ChemSketch.20">
              <p:embed/>
            </p:oleObj>
          </a:graphicData>
        </a:graphic>
      </p:graphicFrame>
      <p:graphicFrame>
        <p:nvGraphicFramePr>
          <p:cNvPr id="3082" name="Object 10"/>
          <p:cNvGraphicFramePr>
            <a:graphicFrameLocks noChangeAspect="1"/>
          </p:cNvGraphicFramePr>
          <p:nvPr/>
        </p:nvGraphicFramePr>
        <p:xfrm>
          <a:off x="1295400" y="5105400"/>
          <a:ext cx="1698625" cy="1487488"/>
        </p:xfrm>
        <a:graphic>
          <a:graphicData uri="http://schemas.openxmlformats.org/presentationml/2006/ole">
            <p:oleObj spid="_x0000_s3082" name="ChemSketch" r:id="rId7" imgW="3398400" imgH="2977920" progId="ACD.ChemSketch.20">
              <p:embed/>
            </p:oleObj>
          </a:graphicData>
        </a:graphic>
      </p:graphicFrame>
      <p:sp>
        <p:nvSpPr>
          <p:cNvPr id="3083" name="Line 11"/>
          <p:cNvSpPr>
            <a:spLocks noChangeShapeType="1"/>
          </p:cNvSpPr>
          <p:nvPr/>
        </p:nvSpPr>
        <p:spPr bwMode="auto">
          <a:xfrm>
            <a:off x="2286000" y="411480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084" name="Line 12"/>
          <p:cNvSpPr>
            <a:spLocks noChangeShapeType="1"/>
          </p:cNvSpPr>
          <p:nvPr/>
        </p:nvSpPr>
        <p:spPr bwMode="auto">
          <a:xfrm>
            <a:off x="5410200" y="411480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graphicFrame>
        <p:nvGraphicFramePr>
          <p:cNvPr id="3085" name="Object 13"/>
          <p:cNvGraphicFramePr>
            <a:graphicFrameLocks noChangeAspect="1"/>
          </p:cNvGraphicFramePr>
          <p:nvPr/>
        </p:nvGraphicFramePr>
        <p:xfrm>
          <a:off x="3352800" y="3276600"/>
          <a:ext cx="1712913" cy="1489075"/>
        </p:xfrm>
        <a:graphic>
          <a:graphicData uri="http://schemas.openxmlformats.org/presentationml/2006/ole">
            <p:oleObj spid="_x0000_s3085" name="ChemSketch" r:id="rId8" imgW="3426120" imgH="2977920" progId="ACD.ChemSketch.20">
              <p:embed/>
            </p:oleObj>
          </a:graphicData>
        </a:graphic>
      </p:graphicFrame>
      <p:sp>
        <p:nvSpPr>
          <p:cNvPr id="3086" name="Line 14"/>
          <p:cNvSpPr>
            <a:spLocks noChangeShapeType="1"/>
          </p:cNvSpPr>
          <p:nvPr/>
        </p:nvSpPr>
        <p:spPr bwMode="auto">
          <a:xfrm>
            <a:off x="3429000" y="59436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graphicFrame>
        <p:nvGraphicFramePr>
          <p:cNvPr id="3087" name="Object 15"/>
          <p:cNvGraphicFramePr>
            <a:graphicFrameLocks noChangeAspect="1"/>
          </p:cNvGraphicFramePr>
          <p:nvPr/>
        </p:nvGraphicFramePr>
        <p:xfrm>
          <a:off x="5105400" y="5105400"/>
          <a:ext cx="1809750" cy="1489075"/>
        </p:xfrm>
        <a:graphic>
          <a:graphicData uri="http://schemas.openxmlformats.org/presentationml/2006/ole">
            <p:oleObj spid="_x0000_s3087" name="ChemSketch" r:id="rId9" imgW="3618000" imgH="2977920" progId="ACD.ChemSketch.20">
              <p:embed/>
            </p:oleObj>
          </a:graphicData>
        </a:graphic>
      </p:graphicFrame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3336925" y="5524500"/>
            <a:ext cx="958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t-EE" sz="1800"/>
              <a:t>Br</a:t>
            </a:r>
            <a:r>
              <a:rPr lang="et-EE" sz="1800" baseline="-25000"/>
              <a:t>2</a:t>
            </a:r>
            <a:r>
              <a:rPr lang="et-EE" sz="1800"/>
              <a:t>;H</a:t>
            </a:r>
            <a:r>
              <a:rPr lang="et-EE" sz="1800" baseline="-25000"/>
              <a:t>2</a:t>
            </a:r>
            <a:r>
              <a:rPr lang="et-EE" sz="1800"/>
              <a:t>O</a:t>
            </a:r>
            <a:endParaRPr lang="en-GB" sz="1800"/>
          </a:p>
        </p:txBody>
      </p:sp>
      <p:sp>
        <p:nvSpPr>
          <p:cNvPr id="3089" name="Line 17"/>
          <p:cNvSpPr>
            <a:spLocks noChangeShapeType="1"/>
          </p:cNvSpPr>
          <p:nvPr/>
        </p:nvSpPr>
        <p:spPr bwMode="auto">
          <a:xfrm>
            <a:off x="228600" y="5943600"/>
            <a:ext cx="76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090" name="Text Box 18"/>
          <p:cNvSpPr txBox="1">
            <a:spLocks noChangeArrowheads="1"/>
          </p:cNvSpPr>
          <p:nvPr/>
        </p:nvSpPr>
        <p:spPr bwMode="auto">
          <a:xfrm>
            <a:off x="228600" y="5943600"/>
            <a:ext cx="6143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t-EE" sz="1600"/>
              <a:t>-H</a:t>
            </a:r>
            <a:r>
              <a:rPr lang="et-EE" sz="1600" baseline="-25000"/>
              <a:t>2</a:t>
            </a:r>
            <a:r>
              <a:rPr lang="et-EE" sz="1600"/>
              <a:t>O</a:t>
            </a:r>
            <a:endParaRPr lang="en-GB" sz="1600"/>
          </a:p>
        </p:txBody>
      </p:sp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5481638" y="4191000"/>
            <a:ext cx="4778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t-EE" sz="1600"/>
              <a:t>-H</a:t>
            </a:r>
            <a:r>
              <a:rPr lang="et-EE" sz="1600" baseline="30000"/>
              <a:t>+</a:t>
            </a:r>
            <a:endParaRPr lang="en-GB" sz="1600" baseline="30000"/>
          </a:p>
        </p:txBody>
      </p:sp>
      <p:sp>
        <p:nvSpPr>
          <p:cNvPr id="3092" name="Text Box 20"/>
          <p:cNvSpPr txBox="1">
            <a:spLocks noChangeArrowheads="1"/>
          </p:cNvSpPr>
          <p:nvPr/>
        </p:nvSpPr>
        <p:spPr bwMode="auto">
          <a:xfrm>
            <a:off x="5405438" y="3702050"/>
            <a:ext cx="660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t-EE" sz="1600"/>
              <a:t>+H</a:t>
            </a:r>
            <a:r>
              <a:rPr lang="et-EE" sz="1600" baseline="-25000"/>
              <a:t>2</a:t>
            </a:r>
            <a:r>
              <a:rPr lang="et-EE" sz="1600"/>
              <a:t>O</a:t>
            </a:r>
            <a:endParaRPr lang="en-GB" sz="1600"/>
          </a:p>
        </p:txBody>
      </p:sp>
      <p:sp>
        <p:nvSpPr>
          <p:cNvPr id="3093" name="Text Box 21"/>
          <p:cNvSpPr txBox="1">
            <a:spLocks noChangeArrowheads="1"/>
          </p:cNvSpPr>
          <p:nvPr/>
        </p:nvSpPr>
        <p:spPr bwMode="auto">
          <a:xfrm>
            <a:off x="2193925" y="3619500"/>
            <a:ext cx="9048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t-EE" sz="1800"/>
              <a:t>BrO</a:t>
            </a:r>
            <a:r>
              <a:rPr lang="et-EE" sz="1800" baseline="30000"/>
              <a:t>+</a:t>
            </a:r>
            <a:r>
              <a:rPr lang="et-EE" sz="1800"/>
              <a:t>H</a:t>
            </a:r>
            <a:r>
              <a:rPr lang="et-EE" sz="1800" baseline="-25000"/>
              <a:t>2</a:t>
            </a:r>
            <a:endParaRPr lang="en-GB" sz="1800" baseline="-250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09600" y="152400"/>
            <a:ext cx="7772400" cy="533400"/>
          </a:xfrm>
        </p:spPr>
        <p:txBody>
          <a:bodyPr/>
          <a:lstStyle/>
          <a:p>
            <a:r>
              <a:rPr lang="et-EE" sz="2800"/>
              <a:t>2. Hüdroksü- ja aminometüülimine</a:t>
            </a:r>
            <a:endParaRPr lang="en-GB" sz="2800"/>
          </a:p>
        </p:txBody>
      </p:sp>
      <p:graphicFrame>
        <p:nvGraphicFramePr>
          <p:cNvPr id="4099" name="Object 3"/>
          <p:cNvGraphicFramePr>
            <a:graphicFrameLocks noChangeAspect="1"/>
          </p:cNvGraphicFramePr>
          <p:nvPr/>
        </p:nvGraphicFramePr>
        <p:xfrm>
          <a:off x="838200" y="1295400"/>
          <a:ext cx="1493838" cy="1489075"/>
        </p:xfrm>
        <a:graphic>
          <a:graphicData uri="http://schemas.openxmlformats.org/presentationml/2006/ole">
            <p:oleObj spid="_x0000_s4099" name="ChemSketch" r:id="rId3" imgW="2986920" imgH="2977920" progId="ACD.ChemSketch.20">
              <p:embed/>
            </p:oleObj>
          </a:graphicData>
        </a:graphic>
      </p:graphicFrame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2590800" y="2133600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2514600" y="1676400"/>
            <a:ext cx="11525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t-EE" sz="1600"/>
              <a:t>HCHO;HCl</a:t>
            </a:r>
            <a:endParaRPr lang="en-GB" sz="1600"/>
          </a:p>
        </p:txBody>
      </p:sp>
      <p:graphicFrame>
        <p:nvGraphicFramePr>
          <p:cNvPr id="4102" name="Object 6"/>
          <p:cNvGraphicFramePr>
            <a:graphicFrameLocks noChangeAspect="1"/>
          </p:cNvGraphicFramePr>
          <p:nvPr/>
        </p:nvGraphicFramePr>
        <p:xfrm>
          <a:off x="4038600" y="1371600"/>
          <a:ext cx="2025650" cy="1490663"/>
        </p:xfrm>
        <a:graphic>
          <a:graphicData uri="http://schemas.openxmlformats.org/presentationml/2006/ole">
            <p:oleObj spid="_x0000_s4102" name="ChemSketch" r:id="rId4" imgW="4047840" imgH="2977920" progId="ACD.ChemSketch.20">
              <p:embed/>
            </p:oleObj>
          </a:graphicData>
        </a:graphic>
      </p:graphicFrame>
      <p:graphicFrame>
        <p:nvGraphicFramePr>
          <p:cNvPr id="4103" name="Object 7"/>
          <p:cNvGraphicFramePr>
            <a:graphicFrameLocks noChangeAspect="1"/>
          </p:cNvGraphicFramePr>
          <p:nvPr/>
        </p:nvGraphicFramePr>
        <p:xfrm>
          <a:off x="762000" y="3768725"/>
          <a:ext cx="1493838" cy="1489075"/>
        </p:xfrm>
        <a:graphic>
          <a:graphicData uri="http://schemas.openxmlformats.org/presentationml/2006/ole">
            <p:oleObj spid="_x0000_s4103" name="ChemSketch" r:id="rId5" imgW="2986920" imgH="2977920" progId="ACD.ChemSketch.20">
              <p:embed/>
            </p:oleObj>
          </a:graphicData>
        </a:graphic>
      </p:graphicFrame>
      <p:sp>
        <p:nvSpPr>
          <p:cNvPr id="4104" name="Line 8"/>
          <p:cNvSpPr>
            <a:spLocks noChangeShapeType="1"/>
          </p:cNvSpPr>
          <p:nvPr/>
        </p:nvSpPr>
        <p:spPr bwMode="auto">
          <a:xfrm>
            <a:off x="2743200" y="4876800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2590800" y="4387850"/>
            <a:ext cx="14938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t-EE" sz="1600"/>
              <a:t>HCHO;NH(Et)</a:t>
            </a:r>
            <a:r>
              <a:rPr lang="et-EE" sz="1600" baseline="-25000"/>
              <a:t>2</a:t>
            </a:r>
            <a:endParaRPr lang="en-GB" sz="1600" baseline="-25000"/>
          </a:p>
        </p:txBody>
      </p:sp>
      <p:graphicFrame>
        <p:nvGraphicFramePr>
          <p:cNvPr id="4106" name="Object 10"/>
          <p:cNvGraphicFramePr>
            <a:graphicFrameLocks noChangeAspect="1"/>
          </p:cNvGraphicFramePr>
          <p:nvPr/>
        </p:nvGraphicFramePr>
        <p:xfrm>
          <a:off x="4419600" y="3810000"/>
          <a:ext cx="2130425" cy="1498600"/>
        </p:xfrm>
        <a:graphic>
          <a:graphicData uri="http://schemas.openxmlformats.org/presentationml/2006/ole">
            <p:oleObj spid="_x0000_s4106" name="ChemSketch" r:id="rId6" imgW="4254840" imgH="2990160" progId="ACD.ChemSketch.20">
              <p:embed/>
            </p:oleObj>
          </a:graphicData>
        </a:graphic>
      </p:graphicFrame>
      <p:sp>
        <p:nvSpPr>
          <p:cNvPr id="4108" name="Text Box 12"/>
          <p:cNvSpPr txBox="1">
            <a:spLocks noChangeArrowheads="1"/>
          </p:cNvSpPr>
          <p:nvPr/>
        </p:nvSpPr>
        <p:spPr bwMode="auto">
          <a:xfrm>
            <a:off x="2362200" y="2332038"/>
            <a:ext cx="14668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/>
              <a:t>100</a:t>
            </a:r>
            <a:r>
              <a:rPr lang="en-US" sz="1400" baseline="30000"/>
              <a:t>0 </a:t>
            </a:r>
            <a:r>
              <a:rPr lang="en-US" sz="1400"/>
              <a:t>C, 0.5M HCl</a:t>
            </a:r>
            <a:endParaRPr lang="en-GB" sz="1400"/>
          </a:p>
        </p:txBody>
      </p:sp>
      <p:sp>
        <p:nvSpPr>
          <p:cNvPr id="4110" name="Text Box 14"/>
          <p:cNvSpPr txBox="1">
            <a:spLocks noChangeArrowheads="1"/>
          </p:cNvSpPr>
          <p:nvPr/>
        </p:nvSpPr>
        <p:spPr bwMode="auto">
          <a:xfrm>
            <a:off x="6461125" y="1331913"/>
            <a:ext cx="257016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/>
              <a:t>Ts</a:t>
            </a:r>
            <a:r>
              <a:rPr lang="et-EE" sz="1200"/>
              <a:t>ütidiin happelises keskkonnas ei</a:t>
            </a:r>
            <a:br>
              <a:rPr lang="et-EE" sz="1200"/>
            </a:br>
            <a:r>
              <a:rPr lang="et-EE" sz="1200"/>
              <a:t>reageeri (heterotsükkel protoneeritud),</a:t>
            </a:r>
          </a:p>
          <a:p>
            <a:r>
              <a:rPr lang="et-EE" sz="1200"/>
              <a:t>Leeliselises keskkonnas annab madala </a:t>
            </a:r>
            <a:br>
              <a:rPr lang="et-EE" sz="1200"/>
            </a:br>
            <a:r>
              <a:rPr lang="et-EE" sz="1200"/>
              <a:t>saagisega 5-hüdroksümetüültsütidiini</a:t>
            </a:r>
            <a:endParaRPr lang="en-GB" sz="1200"/>
          </a:p>
        </p:txBody>
      </p:sp>
      <p:sp>
        <p:nvSpPr>
          <p:cNvPr id="4111" name="Text Box 15"/>
          <p:cNvSpPr txBox="1">
            <a:spLocks noChangeArrowheads="1"/>
          </p:cNvSpPr>
          <p:nvPr/>
        </p:nvSpPr>
        <p:spPr bwMode="auto">
          <a:xfrm>
            <a:off x="4876800" y="5638800"/>
            <a:ext cx="10636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t-EE" sz="1400"/>
              <a:t>Saagis 50 %</a:t>
            </a:r>
            <a:endParaRPr lang="en-GB" sz="14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0"/>
            <a:ext cx="7772400" cy="609600"/>
          </a:xfrm>
        </p:spPr>
        <p:txBody>
          <a:bodyPr/>
          <a:lstStyle/>
          <a:p>
            <a:r>
              <a:rPr lang="et-EE" sz="2800"/>
              <a:t>3. N-oksiidi moodustumine</a:t>
            </a:r>
            <a:endParaRPr lang="en-GB" sz="2800"/>
          </a:p>
        </p:txBody>
      </p:sp>
      <p:graphicFrame>
        <p:nvGraphicFramePr>
          <p:cNvPr id="5123" name="Object 3"/>
          <p:cNvGraphicFramePr>
            <a:graphicFrameLocks noChangeAspect="1"/>
          </p:cNvGraphicFramePr>
          <p:nvPr/>
        </p:nvGraphicFramePr>
        <p:xfrm>
          <a:off x="1143000" y="1524000"/>
          <a:ext cx="1673225" cy="1447800"/>
        </p:xfrm>
        <a:graphic>
          <a:graphicData uri="http://schemas.openxmlformats.org/presentationml/2006/ole">
            <p:oleObj spid="_x0000_s5123" name="ChemSketch" r:id="rId3" imgW="3343680" imgH="2892600" progId="ACD.ChemSketch.20">
              <p:embed/>
            </p:oleObj>
          </a:graphicData>
        </a:graphic>
      </p:graphicFrame>
      <p:sp>
        <p:nvSpPr>
          <p:cNvPr id="5124" name="Line 4"/>
          <p:cNvSpPr>
            <a:spLocks noChangeShapeType="1"/>
          </p:cNvSpPr>
          <p:nvPr/>
        </p:nvSpPr>
        <p:spPr bwMode="auto">
          <a:xfrm>
            <a:off x="3048000" y="2438400"/>
            <a:ext cx="144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3200400" y="1905000"/>
            <a:ext cx="14478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t-EE" sz="1800"/>
              <a:t>H</a:t>
            </a:r>
            <a:r>
              <a:rPr lang="et-EE" sz="1800" baseline="-25000"/>
              <a:t>2</a:t>
            </a:r>
            <a:r>
              <a:rPr lang="et-EE" sz="1800"/>
              <a:t>O</a:t>
            </a:r>
            <a:r>
              <a:rPr lang="et-EE" sz="1800" baseline="-25000"/>
              <a:t>2</a:t>
            </a:r>
          </a:p>
          <a:p>
            <a:endParaRPr lang="et-EE" sz="1800" baseline="-25000"/>
          </a:p>
          <a:p>
            <a:endParaRPr lang="et-EE" sz="1800" baseline="-25000"/>
          </a:p>
          <a:p>
            <a:r>
              <a:rPr lang="et-EE" sz="1800"/>
              <a:t>RCOOH</a:t>
            </a:r>
            <a:endParaRPr lang="en-GB" sz="1800"/>
          </a:p>
        </p:txBody>
      </p:sp>
      <p:graphicFrame>
        <p:nvGraphicFramePr>
          <p:cNvPr id="5126" name="Object 6"/>
          <p:cNvGraphicFramePr>
            <a:graphicFrameLocks noChangeAspect="1"/>
          </p:cNvGraphicFramePr>
          <p:nvPr/>
        </p:nvGraphicFramePr>
        <p:xfrm>
          <a:off x="4949825" y="1676400"/>
          <a:ext cx="1755775" cy="1447800"/>
        </p:xfrm>
        <a:graphic>
          <a:graphicData uri="http://schemas.openxmlformats.org/presentationml/2006/ole">
            <p:oleObj spid="_x0000_s5126" name="ChemSketch" r:id="rId4" imgW="3508200" imgH="2892600" progId="ACD.ChemSketch.20">
              <p:embed/>
            </p:oleObj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0"/>
            <a:ext cx="7772400" cy="457200"/>
          </a:xfrm>
        </p:spPr>
        <p:txBody>
          <a:bodyPr/>
          <a:lstStyle/>
          <a:p>
            <a:r>
              <a:rPr lang="et-EE" sz="2800"/>
              <a:t>4a.</a:t>
            </a:r>
            <a:r>
              <a:rPr lang="et-EE" sz="3200"/>
              <a:t> </a:t>
            </a:r>
            <a:r>
              <a:rPr lang="et-EE" sz="2800"/>
              <a:t>Alküülimine</a:t>
            </a:r>
            <a:endParaRPr lang="en-GB" sz="2800"/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517525" y="571500"/>
            <a:ext cx="51435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t-EE" sz="1800"/>
              <a:t>Agendid: diasometaan, alküülhaliidid, alküülsulfaadid</a:t>
            </a:r>
            <a:endParaRPr lang="en-GB" sz="1800"/>
          </a:p>
        </p:txBody>
      </p:sp>
      <p:graphicFrame>
        <p:nvGraphicFramePr>
          <p:cNvPr id="6148" name="Object 4"/>
          <p:cNvGraphicFramePr>
            <a:graphicFrameLocks noChangeAspect="1"/>
          </p:cNvGraphicFramePr>
          <p:nvPr/>
        </p:nvGraphicFramePr>
        <p:xfrm>
          <a:off x="762000" y="3482975"/>
          <a:ext cx="1673225" cy="1447800"/>
        </p:xfrm>
        <a:graphic>
          <a:graphicData uri="http://schemas.openxmlformats.org/presentationml/2006/ole">
            <p:oleObj spid="_x0000_s6148" name="ChemSketch" r:id="rId3" imgW="3343680" imgH="2892600" progId="ACD.ChemSketch.20">
              <p:embed/>
            </p:oleObj>
          </a:graphicData>
        </a:graphic>
      </p:graphicFrame>
      <p:sp>
        <p:nvSpPr>
          <p:cNvPr id="6149" name="Line 5"/>
          <p:cNvSpPr>
            <a:spLocks noChangeShapeType="1"/>
          </p:cNvSpPr>
          <p:nvPr/>
        </p:nvSpPr>
        <p:spPr bwMode="auto">
          <a:xfrm>
            <a:off x="2819400" y="4244975"/>
            <a:ext cx="1295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graphicFrame>
        <p:nvGraphicFramePr>
          <p:cNvPr id="6151" name="Object 7"/>
          <p:cNvGraphicFramePr>
            <a:graphicFrameLocks noChangeAspect="1"/>
          </p:cNvGraphicFramePr>
          <p:nvPr/>
        </p:nvGraphicFramePr>
        <p:xfrm>
          <a:off x="2819400" y="3711575"/>
          <a:ext cx="1249363" cy="398463"/>
        </p:xfrm>
        <a:graphic>
          <a:graphicData uri="http://schemas.openxmlformats.org/presentationml/2006/ole">
            <p:oleObj spid="_x0000_s6151" name="ChemSketch" r:id="rId4" imgW="1249560" imgH="399240" progId="ACD.ChemSketch.20">
              <p:embed/>
            </p:oleObj>
          </a:graphicData>
        </a:graphic>
      </p:graphicFrame>
      <p:graphicFrame>
        <p:nvGraphicFramePr>
          <p:cNvPr id="6152" name="Object 8"/>
          <p:cNvGraphicFramePr>
            <a:graphicFrameLocks noChangeAspect="1"/>
          </p:cNvGraphicFramePr>
          <p:nvPr/>
        </p:nvGraphicFramePr>
        <p:xfrm>
          <a:off x="4419600" y="3559175"/>
          <a:ext cx="1990725" cy="1470025"/>
        </p:xfrm>
        <a:graphic>
          <a:graphicData uri="http://schemas.openxmlformats.org/presentationml/2006/ole">
            <p:oleObj spid="_x0000_s6152" name="ChemSketch" r:id="rId5" imgW="3971520" imgH="2932200" progId="ACD.ChemSketch.20">
              <p:embed/>
            </p:oleObj>
          </a:graphicData>
        </a:graphic>
      </p:graphicFrame>
      <p:graphicFrame>
        <p:nvGraphicFramePr>
          <p:cNvPr id="6153" name="Object 9"/>
          <p:cNvGraphicFramePr>
            <a:graphicFrameLocks noChangeAspect="1"/>
          </p:cNvGraphicFramePr>
          <p:nvPr/>
        </p:nvGraphicFramePr>
        <p:xfrm>
          <a:off x="762000" y="1219200"/>
          <a:ext cx="1493838" cy="1489075"/>
        </p:xfrm>
        <a:graphic>
          <a:graphicData uri="http://schemas.openxmlformats.org/presentationml/2006/ole">
            <p:oleObj spid="_x0000_s6153" name="ChemSketch" r:id="rId6" imgW="2986920" imgH="2977920" progId="ACD.ChemSketch.20">
              <p:embed/>
            </p:oleObj>
          </a:graphicData>
        </a:graphic>
      </p:graphicFrame>
      <p:sp>
        <p:nvSpPr>
          <p:cNvPr id="6154" name="Line 10"/>
          <p:cNvSpPr>
            <a:spLocks noChangeShapeType="1"/>
          </p:cNvSpPr>
          <p:nvPr/>
        </p:nvSpPr>
        <p:spPr bwMode="auto">
          <a:xfrm>
            <a:off x="2590800" y="2209800"/>
            <a:ext cx="1295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graphicFrame>
        <p:nvGraphicFramePr>
          <p:cNvPr id="6155" name="Object 11"/>
          <p:cNvGraphicFramePr>
            <a:graphicFrameLocks noChangeAspect="1"/>
          </p:cNvGraphicFramePr>
          <p:nvPr/>
        </p:nvGraphicFramePr>
        <p:xfrm>
          <a:off x="2590800" y="1676400"/>
          <a:ext cx="1249363" cy="398463"/>
        </p:xfrm>
        <a:graphic>
          <a:graphicData uri="http://schemas.openxmlformats.org/presentationml/2006/ole">
            <p:oleObj spid="_x0000_s6155" name="ChemSketch" r:id="rId7" imgW="1249560" imgH="399240" progId="ACD.ChemSketch.20">
              <p:embed/>
            </p:oleObj>
          </a:graphicData>
        </a:graphic>
      </p:graphicFrame>
      <p:graphicFrame>
        <p:nvGraphicFramePr>
          <p:cNvPr id="6156" name="Object 12"/>
          <p:cNvGraphicFramePr>
            <a:graphicFrameLocks noChangeAspect="1"/>
          </p:cNvGraphicFramePr>
          <p:nvPr/>
        </p:nvGraphicFramePr>
        <p:xfrm>
          <a:off x="4419600" y="1524000"/>
          <a:ext cx="1990725" cy="1470025"/>
        </p:xfrm>
        <a:graphic>
          <a:graphicData uri="http://schemas.openxmlformats.org/presentationml/2006/ole">
            <p:oleObj spid="_x0000_s6156" name="ChemSketch" r:id="rId8" imgW="3971520" imgH="2932200" progId="ACD.ChemSketch.20">
              <p:embed/>
            </p:oleObj>
          </a:graphicData>
        </a:graphic>
      </p:graphicFrame>
      <p:sp>
        <p:nvSpPr>
          <p:cNvPr id="6157" name="Text Box 13"/>
          <p:cNvSpPr txBox="1">
            <a:spLocks noChangeArrowheads="1"/>
          </p:cNvSpPr>
          <p:nvPr/>
        </p:nvSpPr>
        <p:spPr bwMode="auto">
          <a:xfrm>
            <a:off x="152400" y="5638800"/>
            <a:ext cx="24558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t-EE"/>
              <a:t>U&gt;PO4&gt;C~2’-OH</a:t>
            </a:r>
            <a:endParaRPr lang="en-GB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0"/>
            <a:ext cx="7772400" cy="609600"/>
          </a:xfrm>
        </p:spPr>
        <p:txBody>
          <a:bodyPr/>
          <a:lstStyle/>
          <a:p>
            <a:r>
              <a:rPr lang="et-EE" sz="2800"/>
              <a:t>4b. Alküülimine</a:t>
            </a:r>
            <a:endParaRPr lang="en-GB" sz="2800"/>
          </a:p>
        </p:txBody>
      </p:sp>
      <p:graphicFrame>
        <p:nvGraphicFramePr>
          <p:cNvPr id="7173" name="Object 5"/>
          <p:cNvGraphicFramePr>
            <a:graphicFrameLocks noChangeAspect="1"/>
          </p:cNvGraphicFramePr>
          <p:nvPr/>
        </p:nvGraphicFramePr>
        <p:xfrm>
          <a:off x="762000" y="1371600"/>
          <a:ext cx="1673225" cy="1447800"/>
        </p:xfrm>
        <a:graphic>
          <a:graphicData uri="http://schemas.openxmlformats.org/presentationml/2006/ole">
            <p:oleObj spid="_x0000_s7173" name="ChemSketch" r:id="rId3" imgW="3343680" imgH="2892600" progId="ACD.ChemSketch.20">
              <p:embed/>
            </p:oleObj>
          </a:graphicData>
        </a:graphic>
      </p:graphicFrame>
      <p:graphicFrame>
        <p:nvGraphicFramePr>
          <p:cNvPr id="7174" name="Object 6"/>
          <p:cNvGraphicFramePr>
            <a:graphicFrameLocks noChangeAspect="1"/>
          </p:cNvGraphicFramePr>
          <p:nvPr/>
        </p:nvGraphicFramePr>
        <p:xfrm>
          <a:off x="838200" y="3200400"/>
          <a:ext cx="1493838" cy="1489075"/>
        </p:xfrm>
        <a:graphic>
          <a:graphicData uri="http://schemas.openxmlformats.org/presentationml/2006/ole">
            <p:oleObj spid="_x0000_s7174" name="ChemSketch" r:id="rId4" imgW="2986920" imgH="2977920" progId="ACD.ChemSketch.20">
              <p:embed/>
            </p:oleObj>
          </a:graphicData>
        </a:graphic>
      </p:graphicFrame>
      <p:sp>
        <p:nvSpPr>
          <p:cNvPr id="7175" name="Line 7"/>
          <p:cNvSpPr>
            <a:spLocks noChangeShapeType="1"/>
          </p:cNvSpPr>
          <p:nvPr/>
        </p:nvSpPr>
        <p:spPr bwMode="auto">
          <a:xfrm>
            <a:off x="2819400" y="2133600"/>
            <a:ext cx="1295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177" name="Line 9"/>
          <p:cNvSpPr>
            <a:spLocks noChangeShapeType="1"/>
          </p:cNvSpPr>
          <p:nvPr/>
        </p:nvSpPr>
        <p:spPr bwMode="auto">
          <a:xfrm>
            <a:off x="2667000" y="4191000"/>
            <a:ext cx="1295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179" name="Text Box 11"/>
          <p:cNvSpPr txBox="1">
            <a:spLocks noChangeArrowheads="1"/>
          </p:cNvSpPr>
          <p:nvPr/>
        </p:nvSpPr>
        <p:spPr bwMode="auto">
          <a:xfrm>
            <a:off x="2651125" y="1447800"/>
            <a:ext cx="2371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t-EE" sz="1600"/>
              <a:t>CH</a:t>
            </a:r>
            <a:r>
              <a:rPr lang="et-EE" sz="1600" baseline="-25000"/>
              <a:t>3</a:t>
            </a:r>
            <a:r>
              <a:rPr lang="et-EE" sz="1600"/>
              <a:t>O-SO</a:t>
            </a:r>
            <a:r>
              <a:rPr lang="et-EE" sz="1600" baseline="-25000"/>
              <a:t>2</a:t>
            </a:r>
            <a:r>
              <a:rPr lang="et-EE" sz="1600"/>
              <a:t>-OCH</a:t>
            </a:r>
            <a:r>
              <a:rPr lang="et-EE" sz="1600" baseline="-25000"/>
              <a:t>3</a:t>
            </a:r>
            <a:endParaRPr lang="en-GB" sz="1600" baseline="-25000"/>
          </a:p>
        </p:txBody>
      </p:sp>
      <p:graphicFrame>
        <p:nvGraphicFramePr>
          <p:cNvPr id="7180" name="Object 12"/>
          <p:cNvGraphicFramePr>
            <a:graphicFrameLocks noChangeAspect="1"/>
          </p:cNvGraphicFramePr>
          <p:nvPr/>
        </p:nvGraphicFramePr>
        <p:xfrm>
          <a:off x="4572000" y="1447800"/>
          <a:ext cx="1828800" cy="1446213"/>
        </p:xfrm>
        <a:graphic>
          <a:graphicData uri="http://schemas.openxmlformats.org/presentationml/2006/ole">
            <p:oleObj spid="_x0000_s7180" name="ChemSketch" r:id="rId5" imgW="3657600" imgH="2892600" progId="ACD.ChemSketch.20">
              <p:embed/>
            </p:oleObj>
          </a:graphicData>
        </a:graphic>
      </p:graphicFrame>
      <p:sp>
        <p:nvSpPr>
          <p:cNvPr id="7181" name="Text Box 13"/>
          <p:cNvSpPr txBox="1">
            <a:spLocks noChangeArrowheads="1"/>
          </p:cNvSpPr>
          <p:nvPr/>
        </p:nvSpPr>
        <p:spPr bwMode="auto">
          <a:xfrm>
            <a:off x="2803525" y="2098675"/>
            <a:ext cx="11096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t-EE"/>
              <a:t>pH=4.0</a:t>
            </a:r>
            <a:endParaRPr lang="en-GB"/>
          </a:p>
        </p:txBody>
      </p:sp>
      <p:graphicFrame>
        <p:nvGraphicFramePr>
          <p:cNvPr id="7182" name="Object 14"/>
          <p:cNvGraphicFramePr>
            <a:graphicFrameLocks noChangeAspect="1"/>
          </p:cNvGraphicFramePr>
          <p:nvPr/>
        </p:nvGraphicFramePr>
        <p:xfrm>
          <a:off x="4343400" y="3276600"/>
          <a:ext cx="1925638" cy="1490663"/>
        </p:xfrm>
        <a:graphic>
          <a:graphicData uri="http://schemas.openxmlformats.org/presentationml/2006/ole">
            <p:oleObj spid="_x0000_s7182" name="ChemSketch" r:id="rId6" imgW="3846600" imgH="2977920" progId="ACD.ChemSketch.20">
              <p:embed/>
            </p:oleObj>
          </a:graphicData>
        </a:graphic>
      </p:graphicFrame>
      <p:sp>
        <p:nvSpPr>
          <p:cNvPr id="7183" name="Text Box 15"/>
          <p:cNvSpPr txBox="1">
            <a:spLocks noChangeArrowheads="1"/>
          </p:cNvSpPr>
          <p:nvPr/>
        </p:nvSpPr>
        <p:spPr bwMode="auto">
          <a:xfrm>
            <a:off x="2590800" y="3625850"/>
            <a:ext cx="23717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t-EE" sz="1600"/>
              <a:t>CH</a:t>
            </a:r>
            <a:r>
              <a:rPr lang="et-EE" sz="1600" baseline="-25000"/>
              <a:t>3</a:t>
            </a:r>
            <a:r>
              <a:rPr lang="et-EE" sz="1600"/>
              <a:t>O-SO</a:t>
            </a:r>
            <a:r>
              <a:rPr lang="et-EE" sz="1600" baseline="-25000"/>
              <a:t>2</a:t>
            </a:r>
            <a:r>
              <a:rPr lang="et-EE" sz="1600"/>
              <a:t>-OCH</a:t>
            </a:r>
            <a:r>
              <a:rPr lang="et-EE" sz="1600" baseline="-25000"/>
              <a:t>3</a:t>
            </a:r>
            <a:endParaRPr lang="en-GB" sz="1600" baseline="-250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76200"/>
            <a:ext cx="7772400" cy="609600"/>
          </a:xfrm>
        </p:spPr>
        <p:txBody>
          <a:bodyPr/>
          <a:lstStyle/>
          <a:p>
            <a:r>
              <a:rPr lang="et-EE" sz="2800">
                <a:solidFill>
                  <a:schemeClr val="tx1"/>
                </a:solidFill>
              </a:rPr>
              <a:t>5. Reaktsioon karbodiimiididega ja akrüülonitriiliga</a:t>
            </a:r>
            <a:endParaRPr lang="en-GB" sz="2800">
              <a:solidFill>
                <a:schemeClr val="tx1"/>
              </a:solidFill>
            </a:endParaRPr>
          </a:p>
        </p:txBody>
      </p:sp>
      <p:graphicFrame>
        <p:nvGraphicFramePr>
          <p:cNvPr id="8195" name="Object 3"/>
          <p:cNvGraphicFramePr>
            <a:graphicFrameLocks noChangeAspect="1"/>
          </p:cNvGraphicFramePr>
          <p:nvPr/>
        </p:nvGraphicFramePr>
        <p:xfrm>
          <a:off x="609600" y="1219200"/>
          <a:ext cx="1676400" cy="1489075"/>
        </p:xfrm>
        <a:graphic>
          <a:graphicData uri="http://schemas.openxmlformats.org/presentationml/2006/ole">
            <p:oleObj spid="_x0000_s8195" name="ChemSketch" r:id="rId3" imgW="3352680" imgH="2977920" progId="ACD.ChemSketch.20">
              <p:embed/>
            </p:oleObj>
          </a:graphicData>
        </a:graphic>
      </p:graphicFrame>
      <p:sp>
        <p:nvSpPr>
          <p:cNvPr id="8196" name="Line 4"/>
          <p:cNvSpPr>
            <a:spLocks noChangeShapeType="1"/>
          </p:cNvSpPr>
          <p:nvPr/>
        </p:nvSpPr>
        <p:spPr bwMode="auto">
          <a:xfrm>
            <a:off x="2667000" y="2133600"/>
            <a:ext cx="1752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2651125" y="1638300"/>
            <a:ext cx="14557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t-EE" sz="1800"/>
              <a:t>CH2=CH-CN</a:t>
            </a:r>
            <a:endParaRPr lang="en-GB" sz="1800"/>
          </a:p>
        </p:txBody>
      </p:sp>
      <p:graphicFrame>
        <p:nvGraphicFramePr>
          <p:cNvPr id="8198" name="Object 6"/>
          <p:cNvGraphicFramePr>
            <a:graphicFrameLocks noChangeAspect="1"/>
          </p:cNvGraphicFramePr>
          <p:nvPr/>
        </p:nvGraphicFramePr>
        <p:xfrm>
          <a:off x="4876800" y="1447800"/>
          <a:ext cx="2295525" cy="1436688"/>
        </p:xfrm>
        <a:graphic>
          <a:graphicData uri="http://schemas.openxmlformats.org/presentationml/2006/ole">
            <p:oleObj spid="_x0000_s8198" name="ChemSketch" r:id="rId4" imgW="4587120" imgH="2871360" progId="ACD.ChemSketch.20">
              <p:embed/>
            </p:oleObj>
          </a:graphicData>
        </a:graphic>
      </p:graphicFrame>
      <p:sp>
        <p:nvSpPr>
          <p:cNvPr id="8199" name="Line 7"/>
          <p:cNvSpPr>
            <a:spLocks noChangeShapeType="1"/>
          </p:cNvSpPr>
          <p:nvPr/>
        </p:nvSpPr>
        <p:spPr bwMode="auto">
          <a:xfrm>
            <a:off x="1143000" y="3048000"/>
            <a:ext cx="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graphicFrame>
        <p:nvGraphicFramePr>
          <p:cNvPr id="8200" name="Object 8"/>
          <p:cNvGraphicFramePr>
            <a:graphicFrameLocks noChangeAspect="1"/>
          </p:cNvGraphicFramePr>
          <p:nvPr/>
        </p:nvGraphicFramePr>
        <p:xfrm>
          <a:off x="838200" y="4648200"/>
          <a:ext cx="1982788" cy="1701800"/>
        </p:xfrm>
        <a:graphic>
          <a:graphicData uri="http://schemas.openxmlformats.org/presentationml/2006/ole">
            <p:oleObj spid="_x0000_s8200" name="ChemSketch" r:id="rId5" imgW="3962520" imgH="3398400" progId="ACD.ChemSketch.20">
              <p:embed/>
            </p:oleObj>
          </a:graphicData>
        </a:graphic>
      </p:graphicFrame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1355725" y="3238500"/>
            <a:ext cx="13811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t-EE" sz="1800"/>
              <a:t>R-N=C=N-R</a:t>
            </a:r>
          </a:p>
          <a:p>
            <a:r>
              <a:rPr lang="et-EE" sz="1800"/>
              <a:t>(Mg</a:t>
            </a:r>
            <a:r>
              <a:rPr lang="et-EE" sz="1800" baseline="30000"/>
              <a:t>2+)</a:t>
            </a:r>
            <a:endParaRPr lang="en-GB" sz="1800" baseline="30000"/>
          </a:p>
        </p:txBody>
      </p:sp>
      <p:sp>
        <p:nvSpPr>
          <p:cNvPr id="8202" name="Line 10"/>
          <p:cNvSpPr>
            <a:spLocks noChangeShapeType="1"/>
          </p:cNvSpPr>
          <p:nvPr/>
        </p:nvSpPr>
        <p:spPr bwMode="auto">
          <a:xfrm>
            <a:off x="1447800" y="3581400"/>
            <a:ext cx="3810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03" name="Line 11"/>
          <p:cNvSpPr>
            <a:spLocks noChangeShapeType="1"/>
          </p:cNvSpPr>
          <p:nvPr/>
        </p:nvSpPr>
        <p:spPr bwMode="auto">
          <a:xfrm flipV="1">
            <a:off x="1447800" y="3581400"/>
            <a:ext cx="4572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0"/>
            <a:ext cx="7772400" cy="609600"/>
          </a:xfrm>
        </p:spPr>
        <p:txBody>
          <a:bodyPr/>
          <a:lstStyle/>
          <a:p>
            <a:r>
              <a:rPr lang="et-EE" sz="2800">
                <a:solidFill>
                  <a:schemeClr val="tx1"/>
                </a:solidFill>
              </a:rPr>
              <a:t>6. Merkureerimine</a:t>
            </a:r>
            <a:endParaRPr lang="en-GB" sz="2800">
              <a:solidFill>
                <a:schemeClr val="tx1"/>
              </a:solidFill>
            </a:endParaRPr>
          </a:p>
        </p:txBody>
      </p:sp>
      <p:graphicFrame>
        <p:nvGraphicFramePr>
          <p:cNvPr id="9219" name="Object 3"/>
          <p:cNvGraphicFramePr>
            <a:graphicFrameLocks noChangeAspect="1"/>
          </p:cNvGraphicFramePr>
          <p:nvPr/>
        </p:nvGraphicFramePr>
        <p:xfrm>
          <a:off x="228600" y="1371600"/>
          <a:ext cx="1673225" cy="1447800"/>
        </p:xfrm>
        <a:graphic>
          <a:graphicData uri="http://schemas.openxmlformats.org/presentationml/2006/ole">
            <p:oleObj spid="_x0000_s9219" name="ChemSketch" r:id="rId3" imgW="3343680" imgH="2892600" progId="ACD.ChemSketch.20">
              <p:embed/>
            </p:oleObj>
          </a:graphicData>
        </a:graphic>
      </p:graphicFrame>
      <p:graphicFrame>
        <p:nvGraphicFramePr>
          <p:cNvPr id="9220" name="Object 4"/>
          <p:cNvGraphicFramePr>
            <a:graphicFrameLocks noChangeAspect="1"/>
          </p:cNvGraphicFramePr>
          <p:nvPr/>
        </p:nvGraphicFramePr>
        <p:xfrm>
          <a:off x="152400" y="3200400"/>
          <a:ext cx="1493838" cy="1489075"/>
        </p:xfrm>
        <a:graphic>
          <a:graphicData uri="http://schemas.openxmlformats.org/presentationml/2006/ole">
            <p:oleObj spid="_x0000_s9220" name="ChemSketch" r:id="rId4" imgW="2986920" imgH="2977920" progId="ACD.ChemSketch.20">
              <p:embed/>
            </p:oleObj>
          </a:graphicData>
        </a:graphic>
      </p:graphicFrame>
      <p:sp>
        <p:nvSpPr>
          <p:cNvPr id="9221" name="Line 5"/>
          <p:cNvSpPr>
            <a:spLocks noChangeShapeType="1"/>
          </p:cNvSpPr>
          <p:nvPr/>
        </p:nvSpPr>
        <p:spPr bwMode="auto">
          <a:xfrm>
            <a:off x="2133600" y="2514600"/>
            <a:ext cx="1295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2057400" y="1828800"/>
            <a:ext cx="17208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t-EE" sz="2000"/>
              <a:t>(CH</a:t>
            </a:r>
            <a:r>
              <a:rPr lang="et-EE" sz="2000" baseline="-25000"/>
              <a:t>3</a:t>
            </a:r>
            <a:r>
              <a:rPr lang="et-EE" sz="2000"/>
              <a:t>COO)</a:t>
            </a:r>
            <a:r>
              <a:rPr lang="et-EE" sz="2000" baseline="-25000"/>
              <a:t>2</a:t>
            </a:r>
            <a:r>
              <a:rPr lang="et-EE" sz="2000"/>
              <a:t>Hg</a:t>
            </a:r>
            <a:endParaRPr lang="en-GB" sz="2000"/>
          </a:p>
        </p:txBody>
      </p:sp>
      <p:graphicFrame>
        <p:nvGraphicFramePr>
          <p:cNvPr id="9223" name="Object 7"/>
          <p:cNvGraphicFramePr>
            <a:graphicFrameLocks noChangeAspect="1"/>
          </p:cNvGraphicFramePr>
          <p:nvPr/>
        </p:nvGraphicFramePr>
        <p:xfrm>
          <a:off x="3733800" y="1524000"/>
          <a:ext cx="2000250" cy="1446213"/>
        </p:xfrm>
        <a:graphic>
          <a:graphicData uri="http://schemas.openxmlformats.org/presentationml/2006/ole">
            <p:oleObj spid="_x0000_s9223" name="ChemSketch" r:id="rId5" imgW="3998880" imgH="2892600" progId="ACD.ChemSketch.20">
              <p:embed/>
            </p:oleObj>
          </a:graphicData>
        </a:graphic>
      </p:graphicFrame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2270125" y="3698875"/>
            <a:ext cx="15700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t-EE"/>
              <a:t>analoogselt</a:t>
            </a:r>
            <a:endParaRPr lang="en-GB"/>
          </a:p>
        </p:txBody>
      </p:sp>
      <p:sp>
        <p:nvSpPr>
          <p:cNvPr id="9225" name="Line 9"/>
          <p:cNvSpPr>
            <a:spLocks noChangeShapeType="1"/>
          </p:cNvSpPr>
          <p:nvPr/>
        </p:nvSpPr>
        <p:spPr bwMode="auto">
          <a:xfrm>
            <a:off x="5410200" y="25146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226" name="Text Box 10"/>
          <p:cNvSpPr txBox="1">
            <a:spLocks noChangeArrowheads="1"/>
          </p:cNvSpPr>
          <p:nvPr/>
        </p:nvSpPr>
        <p:spPr bwMode="auto">
          <a:xfrm>
            <a:off x="5394325" y="1946275"/>
            <a:ext cx="879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t-EE"/>
              <a:t>R-SH</a:t>
            </a:r>
            <a:endParaRPr lang="en-GB"/>
          </a:p>
        </p:txBody>
      </p:sp>
      <p:graphicFrame>
        <p:nvGraphicFramePr>
          <p:cNvPr id="9227" name="Object 11"/>
          <p:cNvGraphicFramePr>
            <a:graphicFrameLocks noChangeAspect="1"/>
          </p:cNvGraphicFramePr>
          <p:nvPr/>
        </p:nvGraphicFramePr>
        <p:xfrm>
          <a:off x="6553200" y="1676400"/>
          <a:ext cx="2270125" cy="1444625"/>
        </p:xfrm>
        <a:graphic>
          <a:graphicData uri="http://schemas.openxmlformats.org/presentationml/2006/ole">
            <p:oleObj spid="_x0000_s9227" name="ChemSketch" r:id="rId6" imgW="4541400" imgH="2892600" progId="ACD.ChemSketch.20">
              <p:embed/>
            </p:oleObj>
          </a:graphicData>
        </a:graphic>
      </p:graphicFrame>
      <p:sp>
        <p:nvSpPr>
          <p:cNvPr id="9228" name="Text Box 12"/>
          <p:cNvSpPr txBox="1">
            <a:spLocks noChangeArrowheads="1"/>
          </p:cNvSpPr>
          <p:nvPr/>
        </p:nvSpPr>
        <p:spPr bwMode="auto">
          <a:xfrm>
            <a:off x="152400" y="5029200"/>
            <a:ext cx="867251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t-EE"/>
              <a:t>C-Hg-S side on tugev. Reaktsiooni saab kasutada edukalt ka oligo-</a:t>
            </a:r>
            <a:br>
              <a:rPr lang="et-EE"/>
            </a:br>
            <a:r>
              <a:rPr lang="et-EE"/>
              <a:t>nukleotiidide immobiliseerimiseks (R= tahke kandjaga seotud alküül)</a:t>
            </a:r>
            <a:endParaRPr lang="en-GB"/>
          </a:p>
        </p:txBody>
      </p:sp>
      <p:sp>
        <p:nvSpPr>
          <p:cNvPr id="9229" name="Line 13"/>
          <p:cNvSpPr>
            <a:spLocks noChangeShapeType="1"/>
          </p:cNvSpPr>
          <p:nvPr/>
        </p:nvSpPr>
        <p:spPr bwMode="auto">
          <a:xfrm>
            <a:off x="4800600" y="3048000"/>
            <a:ext cx="3048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230" name="Text Box 14"/>
          <p:cNvSpPr txBox="1">
            <a:spLocks noChangeArrowheads="1"/>
          </p:cNvSpPr>
          <p:nvPr/>
        </p:nvSpPr>
        <p:spPr bwMode="auto">
          <a:xfrm>
            <a:off x="5089525" y="3013075"/>
            <a:ext cx="387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I</a:t>
            </a:r>
            <a:r>
              <a:rPr lang="en-US" baseline="-25000"/>
              <a:t>2</a:t>
            </a:r>
            <a:endParaRPr lang="en-GB" baseline="-25000"/>
          </a:p>
        </p:txBody>
      </p:sp>
      <p:sp>
        <p:nvSpPr>
          <p:cNvPr id="9231" name="Line 15"/>
          <p:cNvSpPr>
            <a:spLocks noChangeShapeType="1"/>
          </p:cNvSpPr>
          <p:nvPr/>
        </p:nvSpPr>
        <p:spPr bwMode="auto">
          <a:xfrm>
            <a:off x="4648200" y="3048000"/>
            <a:ext cx="0" cy="1066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232" name="Text Box 16"/>
          <p:cNvSpPr txBox="1">
            <a:spLocks noChangeArrowheads="1"/>
          </p:cNvSpPr>
          <p:nvPr/>
        </p:nvSpPr>
        <p:spPr bwMode="auto">
          <a:xfrm>
            <a:off x="3563938" y="3141663"/>
            <a:ext cx="10556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t-EE"/>
              <a:t>NaBT</a:t>
            </a:r>
            <a:r>
              <a:rPr lang="et-EE" sz="2000"/>
              <a:t>4</a:t>
            </a:r>
            <a:endParaRPr lang="en-GB" sz="20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0"/>
            <a:ext cx="7772400" cy="685800"/>
          </a:xfrm>
        </p:spPr>
        <p:txBody>
          <a:bodyPr/>
          <a:lstStyle/>
          <a:p>
            <a:r>
              <a:rPr lang="et-EE" sz="2800">
                <a:solidFill>
                  <a:schemeClr val="tx1"/>
                </a:solidFill>
              </a:rPr>
              <a:t>7. Deamineerimine</a:t>
            </a:r>
            <a:endParaRPr lang="en-GB" sz="2800">
              <a:solidFill>
                <a:schemeClr val="tx1"/>
              </a:solidFill>
            </a:endParaRPr>
          </a:p>
        </p:txBody>
      </p:sp>
      <p:graphicFrame>
        <p:nvGraphicFramePr>
          <p:cNvPr id="10243" name="Object 3"/>
          <p:cNvGraphicFramePr>
            <a:graphicFrameLocks noChangeAspect="1"/>
          </p:cNvGraphicFramePr>
          <p:nvPr/>
        </p:nvGraphicFramePr>
        <p:xfrm>
          <a:off x="228600" y="1371600"/>
          <a:ext cx="1673225" cy="1447800"/>
        </p:xfrm>
        <a:graphic>
          <a:graphicData uri="http://schemas.openxmlformats.org/presentationml/2006/ole">
            <p:oleObj spid="_x0000_s10243" name="ChemSketch" r:id="rId3" imgW="3343680" imgH="2892600" progId="ACD.ChemSketch.20">
              <p:embed/>
            </p:oleObj>
          </a:graphicData>
        </a:graphic>
      </p:graphicFrame>
      <p:sp>
        <p:nvSpPr>
          <p:cNvPr id="10244" name="Line 4"/>
          <p:cNvSpPr>
            <a:spLocks noChangeShapeType="1"/>
          </p:cNvSpPr>
          <p:nvPr/>
        </p:nvSpPr>
        <p:spPr bwMode="auto">
          <a:xfrm>
            <a:off x="2209800" y="2286000"/>
            <a:ext cx="1143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2362200" y="1752600"/>
            <a:ext cx="755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t-EE" sz="1800"/>
              <a:t>HNO</a:t>
            </a:r>
            <a:r>
              <a:rPr lang="et-EE" sz="1800" baseline="-25000"/>
              <a:t>2</a:t>
            </a:r>
            <a:endParaRPr lang="en-GB" sz="1800" baseline="-25000"/>
          </a:p>
        </p:txBody>
      </p:sp>
      <p:graphicFrame>
        <p:nvGraphicFramePr>
          <p:cNvPr id="10246" name="Object 6"/>
          <p:cNvGraphicFramePr>
            <a:graphicFrameLocks noChangeAspect="1"/>
          </p:cNvGraphicFramePr>
          <p:nvPr/>
        </p:nvGraphicFramePr>
        <p:xfrm>
          <a:off x="3733800" y="1295400"/>
          <a:ext cx="1497013" cy="1712913"/>
        </p:xfrm>
        <a:graphic>
          <a:graphicData uri="http://schemas.openxmlformats.org/presentationml/2006/ole">
            <p:oleObj spid="_x0000_s10246" name="ChemSketch" r:id="rId4" imgW="2993040" imgH="3422880" progId="ACD.ChemSketch.20">
              <p:embed/>
            </p:oleObj>
          </a:graphicData>
        </a:graphic>
      </p:graphicFrame>
      <p:sp>
        <p:nvSpPr>
          <p:cNvPr id="10247" name="Line 7"/>
          <p:cNvSpPr>
            <a:spLocks noChangeShapeType="1"/>
          </p:cNvSpPr>
          <p:nvPr/>
        </p:nvSpPr>
        <p:spPr bwMode="auto">
          <a:xfrm>
            <a:off x="5562600" y="23622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graphicFrame>
        <p:nvGraphicFramePr>
          <p:cNvPr id="10248" name="Object 8"/>
          <p:cNvGraphicFramePr>
            <a:graphicFrameLocks noChangeAspect="1"/>
          </p:cNvGraphicFramePr>
          <p:nvPr/>
        </p:nvGraphicFramePr>
        <p:xfrm>
          <a:off x="6934200" y="1524000"/>
          <a:ext cx="1493838" cy="1489075"/>
        </p:xfrm>
        <a:graphic>
          <a:graphicData uri="http://schemas.openxmlformats.org/presentationml/2006/ole">
            <p:oleObj spid="_x0000_s10248" name="ChemSketch" r:id="rId5" imgW="2986920" imgH="2977920" progId="ACD.ChemSketch.20">
              <p:embed/>
            </p:oleObj>
          </a:graphicData>
        </a:graphic>
      </p:graphicFrame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5165725" y="1357313"/>
            <a:ext cx="5095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t-EE" sz="1400"/>
              <a:t>OH</a:t>
            </a:r>
            <a:r>
              <a:rPr lang="et-EE" baseline="30000"/>
              <a:t>-</a:t>
            </a:r>
            <a:endParaRPr lang="en-GB" baseline="30000"/>
          </a:p>
        </p:txBody>
      </p:sp>
      <p:sp>
        <p:nvSpPr>
          <p:cNvPr id="10250" name="Text Box 10"/>
          <p:cNvSpPr txBox="1">
            <a:spLocks noChangeArrowheads="1"/>
          </p:cNvSpPr>
          <p:nvPr/>
        </p:nvSpPr>
        <p:spPr bwMode="auto">
          <a:xfrm>
            <a:off x="2041525" y="2403475"/>
            <a:ext cx="1135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t-EE"/>
              <a:t>pH=3-5</a:t>
            </a:r>
            <a:endParaRPr lang="en-GB"/>
          </a:p>
        </p:txBody>
      </p:sp>
      <p:sp>
        <p:nvSpPr>
          <p:cNvPr id="10251" name="Text Box 11"/>
          <p:cNvSpPr txBox="1">
            <a:spLocks noChangeArrowheads="1"/>
          </p:cNvSpPr>
          <p:nvPr/>
        </p:nvSpPr>
        <p:spPr bwMode="auto">
          <a:xfrm>
            <a:off x="898525" y="3235325"/>
            <a:ext cx="210502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t-EE"/>
              <a:t>pH 	</a:t>
            </a:r>
            <a:r>
              <a:rPr lang="et-EE">
                <a:latin typeface="Symbol" pitchFamily="18" charset="2"/>
              </a:rPr>
              <a:t>t</a:t>
            </a:r>
            <a:r>
              <a:rPr lang="et-EE"/>
              <a:t>1/2</a:t>
            </a:r>
          </a:p>
          <a:p>
            <a:r>
              <a:rPr lang="et-EE"/>
              <a:t>3.75	29 min</a:t>
            </a:r>
          </a:p>
          <a:p>
            <a:r>
              <a:rPr lang="et-EE"/>
              <a:t>4.5	157 min</a:t>
            </a:r>
          </a:p>
          <a:p>
            <a:r>
              <a:rPr lang="et-EE"/>
              <a:t>5.0	18.6 h</a:t>
            </a:r>
            <a:endParaRPr lang="en-GB"/>
          </a:p>
        </p:txBody>
      </p:sp>
      <p:sp>
        <p:nvSpPr>
          <p:cNvPr id="10252" name="Text Box 12"/>
          <p:cNvSpPr txBox="1">
            <a:spLocks noChangeArrowheads="1"/>
          </p:cNvSpPr>
          <p:nvPr/>
        </p:nvSpPr>
        <p:spPr bwMode="auto">
          <a:xfrm>
            <a:off x="746125" y="4918075"/>
            <a:ext cx="274637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t-EE"/>
              <a:t>0.57 M NaNO2</a:t>
            </a:r>
          </a:p>
          <a:p>
            <a:r>
              <a:rPr lang="et-EE"/>
              <a:t>3.7 M atsetaatpuhver</a:t>
            </a:r>
          </a:p>
          <a:p>
            <a:r>
              <a:rPr lang="et-EE"/>
              <a:t>37.5 </a:t>
            </a:r>
            <a:r>
              <a:rPr lang="et-EE" baseline="30000"/>
              <a:t>0</a:t>
            </a:r>
            <a:r>
              <a:rPr lang="et-EE"/>
              <a:t>C</a:t>
            </a:r>
            <a:endParaRPr lang="en-GB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1686</TotalTime>
  <Words>338</Words>
  <Application>Microsoft Office PowerPoint</Application>
  <PresentationFormat>On-screen Show (4:3)</PresentationFormat>
  <Paragraphs>113</Paragraphs>
  <Slides>18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Times New Roman</vt:lpstr>
      <vt:lpstr>Symbol</vt:lpstr>
      <vt:lpstr>Default Design</vt:lpstr>
      <vt:lpstr>ACD/ChemSketch</vt:lpstr>
      <vt:lpstr>Pürimidiinide reaktsioonid</vt:lpstr>
      <vt:lpstr>1. Halogeenimine</vt:lpstr>
      <vt:lpstr>2. Hüdroksü- ja aminometüülimine</vt:lpstr>
      <vt:lpstr>3. N-oksiidi moodustumine</vt:lpstr>
      <vt:lpstr>4a. Alküülimine</vt:lpstr>
      <vt:lpstr>4b. Alküülimine</vt:lpstr>
      <vt:lpstr>5. Reaktsioon karbodiimiididega ja akrüülonitriiliga</vt:lpstr>
      <vt:lpstr>6. Merkureerimine</vt:lpstr>
      <vt:lpstr>7. Deamineerimine</vt:lpstr>
      <vt:lpstr>8. Eteenoderivaatide moodustumine</vt:lpstr>
      <vt:lpstr>9. Tsütosiini ümberamineerimine</vt:lpstr>
      <vt:lpstr>10a. Reaktsioon hüdroksüülamiiniga</vt:lpstr>
      <vt:lpstr>10b. Reaktsioon hüdroksüülamiiniga</vt:lpstr>
      <vt:lpstr>11. Reaktsioon hüdrasiiniga</vt:lpstr>
      <vt:lpstr>12. Reaktsioonid bisulfitiga</vt:lpstr>
      <vt:lpstr>13. Liitumisreaktsioonid OsO4 ja KMnO4</vt:lpstr>
      <vt:lpstr>14a. Fotoreaktsioonid</vt:lpstr>
      <vt:lpstr>Slide 18</vt:lpstr>
    </vt:vector>
  </TitlesOfParts>
  <Company>KBFI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Pürimidiinide reaktsioonid</dc:title>
  <dc:creator>Tõnu Reintamm</dc:creator>
  <cp:lastModifiedBy>Acer</cp:lastModifiedBy>
  <cp:revision>13</cp:revision>
  <dcterms:created xsi:type="dcterms:W3CDTF">2005-09-22T09:35:57Z</dcterms:created>
  <dcterms:modified xsi:type="dcterms:W3CDTF">2015-09-18T13:39:24Z</dcterms:modified>
</cp:coreProperties>
</file>