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4"/>
  </p:notesMasterIdLst>
  <p:sldIdLst>
    <p:sldId id="256" r:id="rId2"/>
    <p:sldId id="259" r:id="rId3"/>
    <p:sldId id="260" r:id="rId4"/>
    <p:sldId id="261" r:id="rId5"/>
    <p:sldId id="288" r:id="rId6"/>
    <p:sldId id="291" r:id="rId7"/>
    <p:sldId id="290" r:id="rId8"/>
    <p:sldId id="286" r:id="rId9"/>
    <p:sldId id="287" r:id="rId10"/>
    <p:sldId id="263" r:id="rId11"/>
    <p:sldId id="264" r:id="rId12"/>
    <p:sldId id="265" r:id="rId13"/>
    <p:sldId id="268" r:id="rId14"/>
    <p:sldId id="270" r:id="rId15"/>
    <p:sldId id="262" r:id="rId16"/>
    <p:sldId id="271" r:id="rId17"/>
    <p:sldId id="272" r:id="rId18"/>
    <p:sldId id="273" r:id="rId19"/>
    <p:sldId id="295" r:id="rId20"/>
    <p:sldId id="296" r:id="rId21"/>
    <p:sldId id="274" r:id="rId22"/>
    <p:sldId id="297" r:id="rId23"/>
    <p:sldId id="275" r:id="rId24"/>
    <p:sldId id="276" r:id="rId25"/>
    <p:sldId id="292" r:id="rId26"/>
    <p:sldId id="293" r:id="rId27"/>
    <p:sldId id="277" r:id="rId28"/>
    <p:sldId id="294" r:id="rId29"/>
    <p:sldId id="285" r:id="rId30"/>
    <p:sldId id="284" r:id="rId31"/>
    <p:sldId id="282" r:id="rId32"/>
    <p:sldId id="283" r:id="rId33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20503" autoAdjust="0"/>
    <p:restoredTop sz="90929"/>
  </p:normalViewPr>
  <p:slideViewPr>
    <p:cSldViewPr>
      <p:cViewPr varScale="1">
        <p:scale>
          <a:sx n="78" d="100"/>
          <a:sy n="78" d="100"/>
        </p:scale>
        <p:origin x="-175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-190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2A0790-B491-4048-A257-221FAD94520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F68B52-FA08-456F-9D3C-5B7550761AF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587F53-B3B4-4B74-B9DA-A99E97427A1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4BF22-6413-458B-B997-CD504F167B3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206587-7163-49F9-9B98-00C6BDB11F2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81BCD-8D07-4BA5-A88A-86410DCA1C4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F7468-3582-4343-A9C6-0BDB0AE67CE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7F2B4-049F-487C-A2FE-479A798DC81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C7374A-F794-4686-932C-30EED0943C9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B346A5-CAB3-45CC-8112-7214988B93D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F99A6C-8A20-4C12-982D-71D152BC91C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defTabSz="762000"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defTabSz="762000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defTabSz="762000">
              <a:defRPr sz="1400"/>
            </a:lvl1pPr>
          </a:lstStyle>
          <a:p>
            <a:fld id="{4664C6C2-0497-43E9-AD78-79C3A7250FAF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03500" y="647700"/>
            <a:ext cx="3927475" cy="555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20" name="Object 4"/>
          <p:cNvGraphicFramePr>
            <a:graphicFrameLocks noChangeAspect="1"/>
          </p:cNvGraphicFramePr>
          <p:nvPr/>
        </p:nvGraphicFramePr>
        <p:xfrm>
          <a:off x="842963" y="1946275"/>
          <a:ext cx="7458075" cy="2965450"/>
        </p:xfrm>
        <a:graphic>
          <a:graphicData uri="http://schemas.openxmlformats.org/presentationml/2006/ole">
            <p:oleObj spid="_x0000_s9220" name="ChemSketch" r:id="rId3" imgW="7458480" imgH="2965680" progId="ACD.ChemSketch.20">
              <p:embed/>
            </p:oleObj>
          </a:graphicData>
        </a:graphic>
      </p:graphicFrame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727325" y="531813"/>
            <a:ext cx="25971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3600" u="sng"/>
              <a:t>Pürimidiinid</a:t>
            </a:r>
            <a:r>
              <a:rPr lang="en-GB" sz="3200" u="sng"/>
              <a:t>.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339850" y="3429000"/>
            <a:ext cx="3365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>
                <a:solidFill>
                  <a:schemeClr val="accent2"/>
                </a:solidFill>
              </a:rPr>
              <a:t>1</a:t>
            </a:r>
            <a:endParaRPr lang="en-GB">
              <a:solidFill>
                <a:schemeClr val="accent2"/>
              </a:solidFill>
            </a:endParaRP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54050" y="2971800"/>
            <a:ext cx="3365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2</a:t>
            </a:r>
            <a:endParaRPr lang="en-GB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654050" y="2438400"/>
            <a:ext cx="3365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>
                <a:solidFill>
                  <a:schemeClr val="accent2"/>
                </a:solidFill>
              </a:rPr>
              <a:t>3</a:t>
            </a:r>
            <a:endParaRPr lang="en-GB">
              <a:solidFill>
                <a:schemeClr val="accent2"/>
              </a:solidFill>
            </a:endParaRP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279525" y="2133600"/>
            <a:ext cx="3365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4</a:t>
            </a:r>
            <a:endParaRPr lang="en-GB"/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1873250" y="2438400"/>
            <a:ext cx="3365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5</a:t>
            </a:r>
            <a:endParaRPr lang="en-GB"/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1873250" y="2936875"/>
            <a:ext cx="3365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6</a:t>
            </a:r>
            <a:endParaRPr lang="en-GB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3429000" y="457200"/>
            <a:ext cx="1771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3600" u="sng"/>
              <a:t>Puriinid.</a:t>
            </a:r>
          </a:p>
        </p:txBody>
      </p:sp>
      <p:graphicFrame>
        <p:nvGraphicFramePr>
          <p:cNvPr id="10244" name="Object 4"/>
          <p:cNvGraphicFramePr>
            <a:graphicFrameLocks noChangeAspect="1"/>
          </p:cNvGraphicFramePr>
          <p:nvPr/>
        </p:nvGraphicFramePr>
        <p:xfrm>
          <a:off x="788988" y="2084388"/>
          <a:ext cx="7564437" cy="2689225"/>
        </p:xfrm>
        <a:graphic>
          <a:graphicData uri="http://schemas.openxmlformats.org/presentationml/2006/ole">
            <p:oleObj spid="_x0000_s10244" name="ChemSketch" r:id="rId3" imgW="7565040" imgH="2688480" progId="ACD.ChemSketch.20">
              <p:embed/>
            </p:oleObj>
          </a:graphicData>
        </a:graphic>
      </p:graphicFrame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2438400" y="2590800"/>
            <a:ext cx="3365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>
                <a:solidFill>
                  <a:schemeClr val="accent2"/>
                </a:solidFill>
              </a:rPr>
              <a:t>1</a:t>
            </a:r>
            <a:endParaRPr lang="en-GB">
              <a:solidFill>
                <a:schemeClr val="accent2"/>
              </a:solidFill>
            </a:endParaRP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2362200" y="3124200"/>
            <a:ext cx="3365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2</a:t>
            </a:r>
            <a:endParaRPr lang="en-GB"/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797050" y="3581400"/>
            <a:ext cx="3365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>
                <a:solidFill>
                  <a:schemeClr val="accent2"/>
                </a:solidFill>
              </a:rPr>
              <a:t>3</a:t>
            </a:r>
            <a:endParaRPr lang="en-GB">
              <a:solidFill>
                <a:schemeClr val="accent2"/>
              </a:solidFill>
            </a:endParaRP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371600" y="3352800"/>
            <a:ext cx="3365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4</a:t>
            </a:r>
            <a:endParaRPr lang="en-GB"/>
          </a:p>
        </p:txBody>
      </p:sp>
      <p:sp>
        <p:nvSpPr>
          <p:cNvPr id="10249" name="Text Box 9"/>
          <p:cNvSpPr txBox="1">
            <a:spLocks noChangeArrowheads="1"/>
          </p:cNvSpPr>
          <p:nvPr/>
        </p:nvSpPr>
        <p:spPr bwMode="auto">
          <a:xfrm>
            <a:off x="1447800" y="2362200"/>
            <a:ext cx="3365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5</a:t>
            </a:r>
            <a:endParaRPr lang="en-GB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797050" y="2209800"/>
            <a:ext cx="3365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6</a:t>
            </a:r>
            <a:endParaRPr lang="en-GB"/>
          </a:p>
        </p:txBody>
      </p:sp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974725" y="2174875"/>
            <a:ext cx="3365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>
                <a:solidFill>
                  <a:schemeClr val="accent2"/>
                </a:solidFill>
              </a:rPr>
              <a:t>7</a:t>
            </a:r>
            <a:endParaRPr lang="en-GB">
              <a:solidFill>
                <a:schemeClr val="accent2"/>
              </a:solidFill>
            </a:endParaRPr>
          </a:p>
        </p:txBody>
      </p:sp>
      <p:sp>
        <p:nvSpPr>
          <p:cNvPr id="10252" name="Text Box 12"/>
          <p:cNvSpPr txBox="1">
            <a:spLocks noChangeArrowheads="1"/>
          </p:cNvSpPr>
          <p:nvPr/>
        </p:nvSpPr>
        <p:spPr bwMode="auto">
          <a:xfrm>
            <a:off x="457200" y="2819400"/>
            <a:ext cx="3365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8</a:t>
            </a:r>
            <a:endParaRPr lang="en-GB"/>
          </a:p>
        </p:txBody>
      </p: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762000" y="3276600"/>
            <a:ext cx="3365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>
                <a:solidFill>
                  <a:schemeClr val="accent2"/>
                </a:solidFill>
              </a:rPr>
              <a:t>9</a:t>
            </a:r>
            <a:endParaRPr lang="en-GB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517525" y="269875"/>
            <a:ext cx="8037513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Nukleiinhapete koostisesse kuuluvate mažoorsete pürimidiinide </a:t>
            </a:r>
          </a:p>
          <a:p>
            <a:pPr defTabSz="762000"/>
            <a:r>
              <a:rPr lang="et-EE"/>
              <a:t>ja puriinide nimed ja lühendatud sümbolid</a:t>
            </a:r>
            <a:endParaRPr lang="en-GB"/>
          </a:p>
        </p:txBody>
      </p:sp>
      <p:graphicFrame>
        <p:nvGraphicFramePr>
          <p:cNvPr id="11991" name="Group 727"/>
          <p:cNvGraphicFramePr>
            <a:graphicFrameLocks noGrp="1"/>
          </p:cNvGraphicFramePr>
          <p:nvPr/>
        </p:nvGraphicFramePr>
        <p:xfrm>
          <a:off x="533400" y="1524000"/>
          <a:ext cx="8229600" cy="4682490"/>
        </p:xfrm>
        <a:graphic>
          <a:graphicData uri="http://schemas.openxmlformats.org/drawingml/2006/table">
            <a:tbl>
              <a:tblPr/>
              <a:tblGrid>
                <a:gridCol w="5181600"/>
                <a:gridCol w="1447800"/>
                <a:gridCol w="16002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Nimi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Ühetäheline sümbol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Kolmetäheline sümbol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2913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Uratsüül (2,4-dioksotetrahüdropürimidiin)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U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Ura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87388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Tümiin (2,4-diokso-5-metüültetrahüdropürimidiin)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Thy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Tsütosiin (2-okso-4-aminodihüdropürimidiin)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Cyt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Adeniin (6-aminopuriin)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Ade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Guaniin (2-amino-6-oksodihüdropuriin)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Gua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Pürimidiin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Py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Puriin</a:t>
                      </a: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-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620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t-EE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Pu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1203325" y="365125"/>
            <a:ext cx="4640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u="sng"/>
              <a:t>Heterotsükli ja suhkru vaheline side.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457200" y="1143000"/>
            <a:ext cx="8464550" cy="366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800"/>
              <a:t>1. Nukleosiidid ei anna erinevalt D-riboosist aldehüüdidele iseloomulikku hõbepeegli </a:t>
            </a:r>
          </a:p>
          <a:p>
            <a:pPr defTabSz="762000"/>
            <a:r>
              <a:rPr lang="en-GB" sz="1800"/>
              <a:t>reaktsiooni - nukleosiidid eksisteerivad eranditult tsüklilises vormis.</a:t>
            </a:r>
          </a:p>
          <a:p>
            <a:pPr defTabSz="762000"/>
            <a:r>
              <a:rPr lang="en-GB" sz="1800"/>
              <a:t>2. Adenosiin, guanosiin ja tsütosiin deamineeruvad HNO</a:t>
            </a:r>
            <a:r>
              <a:rPr lang="en-GB" sz="1800" baseline="-25000"/>
              <a:t>2</a:t>
            </a:r>
            <a:r>
              <a:rPr lang="en-GB" sz="1800"/>
              <a:t> manulusel - glükosiidside ei</a:t>
            </a:r>
          </a:p>
          <a:p>
            <a:pPr defTabSz="762000"/>
            <a:r>
              <a:rPr lang="en-GB" sz="1800"/>
              <a:t>ole moodustunud eksotsüklilise aminorühma osalusel.</a:t>
            </a:r>
          </a:p>
          <a:p>
            <a:pPr defTabSz="762000"/>
            <a:r>
              <a:rPr lang="en-GB" sz="1800"/>
              <a:t>3. </a:t>
            </a:r>
            <a:r>
              <a:rPr lang="et-EE" sz="1800"/>
              <a:t>Happelise hüdrolüüsi abil vabaneb nukleosiidist vaba lämmastikalus - n</a:t>
            </a:r>
            <a:r>
              <a:rPr lang="en-GB" sz="1800"/>
              <a:t>ukleosiidid </a:t>
            </a:r>
            <a:endParaRPr lang="et-EE" sz="1800"/>
          </a:p>
          <a:p>
            <a:pPr defTabSz="762000"/>
            <a:r>
              <a:rPr lang="en-GB" sz="1800"/>
              <a:t>ei ole C-glükosiidid</a:t>
            </a:r>
            <a:r>
              <a:rPr lang="et-EE" sz="1800"/>
              <a:t>, sest C-C side ei laguneks</a:t>
            </a:r>
            <a:r>
              <a:rPr lang="en-GB" sz="1800"/>
              <a:t>.</a:t>
            </a:r>
          </a:p>
          <a:p>
            <a:pPr defTabSz="762000"/>
            <a:r>
              <a:rPr lang="en-GB" sz="1800"/>
              <a:t>4. Seega on tegemist puriinide ja pürimidiinide endo-N-glükosiididega. </a:t>
            </a:r>
            <a:r>
              <a:rPr lang="et-EE" sz="1800"/>
              <a:t/>
            </a:r>
            <a:br>
              <a:rPr lang="et-EE" sz="1800"/>
            </a:br>
            <a:r>
              <a:rPr lang="et-EE" sz="1800"/>
              <a:t>P</a:t>
            </a:r>
            <a:r>
              <a:rPr lang="en-GB" sz="1800"/>
              <a:t>uriini 9-lämmastiku ja pürimidiini 1-lämmastiku osalus glükosiidsidemes</a:t>
            </a:r>
            <a:r>
              <a:rPr lang="et-EE" sz="1800"/>
              <a:t> tõestati </a:t>
            </a:r>
          </a:p>
          <a:p>
            <a:pPr defTabSz="762000"/>
            <a:r>
              <a:rPr lang="et-EE" sz="1800"/>
              <a:t>Nukleosiidide ja vastavate lämmastikaluste modifitseerimisreaktsioonide ning</a:t>
            </a:r>
            <a:br>
              <a:rPr lang="et-EE" sz="1800"/>
            </a:br>
            <a:r>
              <a:rPr lang="et-EE" sz="1800"/>
              <a:t>derivaatide UV-spektrite järgi.</a:t>
            </a:r>
            <a:endParaRPr lang="en-GB" sz="1800"/>
          </a:p>
          <a:p>
            <a:pPr defTabSz="762000"/>
            <a:r>
              <a:rPr lang="en-GB" sz="1800"/>
              <a:t>5. </a:t>
            </a:r>
            <a:r>
              <a:rPr lang="et-EE" sz="1800"/>
              <a:t>Suhkrujäägi tsükli suurus tõestati nukleosiidide täieliku metüleerimise sellele järgneva</a:t>
            </a:r>
          </a:p>
          <a:p>
            <a:pPr defTabSz="762000"/>
            <a:r>
              <a:rPr lang="et-EE" sz="1800"/>
              <a:t>hüdrolüüsi ning oksüdeerimisega. Informatiivne meetod on ka periodaatne oksüdeerimine,</a:t>
            </a:r>
          </a:p>
          <a:p>
            <a:pPr defTabSz="762000"/>
            <a:r>
              <a:rPr lang="et-EE" sz="1800"/>
              <a:t>mis toimub veekeskkonnas kvantitatiivselt.</a:t>
            </a:r>
            <a:endParaRPr lang="en-GB" sz="1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203325" y="669925"/>
            <a:ext cx="6143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u="sng"/>
              <a:t>Glükosiidse (anomeerse) tsentri konfiguratsioon.</a:t>
            </a:r>
          </a:p>
        </p:txBody>
      </p:sp>
      <p:pic>
        <p:nvPicPr>
          <p:cNvPr id="16387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3175" y="2051050"/>
            <a:ext cx="6588125" cy="274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974725" y="5081588"/>
            <a:ext cx="64674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800">
                <a:latin typeface="Symbol" pitchFamily="18" charset="2"/>
              </a:rPr>
              <a:t>a</a:t>
            </a:r>
            <a:r>
              <a:rPr lang="en-GB" sz="1800"/>
              <a:t>-anomeeri korral ei oleks tsükli moodustumine steeriliselt võimalik</a:t>
            </a:r>
          </a:p>
          <a:p>
            <a:pPr defTabSz="762000"/>
            <a:r>
              <a:rPr lang="en-GB" sz="1800"/>
              <a:t>analoogsed reaktsioonid ka teiste nukleosiidide puhul (1.6.html)</a:t>
            </a:r>
          </a:p>
          <a:p>
            <a:pPr defTabSz="762000"/>
            <a:endParaRPr lang="en-GB" sz="18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517525" y="441325"/>
            <a:ext cx="74898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Sõltuvalt heterotsüklilise aluse struktuurist saab nukleosiide</a:t>
            </a:r>
          </a:p>
          <a:p>
            <a:pPr defTabSz="762000"/>
            <a:r>
              <a:rPr lang="en-GB"/>
              <a:t>jaotada puriin- ja pürimidiinnukleosiidideks.</a:t>
            </a:r>
          </a:p>
        </p:txBody>
      </p:sp>
      <p:pic>
        <p:nvPicPr>
          <p:cNvPr id="8195" name="Picture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2338" y="1563688"/>
            <a:ext cx="5613400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46125" y="4937125"/>
            <a:ext cx="67643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Siin tuleb märkida, et kui Y=OH, siis alus eksisteerib </a:t>
            </a:r>
          </a:p>
          <a:p>
            <a:pPr defTabSz="762000"/>
            <a:r>
              <a:rPr lang="en-GB"/>
              <a:t>oksovormis.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4863" y="200025"/>
            <a:ext cx="7524750" cy="644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9625" y="185738"/>
            <a:ext cx="7515225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669925" y="441325"/>
            <a:ext cx="75565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NB! Lämmastikaluste ja nukleosiidide lühendid erinevad.</a:t>
            </a:r>
          </a:p>
          <a:p>
            <a:pPr defTabSz="762000"/>
            <a:r>
              <a:rPr lang="en-GB"/>
              <a:t>Võrdle tabeleid 1.2.html ja 1.7.html</a:t>
            </a:r>
          </a:p>
          <a:p>
            <a:pPr defTabSz="762000"/>
            <a:r>
              <a:rPr lang="en-GB"/>
              <a:t>Ühtlasi tutvu ka nukleotiidide nomenklatuuri ja tähistustega </a:t>
            </a:r>
          </a:p>
          <a:p>
            <a:pPr defTabSz="762000"/>
            <a:r>
              <a:rPr lang="en-GB"/>
              <a:t>(3.2.html, Tabel 3-1)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898525" y="1965325"/>
            <a:ext cx="996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Seega:</a:t>
            </a:r>
          </a:p>
        </p:txBody>
      </p:sp>
      <p:graphicFrame>
        <p:nvGraphicFramePr>
          <p:cNvPr id="19460" name="Object 4"/>
          <p:cNvGraphicFramePr>
            <a:graphicFrameLocks/>
          </p:cNvGraphicFramePr>
          <p:nvPr/>
        </p:nvGraphicFramePr>
        <p:xfrm>
          <a:off x="1106488" y="2606675"/>
          <a:ext cx="6526212" cy="4084638"/>
        </p:xfrm>
        <a:graphic>
          <a:graphicData uri="http://schemas.openxmlformats.org/presentationml/2006/ole">
            <p:oleObj spid="_x0000_s19460" name="Document" r:id="rId3" imgW="6422760" imgH="4362120" progId="Word.Document.6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Line 2"/>
          <p:cNvSpPr>
            <a:spLocks noChangeShapeType="1"/>
          </p:cNvSpPr>
          <p:nvPr/>
        </p:nvSpPr>
        <p:spPr bwMode="auto">
          <a:xfrm>
            <a:off x="1066800" y="12192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87" name="Line 3"/>
          <p:cNvSpPr>
            <a:spLocks noChangeShapeType="1"/>
          </p:cNvSpPr>
          <p:nvPr/>
        </p:nvSpPr>
        <p:spPr bwMode="auto">
          <a:xfrm flipH="1">
            <a:off x="838200" y="18288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89" name="Line 5"/>
          <p:cNvSpPr>
            <a:spLocks noChangeShapeType="1"/>
          </p:cNvSpPr>
          <p:nvPr/>
        </p:nvSpPr>
        <p:spPr bwMode="auto">
          <a:xfrm>
            <a:off x="1066800" y="1600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438150" y="1662113"/>
            <a:ext cx="4762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HO</a:t>
            </a:r>
            <a:endParaRPr lang="en-GB" sz="1600"/>
          </a:p>
        </p:txBody>
      </p:sp>
      <p:sp>
        <p:nvSpPr>
          <p:cNvPr id="41991" name="Text Box 7"/>
          <p:cNvSpPr txBox="1">
            <a:spLocks noChangeArrowheads="1"/>
          </p:cNvSpPr>
          <p:nvPr/>
        </p:nvSpPr>
        <p:spPr bwMode="auto">
          <a:xfrm>
            <a:off x="1200150" y="1416050"/>
            <a:ext cx="4762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OH</a:t>
            </a:r>
            <a:endParaRPr lang="en-GB" sz="1600"/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911225" y="914400"/>
            <a:ext cx="307975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T</a:t>
            </a:r>
            <a:endParaRPr lang="en-GB" sz="1600"/>
          </a:p>
        </p:txBody>
      </p:sp>
      <p:sp>
        <p:nvSpPr>
          <p:cNvPr id="41993" name="Line 9"/>
          <p:cNvSpPr>
            <a:spLocks noChangeShapeType="1"/>
          </p:cNvSpPr>
          <p:nvPr/>
        </p:nvSpPr>
        <p:spPr bwMode="auto">
          <a:xfrm>
            <a:off x="2990850" y="1125538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4" name="Line 10"/>
          <p:cNvSpPr>
            <a:spLocks noChangeShapeType="1"/>
          </p:cNvSpPr>
          <p:nvPr/>
        </p:nvSpPr>
        <p:spPr bwMode="auto">
          <a:xfrm flipH="1">
            <a:off x="2762250" y="1735138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5" name="Line 11"/>
          <p:cNvSpPr>
            <a:spLocks noChangeShapeType="1"/>
          </p:cNvSpPr>
          <p:nvPr/>
        </p:nvSpPr>
        <p:spPr bwMode="auto">
          <a:xfrm>
            <a:off x="2990850" y="1506538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2457450" y="1524000"/>
            <a:ext cx="2857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p</a:t>
            </a:r>
            <a:endParaRPr lang="en-GB" sz="1600"/>
          </a:p>
        </p:txBody>
      </p: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3124200" y="1322388"/>
            <a:ext cx="4762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OH</a:t>
            </a:r>
            <a:endParaRPr lang="en-GB" sz="1600"/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2835275" y="820738"/>
            <a:ext cx="3302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G</a:t>
            </a:r>
            <a:endParaRPr lang="en-GB" sz="1600"/>
          </a:p>
        </p:txBody>
      </p:sp>
      <p:sp>
        <p:nvSpPr>
          <p:cNvPr id="41999" name="Line 15"/>
          <p:cNvSpPr>
            <a:spLocks noChangeShapeType="1"/>
          </p:cNvSpPr>
          <p:nvPr/>
        </p:nvSpPr>
        <p:spPr bwMode="auto">
          <a:xfrm>
            <a:off x="4800600" y="11430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0" name="Line 16"/>
          <p:cNvSpPr>
            <a:spLocks noChangeShapeType="1"/>
          </p:cNvSpPr>
          <p:nvPr/>
        </p:nvSpPr>
        <p:spPr bwMode="auto">
          <a:xfrm flipH="1">
            <a:off x="4572000" y="17526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1" name="Line 17"/>
          <p:cNvSpPr>
            <a:spLocks noChangeShapeType="1"/>
          </p:cNvSpPr>
          <p:nvPr/>
        </p:nvSpPr>
        <p:spPr bwMode="auto">
          <a:xfrm flipV="1">
            <a:off x="4800600" y="1524000"/>
            <a:ext cx="2286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2" name="Text Box 18"/>
          <p:cNvSpPr txBox="1">
            <a:spLocks noChangeArrowheads="1"/>
          </p:cNvSpPr>
          <p:nvPr/>
        </p:nvSpPr>
        <p:spPr bwMode="auto">
          <a:xfrm>
            <a:off x="4171950" y="1585913"/>
            <a:ext cx="4762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HO</a:t>
            </a:r>
            <a:endParaRPr lang="en-GB" sz="1600"/>
          </a:p>
        </p:txBody>
      </p:sp>
      <p:sp>
        <p:nvSpPr>
          <p:cNvPr id="42003" name="Text Box 19"/>
          <p:cNvSpPr txBox="1">
            <a:spLocks noChangeArrowheads="1"/>
          </p:cNvSpPr>
          <p:nvPr/>
        </p:nvSpPr>
        <p:spPr bwMode="auto">
          <a:xfrm>
            <a:off x="5029200" y="1339850"/>
            <a:ext cx="29686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P</a:t>
            </a:r>
            <a:endParaRPr lang="en-GB" sz="1600"/>
          </a:p>
        </p:txBody>
      </p:sp>
      <p:sp>
        <p:nvSpPr>
          <p:cNvPr id="42004" name="Text Box 20"/>
          <p:cNvSpPr txBox="1">
            <a:spLocks noChangeArrowheads="1"/>
          </p:cNvSpPr>
          <p:nvPr/>
        </p:nvSpPr>
        <p:spPr bwMode="auto">
          <a:xfrm>
            <a:off x="4645025" y="838200"/>
            <a:ext cx="3302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U</a:t>
            </a:r>
            <a:endParaRPr lang="en-GB" sz="1600"/>
          </a:p>
        </p:txBody>
      </p:sp>
      <p:sp>
        <p:nvSpPr>
          <p:cNvPr id="42005" name="Line 21"/>
          <p:cNvSpPr>
            <a:spLocks noChangeShapeType="1"/>
          </p:cNvSpPr>
          <p:nvPr/>
        </p:nvSpPr>
        <p:spPr bwMode="auto">
          <a:xfrm>
            <a:off x="4800600" y="1371600"/>
            <a:ext cx="228600" cy="76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6" name="Line 22"/>
          <p:cNvSpPr>
            <a:spLocks noChangeShapeType="1"/>
          </p:cNvSpPr>
          <p:nvPr/>
        </p:nvSpPr>
        <p:spPr bwMode="auto">
          <a:xfrm>
            <a:off x="2514600" y="30480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7" name="Line 23"/>
          <p:cNvSpPr>
            <a:spLocks noChangeShapeType="1"/>
          </p:cNvSpPr>
          <p:nvPr/>
        </p:nvSpPr>
        <p:spPr bwMode="auto">
          <a:xfrm flipH="1">
            <a:off x="2305050" y="3640138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8" name="Line 24"/>
          <p:cNvSpPr>
            <a:spLocks noChangeShapeType="1"/>
          </p:cNvSpPr>
          <p:nvPr/>
        </p:nvSpPr>
        <p:spPr bwMode="auto">
          <a:xfrm>
            <a:off x="2514600" y="3505200"/>
            <a:ext cx="3048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09" name="Text Box 25"/>
          <p:cNvSpPr txBox="1">
            <a:spLocks noChangeArrowheads="1"/>
          </p:cNvSpPr>
          <p:nvPr/>
        </p:nvSpPr>
        <p:spPr bwMode="auto">
          <a:xfrm>
            <a:off x="1905000" y="3473450"/>
            <a:ext cx="4762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HO</a:t>
            </a:r>
            <a:endParaRPr lang="en-GB" sz="1600"/>
          </a:p>
        </p:txBody>
      </p:sp>
      <p:sp>
        <p:nvSpPr>
          <p:cNvPr id="42010" name="Text Box 26"/>
          <p:cNvSpPr txBox="1">
            <a:spLocks noChangeArrowheads="1"/>
          </p:cNvSpPr>
          <p:nvPr/>
        </p:nvSpPr>
        <p:spPr bwMode="auto">
          <a:xfrm>
            <a:off x="2819400" y="3505200"/>
            <a:ext cx="29686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P</a:t>
            </a:r>
            <a:endParaRPr lang="en-GB" sz="1600"/>
          </a:p>
        </p:txBody>
      </p:sp>
      <p:sp>
        <p:nvSpPr>
          <p:cNvPr id="42011" name="Text Box 27"/>
          <p:cNvSpPr txBox="1">
            <a:spLocks noChangeArrowheads="1"/>
          </p:cNvSpPr>
          <p:nvPr/>
        </p:nvSpPr>
        <p:spPr bwMode="auto">
          <a:xfrm>
            <a:off x="2378075" y="2725738"/>
            <a:ext cx="3302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U</a:t>
            </a:r>
            <a:endParaRPr lang="en-GB" sz="1600"/>
          </a:p>
        </p:txBody>
      </p:sp>
      <p:sp>
        <p:nvSpPr>
          <p:cNvPr id="42012" name="Line 28"/>
          <p:cNvSpPr>
            <a:spLocks noChangeShapeType="1"/>
          </p:cNvSpPr>
          <p:nvPr/>
        </p:nvSpPr>
        <p:spPr bwMode="auto">
          <a:xfrm>
            <a:off x="2514600" y="3276600"/>
            <a:ext cx="304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13" name="Line 29"/>
          <p:cNvSpPr>
            <a:spLocks noChangeShapeType="1"/>
          </p:cNvSpPr>
          <p:nvPr/>
        </p:nvSpPr>
        <p:spPr bwMode="auto">
          <a:xfrm>
            <a:off x="3352800" y="3048000"/>
            <a:ext cx="0" cy="609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14" name="Line 30"/>
          <p:cNvSpPr>
            <a:spLocks noChangeShapeType="1"/>
          </p:cNvSpPr>
          <p:nvPr/>
        </p:nvSpPr>
        <p:spPr bwMode="auto">
          <a:xfrm flipH="1">
            <a:off x="3124200" y="36576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15" name="Line 31"/>
          <p:cNvSpPr>
            <a:spLocks noChangeShapeType="1"/>
          </p:cNvSpPr>
          <p:nvPr/>
        </p:nvSpPr>
        <p:spPr bwMode="auto">
          <a:xfrm>
            <a:off x="3352800" y="35052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16" name="Text Box 32"/>
          <p:cNvSpPr txBox="1">
            <a:spLocks noChangeArrowheads="1"/>
          </p:cNvSpPr>
          <p:nvPr/>
        </p:nvSpPr>
        <p:spPr bwMode="auto">
          <a:xfrm>
            <a:off x="3197225" y="2743200"/>
            <a:ext cx="3302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A</a:t>
            </a:r>
            <a:endParaRPr lang="en-GB" sz="1600"/>
          </a:p>
        </p:txBody>
      </p:sp>
      <p:sp>
        <p:nvSpPr>
          <p:cNvPr id="42017" name="Line 33"/>
          <p:cNvSpPr>
            <a:spLocks noChangeShapeType="1"/>
          </p:cNvSpPr>
          <p:nvPr/>
        </p:nvSpPr>
        <p:spPr bwMode="auto">
          <a:xfrm>
            <a:off x="3352800" y="3276600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2018" name="Text Box 34"/>
          <p:cNvSpPr txBox="1">
            <a:spLocks noChangeArrowheads="1"/>
          </p:cNvSpPr>
          <p:nvPr/>
        </p:nvSpPr>
        <p:spPr bwMode="auto">
          <a:xfrm>
            <a:off x="3505200" y="3092450"/>
            <a:ext cx="4762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OH</a:t>
            </a:r>
            <a:endParaRPr lang="en-GB" sz="1600"/>
          </a:p>
        </p:txBody>
      </p:sp>
      <p:sp>
        <p:nvSpPr>
          <p:cNvPr id="42019" name="Text Box 35"/>
          <p:cNvSpPr txBox="1">
            <a:spLocks noChangeArrowheads="1"/>
          </p:cNvSpPr>
          <p:nvPr/>
        </p:nvSpPr>
        <p:spPr bwMode="auto">
          <a:xfrm>
            <a:off x="3505200" y="3352800"/>
            <a:ext cx="4762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OH</a:t>
            </a:r>
            <a:endParaRPr lang="en-GB" sz="1600"/>
          </a:p>
        </p:txBody>
      </p:sp>
      <p:sp>
        <p:nvSpPr>
          <p:cNvPr id="42020" name="Text Box 36"/>
          <p:cNvSpPr txBox="1">
            <a:spLocks noChangeArrowheads="1"/>
          </p:cNvSpPr>
          <p:nvPr/>
        </p:nvSpPr>
        <p:spPr bwMode="auto">
          <a:xfrm>
            <a:off x="2743200" y="3124200"/>
            <a:ext cx="4762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OH</a:t>
            </a:r>
            <a:endParaRPr lang="en-GB" sz="1600"/>
          </a:p>
        </p:txBody>
      </p:sp>
      <p:sp>
        <p:nvSpPr>
          <p:cNvPr id="42021" name="Text Box 37"/>
          <p:cNvSpPr txBox="1">
            <a:spLocks noChangeArrowheads="1"/>
          </p:cNvSpPr>
          <p:nvPr/>
        </p:nvSpPr>
        <p:spPr bwMode="auto">
          <a:xfrm>
            <a:off x="2574925" y="1946275"/>
            <a:ext cx="70961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pdG</a:t>
            </a:r>
            <a:endParaRPr lang="en-GB"/>
          </a:p>
        </p:txBody>
      </p:sp>
      <p:sp>
        <p:nvSpPr>
          <p:cNvPr id="42022" name="Text Box 38"/>
          <p:cNvSpPr txBox="1">
            <a:spLocks noChangeArrowheads="1"/>
          </p:cNvSpPr>
          <p:nvPr/>
        </p:nvSpPr>
        <p:spPr bwMode="auto">
          <a:xfrm>
            <a:off x="517525" y="1946275"/>
            <a:ext cx="9874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dT (T)</a:t>
            </a:r>
            <a:endParaRPr lang="en-GB"/>
          </a:p>
        </p:txBody>
      </p:sp>
      <p:sp>
        <p:nvSpPr>
          <p:cNvPr id="42023" name="Text Box 39"/>
          <p:cNvSpPr txBox="1">
            <a:spLocks noChangeArrowheads="1"/>
          </p:cNvSpPr>
          <p:nvPr/>
        </p:nvSpPr>
        <p:spPr bwMode="auto">
          <a:xfrm>
            <a:off x="4251325" y="1946275"/>
            <a:ext cx="72866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U&gt;p</a:t>
            </a:r>
            <a:endParaRPr lang="en-GB"/>
          </a:p>
        </p:txBody>
      </p:sp>
      <p:sp>
        <p:nvSpPr>
          <p:cNvPr id="42024" name="Text Box 40"/>
          <p:cNvSpPr txBox="1">
            <a:spLocks noChangeArrowheads="1"/>
          </p:cNvSpPr>
          <p:nvPr/>
        </p:nvSpPr>
        <p:spPr bwMode="auto">
          <a:xfrm>
            <a:off x="2422525" y="3927475"/>
            <a:ext cx="77787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UpA</a:t>
            </a:r>
            <a:endParaRPr lang="en-GB"/>
          </a:p>
        </p:txBody>
      </p:sp>
      <p:sp>
        <p:nvSpPr>
          <p:cNvPr id="42025" name="Text Box 41"/>
          <p:cNvSpPr txBox="1">
            <a:spLocks noChangeArrowheads="1"/>
          </p:cNvSpPr>
          <p:nvPr/>
        </p:nvSpPr>
        <p:spPr bwMode="auto">
          <a:xfrm>
            <a:off x="517525" y="4537075"/>
            <a:ext cx="7691438" cy="19177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Kuna nukleotiidides on kaks tsüklilist fragmenti, tähistatakse </a:t>
            </a:r>
            <a:br>
              <a:rPr lang="et-EE"/>
            </a:br>
            <a:r>
              <a:rPr lang="et-EE"/>
              <a:t>lämmastikaluse aatomeid nagu vabas heterotsüklis, riboosi </a:t>
            </a:r>
            <a:br>
              <a:rPr lang="et-EE"/>
            </a:br>
            <a:r>
              <a:rPr lang="et-EE"/>
              <a:t>numeratsioonile lisandub   ’ (loe: “prim”).</a:t>
            </a:r>
          </a:p>
          <a:p>
            <a:pPr defTabSz="762000"/>
            <a:r>
              <a:rPr lang="et-EE"/>
              <a:t>Nt. Guanosiin-5’-fosfaat; 2’-desoksüadenosiin</a:t>
            </a:r>
          </a:p>
          <a:p>
            <a:pPr defTabSz="762000"/>
            <a:r>
              <a:rPr lang="et-EE"/>
              <a:t>Uridiin-2’,3’-tsüklofosfaat;</a:t>
            </a:r>
            <a:endParaRPr lang="en-GB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498725" y="746125"/>
            <a:ext cx="3054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Elektrooniline versioon</a:t>
            </a:r>
          </a:p>
        </p:txBody>
      </p:sp>
      <p:graphicFrame>
        <p:nvGraphicFramePr>
          <p:cNvPr id="4099" name="Object 3"/>
          <p:cNvGraphicFramePr>
            <a:graphicFrameLocks/>
          </p:cNvGraphicFramePr>
          <p:nvPr/>
        </p:nvGraphicFramePr>
        <p:xfrm>
          <a:off x="1566863" y="2024063"/>
          <a:ext cx="5238750" cy="2952750"/>
        </p:xfrm>
        <a:graphic>
          <a:graphicData uri="http://schemas.openxmlformats.org/presentationml/2006/ole">
            <p:oleObj spid="_x0000_s4099" name="Package" showAsIcon="1" r:id="rId3" imgW="1047600" imgH="590400" progId="Package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0" presetClass="verb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verb" cmd="0">
                                      <p:cBhvr>
                                        <p:cTn id="9" dur="1" fill="hold"/>
                                        <p:tgtEl>
                                          <p:spTgt spid="409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2"/>
          <p:cNvSpPr txBox="1">
            <a:spLocks noChangeArrowheads="1"/>
          </p:cNvSpPr>
          <p:nvPr/>
        </p:nvSpPr>
        <p:spPr bwMode="auto">
          <a:xfrm>
            <a:off x="1219200" y="381000"/>
            <a:ext cx="3530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Nukleotiididevaheline side.</a:t>
            </a:r>
            <a:endParaRPr lang="en-GB"/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304800" y="963613"/>
            <a:ext cx="7234238" cy="4968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457200" indent="-457200" defTabSz="762000">
              <a:buFontTx/>
              <a:buAutoNum type="arabicPeriod"/>
            </a:pPr>
            <a:r>
              <a:rPr lang="et-EE" sz="2000"/>
              <a:t>Nukleiinhapetes (DNA ja RNA) on nukleosiidid ühendatud</a:t>
            </a:r>
            <a:br>
              <a:rPr lang="et-EE" sz="2000"/>
            </a:br>
            <a:r>
              <a:rPr lang="et-EE" sz="2000"/>
              <a:t>5’,3’-fosfodiester sidemega – fosforhappe üks hüdroksüülrühm</a:t>
            </a:r>
            <a:br>
              <a:rPr lang="et-EE" sz="2000"/>
            </a:br>
            <a:r>
              <a:rPr lang="et-EE" sz="2000"/>
              <a:t>on kondenseerunud ühe nukleosiidi 3’-hüdroksüülrühmaga ja </a:t>
            </a:r>
            <a:br>
              <a:rPr lang="et-EE" sz="2000"/>
            </a:br>
            <a:r>
              <a:rPr lang="et-EE" sz="2000"/>
              <a:t>teine teise nukleosiidi 5’-hüdroksüülrühmaga.</a:t>
            </a:r>
          </a:p>
          <a:p>
            <a:pPr marL="457200" indent="-457200" defTabSz="762000">
              <a:buFontTx/>
              <a:buAutoNum type="arabicPeriod"/>
            </a:pPr>
            <a:r>
              <a:rPr lang="et-EE" sz="2000"/>
              <a:t>Oligo- ja polünukleotiidide loetakse 5’-terminusest </a:t>
            </a:r>
            <a:br>
              <a:rPr lang="et-EE" sz="2000"/>
            </a:br>
            <a:r>
              <a:rPr lang="et-EE" sz="2000"/>
              <a:t>3’-terminuse suunas. See suund ühtib  nukleiinhapete </a:t>
            </a:r>
            <a:br>
              <a:rPr lang="et-EE" sz="2000"/>
            </a:br>
            <a:r>
              <a:rPr lang="et-EE" sz="2000"/>
              <a:t>biosünteesi suunaga, nukleiinhapete keemilist sünteesi </a:t>
            </a:r>
            <a:br>
              <a:rPr lang="et-EE" sz="2000"/>
            </a:br>
            <a:r>
              <a:rPr lang="et-EE" sz="2000"/>
              <a:t>viiakse läbi vastupidises suunas. (uridinüül-(3’,5’)-adenosiin)</a:t>
            </a:r>
          </a:p>
          <a:p>
            <a:pPr marL="457200" indent="-457200" defTabSz="762000">
              <a:buFontTx/>
              <a:buAutoNum type="arabicPeriod"/>
            </a:pPr>
            <a:r>
              <a:rPr lang="et-EE" sz="2000"/>
              <a:t>Tihti kutsutakse  nukleotiididevahelist 3’,5’-fosfodiestersidet </a:t>
            </a:r>
            <a:br>
              <a:rPr lang="et-EE" sz="2000"/>
            </a:br>
            <a:r>
              <a:rPr lang="et-EE" sz="2000"/>
              <a:t>“looduslikuks nukleotiidseks sidemeks”, kuigi ka looduses </a:t>
            </a:r>
            <a:br>
              <a:rPr lang="et-EE" sz="2000"/>
            </a:br>
            <a:r>
              <a:rPr lang="et-EE" sz="2000"/>
              <a:t>esineb keemilisi ühendeid, kus nukleosiidid on omavahel seotud </a:t>
            </a:r>
            <a:br>
              <a:rPr lang="et-EE" sz="2000"/>
            </a:br>
            <a:r>
              <a:rPr lang="et-EE" sz="2000"/>
              <a:t>teistsuguse sidemega, nt. 2’,5’-oligoadenülaadid, </a:t>
            </a:r>
            <a:br>
              <a:rPr lang="et-EE" sz="2000"/>
            </a:br>
            <a:r>
              <a:rPr lang="et-EE" sz="2000"/>
              <a:t>5’,5’-dinukleosiidoligofosfaadid.</a:t>
            </a:r>
          </a:p>
          <a:p>
            <a:pPr marL="457200" indent="-457200" defTabSz="762000">
              <a:buFontTx/>
              <a:buAutoNum type="arabicPeriod"/>
            </a:pPr>
            <a:r>
              <a:rPr lang="et-EE" sz="2000"/>
              <a:t>Fosforhappe estrid, nagu karboonhapete estridki hüdrolüüsuvad, </a:t>
            </a:r>
            <a:br>
              <a:rPr lang="et-EE" sz="2000"/>
            </a:br>
            <a:r>
              <a:rPr lang="et-EE" sz="2000"/>
              <a:t>andes piirituse ja anorgaanilise fosfaadi (ortofosforhappe). Selle</a:t>
            </a:r>
            <a:br>
              <a:rPr lang="et-EE" sz="2000"/>
            </a:br>
            <a:r>
              <a:rPr lang="et-EE" sz="2000"/>
              <a:t>reaktsiooni seaduspärasusi, tingimusi vaatleme hiljem detailselt.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1508125" y="4613275"/>
            <a:ext cx="1108075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                                                                                                                                               </a:t>
            </a:r>
            <a:endParaRPr lang="en-GB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117725" y="350838"/>
            <a:ext cx="41576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3200" u="sng"/>
              <a:t>Minoorsed nukleosiidid.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593725" y="1050925"/>
            <a:ext cx="8208963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Lisaks tähtsamatele nukleosiididele, leidub nukleiinhapete</a:t>
            </a:r>
          </a:p>
          <a:p>
            <a:pPr defTabSz="762000"/>
            <a:r>
              <a:rPr lang="en-GB"/>
              <a:t>koostises ka vähemlevinumaid nukleosiide. Kõik minoorsed</a:t>
            </a:r>
          </a:p>
          <a:p>
            <a:pPr defTabSz="762000"/>
            <a:r>
              <a:rPr lang="en-GB"/>
              <a:t>nukleosiidid DNAs on MITTEREPLIKATOORSED ja RNAs</a:t>
            </a:r>
          </a:p>
          <a:p>
            <a:pPr defTabSz="762000"/>
            <a:r>
              <a:rPr lang="en-GB"/>
              <a:t>MITTETRANSKRIPTSIOONILISED. </a:t>
            </a:r>
          </a:p>
          <a:p>
            <a:pPr defTabSz="762000"/>
            <a:r>
              <a:rPr lang="en-GB"/>
              <a:t>* DNA koostises esinevad metüleeritud nukleosiidid. DNA </a:t>
            </a:r>
          </a:p>
          <a:p>
            <a:pPr defTabSz="762000"/>
            <a:r>
              <a:rPr lang="en-GB"/>
              <a:t>metüleerimine on tähtis geeniekspressiooni </a:t>
            </a:r>
          </a:p>
          <a:p>
            <a:pPr defTabSz="762000"/>
            <a:r>
              <a:rPr lang="en-GB"/>
              <a:t>modulatsioonimehhanism.</a:t>
            </a:r>
          </a:p>
          <a:p>
            <a:pPr defTabSz="762000"/>
            <a:r>
              <a:rPr lang="en-GB"/>
              <a:t>* Eriti rikas on minoorsete nukleosiidide poolest tRNA. Siin</a:t>
            </a:r>
          </a:p>
          <a:p>
            <a:pPr defTabSz="762000"/>
            <a:r>
              <a:rPr lang="en-GB"/>
              <a:t>on minoorsetel nukleosiididel tähtsus roll ruumilise struktuuri</a:t>
            </a:r>
          </a:p>
          <a:p>
            <a:pPr defTabSz="762000"/>
            <a:r>
              <a:rPr lang="en-GB"/>
              <a:t>stabiliseerimisel.</a:t>
            </a:r>
          </a:p>
          <a:p>
            <a:pPr defTabSz="762000"/>
            <a:r>
              <a:rPr lang="en-GB"/>
              <a:t>* 2’-O-metüülnukleosiide leidub ka mRNAdes (5’-mittetrans-</a:t>
            </a:r>
          </a:p>
          <a:p>
            <a:pPr defTabSz="762000"/>
            <a:r>
              <a:rPr lang="en-GB"/>
              <a:t>leeritavas osas). Nende osalusel moodustuv nukleotiididevaheline</a:t>
            </a:r>
          </a:p>
          <a:p>
            <a:pPr defTabSz="762000"/>
            <a:r>
              <a:rPr lang="en-GB"/>
              <a:t>side on stabiilsuselt sarnane DNAga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69925" y="5927725"/>
            <a:ext cx="4010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Loe lisaks 1.8.html ja 1.9.html!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4" name="Object 2"/>
          <p:cNvGraphicFramePr>
            <a:graphicFrameLocks noChangeAspect="1"/>
          </p:cNvGraphicFramePr>
          <p:nvPr/>
        </p:nvGraphicFramePr>
        <p:xfrm>
          <a:off x="533400" y="228600"/>
          <a:ext cx="2490788" cy="2922588"/>
        </p:xfrm>
        <a:graphic>
          <a:graphicData uri="http://schemas.openxmlformats.org/presentationml/2006/ole">
            <p:oleObj spid="_x0000_s44034" name="ChemSketch" r:id="rId3" imgW="2490120" imgH="2923200" progId="ACD.ChemSketch.20">
              <p:embed/>
            </p:oleObj>
          </a:graphicData>
        </a:graphic>
      </p:graphicFrame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4572000" y="381000"/>
          <a:ext cx="3508375" cy="2955925"/>
        </p:xfrm>
        <a:graphic>
          <a:graphicData uri="http://schemas.openxmlformats.org/presentationml/2006/ole">
            <p:oleObj spid="_x0000_s44035" name="ChemSketch" r:id="rId4" imgW="3508200" imgH="2956680" progId="ACD.ChemSketch.20">
              <p:embed/>
            </p:oleObj>
          </a:graphicData>
        </a:graphic>
      </p:graphicFrame>
      <p:graphicFrame>
        <p:nvGraphicFramePr>
          <p:cNvPr id="44036" name="Object 4"/>
          <p:cNvGraphicFramePr>
            <a:graphicFrameLocks noChangeAspect="1"/>
          </p:cNvGraphicFramePr>
          <p:nvPr/>
        </p:nvGraphicFramePr>
        <p:xfrm>
          <a:off x="381000" y="3733800"/>
          <a:ext cx="3054350" cy="2911475"/>
        </p:xfrm>
        <a:graphic>
          <a:graphicData uri="http://schemas.openxmlformats.org/presentationml/2006/ole">
            <p:oleObj spid="_x0000_s44036" name="ChemSketch" r:id="rId5" imgW="3054240" imgH="2910960" progId="ACD.ChemSketch.20">
              <p:embed/>
            </p:oleObj>
          </a:graphicData>
        </a:graphic>
      </p:graphicFrame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2498725" y="5603875"/>
            <a:ext cx="10128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inosiin</a:t>
            </a:r>
            <a:endParaRPr lang="en-GB"/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517525" y="3165475"/>
            <a:ext cx="1858963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pseudouridiin</a:t>
            </a:r>
            <a:endParaRPr lang="en-GB"/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4724400" y="3505200"/>
            <a:ext cx="2890838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2’-</a:t>
            </a:r>
            <a:r>
              <a:rPr lang="et-EE" i="1"/>
              <a:t>O</a:t>
            </a:r>
            <a:r>
              <a:rPr lang="et-EE"/>
              <a:t>-metüülguanosiin</a:t>
            </a:r>
            <a:endParaRPr lang="en-GB"/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6613525" y="5299075"/>
            <a:ext cx="2111375" cy="8223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Nikotiinamiid-</a:t>
            </a:r>
          </a:p>
          <a:p>
            <a:pPr defTabSz="762000"/>
            <a:r>
              <a:rPr lang="et-EE"/>
              <a:t>mononukleotiid</a:t>
            </a:r>
            <a:endParaRPr lang="en-GB"/>
          </a:p>
        </p:txBody>
      </p:sp>
      <p:graphicFrame>
        <p:nvGraphicFramePr>
          <p:cNvPr id="44043" name="Object 11"/>
          <p:cNvGraphicFramePr>
            <a:graphicFrameLocks noChangeAspect="1"/>
          </p:cNvGraphicFramePr>
          <p:nvPr/>
        </p:nvGraphicFramePr>
        <p:xfrm>
          <a:off x="3810000" y="4038600"/>
          <a:ext cx="3836988" cy="2484438"/>
        </p:xfrm>
        <a:graphic>
          <a:graphicData uri="http://schemas.openxmlformats.org/presentationml/2006/ole">
            <p:oleObj spid="_x0000_s44043" name="ChemSketch" r:id="rId6" imgW="3837600" imgH="248400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898525" y="365125"/>
            <a:ext cx="5051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u="sng"/>
              <a:t>Lämmastikaluste keemilised omadused.</a:t>
            </a: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65125" y="2338388"/>
            <a:ext cx="83486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800"/>
              <a:t>Pürimidiin on sarnane püridiiniga, kus süsinikaatomid omavad positiivset osalaengut.</a:t>
            </a:r>
          </a:p>
          <a:p>
            <a:pPr defTabSz="762000"/>
            <a:r>
              <a:rPr lang="en-GB" sz="1800"/>
              <a:t>Resonantsstruktuuride abil näeme, et elektronide puudujääk on positsioonidel 2,4 ja 6, </a:t>
            </a:r>
          </a:p>
          <a:p>
            <a:pPr defTabSz="762000"/>
            <a:r>
              <a:rPr lang="en-GB" sz="1800"/>
              <a:t>aga mitte positsioonil 5. Seega saab oodata, et elektrofiilsed reagendid atakeerivad </a:t>
            </a:r>
          </a:p>
          <a:p>
            <a:pPr defTabSz="762000"/>
            <a:r>
              <a:rPr lang="en-GB" sz="1800"/>
              <a:t>positsiooni 5, seevastu nukleofiilsed reagendid peaksid reageerima positsioonidega 2,4,6.</a:t>
            </a:r>
          </a:p>
        </p:txBody>
      </p:sp>
      <p:pic>
        <p:nvPicPr>
          <p:cNvPr id="21508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5725" y="3921125"/>
            <a:ext cx="6118225" cy="220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2041525" y="1203325"/>
            <a:ext cx="2038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a) Pürimidiinid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441325" y="966788"/>
            <a:ext cx="79597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800"/>
              <a:t>Puriinides peaksid positsioonid 2 ja 6 olema sarnased pürimidiini positsioonidega</a:t>
            </a:r>
          </a:p>
          <a:p>
            <a:pPr defTabSz="762000"/>
            <a:r>
              <a:rPr lang="en-GB" sz="1800"/>
              <a:t>2,4,6 (positsioonid puriinis 4 ja 5 on seotud imidasoolringiga). Imidasoolringis olev </a:t>
            </a:r>
          </a:p>
          <a:p>
            <a:pPr defTabSz="762000"/>
            <a:r>
              <a:rPr lang="en-GB" sz="1800"/>
              <a:t>süsinikuaatom 8 peaks olema analoogselt pürrooli </a:t>
            </a:r>
            <a:r>
              <a:rPr lang="en-GB" sz="1800">
                <a:latin typeface="Symbol" pitchFamily="18" charset="2"/>
              </a:rPr>
              <a:t>a</a:t>
            </a:r>
            <a:r>
              <a:rPr lang="en-GB" sz="1800"/>
              <a:t>-positsiooniga olema elektronide</a:t>
            </a:r>
          </a:p>
          <a:p>
            <a:pPr defTabSz="762000"/>
            <a:r>
              <a:rPr lang="en-GB" sz="1800"/>
              <a:t>liiaga, mistõttu see positsioon on avatud elektrofiilsete reagentide atakile.</a:t>
            </a:r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822325" y="441325"/>
            <a:ext cx="1497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b) Puriinid</a:t>
            </a:r>
          </a:p>
        </p:txBody>
      </p:sp>
      <p:pic>
        <p:nvPicPr>
          <p:cNvPr id="22532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2222500"/>
            <a:ext cx="4110037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3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0950" y="3459163"/>
            <a:ext cx="5719763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669925" y="4776788"/>
            <a:ext cx="829786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800"/>
              <a:t>NB! Loomulikult on lämmastikaluste keemilised omadused sõltuvad ka eksotsüklilistest</a:t>
            </a:r>
          </a:p>
          <a:p>
            <a:pPr defTabSz="762000"/>
            <a:r>
              <a:rPr lang="en-GB" sz="1800"/>
              <a:t>asendajatest ja puriinides mõjutavad pürimidiinringi asendajad ühtse aromaatse süsteemi</a:t>
            </a:r>
          </a:p>
          <a:p>
            <a:pPr defTabSz="762000"/>
            <a:r>
              <a:rPr lang="en-GB" sz="1800"/>
              <a:t>läbi ka imidasoolringi elektrontiheduse jaotust (ja vice versa).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16" name="Object 4"/>
          <p:cNvGraphicFramePr>
            <a:graphicFrameLocks noChangeAspect="1"/>
          </p:cNvGraphicFramePr>
          <p:nvPr/>
        </p:nvGraphicFramePr>
        <p:xfrm>
          <a:off x="533400" y="1600200"/>
          <a:ext cx="8058150" cy="3654425"/>
        </p:xfrm>
        <a:graphic>
          <a:graphicData uri="http://schemas.openxmlformats.org/presentationml/2006/ole">
            <p:oleObj spid="_x0000_s38916" name="ChemSketch" r:id="rId3" imgW="5370480" imgH="2435400" progId="ACD.ChemSketch.20">
              <p:embed/>
            </p:oleObj>
          </a:graphicData>
        </a:graphic>
      </p:graphicFrame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3794125" y="2909888"/>
            <a:ext cx="1841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endParaRPr lang="ru-RU" sz="2000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1889125" y="2605088"/>
            <a:ext cx="8985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+0.339</a:t>
            </a:r>
            <a:endParaRPr lang="en-GB" sz="2000"/>
          </a:p>
        </p:txBody>
      </p:sp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2422525" y="3138488"/>
            <a:ext cx="8397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-0.187</a:t>
            </a:r>
            <a:endParaRPr lang="en-GB" sz="2000"/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3184525" y="2452688"/>
            <a:ext cx="8985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+0.055</a:t>
            </a:r>
            <a:endParaRPr lang="en-GB" sz="2000"/>
          </a:p>
        </p:txBody>
      </p:sp>
      <p:sp>
        <p:nvSpPr>
          <p:cNvPr id="38921" name="Text Box 9"/>
          <p:cNvSpPr txBox="1">
            <a:spLocks noChangeArrowheads="1"/>
          </p:cNvSpPr>
          <p:nvPr/>
        </p:nvSpPr>
        <p:spPr bwMode="auto">
          <a:xfrm>
            <a:off x="2422525" y="3671888"/>
            <a:ext cx="8985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+0.192</a:t>
            </a:r>
            <a:endParaRPr lang="en-GB" sz="2000"/>
          </a:p>
        </p:txBody>
      </p:sp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1660525" y="1766888"/>
            <a:ext cx="8397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-0.353</a:t>
            </a:r>
            <a:endParaRPr lang="en-GB" sz="2000"/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3184525" y="4129088"/>
            <a:ext cx="8985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+0.060</a:t>
            </a:r>
            <a:endParaRPr lang="en-GB" sz="2000"/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1371600" y="3717925"/>
            <a:ext cx="8397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-0.283</a:t>
            </a:r>
            <a:endParaRPr lang="en-GB" sz="2000"/>
          </a:p>
        </p:txBody>
      </p:sp>
      <p:sp>
        <p:nvSpPr>
          <p:cNvPr id="38925" name="Text Box 13"/>
          <p:cNvSpPr txBox="1">
            <a:spLocks noChangeArrowheads="1"/>
          </p:cNvSpPr>
          <p:nvPr/>
        </p:nvSpPr>
        <p:spPr bwMode="auto">
          <a:xfrm>
            <a:off x="1371600" y="5165725"/>
            <a:ext cx="8985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+0.195</a:t>
            </a:r>
            <a:endParaRPr lang="en-GB" sz="2000"/>
          </a:p>
        </p:txBody>
      </p:sp>
      <p:sp>
        <p:nvSpPr>
          <p:cNvPr id="38926" name="Text Box 14"/>
          <p:cNvSpPr txBox="1">
            <a:spLocks noChangeArrowheads="1"/>
          </p:cNvSpPr>
          <p:nvPr/>
        </p:nvSpPr>
        <p:spPr bwMode="auto">
          <a:xfrm>
            <a:off x="457200" y="3581400"/>
            <a:ext cx="8985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+0.461</a:t>
            </a:r>
            <a:endParaRPr lang="en-GB" sz="2000"/>
          </a:p>
        </p:txBody>
      </p:sp>
      <p:sp>
        <p:nvSpPr>
          <p:cNvPr id="38927" name="Text Box 15"/>
          <p:cNvSpPr txBox="1">
            <a:spLocks noChangeArrowheads="1"/>
          </p:cNvSpPr>
          <p:nvPr/>
        </p:nvSpPr>
        <p:spPr bwMode="auto">
          <a:xfrm>
            <a:off x="304800" y="3108325"/>
            <a:ext cx="8397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-0.339</a:t>
            </a:r>
            <a:endParaRPr lang="en-GB" sz="2000"/>
          </a:p>
        </p:txBody>
      </p:sp>
      <p:sp>
        <p:nvSpPr>
          <p:cNvPr id="38928" name="Text Box 16"/>
          <p:cNvSpPr txBox="1">
            <a:spLocks noChangeArrowheads="1"/>
          </p:cNvSpPr>
          <p:nvPr/>
        </p:nvSpPr>
        <p:spPr bwMode="auto">
          <a:xfrm>
            <a:off x="136525" y="2147888"/>
            <a:ext cx="8985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+0.195</a:t>
            </a:r>
            <a:endParaRPr lang="en-GB" sz="2000"/>
          </a:p>
        </p:txBody>
      </p:sp>
      <p:sp>
        <p:nvSpPr>
          <p:cNvPr id="38929" name="Text Box 17"/>
          <p:cNvSpPr txBox="1">
            <a:spLocks noChangeArrowheads="1"/>
          </p:cNvSpPr>
          <p:nvPr/>
        </p:nvSpPr>
        <p:spPr bwMode="auto">
          <a:xfrm>
            <a:off x="0" y="3276600"/>
            <a:ext cx="8397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-0.350</a:t>
            </a:r>
            <a:endParaRPr lang="en-GB" sz="2000"/>
          </a:p>
        </p:txBody>
      </p:sp>
      <p:sp>
        <p:nvSpPr>
          <p:cNvPr id="38930" name="Oval 18"/>
          <p:cNvSpPr>
            <a:spLocks noChangeArrowheads="1"/>
          </p:cNvSpPr>
          <p:nvPr/>
        </p:nvSpPr>
        <p:spPr bwMode="auto">
          <a:xfrm>
            <a:off x="533400" y="41148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31" name="Oval 19"/>
          <p:cNvSpPr>
            <a:spLocks noChangeArrowheads="1"/>
          </p:cNvSpPr>
          <p:nvPr/>
        </p:nvSpPr>
        <p:spPr bwMode="auto">
          <a:xfrm>
            <a:off x="1676400" y="21336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32" name="Oval 20"/>
          <p:cNvSpPr>
            <a:spLocks noChangeArrowheads="1"/>
          </p:cNvSpPr>
          <p:nvPr/>
        </p:nvSpPr>
        <p:spPr bwMode="auto">
          <a:xfrm>
            <a:off x="1066800" y="31242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33" name="Oval 21"/>
          <p:cNvSpPr>
            <a:spLocks noChangeArrowheads="1"/>
          </p:cNvSpPr>
          <p:nvPr/>
        </p:nvSpPr>
        <p:spPr bwMode="auto">
          <a:xfrm>
            <a:off x="2209800" y="31242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34" name="Oval 22"/>
          <p:cNvSpPr>
            <a:spLocks noChangeArrowheads="1"/>
          </p:cNvSpPr>
          <p:nvPr/>
        </p:nvSpPr>
        <p:spPr bwMode="auto">
          <a:xfrm>
            <a:off x="1066800" y="37338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35" name="Oval 23"/>
          <p:cNvSpPr>
            <a:spLocks noChangeArrowheads="1"/>
          </p:cNvSpPr>
          <p:nvPr/>
        </p:nvSpPr>
        <p:spPr bwMode="auto">
          <a:xfrm>
            <a:off x="1676400" y="41148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36" name="Oval 24"/>
          <p:cNvSpPr>
            <a:spLocks noChangeArrowheads="1"/>
          </p:cNvSpPr>
          <p:nvPr/>
        </p:nvSpPr>
        <p:spPr bwMode="auto">
          <a:xfrm>
            <a:off x="1676400" y="28194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37" name="Oval 25"/>
          <p:cNvSpPr>
            <a:spLocks noChangeArrowheads="1"/>
          </p:cNvSpPr>
          <p:nvPr/>
        </p:nvSpPr>
        <p:spPr bwMode="auto">
          <a:xfrm>
            <a:off x="2209800" y="38100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39" name="Oval 27"/>
          <p:cNvSpPr>
            <a:spLocks noChangeArrowheads="1"/>
          </p:cNvSpPr>
          <p:nvPr/>
        </p:nvSpPr>
        <p:spPr bwMode="auto">
          <a:xfrm>
            <a:off x="457200" y="25146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40" name="Oval 28"/>
          <p:cNvSpPr>
            <a:spLocks noChangeArrowheads="1"/>
          </p:cNvSpPr>
          <p:nvPr/>
        </p:nvSpPr>
        <p:spPr bwMode="auto">
          <a:xfrm>
            <a:off x="1676400" y="48006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41" name="Oval 29"/>
          <p:cNvSpPr>
            <a:spLocks noChangeArrowheads="1"/>
          </p:cNvSpPr>
          <p:nvPr/>
        </p:nvSpPr>
        <p:spPr bwMode="auto">
          <a:xfrm>
            <a:off x="6934200" y="28194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42" name="Oval 30"/>
          <p:cNvSpPr>
            <a:spLocks noChangeArrowheads="1"/>
          </p:cNvSpPr>
          <p:nvPr/>
        </p:nvSpPr>
        <p:spPr bwMode="auto">
          <a:xfrm>
            <a:off x="7467600" y="38100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43" name="Oval 31"/>
          <p:cNvSpPr>
            <a:spLocks noChangeArrowheads="1"/>
          </p:cNvSpPr>
          <p:nvPr/>
        </p:nvSpPr>
        <p:spPr bwMode="auto">
          <a:xfrm>
            <a:off x="6324600" y="38100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44" name="Oval 32"/>
          <p:cNvSpPr>
            <a:spLocks noChangeArrowheads="1"/>
          </p:cNvSpPr>
          <p:nvPr/>
        </p:nvSpPr>
        <p:spPr bwMode="auto">
          <a:xfrm>
            <a:off x="7620000" y="16002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45" name="Oval 33"/>
          <p:cNvSpPr>
            <a:spLocks noChangeArrowheads="1"/>
          </p:cNvSpPr>
          <p:nvPr/>
        </p:nvSpPr>
        <p:spPr bwMode="auto">
          <a:xfrm>
            <a:off x="6248400" y="16764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46" name="Oval 34"/>
          <p:cNvSpPr>
            <a:spLocks noChangeArrowheads="1"/>
          </p:cNvSpPr>
          <p:nvPr/>
        </p:nvSpPr>
        <p:spPr bwMode="auto">
          <a:xfrm>
            <a:off x="6934200" y="21336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47" name="Oval 35"/>
          <p:cNvSpPr>
            <a:spLocks noChangeArrowheads="1"/>
          </p:cNvSpPr>
          <p:nvPr/>
        </p:nvSpPr>
        <p:spPr bwMode="auto">
          <a:xfrm>
            <a:off x="6400800" y="31242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48" name="Oval 36"/>
          <p:cNvSpPr>
            <a:spLocks noChangeArrowheads="1"/>
          </p:cNvSpPr>
          <p:nvPr/>
        </p:nvSpPr>
        <p:spPr bwMode="auto">
          <a:xfrm>
            <a:off x="6934200" y="41148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49" name="Oval 37"/>
          <p:cNvSpPr>
            <a:spLocks noChangeArrowheads="1"/>
          </p:cNvSpPr>
          <p:nvPr/>
        </p:nvSpPr>
        <p:spPr bwMode="auto">
          <a:xfrm>
            <a:off x="7467600" y="31242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50" name="Oval 38"/>
          <p:cNvSpPr>
            <a:spLocks noChangeArrowheads="1"/>
          </p:cNvSpPr>
          <p:nvPr/>
        </p:nvSpPr>
        <p:spPr bwMode="auto">
          <a:xfrm>
            <a:off x="5791200" y="41148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51" name="Oval 39"/>
          <p:cNvSpPr>
            <a:spLocks noChangeArrowheads="1"/>
          </p:cNvSpPr>
          <p:nvPr/>
        </p:nvSpPr>
        <p:spPr bwMode="auto">
          <a:xfrm>
            <a:off x="6934200" y="48006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8952" name="Text Box 40"/>
          <p:cNvSpPr txBox="1">
            <a:spLocks noChangeArrowheads="1"/>
          </p:cNvSpPr>
          <p:nvPr/>
        </p:nvSpPr>
        <p:spPr bwMode="auto">
          <a:xfrm>
            <a:off x="7299325" y="2071688"/>
            <a:ext cx="8397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-0.431</a:t>
            </a:r>
            <a:endParaRPr lang="en-GB" sz="2000"/>
          </a:p>
        </p:txBody>
      </p:sp>
      <p:sp>
        <p:nvSpPr>
          <p:cNvPr id="38953" name="Text Box 41"/>
          <p:cNvSpPr txBox="1">
            <a:spLocks noChangeArrowheads="1"/>
          </p:cNvSpPr>
          <p:nvPr/>
        </p:nvSpPr>
        <p:spPr bwMode="auto">
          <a:xfrm>
            <a:off x="7223125" y="2605088"/>
            <a:ext cx="8985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+0.401</a:t>
            </a:r>
            <a:endParaRPr lang="en-GB" sz="2000"/>
          </a:p>
        </p:txBody>
      </p:sp>
      <p:sp>
        <p:nvSpPr>
          <p:cNvPr id="38954" name="Text Box 42"/>
          <p:cNvSpPr txBox="1">
            <a:spLocks noChangeArrowheads="1"/>
          </p:cNvSpPr>
          <p:nvPr/>
        </p:nvSpPr>
        <p:spPr bwMode="auto">
          <a:xfrm>
            <a:off x="5546725" y="2909888"/>
            <a:ext cx="8397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-0.663</a:t>
            </a:r>
            <a:endParaRPr lang="en-GB" sz="2000"/>
          </a:p>
        </p:txBody>
      </p:sp>
      <p:sp>
        <p:nvSpPr>
          <p:cNvPr id="38955" name="Text Box 43"/>
          <p:cNvSpPr txBox="1">
            <a:spLocks noChangeArrowheads="1"/>
          </p:cNvSpPr>
          <p:nvPr/>
        </p:nvSpPr>
        <p:spPr bwMode="auto">
          <a:xfrm>
            <a:off x="7832725" y="3062288"/>
            <a:ext cx="8397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-0.155</a:t>
            </a:r>
            <a:endParaRPr lang="en-GB" sz="2000"/>
          </a:p>
        </p:txBody>
      </p:sp>
      <p:sp>
        <p:nvSpPr>
          <p:cNvPr id="38956" name="Text Box 44"/>
          <p:cNvSpPr txBox="1">
            <a:spLocks noChangeArrowheads="1"/>
          </p:cNvSpPr>
          <p:nvPr/>
        </p:nvSpPr>
        <p:spPr bwMode="auto">
          <a:xfrm>
            <a:off x="7788275" y="3717925"/>
            <a:ext cx="8985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+0.259</a:t>
            </a:r>
            <a:endParaRPr lang="en-GB" sz="2000"/>
          </a:p>
        </p:txBody>
      </p:sp>
      <p:sp>
        <p:nvSpPr>
          <p:cNvPr id="38957" name="Text Box 45"/>
          <p:cNvSpPr txBox="1">
            <a:spLocks noChangeArrowheads="1"/>
          </p:cNvSpPr>
          <p:nvPr/>
        </p:nvSpPr>
        <p:spPr bwMode="auto">
          <a:xfrm>
            <a:off x="5546725" y="3595688"/>
            <a:ext cx="8985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+0.453</a:t>
            </a:r>
            <a:endParaRPr lang="en-GB" sz="2000"/>
          </a:p>
        </p:txBody>
      </p:sp>
      <p:sp>
        <p:nvSpPr>
          <p:cNvPr id="38958" name="Text Box 46"/>
          <p:cNvSpPr txBox="1">
            <a:spLocks noChangeArrowheads="1"/>
          </p:cNvSpPr>
          <p:nvPr/>
        </p:nvSpPr>
        <p:spPr bwMode="auto">
          <a:xfrm>
            <a:off x="6689725" y="3748088"/>
            <a:ext cx="8397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-0.245</a:t>
            </a:r>
            <a:endParaRPr lang="en-GB" sz="2000"/>
          </a:p>
        </p:txBody>
      </p:sp>
      <p:sp>
        <p:nvSpPr>
          <p:cNvPr id="38959" name="Text Box 47"/>
          <p:cNvSpPr txBox="1">
            <a:spLocks noChangeArrowheads="1"/>
          </p:cNvSpPr>
          <p:nvPr/>
        </p:nvSpPr>
        <p:spPr bwMode="auto">
          <a:xfrm>
            <a:off x="5775325" y="1233488"/>
            <a:ext cx="8985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+0.229</a:t>
            </a:r>
            <a:endParaRPr lang="en-GB" sz="2000"/>
          </a:p>
        </p:txBody>
      </p:sp>
      <p:sp>
        <p:nvSpPr>
          <p:cNvPr id="38960" name="Text Box 48"/>
          <p:cNvSpPr txBox="1">
            <a:spLocks noChangeArrowheads="1"/>
          </p:cNvSpPr>
          <p:nvPr/>
        </p:nvSpPr>
        <p:spPr bwMode="auto">
          <a:xfrm>
            <a:off x="7331075" y="1219200"/>
            <a:ext cx="8985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+0.229</a:t>
            </a:r>
            <a:endParaRPr lang="en-GB" sz="2000"/>
          </a:p>
        </p:txBody>
      </p:sp>
      <p:sp>
        <p:nvSpPr>
          <p:cNvPr id="38961" name="Text Box 49"/>
          <p:cNvSpPr txBox="1">
            <a:spLocks noChangeArrowheads="1"/>
          </p:cNvSpPr>
          <p:nvPr/>
        </p:nvSpPr>
        <p:spPr bwMode="auto">
          <a:xfrm>
            <a:off x="8016875" y="2346325"/>
            <a:ext cx="8985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+0.055</a:t>
            </a:r>
            <a:endParaRPr lang="en-GB" sz="2000"/>
          </a:p>
        </p:txBody>
      </p:sp>
      <p:sp>
        <p:nvSpPr>
          <p:cNvPr id="38962" name="Text Box 50"/>
          <p:cNvSpPr txBox="1">
            <a:spLocks noChangeArrowheads="1"/>
          </p:cNvSpPr>
          <p:nvPr/>
        </p:nvSpPr>
        <p:spPr bwMode="auto">
          <a:xfrm>
            <a:off x="7985125" y="4510088"/>
            <a:ext cx="8985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+0.061</a:t>
            </a:r>
            <a:endParaRPr lang="en-GB" sz="2000"/>
          </a:p>
        </p:txBody>
      </p:sp>
      <p:sp>
        <p:nvSpPr>
          <p:cNvPr id="38963" name="Text Box 51"/>
          <p:cNvSpPr txBox="1">
            <a:spLocks noChangeArrowheads="1"/>
          </p:cNvSpPr>
          <p:nvPr/>
        </p:nvSpPr>
        <p:spPr bwMode="auto">
          <a:xfrm>
            <a:off x="5165725" y="4357688"/>
            <a:ext cx="83978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-0.388</a:t>
            </a:r>
            <a:endParaRPr lang="en-GB" sz="2000"/>
          </a:p>
        </p:txBody>
      </p:sp>
      <p:sp>
        <p:nvSpPr>
          <p:cNvPr id="38964" name="Text Box 52"/>
          <p:cNvSpPr txBox="1">
            <a:spLocks noChangeArrowheads="1"/>
          </p:cNvSpPr>
          <p:nvPr/>
        </p:nvSpPr>
        <p:spPr bwMode="auto">
          <a:xfrm>
            <a:off x="2498725" y="4814888"/>
            <a:ext cx="1841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endParaRPr lang="ru-RU" sz="2000"/>
          </a:p>
        </p:txBody>
      </p:sp>
      <p:sp>
        <p:nvSpPr>
          <p:cNvPr id="38965" name="Text Box 53"/>
          <p:cNvSpPr txBox="1">
            <a:spLocks noChangeArrowheads="1"/>
          </p:cNvSpPr>
          <p:nvPr/>
        </p:nvSpPr>
        <p:spPr bwMode="auto">
          <a:xfrm>
            <a:off x="6645275" y="5165725"/>
            <a:ext cx="8985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+0.195</a:t>
            </a:r>
            <a:endParaRPr lang="en-GB" sz="2000"/>
          </a:p>
        </p:txBody>
      </p:sp>
      <p:sp>
        <p:nvSpPr>
          <p:cNvPr id="38966" name="Text Box 54"/>
          <p:cNvSpPr txBox="1">
            <a:spLocks noChangeArrowheads="1"/>
          </p:cNvSpPr>
          <p:nvPr/>
        </p:nvSpPr>
        <p:spPr bwMode="auto">
          <a:xfrm>
            <a:off x="280988" y="304800"/>
            <a:ext cx="8405812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Laengute jaotus pürimidiinidel kvantmehhaaniliste arvutuste põhjal</a:t>
            </a:r>
            <a:endParaRPr lang="en-GB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Object 2"/>
          <p:cNvGraphicFramePr>
            <a:graphicFrameLocks noChangeAspect="1"/>
          </p:cNvGraphicFramePr>
          <p:nvPr/>
        </p:nvGraphicFramePr>
        <p:xfrm>
          <a:off x="152400" y="1600200"/>
          <a:ext cx="8662988" cy="3511550"/>
        </p:xfrm>
        <a:graphic>
          <a:graphicData uri="http://schemas.openxmlformats.org/presentationml/2006/ole">
            <p:oleObj spid="_x0000_s39938" name="ChemSketch" r:id="rId3" imgW="6187320" imgH="2508480" progId="ACD.ChemSketch.20">
              <p:embed/>
            </p:oleObj>
          </a:graphicData>
        </a:graphic>
      </p:graphicFrame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8382000" y="3138488"/>
            <a:ext cx="827088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+0.231</a:t>
            </a:r>
            <a:endParaRPr lang="en-GB" sz="1800"/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7772400" y="5037138"/>
            <a:ext cx="827088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+0.231</a:t>
            </a:r>
            <a:endParaRPr lang="en-GB" sz="1800"/>
          </a:p>
        </p:txBody>
      </p:sp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8213725" y="4000500"/>
            <a:ext cx="7747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-0.417</a:t>
            </a:r>
            <a:endParaRPr lang="en-GB" sz="1800"/>
          </a:p>
        </p:txBody>
      </p:sp>
      <p:sp>
        <p:nvSpPr>
          <p:cNvPr id="39942" name="Oval 6"/>
          <p:cNvSpPr>
            <a:spLocks noChangeArrowheads="1"/>
          </p:cNvSpPr>
          <p:nvPr/>
        </p:nvSpPr>
        <p:spPr bwMode="auto">
          <a:xfrm>
            <a:off x="7848600" y="40386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3" name="Oval 7"/>
          <p:cNvSpPr>
            <a:spLocks noChangeArrowheads="1"/>
          </p:cNvSpPr>
          <p:nvPr/>
        </p:nvSpPr>
        <p:spPr bwMode="auto">
          <a:xfrm>
            <a:off x="8534400" y="35052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4" name="Oval 8"/>
          <p:cNvSpPr>
            <a:spLocks noChangeArrowheads="1"/>
          </p:cNvSpPr>
          <p:nvPr/>
        </p:nvSpPr>
        <p:spPr bwMode="auto">
          <a:xfrm>
            <a:off x="7924800" y="47244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6689725" y="1790700"/>
            <a:ext cx="7747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-0.371</a:t>
            </a:r>
            <a:endParaRPr lang="en-GB" sz="1800"/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7696200" y="3086100"/>
            <a:ext cx="7747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-0.254</a:t>
            </a:r>
            <a:endParaRPr lang="en-GB" sz="1800"/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7527925" y="3595688"/>
            <a:ext cx="827088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+0.343</a:t>
            </a:r>
            <a:endParaRPr lang="en-GB" sz="1800"/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6629400" y="4367213"/>
            <a:ext cx="77470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-0.628</a:t>
            </a:r>
            <a:endParaRPr lang="en-GB" sz="1800"/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5549900" y="2681288"/>
            <a:ext cx="77470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-0.540</a:t>
            </a:r>
            <a:endParaRPr lang="en-GB" sz="1800"/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6003925" y="4000500"/>
            <a:ext cx="7747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-0.183</a:t>
            </a:r>
            <a:endParaRPr lang="en-GB" sz="1800"/>
          </a:p>
        </p:txBody>
      </p:sp>
      <p:sp>
        <p:nvSpPr>
          <p:cNvPr id="39951" name="Text Box 15"/>
          <p:cNvSpPr txBox="1">
            <a:spLocks noChangeArrowheads="1"/>
          </p:cNvSpPr>
          <p:nvPr/>
        </p:nvSpPr>
        <p:spPr bwMode="auto">
          <a:xfrm>
            <a:off x="6564313" y="3519488"/>
            <a:ext cx="827087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+0.308</a:t>
            </a:r>
            <a:endParaRPr lang="en-GB" sz="1800"/>
          </a:p>
        </p:txBody>
      </p:sp>
      <p:sp>
        <p:nvSpPr>
          <p:cNvPr id="39952" name="Text Box 16"/>
          <p:cNvSpPr txBox="1">
            <a:spLocks noChangeArrowheads="1"/>
          </p:cNvSpPr>
          <p:nvPr/>
        </p:nvSpPr>
        <p:spPr bwMode="auto">
          <a:xfrm>
            <a:off x="5715000" y="3452813"/>
            <a:ext cx="7556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+0.239</a:t>
            </a:r>
            <a:endParaRPr lang="en-GB" sz="1600"/>
          </a:p>
        </p:txBody>
      </p:sp>
      <p:sp>
        <p:nvSpPr>
          <p:cNvPr id="39953" name="Text Box 17"/>
          <p:cNvSpPr txBox="1">
            <a:spLocks noChangeArrowheads="1"/>
          </p:cNvSpPr>
          <p:nvPr/>
        </p:nvSpPr>
        <p:spPr bwMode="auto">
          <a:xfrm>
            <a:off x="7010400" y="2757488"/>
            <a:ext cx="827088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+0.342</a:t>
            </a:r>
            <a:endParaRPr lang="en-GB" sz="1800"/>
          </a:p>
        </p:txBody>
      </p:sp>
      <p:sp>
        <p:nvSpPr>
          <p:cNvPr id="39954" name="Text Box 18"/>
          <p:cNvSpPr txBox="1">
            <a:spLocks noChangeArrowheads="1"/>
          </p:cNvSpPr>
          <p:nvPr/>
        </p:nvSpPr>
        <p:spPr bwMode="auto">
          <a:xfrm>
            <a:off x="6461125" y="3162300"/>
            <a:ext cx="827088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+0.029</a:t>
            </a:r>
            <a:endParaRPr lang="en-GB" sz="1800"/>
          </a:p>
        </p:txBody>
      </p:sp>
      <p:sp>
        <p:nvSpPr>
          <p:cNvPr id="39955" name="Text Box 19"/>
          <p:cNvSpPr txBox="1">
            <a:spLocks noChangeArrowheads="1"/>
          </p:cNvSpPr>
          <p:nvPr/>
        </p:nvSpPr>
        <p:spPr bwMode="auto">
          <a:xfrm>
            <a:off x="4556125" y="3086100"/>
            <a:ext cx="827088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+0.069</a:t>
            </a:r>
            <a:endParaRPr lang="en-GB" sz="1800"/>
          </a:p>
        </p:txBody>
      </p:sp>
      <p:sp>
        <p:nvSpPr>
          <p:cNvPr id="39956" name="Text Box 20"/>
          <p:cNvSpPr txBox="1">
            <a:spLocks noChangeArrowheads="1"/>
          </p:cNvSpPr>
          <p:nvPr/>
        </p:nvSpPr>
        <p:spPr bwMode="auto">
          <a:xfrm>
            <a:off x="5410200" y="4914900"/>
            <a:ext cx="827088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+0.196</a:t>
            </a:r>
            <a:endParaRPr lang="en-GB" sz="1800"/>
          </a:p>
        </p:txBody>
      </p:sp>
      <p:sp>
        <p:nvSpPr>
          <p:cNvPr id="39957" name="Oval 21"/>
          <p:cNvSpPr>
            <a:spLocks noChangeArrowheads="1"/>
          </p:cNvSpPr>
          <p:nvPr/>
        </p:nvSpPr>
        <p:spPr bwMode="auto">
          <a:xfrm>
            <a:off x="7391400" y="31242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58" name="Oval 22"/>
          <p:cNvSpPr>
            <a:spLocks noChangeArrowheads="1"/>
          </p:cNvSpPr>
          <p:nvPr/>
        </p:nvSpPr>
        <p:spPr bwMode="auto">
          <a:xfrm>
            <a:off x="6858000" y="22098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59" name="Oval 23"/>
          <p:cNvSpPr>
            <a:spLocks noChangeArrowheads="1"/>
          </p:cNvSpPr>
          <p:nvPr/>
        </p:nvSpPr>
        <p:spPr bwMode="auto">
          <a:xfrm>
            <a:off x="5715000" y="29718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60" name="Oval 24"/>
          <p:cNvSpPr>
            <a:spLocks noChangeArrowheads="1"/>
          </p:cNvSpPr>
          <p:nvPr/>
        </p:nvSpPr>
        <p:spPr bwMode="auto">
          <a:xfrm>
            <a:off x="5715000" y="38862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61" name="Oval 25"/>
          <p:cNvSpPr>
            <a:spLocks noChangeArrowheads="1"/>
          </p:cNvSpPr>
          <p:nvPr/>
        </p:nvSpPr>
        <p:spPr bwMode="auto">
          <a:xfrm>
            <a:off x="6858000" y="40386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62" name="Oval 26"/>
          <p:cNvSpPr>
            <a:spLocks noChangeArrowheads="1"/>
          </p:cNvSpPr>
          <p:nvPr/>
        </p:nvSpPr>
        <p:spPr bwMode="auto">
          <a:xfrm>
            <a:off x="7315200" y="37338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63" name="Oval 27"/>
          <p:cNvSpPr>
            <a:spLocks noChangeArrowheads="1"/>
          </p:cNvSpPr>
          <p:nvPr/>
        </p:nvSpPr>
        <p:spPr bwMode="auto">
          <a:xfrm>
            <a:off x="6324600" y="37338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64" name="Oval 28"/>
          <p:cNvSpPr>
            <a:spLocks noChangeArrowheads="1"/>
          </p:cNvSpPr>
          <p:nvPr/>
        </p:nvSpPr>
        <p:spPr bwMode="auto">
          <a:xfrm>
            <a:off x="6858000" y="28194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65" name="Oval 29"/>
          <p:cNvSpPr>
            <a:spLocks noChangeArrowheads="1"/>
          </p:cNvSpPr>
          <p:nvPr/>
        </p:nvSpPr>
        <p:spPr bwMode="auto">
          <a:xfrm>
            <a:off x="5410200" y="34290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66" name="Oval 30"/>
          <p:cNvSpPr>
            <a:spLocks noChangeArrowheads="1"/>
          </p:cNvSpPr>
          <p:nvPr/>
        </p:nvSpPr>
        <p:spPr bwMode="auto">
          <a:xfrm>
            <a:off x="5715000" y="46482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67" name="Text Box 31"/>
          <p:cNvSpPr txBox="1">
            <a:spLocks noChangeArrowheads="1"/>
          </p:cNvSpPr>
          <p:nvPr/>
        </p:nvSpPr>
        <p:spPr bwMode="auto">
          <a:xfrm>
            <a:off x="7772400" y="2300288"/>
            <a:ext cx="827088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+0.515</a:t>
            </a:r>
            <a:endParaRPr lang="en-GB" sz="1800"/>
          </a:p>
        </p:txBody>
      </p:sp>
      <p:sp>
        <p:nvSpPr>
          <p:cNvPr id="39968" name="Oval 32"/>
          <p:cNvSpPr>
            <a:spLocks noChangeArrowheads="1"/>
          </p:cNvSpPr>
          <p:nvPr/>
        </p:nvSpPr>
        <p:spPr bwMode="auto">
          <a:xfrm>
            <a:off x="8001000" y="25908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71" name="Text Box 35"/>
          <p:cNvSpPr txBox="1">
            <a:spLocks noChangeArrowheads="1"/>
          </p:cNvSpPr>
          <p:nvPr/>
        </p:nvSpPr>
        <p:spPr bwMode="auto">
          <a:xfrm>
            <a:off x="3505200" y="3962400"/>
            <a:ext cx="827088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+0.070</a:t>
            </a:r>
            <a:endParaRPr lang="en-GB" sz="1800"/>
          </a:p>
        </p:txBody>
      </p:sp>
      <p:sp>
        <p:nvSpPr>
          <p:cNvPr id="39975" name="Text Box 39"/>
          <p:cNvSpPr txBox="1">
            <a:spLocks noChangeArrowheads="1"/>
          </p:cNvSpPr>
          <p:nvPr/>
        </p:nvSpPr>
        <p:spPr bwMode="auto">
          <a:xfrm>
            <a:off x="1981200" y="1752600"/>
            <a:ext cx="7747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-0.439</a:t>
            </a:r>
            <a:endParaRPr lang="en-GB" sz="1800"/>
          </a:p>
        </p:txBody>
      </p:sp>
      <p:sp>
        <p:nvSpPr>
          <p:cNvPr id="39976" name="Text Box 40"/>
          <p:cNvSpPr txBox="1">
            <a:spLocks noChangeArrowheads="1"/>
          </p:cNvSpPr>
          <p:nvPr/>
        </p:nvSpPr>
        <p:spPr bwMode="auto">
          <a:xfrm>
            <a:off x="2987675" y="3048000"/>
            <a:ext cx="7747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-0.518</a:t>
            </a:r>
            <a:endParaRPr lang="en-GB" sz="1800"/>
          </a:p>
        </p:txBody>
      </p:sp>
      <p:sp>
        <p:nvSpPr>
          <p:cNvPr id="39977" name="Text Box 41"/>
          <p:cNvSpPr txBox="1">
            <a:spLocks noChangeArrowheads="1"/>
          </p:cNvSpPr>
          <p:nvPr/>
        </p:nvSpPr>
        <p:spPr bwMode="auto">
          <a:xfrm>
            <a:off x="2819400" y="3557588"/>
            <a:ext cx="827088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+0.313</a:t>
            </a:r>
            <a:endParaRPr lang="en-GB" sz="1800"/>
          </a:p>
        </p:txBody>
      </p:sp>
      <p:sp>
        <p:nvSpPr>
          <p:cNvPr id="39978" name="Text Box 42"/>
          <p:cNvSpPr txBox="1">
            <a:spLocks noChangeArrowheads="1"/>
          </p:cNvSpPr>
          <p:nvPr/>
        </p:nvSpPr>
        <p:spPr bwMode="auto">
          <a:xfrm>
            <a:off x="1920875" y="4329113"/>
            <a:ext cx="77470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-0.510</a:t>
            </a:r>
            <a:endParaRPr lang="en-GB" sz="1800"/>
          </a:p>
        </p:txBody>
      </p:sp>
      <p:sp>
        <p:nvSpPr>
          <p:cNvPr id="39979" name="Text Box 43"/>
          <p:cNvSpPr txBox="1">
            <a:spLocks noChangeArrowheads="1"/>
          </p:cNvSpPr>
          <p:nvPr/>
        </p:nvSpPr>
        <p:spPr bwMode="auto">
          <a:xfrm>
            <a:off x="841375" y="2643188"/>
            <a:ext cx="77470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-0.557</a:t>
            </a:r>
            <a:endParaRPr lang="en-GB" sz="1800"/>
          </a:p>
        </p:txBody>
      </p:sp>
      <p:sp>
        <p:nvSpPr>
          <p:cNvPr id="39980" name="Text Box 44"/>
          <p:cNvSpPr txBox="1">
            <a:spLocks noChangeArrowheads="1"/>
          </p:cNvSpPr>
          <p:nvPr/>
        </p:nvSpPr>
        <p:spPr bwMode="auto">
          <a:xfrm>
            <a:off x="1295400" y="3962400"/>
            <a:ext cx="7747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-0.192</a:t>
            </a:r>
            <a:endParaRPr lang="en-GB" sz="1800"/>
          </a:p>
        </p:txBody>
      </p:sp>
      <p:sp>
        <p:nvSpPr>
          <p:cNvPr id="39981" name="Text Box 45"/>
          <p:cNvSpPr txBox="1">
            <a:spLocks noChangeArrowheads="1"/>
          </p:cNvSpPr>
          <p:nvPr/>
        </p:nvSpPr>
        <p:spPr bwMode="auto">
          <a:xfrm>
            <a:off x="1911350" y="3619500"/>
            <a:ext cx="7556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+0.334</a:t>
            </a:r>
            <a:endParaRPr lang="en-GB" sz="1600"/>
          </a:p>
        </p:txBody>
      </p:sp>
      <p:sp>
        <p:nvSpPr>
          <p:cNvPr id="39982" name="Text Box 46"/>
          <p:cNvSpPr txBox="1">
            <a:spLocks noChangeArrowheads="1"/>
          </p:cNvSpPr>
          <p:nvPr/>
        </p:nvSpPr>
        <p:spPr bwMode="auto">
          <a:xfrm>
            <a:off x="1001713" y="3352800"/>
            <a:ext cx="827087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+0.317</a:t>
            </a:r>
            <a:endParaRPr lang="en-GB" sz="1800"/>
          </a:p>
        </p:txBody>
      </p:sp>
      <p:sp>
        <p:nvSpPr>
          <p:cNvPr id="39983" name="Text Box 47"/>
          <p:cNvSpPr txBox="1">
            <a:spLocks noChangeArrowheads="1"/>
          </p:cNvSpPr>
          <p:nvPr/>
        </p:nvSpPr>
        <p:spPr bwMode="auto">
          <a:xfrm>
            <a:off x="2301875" y="2719388"/>
            <a:ext cx="827088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+0.343</a:t>
            </a:r>
            <a:endParaRPr lang="en-GB" sz="1800"/>
          </a:p>
        </p:txBody>
      </p:sp>
      <p:sp>
        <p:nvSpPr>
          <p:cNvPr id="39984" name="Text Box 48"/>
          <p:cNvSpPr txBox="1">
            <a:spLocks noChangeArrowheads="1"/>
          </p:cNvSpPr>
          <p:nvPr/>
        </p:nvSpPr>
        <p:spPr bwMode="auto">
          <a:xfrm>
            <a:off x="1916113" y="3162300"/>
            <a:ext cx="75565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+0.115</a:t>
            </a:r>
            <a:endParaRPr lang="en-GB" sz="1600"/>
          </a:p>
        </p:txBody>
      </p:sp>
      <p:sp>
        <p:nvSpPr>
          <p:cNvPr id="39985" name="Text Box 49"/>
          <p:cNvSpPr txBox="1">
            <a:spLocks noChangeArrowheads="1"/>
          </p:cNvSpPr>
          <p:nvPr/>
        </p:nvSpPr>
        <p:spPr bwMode="auto">
          <a:xfrm>
            <a:off x="11113" y="3048000"/>
            <a:ext cx="827087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+0.069</a:t>
            </a:r>
            <a:endParaRPr lang="en-GB" sz="1800"/>
          </a:p>
        </p:txBody>
      </p:sp>
      <p:sp>
        <p:nvSpPr>
          <p:cNvPr id="39986" name="Text Box 50"/>
          <p:cNvSpPr txBox="1">
            <a:spLocks noChangeArrowheads="1"/>
          </p:cNvSpPr>
          <p:nvPr/>
        </p:nvSpPr>
        <p:spPr bwMode="auto">
          <a:xfrm>
            <a:off x="701675" y="4876800"/>
            <a:ext cx="827088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+0.195</a:t>
            </a:r>
            <a:endParaRPr lang="en-GB" sz="1800"/>
          </a:p>
        </p:txBody>
      </p:sp>
      <p:sp>
        <p:nvSpPr>
          <p:cNvPr id="39987" name="Oval 51"/>
          <p:cNvSpPr>
            <a:spLocks noChangeArrowheads="1"/>
          </p:cNvSpPr>
          <p:nvPr/>
        </p:nvSpPr>
        <p:spPr bwMode="auto">
          <a:xfrm>
            <a:off x="2682875" y="30861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88" name="Oval 52"/>
          <p:cNvSpPr>
            <a:spLocks noChangeArrowheads="1"/>
          </p:cNvSpPr>
          <p:nvPr/>
        </p:nvSpPr>
        <p:spPr bwMode="auto">
          <a:xfrm>
            <a:off x="2149475" y="21717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89" name="Oval 53"/>
          <p:cNvSpPr>
            <a:spLocks noChangeArrowheads="1"/>
          </p:cNvSpPr>
          <p:nvPr/>
        </p:nvSpPr>
        <p:spPr bwMode="auto">
          <a:xfrm>
            <a:off x="1006475" y="29337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90" name="Oval 54"/>
          <p:cNvSpPr>
            <a:spLocks noChangeArrowheads="1"/>
          </p:cNvSpPr>
          <p:nvPr/>
        </p:nvSpPr>
        <p:spPr bwMode="auto">
          <a:xfrm>
            <a:off x="1006475" y="38481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91" name="Oval 55"/>
          <p:cNvSpPr>
            <a:spLocks noChangeArrowheads="1"/>
          </p:cNvSpPr>
          <p:nvPr/>
        </p:nvSpPr>
        <p:spPr bwMode="auto">
          <a:xfrm>
            <a:off x="2149475" y="4000500"/>
            <a:ext cx="381000" cy="381000"/>
          </a:xfrm>
          <a:prstGeom prst="ellipse">
            <a:avLst/>
          </a:prstGeom>
          <a:noFill/>
          <a:ln w="31750">
            <a:solidFill>
              <a:srgbClr val="FF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92" name="Oval 56"/>
          <p:cNvSpPr>
            <a:spLocks noChangeArrowheads="1"/>
          </p:cNvSpPr>
          <p:nvPr/>
        </p:nvSpPr>
        <p:spPr bwMode="auto">
          <a:xfrm>
            <a:off x="2606675" y="36957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93" name="Oval 57"/>
          <p:cNvSpPr>
            <a:spLocks noChangeArrowheads="1"/>
          </p:cNvSpPr>
          <p:nvPr/>
        </p:nvSpPr>
        <p:spPr bwMode="auto">
          <a:xfrm>
            <a:off x="1616075" y="36957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94" name="Oval 58"/>
          <p:cNvSpPr>
            <a:spLocks noChangeArrowheads="1"/>
          </p:cNvSpPr>
          <p:nvPr/>
        </p:nvSpPr>
        <p:spPr bwMode="auto">
          <a:xfrm>
            <a:off x="2149475" y="27813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95" name="Oval 59"/>
          <p:cNvSpPr>
            <a:spLocks noChangeArrowheads="1"/>
          </p:cNvSpPr>
          <p:nvPr/>
        </p:nvSpPr>
        <p:spPr bwMode="auto">
          <a:xfrm>
            <a:off x="701675" y="33909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96" name="Oval 60"/>
          <p:cNvSpPr>
            <a:spLocks noChangeArrowheads="1"/>
          </p:cNvSpPr>
          <p:nvPr/>
        </p:nvSpPr>
        <p:spPr bwMode="auto">
          <a:xfrm>
            <a:off x="1006475" y="46101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9999" name="Text Box 63"/>
          <p:cNvSpPr txBox="1">
            <a:spLocks noChangeArrowheads="1"/>
          </p:cNvSpPr>
          <p:nvPr/>
        </p:nvSpPr>
        <p:spPr bwMode="auto">
          <a:xfrm>
            <a:off x="2601913" y="1233488"/>
            <a:ext cx="827087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+0.230</a:t>
            </a:r>
            <a:endParaRPr lang="en-GB" sz="1800"/>
          </a:p>
        </p:txBody>
      </p:sp>
      <p:sp>
        <p:nvSpPr>
          <p:cNvPr id="40000" name="Oval 64"/>
          <p:cNvSpPr>
            <a:spLocks noChangeArrowheads="1"/>
          </p:cNvSpPr>
          <p:nvPr/>
        </p:nvSpPr>
        <p:spPr bwMode="auto">
          <a:xfrm>
            <a:off x="2754313" y="16002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001" name="Text Box 65"/>
          <p:cNvSpPr txBox="1">
            <a:spLocks noChangeArrowheads="1"/>
          </p:cNvSpPr>
          <p:nvPr/>
        </p:nvSpPr>
        <p:spPr bwMode="auto">
          <a:xfrm>
            <a:off x="1382713" y="1233488"/>
            <a:ext cx="827087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800"/>
              <a:t>+0.230</a:t>
            </a:r>
            <a:endParaRPr lang="en-GB" sz="1800"/>
          </a:p>
        </p:txBody>
      </p:sp>
      <p:sp>
        <p:nvSpPr>
          <p:cNvPr id="40002" name="Oval 66"/>
          <p:cNvSpPr>
            <a:spLocks noChangeArrowheads="1"/>
          </p:cNvSpPr>
          <p:nvPr/>
        </p:nvSpPr>
        <p:spPr bwMode="auto">
          <a:xfrm>
            <a:off x="1535113" y="16002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003" name="Oval 67"/>
          <p:cNvSpPr>
            <a:spLocks noChangeArrowheads="1"/>
          </p:cNvSpPr>
          <p:nvPr/>
        </p:nvSpPr>
        <p:spPr bwMode="auto">
          <a:xfrm>
            <a:off x="1600200" y="3124200"/>
            <a:ext cx="381000" cy="381000"/>
          </a:xfrm>
          <a:prstGeom prst="ellipse">
            <a:avLst/>
          </a:prstGeom>
          <a:noFill/>
          <a:ln w="31750">
            <a:solidFill>
              <a:schemeClr val="accent2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0004" name="Text Box 68"/>
          <p:cNvSpPr txBox="1">
            <a:spLocks noChangeArrowheads="1"/>
          </p:cNvSpPr>
          <p:nvPr/>
        </p:nvSpPr>
        <p:spPr bwMode="auto">
          <a:xfrm>
            <a:off x="609600" y="304800"/>
            <a:ext cx="78486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/>
              <a:t>Laengute jaotus puriinidel kvantmehhaaniliste arvutuste põhjal</a:t>
            </a:r>
            <a:endParaRPr lang="en-GB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879725" y="517525"/>
            <a:ext cx="1885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u="sng"/>
              <a:t>Tautomerism.</a:t>
            </a:r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762000" y="1219200"/>
            <a:ext cx="78025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800"/>
              <a:t>Kuigi eksotsüklilised hapnikud nukleosiidides on oksovormis (laktaam) ja </a:t>
            </a:r>
          </a:p>
          <a:p>
            <a:pPr defTabSz="762000"/>
            <a:r>
              <a:rPr lang="en-GB" sz="1800"/>
              <a:t>eksotsüklilised lämmastikud aminovormis (enamiin), tuleb silmas pidada ka nende </a:t>
            </a:r>
          </a:p>
          <a:p>
            <a:pPr defTabSz="762000"/>
            <a:r>
              <a:rPr lang="en-GB" sz="1800"/>
              <a:t>tautomeersete vormide (vastavalt laktiim ja ketimiinvormi) võimalikkust.</a:t>
            </a:r>
          </a:p>
        </p:txBody>
      </p:sp>
      <p:pic>
        <p:nvPicPr>
          <p:cNvPr id="23556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9513" y="3271838"/>
            <a:ext cx="3017837" cy="244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4114800" y="3278188"/>
            <a:ext cx="1219200" cy="1143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2438400" y="4344988"/>
            <a:ext cx="1219200" cy="1143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898525" y="212725"/>
            <a:ext cx="56372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u="sng"/>
              <a:t>Nukleotiidide happelis-aluselised omadused.</a:t>
            </a:r>
            <a:endParaRPr lang="en-GB"/>
          </a:p>
        </p:txBody>
      </p:sp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2884488" y="1195388"/>
          <a:ext cx="2763837" cy="4462462"/>
        </p:xfrm>
        <a:graphic>
          <a:graphicData uri="http://schemas.openxmlformats.org/presentationml/2006/ole">
            <p:oleObj spid="_x0000_s40963" name="ChemSketch" r:id="rId3" imgW="2764440" imgH="4462200" progId="ACD.ChemSketch.20">
              <p:embed/>
            </p:oleObj>
          </a:graphicData>
        </a:graphic>
      </p:graphicFrame>
      <p:sp>
        <p:nvSpPr>
          <p:cNvPr id="40964" name="Line 4"/>
          <p:cNvSpPr>
            <a:spLocks noChangeShapeType="1"/>
          </p:cNvSpPr>
          <p:nvPr/>
        </p:nvSpPr>
        <p:spPr bwMode="auto">
          <a:xfrm flipV="1">
            <a:off x="2743200" y="1981200"/>
            <a:ext cx="381000" cy="1981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5" name="Line 5"/>
          <p:cNvSpPr>
            <a:spLocks noChangeShapeType="1"/>
          </p:cNvSpPr>
          <p:nvPr/>
        </p:nvSpPr>
        <p:spPr bwMode="auto">
          <a:xfrm flipV="1">
            <a:off x="3048000" y="4038600"/>
            <a:ext cx="533400" cy="990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6" name="Line 6"/>
          <p:cNvSpPr>
            <a:spLocks noChangeShapeType="1"/>
          </p:cNvSpPr>
          <p:nvPr/>
        </p:nvSpPr>
        <p:spPr bwMode="auto">
          <a:xfrm flipV="1">
            <a:off x="1524000" y="1295400"/>
            <a:ext cx="18288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7" name="Line 7"/>
          <p:cNvSpPr>
            <a:spLocks noChangeShapeType="1"/>
          </p:cNvSpPr>
          <p:nvPr/>
        </p:nvSpPr>
        <p:spPr bwMode="auto">
          <a:xfrm flipH="1" flipV="1">
            <a:off x="5105400" y="2133600"/>
            <a:ext cx="10668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8" name="Line 8"/>
          <p:cNvSpPr>
            <a:spLocks noChangeShapeType="1"/>
          </p:cNvSpPr>
          <p:nvPr/>
        </p:nvSpPr>
        <p:spPr bwMode="auto">
          <a:xfrm flipH="1">
            <a:off x="5715000" y="2819400"/>
            <a:ext cx="457200" cy="1143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69" name="Text Box 9"/>
          <p:cNvSpPr txBox="1">
            <a:spLocks noChangeArrowheads="1"/>
          </p:cNvSpPr>
          <p:nvPr/>
        </p:nvSpPr>
        <p:spPr bwMode="auto">
          <a:xfrm>
            <a:off x="6172200" y="1344613"/>
            <a:ext cx="2705100" cy="25431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Heterotsüklid:</a:t>
            </a:r>
          </a:p>
          <a:p>
            <a:pPr defTabSz="762000"/>
            <a:r>
              <a:rPr lang="et-EE" sz="2000"/>
              <a:t>1) Neutraalse pH juures</a:t>
            </a:r>
          </a:p>
          <a:p>
            <a:pPr defTabSz="762000"/>
            <a:r>
              <a:rPr lang="et-EE" sz="2000"/>
              <a:t>laengut ei oma</a:t>
            </a:r>
          </a:p>
          <a:p>
            <a:pPr defTabSz="762000"/>
            <a:r>
              <a:rPr lang="et-EE" sz="2000"/>
              <a:t>2) Happelises keskonnas</a:t>
            </a:r>
          </a:p>
          <a:p>
            <a:pPr defTabSz="762000"/>
            <a:r>
              <a:rPr lang="et-EE" sz="2000"/>
              <a:t>protoneeruvad (C, A, G)</a:t>
            </a:r>
          </a:p>
          <a:p>
            <a:pPr defTabSz="762000"/>
            <a:r>
              <a:rPr lang="et-EE" sz="2000"/>
              <a:t>Aluselises keskkonnas </a:t>
            </a:r>
          </a:p>
          <a:p>
            <a:pPr defTabSz="762000"/>
            <a:r>
              <a:rPr lang="et-EE" sz="2000"/>
              <a:t>loovutavad prootoni</a:t>
            </a:r>
          </a:p>
          <a:p>
            <a:pPr defTabSz="762000"/>
            <a:r>
              <a:rPr lang="et-EE" sz="2000"/>
              <a:t>(U, G, T)</a:t>
            </a:r>
            <a:endParaRPr lang="en-GB" sz="2000"/>
          </a:p>
        </p:txBody>
      </p:sp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212725" y="3976688"/>
            <a:ext cx="2822575" cy="16287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Fosfaatrühmad on</a:t>
            </a:r>
          </a:p>
          <a:p>
            <a:pPr defTabSz="762000"/>
            <a:r>
              <a:rPr lang="et-EE" sz="2000"/>
              <a:t>neutraalse pH juures</a:t>
            </a:r>
          </a:p>
          <a:p>
            <a:pPr defTabSz="762000"/>
            <a:r>
              <a:rPr lang="et-EE" sz="2000"/>
              <a:t>alati deprotoneeritud, </a:t>
            </a:r>
          </a:p>
          <a:p>
            <a:pPr defTabSz="762000"/>
            <a:r>
              <a:rPr lang="et-EE" sz="2000"/>
              <a:t>alati negatiivselt laetud.</a:t>
            </a:r>
          </a:p>
          <a:p>
            <a:pPr defTabSz="762000"/>
            <a:r>
              <a:rPr lang="et-EE" sz="2000"/>
              <a:t>Protoneerub pH~1 juures </a:t>
            </a:r>
            <a:endParaRPr lang="en-GB" sz="2000"/>
          </a:p>
        </p:txBody>
      </p:sp>
      <p:sp>
        <p:nvSpPr>
          <p:cNvPr id="40971" name="Text Box 11"/>
          <p:cNvSpPr txBox="1">
            <a:spLocks noChangeArrowheads="1"/>
          </p:cNvSpPr>
          <p:nvPr/>
        </p:nvSpPr>
        <p:spPr bwMode="auto">
          <a:xfrm>
            <a:off x="68263" y="1600200"/>
            <a:ext cx="2693987" cy="13239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Terminaalse fosfaadi</a:t>
            </a:r>
          </a:p>
          <a:p>
            <a:pPr defTabSz="762000"/>
            <a:r>
              <a:rPr lang="et-EE" sz="2000"/>
              <a:t>teine hüdroksüül on </a:t>
            </a:r>
          </a:p>
          <a:p>
            <a:pPr defTabSz="762000"/>
            <a:r>
              <a:rPr lang="et-EE" sz="2000"/>
              <a:t>neutraalses keskkonnas</a:t>
            </a:r>
          </a:p>
          <a:p>
            <a:pPr defTabSz="762000"/>
            <a:r>
              <a:rPr lang="et-EE" sz="2000"/>
              <a:t>osaliselt deprotoneeritud</a:t>
            </a:r>
            <a:endParaRPr lang="en-GB" sz="2000"/>
          </a:p>
        </p:txBody>
      </p:sp>
      <p:sp>
        <p:nvSpPr>
          <p:cNvPr id="40974" name="Text Box 14"/>
          <p:cNvSpPr txBox="1">
            <a:spLocks noChangeArrowheads="1"/>
          </p:cNvSpPr>
          <p:nvPr/>
        </p:nvSpPr>
        <p:spPr bwMode="auto">
          <a:xfrm>
            <a:off x="1828800" y="6172200"/>
            <a:ext cx="6235700" cy="5937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Hüdroksüülrühm loovutab prootoni tugevalt leeliselises </a:t>
            </a:r>
            <a:r>
              <a:rPr lang="et-EE" sz="1400"/>
              <a:t>keskkonnas</a:t>
            </a:r>
            <a:r>
              <a:rPr lang="et-EE" sz="1600"/>
              <a:t> pH&gt;13</a:t>
            </a:r>
          </a:p>
          <a:p>
            <a:pPr defTabSz="762000"/>
            <a:r>
              <a:rPr lang="et-EE" sz="1600"/>
              <a:t>(oligomeeride puhul praktilist tähtsust ei oma) </a:t>
            </a:r>
            <a:endParaRPr lang="en-GB" sz="1600"/>
          </a:p>
        </p:txBody>
      </p:sp>
      <p:sp>
        <p:nvSpPr>
          <p:cNvPr id="40975" name="Line 15"/>
          <p:cNvSpPr>
            <a:spLocks noChangeShapeType="1"/>
          </p:cNvSpPr>
          <p:nvPr/>
        </p:nvSpPr>
        <p:spPr bwMode="auto">
          <a:xfrm flipH="1" flipV="1">
            <a:off x="5715000" y="5562600"/>
            <a:ext cx="914400" cy="609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triangle" w="sm" len="sm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1438" y="374650"/>
            <a:ext cx="6507162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209800"/>
            <a:ext cx="4200525" cy="21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4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38" y="4579938"/>
            <a:ext cx="7167562" cy="1868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362200" y="228600"/>
            <a:ext cx="587375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n-US" sz="1400">
                <a:solidFill>
                  <a:schemeClr val="accent1"/>
                </a:solidFill>
              </a:rPr>
              <a:t>pH~7</a:t>
            </a:r>
            <a:endParaRPr lang="en-GB" sz="1400">
              <a:solidFill>
                <a:schemeClr val="accent1"/>
              </a:solidFill>
            </a:endParaRP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4724400" y="228600"/>
            <a:ext cx="587375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n-US" sz="1400">
                <a:solidFill>
                  <a:schemeClr val="accent1"/>
                </a:solidFill>
              </a:rPr>
              <a:t>pH~7</a:t>
            </a:r>
            <a:endParaRPr lang="en-GB" sz="1400">
              <a:solidFill>
                <a:schemeClr val="accent1"/>
              </a:solidFill>
            </a:endParaRPr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2133600" y="1981200"/>
            <a:ext cx="587375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n-US" sz="1400">
                <a:solidFill>
                  <a:schemeClr val="accent1"/>
                </a:solidFill>
              </a:rPr>
              <a:t>pH~7</a:t>
            </a:r>
            <a:endParaRPr lang="en-GB" sz="1400">
              <a:solidFill>
                <a:schemeClr val="accent1"/>
              </a:solidFill>
            </a:endParaRP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4800600" y="4114800"/>
            <a:ext cx="587375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n-US" sz="1400">
                <a:solidFill>
                  <a:schemeClr val="accent1"/>
                </a:solidFill>
              </a:rPr>
              <a:t>pH~7</a:t>
            </a:r>
            <a:endParaRPr lang="en-GB" sz="1400">
              <a:solidFill>
                <a:schemeClr val="accent1"/>
              </a:solidFill>
            </a:endParaRP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3810000" y="228600"/>
            <a:ext cx="59055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n-US" sz="1400">
                <a:solidFill>
                  <a:srgbClr val="FF0000"/>
                </a:solidFill>
              </a:rPr>
              <a:t>pH&lt;4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6629400" y="228600"/>
            <a:ext cx="7239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n-US" sz="1400">
                <a:solidFill>
                  <a:srgbClr val="FF0000"/>
                </a:solidFill>
              </a:rPr>
              <a:t>pH&lt;3.5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2514600" y="4191000"/>
            <a:ext cx="59055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n-US" sz="1400">
                <a:solidFill>
                  <a:srgbClr val="FF0000"/>
                </a:solidFill>
              </a:rPr>
              <a:t>pH&lt;3</a:t>
            </a:r>
            <a:endParaRPr lang="en-GB" sz="1400">
              <a:solidFill>
                <a:srgbClr val="FF0000"/>
              </a:solidFill>
            </a:endParaRPr>
          </a:p>
        </p:txBody>
      </p:sp>
      <p:sp>
        <p:nvSpPr>
          <p:cNvPr id="30732" name="Text Box 12"/>
          <p:cNvSpPr txBox="1">
            <a:spLocks noChangeArrowheads="1"/>
          </p:cNvSpPr>
          <p:nvPr/>
        </p:nvSpPr>
        <p:spPr bwMode="auto">
          <a:xfrm>
            <a:off x="3886200" y="2057400"/>
            <a:ext cx="67945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n-US" sz="1400">
                <a:solidFill>
                  <a:schemeClr val="accent2"/>
                </a:solidFill>
              </a:rPr>
              <a:t>pH&gt;10</a:t>
            </a:r>
            <a:endParaRPr lang="en-GB" sz="1400">
              <a:solidFill>
                <a:schemeClr val="accent2"/>
              </a:solidFill>
            </a:endParaRPr>
          </a:p>
        </p:txBody>
      </p:sp>
      <p:sp>
        <p:nvSpPr>
          <p:cNvPr id="30733" name="Text Box 13"/>
          <p:cNvSpPr txBox="1">
            <a:spLocks noChangeArrowheads="1"/>
          </p:cNvSpPr>
          <p:nvPr/>
        </p:nvSpPr>
        <p:spPr bwMode="auto">
          <a:xfrm>
            <a:off x="7162800" y="4191000"/>
            <a:ext cx="67945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n-US" sz="1400">
                <a:solidFill>
                  <a:schemeClr val="accent2"/>
                </a:solidFill>
              </a:rPr>
              <a:t>pH&gt;10</a:t>
            </a:r>
            <a:endParaRPr lang="en-GB" sz="14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822325" y="1293813"/>
            <a:ext cx="509905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t-EE" sz="3600"/>
              <a:t>Nukleosiidid</a:t>
            </a:r>
          </a:p>
          <a:p>
            <a:pPr defTabSz="762000"/>
            <a:r>
              <a:rPr lang="et-EE" sz="3600"/>
              <a:t>Nukleotiidid</a:t>
            </a:r>
          </a:p>
          <a:p>
            <a:pPr defTabSz="762000"/>
            <a:r>
              <a:rPr lang="et-EE" sz="3600"/>
              <a:t>Nukleiinhapped</a:t>
            </a:r>
          </a:p>
          <a:p>
            <a:pPr defTabSz="762000"/>
            <a:r>
              <a:rPr lang="et-EE" sz="3600"/>
              <a:t>Nukleiinlämmastikalused</a:t>
            </a:r>
          </a:p>
          <a:p>
            <a:pPr defTabSz="762000"/>
            <a:r>
              <a:rPr lang="et-EE" sz="3600"/>
              <a:t>N-glükosiidside</a:t>
            </a:r>
          </a:p>
          <a:p>
            <a:pPr defTabSz="762000"/>
            <a:r>
              <a:rPr lang="et-EE" sz="3600"/>
              <a:t>Nukleotiididevaheline side</a:t>
            </a:r>
          </a:p>
          <a:p>
            <a:pPr defTabSz="762000"/>
            <a:endParaRPr lang="en-GB" sz="36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9" name="Object 3"/>
          <p:cNvGraphicFramePr>
            <a:graphicFrameLocks/>
          </p:cNvGraphicFramePr>
          <p:nvPr/>
        </p:nvGraphicFramePr>
        <p:xfrm>
          <a:off x="457200" y="685800"/>
          <a:ext cx="8001000" cy="5867400"/>
        </p:xfrm>
        <a:graphic>
          <a:graphicData uri="http://schemas.openxmlformats.org/presentationml/2006/ole">
            <p:oleObj spid="_x0000_s29699" name="Document" r:id="rId3" imgW="5273640" imgH="4694040" progId="Word.Document.6">
              <p:embed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2193925" y="517525"/>
            <a:ext cx="508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u="sng"/>
              <a:t>N-glükosiidsideme stabiilsus.</a:t>
            </a:r>
            <a:r>
              <a:rPr lang="en-GB"/>
              <a:t> (2.4.html)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822325" y="1195388"/>
            <a:ext cx="68199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800"/>
              <a:t>Kuigi N-glükosiidside on võrreldamatult stabiilsem võrrelduna tavaliste </a:t>
            </a:r>
          </a:p>
          <a:p>
            <a:pPr defTabSz="762000"/>
            <a:r>
              <a:rPr lang="en-GB" sz="1800"/>
              <a:t>aminoatsetaalidega, toimub happelises keskkonnas hüdrolüüs, mille</a:t>
            </a:r>
          </a:p>
          <a:p>
            <a:pPr defTabSz="762000"/>
            <a:r>
              <a:rPr lang="en-GB" sz="1800"/>
              <a:t>tagajärjel vabaneb heterotsükliline alus:</a:t>
            </a:r>
          </a:p>
        </p:txBody>
      </p:sp>
      <p:pic>
        <p:nvPicPr>
          <p:cNvPr id="27652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95488" y="2257425"/>
            <a:ext cx="4075112" cy="111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3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3476625"/>
            <a:ext cx="5629275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6842125" y="3870325"/>
            <a:ext cx="1435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>
                <a:latin typeface="Symbol" pitchFamily="18" charset="2"/>
              </a:rPr>
              <a:t>t</a:t>
            </a:r>
            <a:r>
              <a:rPr lang="en-GB" baseline="-25000"/>
              <a:t>1/2</a:t>
            </a:r>
            <a:r>
              <a:rPr lang="en-GB"/>
              <a:t>=535 h</a:t>
            </a: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6842125" y="5089525"/>
            <a:ext cx="17065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>
                <a:latin typeface="Symbol" pitchFamily="18" charset="2"/>
              </a:rPr>
              <a:t>t</a:t>
            </a:r>
            <a:r>
              <a:rPr lang="en-GB" baseline="-25000"/>
              <a:t>1/2</a:t>
            </a:r>
            <a:r>
              <a:rPr lang="en-GB"/>
              <a:t>=27 min!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746125" y="1812925"/>
            <a:ext cx="7007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u="sng"/>
              <a:t>Labiilse N-glükosiidsidemega nukleosiidide derivaadid.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669925" y="2338388"/>
            <a:ext cx="80168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defTabSz="762000"/>
            <a:r>
              <a:rPr lang="en-GB" sz="1800"/>
              <a:t>1. Kümneid tuhandeid kordi kiiremini kui vastavad nukleosiidid, hüdrolüüsuvad</a:t>
            </a:r>
            <a:r>
              <a:rPr lang="en-US" sz="1800"/>
              <a:t/>
            </a:r>
            <a:br>
              <a:rPr lang="en-US" sz="1800"/>
            </a:br>
            <a:r>
              <a:rPr lang="en-US" sz="1800"/>
              <a:t>    mõningad </a:t>
            </a:r>
            <a:r>
              <a:rPr lang="en-GB" sz="1800"/>
              <a:t>puriinide derivaadid, kus heterotsüklil on fikseeritud positiivne laeng.</a:t>
            </a:r>
          </a:p>
          <a:p>
            <a:pPr defTabSz="762000"/>
            <a:r>
              <a:rPr lang="en-GB" sz="1800"/>
              <a:t>2. 5,6-dihüdropürimidiin</a:t>
            </a:r>
            <a:r>
              <a:rPr lang="en-US" sz="1800"/>
              <a:t>nukleosiidid</a:t>
            </a:r>
            <a:r>
              <a:rPr lang="en-GB" sz="1800"/>
              <a:t> on samuti vastavatest </a:t>
            </a:r>
            <a:r>
              <a:rPr lang="en-US" sz="1800"/>
              <a:t>pürimidiin</a:t>
            </a:r>
            <a:r>
              <a:rPr lang="en-GB" sz="1800"/>
              <a:t>nukleosiididest</a:t>
            </a:r>
            <a:r>
              <a:rPr lang="en-US" sz="1800"/>
              <a:t/>
            </a:r>
            <a:br>
              <a:rPr lang="en-US" sz="1800"/>
            </a:br>
            <a:r>
              <a:rPr lang="en-US" sz="1800"/>
              <a:t>    suurusjärke </a:t>
            </a:r>
            <a:r>
              <a:rPr lang="en-GB" sz="1800"/>
              <a:t>labiilsemad.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898525" y="3641725"/>
            <a:ext cx="51704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u="sng"/>
              <a:t>N-glükosiidsidet stabiliseerivad faktorid.</a:t>
            </a: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517525" y="4167188"/>
            <a:ext cx="7974013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800"/>
              <a:t>1. Hüdrolüüsi kiirus: 2’.3’-didesoksüuridiin &gt; 2’-desoksüuridiin &gt; uridiin</a:t>
            </a:r>
          </a:p>
          <a:p>
            <a:pPr defTabSz="762000"/>
            <a:r>
              <a:rPr lang="en-GB" sz="1800"/>
              <a:t>2. Kui pürimidiinnukleotiidid on mõnevõrra stabiilsemad vastavatest nukleosiididest,</a:t>
            </a:r>
          </a:p>
          <a:p>
            <a:pPr defTabSz="762000"/>
            <a:r>
              <a:rPr lang="en-GB" sz="1800"/>
              <a:t>puriinnukleotiidide stabiilsus on võrreldav vastavate nukleosiididega. 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1279525" y="593725"/>
            <a:ext cx="4956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Seega: G&gt;A&gt;&gt;C~U ja dG&gt;dA&gt;&gt;dC~T</a:t>
            </a:r>
          </a:p>
        </p:txBody>
      </p:sp>
      <p:sp>
        <p:nvSpPr>
          <p:cNvPr id="28679" name="Rectangle 7"/>
          <p:cNvSpPr>
            <a:spLocks noChangeArrowheads="1"/>
          </p:cNvSpPr>
          <p:nvPr/>
        </p:nvSpPr>
        <p:spPr bwMode="auto">
          <a:xfrm>
            <a:off x="669925" y="1050925"/>
            <a:ext cx="7789863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Apuriniseerumine:</a:t>
            </a:r>
            <a:r>
              <a:rPr lang="en-GB" sz="1800"/>
              <a:t> tähtis reaktsioon polünukleotiidide järjestuse määramisel,</a:t>
            </a:r>
          </a:p>
          <a:p>
            <a:pPr defTabSz="762000"/>
            <a:r>
              <a:rPr lang="en-GB" sz="1800"/>
              <a:t>peamiseid kõrvalreaktsioone oligonukleotiidide keemilisel sünteesil.</a:t>
            </a:r>
          </a:p>
        </p:txBody>
      </p:sp>
      <p:sp>
        <p:nvSpPr>
          <p:cNvPr id="28680" name="Rectangle 8"/>
          <p:cNvSpPr>
            <a:spLocks noChangeArrowheads="1"/>
          </p:cNvSpPr>
          <p:nvPr/>
        </p:nvSpPr>
        <p:spPr bwMode="auto">
          <a:xfrm>
            <a:off x="593725" y="5386388"/>
            <a:ext cx="83312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1800"/>
              <a:t>Tuleb veel märkida, et N-glükosiidside EI OLE ALATI </a:t>
            </a:r>
            <a:r>
              <a:rPr lang="et-EE" sz="1800"/>
              <a:t>täielikult </a:t>
            </a:r>
            <a:r>
              <a:rPr lang="en-GB" sz="1800"/>
              <a:t>stabiilne neutraalses ja </a:t>
            </a:r>
          </a:p>
          <a:p>
            <a:pPr defTabSz="762000"/>
            <a:r>
              <a:rPr lang="en-GB" sz="1800"/>
              <a:t>leeliselises keskkondades: tümidiiini hüdrolüüs nõrgalt leeliselises keskkonnas, </a:t>
            </a:r>
          </a:p>
          <a:p>
            <a:pPr defTabSz="762000"/>
            <a:r>
              <a:rPr lang="en-GB" sz="1800"/>
              <a:t>adenosiin hüdrolüüsub 1 N NaOH, 100</a:t>
            </a:r>
            <a:r>
              <a:rPr lang="en-GB" sz="1800" baseline="30000"/>
              <a:t>0</a:t>
            </a:r>
            <a:r>
              <a:rPr lang="en-GB" sz="1800"/>
              <a:t>C t1/2~2 tundi.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288925" y="746125"/>
            <a:ext cx="8397875" cy="83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defTabSz="762000"/>
            <a:r>
              <a:rPr lang="en-GB" dirty="0" err="1"/>
              <a:t>Nukleosiid</a:t>
            </a:r>
            <a:r>
              <a:rPr lang="en-GB" dirty="0"/>
              <a:t> - </a:t>
            </a:r>
            <a:r>
              <a:rPr lang="en-GB" dirty="0" err="1"/>
              <a:t>termin</a:t>
            </a:r>
            <a:r>
              <a:rPr lang="en-GB" dirty="0"/>
              <a:t> pärineb1909 a. </a:t>
            </a:r>
            <a:r>
              <a:rPr lang="en-GB" dirty="0" err="1"/>
              <a:t>Levene</a:t>
            </a:r>
            <a:r>
              <a:rPr lang="en-GB" dirty="0"/>
              <a:t> </a:t>
            </a:r>
            <a:r>
              <a:rPr lang="en-GB" dirty="0" err="1"/>
              <a:t>ja</a:t>
            </a:r>
            <a:r>
              <a:rPr lang="en-GB" dirty="0"/>
              <a:t> </a:t>
            </a:r>
            <a:r>
              <a:rPr lang="en-GB" dirty="0" err="1"/>
              <a:t>Jacobsilt</a:t>
            </a:r>
            <a:r>
              <a:rPr lang="en-GB" dirty="0"/>
              <a:t>, </a:t>
            </a:r>
            <a:r>
              <a:rPr lang="en-GB" dirty="0" err="1"/>
              <a:t>algselt</a:t>
            </a:r>
            <a:r>
              <a:rPr lang="en-GB" dirty="0"/>
              <a:t> </a:t>
            </a:r>
            <a:r>
              <a:rPr lang="en-GB" dirty="0" err="1"/>
              <a:t>pärmi</a:t>
            </a:r>
            <a:r>
              <a:rPr lang="en-GB" dirty="0"/>
              <a:t> </a:t>
            </a:r>
            <a:r>
              <a:rPr lang="en-GB" dirty="0" err="1"/>
              <a:t>ekstraktist</a:t>
            </a:r>
            <a:r>
              <a:rPr lang="en-GB" dirty="0"/>
              <a:t> </a:t>
            </a:r>
            <a:r>
              <a:rPr lang="en-GB" dirty="0" err="1"/>
              <a:t>eraldatud</a:t>
            </a:r>
            <a:r>
              <a:rPr lang="en-GB" dirty="0"/>
              <a:t> </a:t>
            </a:r>
            <a:r>
              <a:rPr lang="en-GB" dirty="0" err="1"/>
              <a:t>puriini</a:t>
            </a:r>
            <a:r>
              <a:rPr lang="en-GB" dirty="0"/>
              <a:t> </a:t>
            </a:r>
            <a:r>
              <a:rPr lang="en-GB" dirty="0" err="1" smtClean="0"/>
              <a:t>süsivesikderivaadile</a:t>
            </a:r>
            <a:endParaRPr lang="en-GB" dirty="0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04800" y="1600200"/>
            <a:ext cx="8229600" cy="831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defTabSz="762000">
              <a:spcBef>
                <a:spcPct val="50000"/>
              </a:spcBef>
            </a:pPr>
            <a:r>
              <a:rPr lang="en-GB" dirty="0" err="1"/>
              <a:t>Tänapäeval</a:t>
            </a:r>
            <a:r>
              <a:rPr lang="en-GB" dirty="0"/>
              <a:t> - </a:t>
            </a:r>
            <a:r>
              <a:rPr lang="en-GB" dirty="0" err="1"/>
              <a:t>nukleosiid</a:t>
            </a:r>
            <a:r>
              <a:rPr lang="en-GB" dirty="0"/>
              <a:t> on </a:t>
            </a:r>
            <a:r>
              <a:rPr lang="en-GB" dirty="0" err="1"/>
              <a:t>lai</a:t>
            </a:r>
            <a:r>
              <a:rPr lang="en-GB" dirty="0"/>
              <a:t> </a:t>
            </a:r>
            <a:r>
              <a:rPr lang="en-GB" dirty="0" err="1"/>
              <a:t>keemiliste</a:t>
            </a:r>
            <a:r>
              <a:rPr lang="en-GB" dirty="0"/>
              <a:t> </a:t>
            </a:r>
            <a:r>
              <a:rPr lang="en-GB" dirty="0" err="1"/>
              <a:t>ühendite</a:t>
            </a:r>
            <a:r>
              <a:rPr lang="en-GB" dirty="0"/>
              <a:t> </a:t>
            </a:r>
            <a:r>
              <a:rPr lang="en-GB" dirty="0" err="1"/>
              <a:t>klass</a:t>
            </a:r>
            <a:r>
              <a:rPr lang="en-GB" dirty="0"/>
              <a:t>, </a:t>
            </a:r>
            <a:r>
              <a:rPr lang="en-GB" dirty="0" err="1"/>
              <a:t>mis</a:t>
            </a:r>
            <a:r>
              <a:rPr lang="en-GB" dirty="0"/>
              <a:t> </a:t>
            </a:r>
            <a:r>
              <a:rPr lang="en-GB" dirty="0" err="1"/>
              <a:t>hõlmab</a:t>
            </a:r>
            <a:r>
              <a:rPr lang="en-GB" dirty="0"/>
              <a:t> </a:t>
            </a:r>
            <a:r>
              <a:rPr lang="en-GB" dirty="0" err="1"/>
              <a:t>erinevate</a:t>
            </a:r>
            <a:r>
              <a:rPr lang="en-GB" dirty="0"/>
              <a:t> </a:t>
            </a:r>
            <a:r>
              <a:rPr lang="en-GB" dirty="0" err="1" smtClean="0"/>
              <a:t>süsivesikute</a:t>
            </a:r>
            <a:r>
              <a:rPr lang="en-GB" dirty="0" smtClean="0"/>
              <a:t> </a:t>
            </a:r>
            <a:r>
              <a:rPr lang="en-GB" dirty="0" err="1"/>
              <a:t>heterotsüklilisi</a:t>
            </a:r>
            <a:r>
              <a:rPr lang="en-GB" dirty="0"/>
              <a:t> </a:t>
            </a:r>
            <a:r>
              <a:rPr lang="en-GB" dirty="0" err="1"/>
              <a:t>derivaate</a:t>
            </a:r>
            <a:r>
              <a:rPr lang="en-GB" dirty="0"/>
              <a:t>. 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365125" y="2422525"/>
            <a:ext cx="83137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Erinevalt valkudest on </a:t>
            </a:r>
            <a:r>
              <a:rPr lang="et-EE"/>
              <a:t>polümeersetel </a:t>
            </a:r>
            <a:r>
              <a:rPr lang="en-GB"/>
              <a:t>nukleiinhapete</a:t>
            </a:r>
            <a:r>
              <a:rPr lang="et-EE"/>
              <a:t>l</a:t>
            </a:r>
            <a:r>
              <a:rPr lang="en-GB"/>
              <a:t> komponente </a:t>
            </a:r>
            <a:endParaRPr lang="et-EE"/>
          </a:p>
          <a:p>
            <a:pPr defTabSz="762000"/>
            <a:r>
              <a:rPr lang="en-GB"/>
              <a:t>vähem, aga</a:t>
            </a:r>
            <a:r>
              <a:rPr lang="et-EE"/>
              <a:t> </a:t>
            </a:r>
            <a:r>
              <a:rPr lang="en-GB"/>
              <a:t>nad on keemiliselt keerukamad ühendid. 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41325" y="3336925"/>
            <a:ext cx="72104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Nukleiinhapped sisaldavad ainult kaht tüüpi nukleosiide -</a:t>
            </a:r>
          </a:p>
          <a:p>
            <a:pPr defTabSz="762000"/>
            <a:r>
              <a:rPr lang="en-GB"/>
              <a:t>D-riboosi ja 2-desoksüriboosi derivaate:</a:t>
            </a:r>
          </a:p>
        </p:txBody>
      </p:sp>
      <p:pic>
        <p:nvPicPr>
          <p:cNvPr id="7174" name="Picture 6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4250" y="4260850"/>
            <a:ext cx="3711575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441325" y="166688"/>
            <a:ext cx="8120063" cy="1616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marL="457200" indent="-457200" defTabSz="762000"/>
            <a:r>
              <a:rPr lang="et-EE" sz="2000"/>
              <a:t>Nukleotiidi saab lihtsaimalt defineerida kui fosforüleeritud nukleosiidi. Samas</a:t>
            </a:r>
          </a:p>
          <a:p>
            <a:pPr marL="457200" indent="-457200" defTabSz="762000"/>
            <a:r>
              <a:rPr lang="et-EE" sz="2000"/>
              <a:t>on termin nukleotiid mitmel põhjusel fundamentaalsem, kui nukleosiid:</a:t>
            </a:r>
          </a:p>
          <a:p>
            <a:pPr marL="457200" indent="-457200" defTabSz="762000"/>
            <a:endParaRPr lang="et-EE" sz="2000"/>
          </a:p>
          <a:p>
            <a:pPr marL="457200" indent="-457200" defTabSz="762000">
              <a:buFontTx/>
              <a:buAutoNum type="arabicParenR"/>
            </a:pPr>
            <a:r>
              <a:rPr lang="et-EE" sz="2000"/>
              <a:t>Sisaldab kõiki nukleiinhappe osiseid</a:t>
            </a:r>
          </a:p>
          <a:p>
            <a:pPr marL="457200" indent="-457200" defTabSz="762000">
              <a:buFontTx/>
              <a:buAutoNum type="arabicParenR"/>
            </a:pPr>
            <a:r>
              <a:rPr lang="et-EE" sz="2000"/>
              <a:t>Nukleiinhapped on nukleotiidide kondensatsiooniproduktid. </a:t>
            </a:r>
            <a:endParaRPr lang="en-GB" sz="2000"/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685800" y="5257800"/>
            <a:ext cx="7640638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3) Biosünteetiliselt on nukleotiid primaarne, primitiivsemad nukleosiidid </a:t>
            </a:r>
          </a:p>
          <a:p>
            <a:pPr defTabSz="762000"/>
            <a:r>
              <a:rPr lang="et-EE" sz="2000"/>
              <a:t>moodustuvad </a:t>
            </a:r>
            <a:r>
              <a:rPr lang="et-EE" sz="2000" i="1"/>
              <a:t>in vivo</a:t>
            </a:r>
            <a:r>
              <a:rPr lang="et-EE" sz="2000"/>
              <a:t> hoopiski nukleotiidide defosforüleerimisel</a:t>
            </a:r>
            <a:endParaRPr lang="en-GB" sz="2000"/>
          </a:p>
        </p:txBody>
      </p:sp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1371600" y="1752600"/>
          <a:ext cx="5559425" cy="3567113"/>
        </p:xfrm>
        <a:graphic>
          <a:graphicData uri="http://schemas.openxmlformats.org/presentationml/2006/ole">
            <p:oleObj spid="_x0000_s34821" name="ChemSketch" r:id="rId3" imgW="7156800" imgH="459036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Object 2"/>
          <p:cNvGraphicFramePr>
            <a:graphicFrameLocks/>
          </p:cNvGraphicFramePr>
          <p:nvPr/>
        </p:nvGraphicFramePr>
        <p:xfrm>
          <a:off x="1003300" y="1455738"/>
          <a:ext cx="7118350" cy="2251075"/>
        </p:xfrm>
        <a:graphic>
          <a:graphicData uri="http://schemas.openxmlformats.org/presentationml/2006/ole">
            <p:oleObj spid="_x0000_s37890" name="Picture" r:id="rId3" imgW="5773680" imgH="1825560" progId="Word.Picture.6">
              <p:embed/>
            </p:oleObj>
          </a:graphicData>
        </a:graphic>
      </p:graphicFrame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2803525" y="608013"/>
            <a:ext cx="31559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3600" u="sng"/>
              <a:t>Fisheri valemid.</a:t>
            </a:r>
          </a:p>
        </p:txBody>
      </p:sp>
      <p:graphicFrame>
        <p:nvGraphicFramePr>
          <p:cNvPr id="37892" name="Object 4"/>
          <p:cNvGraphicFramePr>
            <a:graphicFrameLocks/>
          </p:cNvGraphicFramePr>
          <p:nvPr/>
        </p:nvGraphicFramePr>
        <p:xfrm>
          <a:off x="2400300" y="4052888"/>
          <a:ext cx="4324350" cy="2085975"/>
        </p:xfrm>
        <a:graphic>
          <a:graphicData uri="http://schemas.openxmlformats.org/presentationml/2006/ole">
            <p:oleObj spid="_x0000_s37892" name="Picture" r:id="rId4" imgW="4333680" imgH="2095200" progId="Word.Picture.6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49363" y="411163"/>
            <a:ext cx="6635750" cy="633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867" name="Line 3"/>
          <p:cNvSpPr>
            <a:spLocks noChangeShapeType="1"/>
          </p:cNvSpPr>
          <p:nvPr/>
        </p:nvSpPr>
        <p:spPr bwMode="auto">
          <a:xfrm>
            <a:off x="990600" y="3581400"/>
            <a:ext cx="0" cy="762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68" name="Line 4"/>
          <p:cNvSpPr>
            <a:spLocks noChangeShapeType="1"/>
          </p:cNvSpPr>
          <p:nvPr/>
        </p:nvSpPr>
        <p:spPr bwMode="auto">
          <a:xfrm>
            <a:off x="685800" y="37338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69" name="Line 5"/>
          <p:cNvSpPr>
            <a:spLocks noChangeShapeType="1"/>
          </p:cNvSpPr>
          <p:nvPr/>
        </p:nvSpPr>
        <p:spPr bwMode="auto">
          <a:xfrm>
            <a:off x="685800" y="38862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>
            <a:off x="685800" y="4038600"/>
            <a:ext cx="5334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1" name="Text Box 7"/>
          <p:cNvSpPr txBox="1">
            <a:spLocks noChangeArrowheads="1"/>
          </p:cNvSpPr>
          <p:nvPr/>
        </p:nvSpPr>
        <p:spPr bwMode="auto">
          <a:xfrm>
            <a:off x="381000" y="3581400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000" b="1"/>
              <a:t>HO</a:t>
            </a:r>
            <a:endParaRPr lang="en-GB" sz="1000" b="1"/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381000" y="3733800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000" b="1"/>
              <a:t>HO</a:t>
            </a:r>
            <a:endParaRPr lang="en-GB" sz="1000" b="1"/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381000" y="3886200"/>
            <a:ext cx="38100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000" b="1"/>
              <a:t>HO</a:t>
            </a:r>
            <a:endParaRPr lang="en-GB" sz="1000" b="1"/>
          </a:p>
        </p:txBody>
      </p:sp>
      <p:sp>
        <p:nvSpPr>
          <p:cNvPr id="36874" name="Text Box 10"/>
          <p:cNvSpPr txBox="1">
            <a:spLocks noChangeArrowheads="1"/>
          </p:cNvSpPr>
          <p:nvPr/>
        </p:nvSpPr>
        <p:spPr bwMode="auto">
          <a:xfrm>
            <a:off x="838200" y="4267200"/>
            <a:ext cx="615950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000" b="1"/>
              <a:t>CH</a:t>
            </a:r>
            <a:r>
              <a:rPr lang="et-EE" sz="1000" b="1" baseline="-25000"/>
              <a:t>2</a:t>
            </a:r>
            <a:r>
              <a:rPr lang="et-EE" sz="1000" b="1"/>
              <a:t>OH</a:t>
            </a:r>
            <a:endParaRPr lang="en-GB" sz="1000" b="1"/>
          </a:p>
        </p:txBody>
      </p:sp>
      <p:sp>
        <p:nvSpPr>
          <p:cNvPr id="36875" name="Text Box 11"/>
          <p:cNvSpPr txBox="1">
            <a:spLocks noChangeArrowheads="1"/>
          </p:cNvSpPr>
          <p:nvPr/>
        </p:nvSpPr>
        <p:spPr bwMode="auto">
          <a:xfrm>
            <a:off x="838200" y="3352800"/>
            <a:ext cx="473075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000" b="1"/>
              <a:t>CHO</a:t>
            </a:r>
            <a:endParaRPr lang="en-GB" sz="1000" b="1"/>
          </a:p>
        </p:txBody>
      </p:sp>
      <p:sp>
        <p:nvSpPr>
          <p:cNvPr id="36876" name="Text Box 12"/>
          <p:cNvSpPr txBox="1">
            <a:spLocks noChangeArrowheads="1"/>
          </p:cNvSpPr>
          <p:nvPr/>
        </p:nvSpPr>
        <p:spPr bwMode="auto">
          <a:xfrm>
            <a:off x="533400" y="2971800"/>
            <a:ext cx="100965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200" b="1"/>
              <a:t>NB!</a:t>
            </a:r>
            <a:r>
              <a:rPr lang="et-EE" sz="1200"/>
              <a:t> L-riboos</a:t>
            </a:r>
            <a:endParaRPr lang="en-GB" sz="1200"/>
          </a:p>
        </p:txBody>
      </p:sp>
      <p:sp>
        <p:nvSpPr>
          <p:cNvPr id="36877" name="Line 13"/>
          <p:cNvSpPr>
            <a:spLocks noChangeShapeType="1"/>
          </p:cNvSpPr>
          <p:nvPr/>
        </p:nvSpPr>
        <p:spPr bwMode="auto">
          <a:xfrm>
            <a:off x="1600200" y="2971800"/>
            <a:ext cx="0" cy="175260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6878" name="Text Box 14"/>
          <p:cNvSpPr txBox="1">
            <a:spLocks noChangeArrowheads="1"/>
          </p:cNvSpPr>
          <p:nvPr/>
        </p:nvSpPr>
        <p:spPr bwMode="auto">
          <a:xfrm>
            <a:off x="212725" y="6338888"/>
            <a:ext cx="38608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Analoogselt ka teised L-rea suhkrud</a:t>
            </a:r>
            <a:endParaRPr lang="en-GB" sz="20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67" name="Object 23"/>
          <p:cNvGraphicFramePr>
            <a:graphicFrameLocks noChangeAspect="1"/>
          </p:cNvGraphicFramePr>
          <p:nvPr/>
        </p:nvGraphicFramePr>
        <p:xfrm>
          <a:off x="0" y="0"/>
          <a:ext cx="9144000" cy="6430963"/>
        </p:xfrm>
        <a:graphic>
          <a:graphicData uri="http://schemas.openxmlformats.org/presentationml/2006/ole">
            <p:oleObj spid="_x0000_s31767" name="ChemSketch" r:id="rId4" imgW="9586080" imgH="6431400" progId="ACD.ChemSketch.20">
              <p:embed/>
            </p:oleObj>
          </a:graphicData>
        </a:graphic>
      </p:graphicFrame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806450" y="228600"/>
            <a:ext cx="27305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400" b="1"/>
              <a:t>1</a:t>
            </a:r>
            <a:endParaRPr lang="en-GB" sz="1400" b="1"/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762000" y="1219200"/>
            <a:ext cx="27305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400" b="1"/>
              <a:t>3</a:t>
            </a:r>
            <a:endParaRPr lang="en-GB" sz="1400" b="1"/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806450" y="762000"/>
            <a:ext cx="27305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400" b="1"/>
              <a:t>2</a:t>
            </a:r>
            <a:endParaRPr lang="en-GB" sz="1400" b="1"/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762000" y="1676400"/>
            <a:ext cx="27305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400" b="1"/>
              <a:t>4</a:t>
            </a:r>
            <a:endParaRPr lang="en-GB" sz="1400" b="1"/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762000" y="2133600"/>
            <a:ext cx="27305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400" b="1"/>
              <a:t>5</a:t>
            </a:r>
            <a:endParaRPr lang="en-GB" sz="1400" b="1"/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4876800" y="6521450"/>
            <a:ext cx="2735263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D-riboos-5-fosfaadi </a:t>
            </a:r>
            <a:r>
              <a:rPr lang="et-EE" sz="1600">
                <a:latin typeface="Symbol" pitchFamily="18" charset="2"/>
              </a:rPr>
              <a:t>b</a:t>
            </a:r>
            <a:r>
              <a:rPr lang="et-EE" sz="1600"/>
              <a:t>-anomeer</a:t>
            </a:r>
            <a:endParaRPr lang="en-GB" sz="1600"/>
          </a:p>
        </p:txBody>
      </p:sp>
      <p:sp>
        <p:nvSpPr>
          <p:cNvPr id="31755" name="Text Box 11"/>
          <p:cNvSpPr txBox="1">
            <a:spLocks noChangeArrowheads="1"/>
          </p:cNvSpPr>
          <p:nvPr/>
        </p:nvSpPr>
        <p:spPr bwMode="auto">
          <a:xfrm>
            <a:off x="1066800" y="838200"/>
            <a:ext cx="228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defTabSz="762000"/>
            <a:r>
              <a:rPr lang="et-EE" sz="2000"/>
              <a:t>*</a:t>
            </a:r>
            <a:endParaRPr lang="en-GB" sz="2000"/>
          </a:p>
        </p:txBody>
      </p:sp>
      <p:sp>
        <p:nvSpPr>
          <p:cNvPr id="31756" name="Text Box 12"/>
          <p:cNvSpPr txBox="1">
            <a:spLocks noChangeArrowheads="1"/>
          </p:cNvSpPr>
          <p:nvPr/>
        </p:nvSpPr>
        <p:spPr bwMode="auto">
          <a:xfrm>
            <a:off x="1066800" y="1219200"/>
            <a:ext cx="228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defTabSz="762000"/>
            <a:r>
              <a:rPr lang="et-EE" sz="2000"/>
              <a:t>*</a:t>
            </a:r>
            <a:endParaRPr lang="en-GB" sz="2000"/>
          </a:p>
        </p:txBody>
      </p:sp>
      <p:sp>
        <p:nvSpPr>
          <p:cNvPr id="31757" name="Text Box 13"/>
          <p:cNvSpPr txBox="1">
            <a:spLocks noChangeArrowheads="1"/>
          </p:cNvSpPr>
          <p:nvPr/>
        </p:nvSpPr>
        <p:spPr bwMode="auto">
          <a:xfrm>
            <a:off x="1066800" y="1676400"/>
            <a:ext cx="228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defTabSz="762000"/>
            <a:r>
              <a:rPr lang="et-EE" sz="2000"/>
              <a:t>*</a:t>
            </a:r>
            <a:endParaRPr lang="en-GB" sz="2000"/>
          </a:p>
        </p:txBody>
      </p:sp>
      <p:sp>
        <p:nvSpPr>
          <p:cNvPr id="31758" name="Text Box 14"/>
          <p:cNvSpPr txBox="1">
            <a:spLocks noChangeArrowheads="1"/>
          </p:cNvSpPr>
          <p:nvPr/>
        </p:nvSpPr>
        <p:spPr bwMode="auto">
          <a:xfrm>
            <a:off x="3276600" y="1660525"/>
            <a:ext cx="228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defTabSz="762000"/>
            <a:r>
              <a:rPr lang="et-EE" sz="2000"/>
              <a:t>*</a:t>
            </a:r>
            <a:endParaRPr lang="en-GB" sz="2000"/>
          </a:p>
        </p:txBody>
      </p:sp>
      <p:sp>
        <p:nvSpPr>
          <p:cNvPr id="31760" name="Text Box 16"/>
          <p:cNvSpPr txBox="1">
            <a:spLocks noChangeArrowheads="1"/>
          </p:cNvSpPr>
          <p:nvPr/>
        </p:nvSpPr>
        <p:spPr bwMode="auto">
          <a:xfrm>
            <a:off x="3276600" y="1279525"/>
            <a:ext cx="228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defTabSz="762000"/>
            <a:r>
              <a:rPr lang="et-EE" sz="2000"/>
              <a:t>*</a:t>
            </a:r>
            <a:endParaRPr lang="en-GB" sz="2000"/>
          </a:p>
        </p:txBody>
      </p:sp>
      <p:sp>
        <p:nvSpPr>
          <p:cNvPr id="31761" name="Text Box 17"/>
          <p:cNvSpPr txBox="1">
            <a:spLocks noChangeArrowheads="1"/>
          </p:cNvSpPr>
          <p:nvPr/>
        </p:nvSpPr>
        <p:spPr bwMode="auto">
          <a:xfrm>
            <a:off x="3276600" y="838200"/>
            <a:ext cx="228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defTabSz="762000"/>
            <a:r>
              <a:rPr lang="et-EE" sz="2000"/>
              <a:t>*</a:t>
            </a:r>
            <a:endParaRPr lang="en-GB" sz="2000"/>
          </a:p>
        </p:txBody>
      </p:sp>
      <p:sp>
        <p:nvSpPr>
          <p:cNvPr id="31762" name="Text Box 18"/>
          <p:cNvSpPr txBox="1">
            <a:spLocks noChangeArrowheads="1"/>
          </p:cNvSpPr>
          <p:nvPr/>
        </p:nvSpPr>
        <p:spPr bwMode="auto">
          <a:xfrm>
            <a:off x="5486400" y="457200"/>
            <a:ext cx="228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defTabSz="762000"/>
            <a:r>
              <a:rPr lang="et-EE" sz="2000"/>
              <a:t>*</a:t>
            </a:r>
            <a:endParaRPr lang="en-GB" sz="2000"/>
          </a:p>
        </p:txBody>
      </p:sp>
      <p:sp>
        <p:nvSpPr>
          <p:cNvPr id="31763" name="Text Box 19"/>
          <p:cNvSpPr txBox="1">
            <a:spLocks noChangeArrowheads="1"/>
          </p:cNvSpPr>
          <p:nvPr/>
        </p:nvSpPr>
        <p:spPr bwMode="auto">
          <a:xfrm>
            <a:off x="5562600" y="914400"/>
            <a:ext cx="228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defTabSz="762000"/>
            <a:r>
              <a:rPr lang="et-EE" sz="2000"/>
              <a:t>*</a:t>
            </a:r>
            <a:endParaRPr lang="en-GB" sz="2000"/>
          </a:p>
        </p:txBody>
      </p:sp>
      <p:sp>
        <p:nvSpPr>
          <p:cNvPr id="31764" name="Text Box 20"/>
          <p:cNvSpPr txBox="1">
            <a:spLocks noChangeArrowheads="1"/>
          </p:cNvSpPr>
          <p:nvPr/>
        </p:nvSpPr>
        <p:spPr bwMode="auto">
          <a:xfrm>
            <a:off x="5562600" y="1371600"/>
            <a:ext cx="228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defTabSz="762000"/>
            <a:r>
              <a:rPr lang="et-EE" sz="2000"/>
              <a:t>*</a:t>
            </a:r>
            <a:endParaRPr lang="en-GB" sz="2000"/>
          </a:p>
        </p:txBody>
      </p:sp>
      <p:sp>
        <p:nvSpPr>
          <p:cNvPr id="31765" name="Text Box 21"/>
          <p:cNvSpPr txBox="1">
            <a:spLocks noChangeArrowheads="1"/>
          </p:cNvSpPr>
          <p:nvPr/>
        </p:nvSpPr>
        <p:spPr bwMode="auto">
          <a:xfrm>
            <a:off x="5562600" y="1736725"/>
            <a:ext cx="228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defTabSz="762000"/>
            <a:r>
              <a:rPr lang="et-EE" sz="2000"/>
              <a:t>*</a:t>
            </a:r>
            <a:endParaRPr lang="en-GB" sz="2000"/>
          </a:p>
        </p:txBody>
      </p:sp>
      <p:sp>
        <p:nvSpPr>
          <p:cNvPr id="31768" name="Rectangle 24"/>
          <p:cNvSpPr>
            <a:spLocks noChangeArrowheads="1"/>
          </p:cNvSpPr>
          <p:nvPr/>
        </p:nvSpPr>
        <p:spPr bwMode="auto">
          <a:xfrm>
            <a:off x="0" y="3657600"/>
            <a:ext cx="1803400" cy="5810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1600"/>
              <a:t>D-riboos-5-fosfaadi</a:t>
            </a:r>
          </a:p>
          <a:p>
            <a:pPr defTabSz="762000"/>
            <a:r>
              <a:rPr lang="et-EE" sz="1600"/>
              <a:t>Lineaarne vorm</a:t>
            </a:r>
            <a:endParaRPr lang="en-GB" sz="1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288925" y="90488"/>
            <a:ext cx="8377238" cy="58832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t-EE" sz="2000"/>
              <a:t>Riboos ja tema 5-fosfaat eksisteerivad vesilahuses tsüklilistes vormides.</a:t>
            </a:r>
          </a:p>
          <a:p>
            <a:pPr defTabSz="762000"/>
            <a:r>
              <a:rPr lang="et-EE" sz="2000"/>
              <a:t>Riboos-5-fosfaadi puhul, kus kuueliikmeliset tsüklit (püranoosi) ei moodustu, on</a:t>
            </a:r>
          </a:p>
          <a:p>
            <a:pPr defTabSz="762000"/>
            <a:r>
              <a:rPr lang="et-EE" sz="2000"/>
              <a:t>66% beeta- ja 33% alfa-anomeeri, lineaarset vormi ~1%. </a:t>
            </a:r>
          </a:p>
          <a:p>
            <a:pPr defTabSz="762000"/>
            <a:r>
              <a:rPr lang="et-EE" sz="2000"/>
              <a:t>Keemiliselt on furanoos niisiis molekulisisene poolatsetaal.</a:t>
            </a:r>
          </a:p>
          <a:p>
            <a:pPr defTabSz="762000"/>
            <a:r>
              <a:rPr lang="et-EE" sz="2000"/>
              <a:t>Aldehüüdidele iseloomulik hõbepeegli reaktsioon (aldehüüd oksüdeerub </a:t>
            </a:r>
          </a:p>
          <a:p>
            <a:pPr defTabSz="762000"/>
            <a:r>
              <a:rPr lang="et-EE" sz="2000"/>
              <a:t>karboksüülhappeks) toimub tsükliseeruvates suhkrutes aeglaselt. </a:t>
            </a:r>
          </a:p>
          <a:p>
            <a:pPr defTabSz="762000"/>
            <a:r>
              <a:rPr lang="et-EE" sz="2000"/>
              <a:t>Sarnaselt aldehüüdidega reageerib riboosi aldehüüdrühm amiinidega, algselt </a:t>
            </a:r>
          </a:p>
          <a:p>
            <a:pPr defTabSz="762000"/>
            <a:r>
              <a:rPr lang="et-EE" sz="2000"/>
              <a:t>toimub liitumisreaktsioon, siis elimineerub vee molekul andes lineaarse imiini. </a:t>
            </a:r>
          </a:p>
          <a:p>
            <a:pPr defTabSz="762000"/>
            <a:r>
              <a:rPr lang="et-EE" sz="2000"/>
              <a:t>Orgaanilise keemia kursusest teame, et taoline reaktsioon on täielikult pöörduv.</a:t>
            </a:r>
          </a:p>
          <a:p>
            <a:pPr defTabSz="762000"/>
            <a:r>
              <a:rPr lang="et-EE" sz="2000"/>
              <a:t>Riboosi ja nukleotiidsete heterotsüklite vahel taolist reaktsiooni ei toimu.</a:t>
            </a:r>
          </a:p>
          <a:p>
            <a:pPr defTabSz="762000"/>
            <a:r>
              <a:rPr lang="et-EE" sz="2000"/>
              <a:t>Keemiliselt on võimalik nukleosiidne side sünteesida lähtudes riboosi halogeen-</a:t>
            </a:r>
          </a:p>
          <a:p>
            <a:pPr defTabSz="762000"/>
            <a:r>
              <a:rPr lang="et-EE" sz="2000"/>
              <a:t>või atsüülderivaatidest (riboosi aktivatsiooni kasutab ka emake loodus – kõikide </a:t>
            </a:r>
          </a:p>
          <a:p>
            <a:pPr defTabSz="762000"/>
            <a:r>
              <a:rPr lang="et-EE" sz="2000"/>
              <a:t>nukleotiidide süntees toimub läbi 1-pürofosforüleeritud riboosi-5-fosfaadi).</a:t>
            </a:r>
          </a:p>
          <a:p>
            <a:pPr defTabSz="762000"/>
            <a:r>
              <a:rPr lang="et-EE" sz="2000"/>
              <a:t>Nukleosiidi keemiline süntees ei ole lihtne, omas tähtsust struktuuri kindlaks </a:t>
            </a:r>
            <a:br>
              <a:rPr lang="et-EE" sz="2000"/>
            </a:br>
            <a:r>
              <a:rPr lang="et-EE" sz="2000"/>
              <a:t>tegemisel. </a:t>
            </a:r>
          </a:p>
          <a:p>
            <a:pPr defTabSz="762000"/>
            <a:r>
              <a:rPr lang="et-EE" sz="2000"/>
              <a:t>Reaktiivina kasutatavad nukleosiidid ja nukleotiidid on eranditult puhastatud </a:t>
            </a:r>
            <a:br>
              <a:rPr lang="et-EE" sz="2000"/>
            </a:br>
            <a:r>
              <a:rPr lang="et-EE" sz="2000"/>
              <a:t>looduslikest allikatest.</a:t>
            </a:r>
          </a:p>
          <a:p>
            <a:pPr defTabSz="762000"/>
            <a:endParaRPr lang="et-EE" sz="2000"/>
          </a:p>
          <a:p>
            <a:pPr defTabSz="762000"/>
            <a:r>
              <a:rPr lang="et-EE" sz="2000"/>
              <a:t>  </a:t>
            </a:r>
            <a:endParaRPr lang="en-GB" sz="2000"/>
          </a:p>
        </p:txBody>
      </p:sp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3505200" y="5105400"/>
          <a:ext cx="4206875" cy="1668463"/>
        </p:xfrm>
        <a:graphic>
          <a:graphicData uri="http://schemas.openxmlformats.org/presentationml/2006/ole">
            <p:oleObj spid="_x0000_s32771" name="ChemSketch" r:id="rId3" imgW="4587120" imgH="1819800" progId="ACD.ChemSketch.20">
              <p:embed/>
            </p:oleObj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1705</TotalTime>
  <Words>1153</Words>
  <Application>Microsoft Office PowerPoint</Application>
  <PresentationFormat>On-screen Show (4:3)</PresentationFormat>
  <Paragraphs>303</Paragraphs>
  <Slides>32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Times New Roman</vt:lpstr>
      <vt:lpstr>Symbol</vt:lpstr>
      <vt:lpstr>Default Design</vt:lpstr>
      <vt:lpstr>Package</vt:lpstr>
      <vt:lpstr>Document</vt:lpstr>
      <vt:lpstr>ACD/ChemSketch</vt:lpstr>
      <vt:lpstr>Picture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KBFI</dc:creator>
  <cp:lastModifiedBy>Acer</cp:lastModifiedBy>
  <cp:revision>30</cp:revision>
  <dcterms:created xsi:type="dcterms:W3CDTF">2000-09-17T10:02:04Z</dcterms:created>
  <dcterms:modified xsi:type="dcterms:W3CDTF">2015-09-08T14:53:06Z</dcterms:modified>
</cp:coreProperties>
</file>