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0" d="100"/>
          <a:sy n="70" d="100"/>
        </p:scale>
        <p:origin x="-11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wmf"/><Relationship Id="rId1" Type="http://schemas.openxmlformats.org/officeDocument/2006/relationships/image" Target="../media/image31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wmf"/><Relationship Id="rId1" Type="http://schemas.openxmlformats.org/officeDocument/2006/relationships/image" Target="../media/image3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1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8.wmf"/><Relationship Id="rId1" Type="http://schemas.openxmlformats.org/officeDocument/2006/relationships/image" Target="../media/image20.wmf"/><Relationship Id="rId4" Type="http://schemas.openxmlformats.org/officeDocument/2006/relationships/image" Target="../media/image22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17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0.wmf"/><Relationship Id="rId1" Type="http://schemas.openxmlformats.org/officeDocument/2006/relationships/image" Target="../media/image2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D0BB86-485A-4B8D-9501-431A093FB82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756BD5-FB1F-4E85-8159-0117F784E1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55C54-2666-4ACA-B62E-FB33A2F6C29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38287-FC13-4F5E-8048-110126C678C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0D72FC-EA9F-4DFF-AB1B-809E821D5B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B967B2-80D7-45B8-97D6-DBD34DA5C93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5E1DA-C003-430D-A433-EDDE94B0511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1A8EE-5153-4C1B-8FDC-878C8948391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113202-5178-40EC-A563-8A1ED550B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9748CE-1170-4CC9-9B55-6E548FB6CF4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433D29-A0F1-44A6-82F4-315D693AE88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52735D-077D-4F50-A9FE-BFF0E43E37E0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9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3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3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3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2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5.bin"/><Relationship Id="rId5" Type="http://schemas.openxmlformats.org/officeDocument/2006/relationships/oleObject" Target="../embeddings/oleObject24.bin"/><Relationship Id="rId4" Type="http://schemas.openxmlformats.org/officeDocument/2006/relationships/oleObject" Target="../embeddings/oleObject2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28.bin"/><Relationship Id="rId4" Type="http://schemas.openxmlformats.org/officeDocument/2006/relationships/oleObject" Target="../embeddings/oleObject27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t-EE"/>
              <a:t>Puriinide reaktsioonid</a:t>
            </a:r>
            <a:endParaRPr lang="en-GB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46125" y="1866900"/>
            <a:ext cx="6292850" cy="311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t-EE" sz="1800"/>
              <a:t>Halogeniseerimine, halogeenpuriinide reaktsioonid</a:t>
            </a:r>
          </a:p>
          <a:p>
            <a:pPr marL="457200" indent="-457200">
              <a:buFontTx/>
              <a:buAutoNum type="arabicPeriod"/>
            </a:pPr>
            <a:r>
              <a:rPr lang="et-EE" sz="1800"/>
              <a:t>Isotoopvahetus</a:t>
            </a:r>
          </a:p>
          <a:p>
            <a:pPr marL="457200" indent="-457200">
              <a:buFontTx/>
              <a:buAutoNum type="arabicPeriod"/>
            </a:pPr>
            <a:r>
              <a:rPr lang="et-EE" sz="1800"/>
              <a:t>Alküleerimine (dimetüülsulfaat), alküülpuriinide reaktsioonid</a:t>
            </a:r>
          </a:p>
          <a:p>
            <a:pPr marL="457200" indent="-457200">
              <a:buFontTx/>
              <a:buAutoNum type="arabicPeriod"/>
            </a:pPr>
            <a:r>
              <a:rPr lang="et-EE" sz="1800"/>
              <a:t>N-oksiidi moodustumine, isoguanosiin</a:t>
            </a:r>
          </a:p>
          <a:p>
            <a:pPr marL="457200" indent="-457200">
              <a:buFontTx/>
              <a:buAutoNum type="arabicPeriod"/>
            </a:pPr>
            <a:r>
              <a:rPr lang="et-EE" sz="1800"/>
              <a:t>Reaktsioon dietüülpürokarbonaadiga</a:t>
            </a:r>
          </a:p>
          <a:p>
            <a:pPr marL="457200" indent="-457200">
              <a:buFontTx/>
              <a:buAutoNum type="arabicPeriod"/>
            </a:pPr>
            <a:r>
              <a:rPr lang="et-EE" sz="1800"/>
              <a:t>Reaktsioon </a:t>
            </a:r>
            <a:r>
              <a:rPr lang="et-EE" sz="1800">
                <a:latin typeface="Symbol" pitchFamily="18" charset="2"/>
              </a:rPr>
              <a:t>a</a:t>
            </a:r>
            <a:r>
              <a:rPr lang="et-EE" sz="1800"/>
              <a:t>,</a:t>
            </a:r>
            <a:r>
              <a:rPr lang="et-EE" sz="1800">
                <a:latin typeface="Symbol" pitchFamily="18" charset="2"/>
              </a:rPr>
              <a:t>b</a:t>
            </a:r>
            <a:r>
              <a:rPr lang="et-EE" sz="1800"/>
              <a:t>-dioksoühenditega</a:t>
            </a:r>
          </a:p>
          <a:p>
            <a:pPr marL="457200" indent="-457200">
              <a:buFontTx/>
              <a:buAutoNum type="arabicPeriod"/>
            </a:pPr>
            <a:r>
              <a:rPr lang="et-EE" sz="1800"/>
              <a:t>Deamineerimine</a:t>
            </a:r>
          </a:p>
          <a:p>
            <a:pPr marL="457200" indent="-457200">
              <a:buFontTx/>
              <a:buAutoNum type="arabicPeriod"/>
            </a:pPr>
            <a:r>
              <a:rPr lang="et-EE" sz="1800"/>
              <a:t>Eteenoderivaatide moodustumine</a:t>
            </a:r>
          </a:p>
          <a:p>
            <a:pPr marL="457200" indent="-457200">
              <a:buFontTx/>
              <a:buAutoNum type="arabicPeriod"/>
            </a:pPr>
            <a:r>
              <a:rPr lang="et-EE" sz="1800"/>
              <a:t>Plaatinakompleksid</a:t>
            </a:r>
          </a:p>
          <a:p>
            <a:pPr marL="457200" indent="-457200">
              <a:buFontTx/>
              <a:buAutoNum type="arabicPeriod"/>
            </a:pPr>
            <a:endParaRPr lang="et-EE" sz="1800"/>
          </a:p>
          <a:p>
            <a:pPr marL="457200" indent="-457200">
              <a:buFontTx/>
              <a:buAutoNum type="arabicPeriod"/>
            </a:pPr>
            <a:endParaRPr lang="en-GB"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Reaktsioon </a:t>
            </a:r>
            <a:r>
              <a:rPr lang="et-EE" sz="2800">
                <a:solidFill>
                  <a:schemeClr val="tx1"/>
                </a:solidFill>
                <a:latin typeface="Symbol" pitchFamily="18" charset="2"/>
              </a:rPr>
              <a:t>a</a:t>
            </a:r>
            <a:r>
              <a:rPr lang="et-EE" sz="2800">
                <a:solidFill>
                  <a:schemeClr val="tx1"/>
                </a:solidFill>
              </a:rPr>
              <a:t>,</a:t>
            </a:r>
            <a:r>
              <a:rPr lang="et-EE" sz="2800">
                <a:solidFill>
                  <a:schemeClr val="tx1"/>
                </a:solidFill>
                <a:latin typeface="Symbol" pitchFamily="18" charset="2"/>
              </a:rPr>
              <a:t>b</a:t>
            </a:r>
            <a:r>
              <a:rPr lang="et-EE" sz="2800">
                <a:solidFill>
                  <a:schemeClr val="tx1"/>
                </a:solidFill>
              </a:rPr>
              <a:t>-dioksoühenditega</a:t>
            </a:r>
            <a:endParaRPr lang="en-GB" sz="2800">
              <a:solidFill>
                <a:schemeClr val="tx1"/>
              </a:solidFill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1143000"/>
            <a:ext cx="5243513" cy="179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68" name="Line 4"/>
          <p:cNvSpPr>
            <a:spLocks noChangeShapeType="1"/>
          </p:cNvSpPr>
          <p:nvPr/>
        </p:nvSpPr>
        <p:spPr bwMode="auto">
          <a:xfrm>
            <a:off x="5029200" y="2971800"/>
            <a:ext cx="152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5165725" y="2936875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pH=10</a:t>
            </a:r>
            <a:endParaRPr lang="en-GB" baseline="-25000"/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581400" y="1981200"/>
            <a:ext cx="963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pH7-8</a:t>
            </a:r>
            <a:endParaRPr lang="en-GB"/>
          </a:p>
        </p:txBody>
      </p:sp>
      <p:graphicFrame>
        <p:nvGraphicFramePr>
          <p:cNvPr id="11273" name="Object 9"/>
          <p:cNvGraphicFramePr>
            <a:graphicFrameLocks noChangeAspect="1"/>
          </p:cNvGraphicFramePr>
          <p:nvPr/>
        </p:nvGraphicFramePr>
        <p:xfrm>
          <a:off x="4800600" y="4267200"/>
          <a:ext cx="1568450" cy="1382713"/>
        </p:xfrm>
        <a:graphic>
          <a:graphicData uri="http://schemas.openxmlformats.org/presentationml/2006/ole">
            <p:oleObj spid="_x0000_s11273" name="ChemSketch" r:id="rId4" imgW="2243160" imgH="197820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t-EE" sz="3200">
                <a:solidFill>
                  <a:schemeClr val="tx1"/>
                </a:solidFill>
              </a:rPr>
              <a:t>Deamineerimine</a:t>
            </a:r>
            <a:endParaRPr lang="en-GB" sz="3200">
              <a:solidFill>
                <a:schemeClr val="tx1"/>
              </a:solidFill>
            </a:endParaRPr>
          </a:p>
        </p:txBody>
      </p:sp>
      <p:graphicFrame>
        <p:nvGraphicFramePr>
          <p:cNvPr id="12291" name="Object 3"/>
          <p:cNvGraphicFramePr>
            <a:graphicFrameLocks noChangeAspect="1"/>
          </p:cNvGraphicFramePr>
          <p:nvPr/>
        </p:nvGraphicFramePr>
        <p:xfrm>
          <a:off x="609600" y="1219200"/>
          <a:ext cx="2624138" cy="3743325"/>
        </p:xfrm>
        <a:graphic>
          <a:graphicData uri="http://schemas.openxmlformats.org/presentationml/2006/ole">
            <p:oleObj spid="_x0000_s12291" name="ChemSketch" r:id="rId3" imgW="4370760" imgH="6236280" progId="ACD.ChemSketch.20">
              <p:embed/>
            </p:oleObj>
          </a:graphicData>
        </a:graphic>
      </p:graphicFrame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3352800" y="2286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3505200" y="4114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2294" name="Object 6"/>
          <p:cNvGraphicFramePr>
            <a:graphicFrameLocks noChangeAspect="1"/>
          </p:cNvGraphicFramePr>
          <p:nvPr/>
        </p:nvGraphicFramePr>
        <p:xfrm>
          <a:off x="4953000" y="1295400"/>
          <a:ext cx="2482850" cy="3740150"/>
        </p:xfrm>
        <a:graphic>
          <a:graphicData uri="http://schemas.openxmlformats.org/presentationml/2006/ole">
            <p:oleObj spid="_x0000_s12294" name="ChemSketch" r:id="rId4" imgW="4139280" imgH="6236280" progId="ACD.ChemSketch.20">
              <p:embed/>
            </p:oleObj>
          </a:graphicData>
        </a:graphic>
      </p:graphicFrame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336925" y="1717675"/>
            <a:ext cx="947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HNO</a:t>
            </a:r>
            <a:r>
              <a:rPr lang="et-EE" baseline="-25000"/>
              <a:t>2</a:t>
            </a:r>
            <a:endParaRPr lang="en-GB" baseline="-25000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489325" y="3657600"/>
            <a:ext cx="947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HNO</a:t>
            </a:r>
            <a:r>
              <a:rPr lang="et-EE" baseline="-25000"/>
              <a:t>2</a:t>
            </a:r>
            <a:endParaRPr lang="en-GB" baseline="-250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5334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Eteenoderivaatide moodustumine</a:t>
            </a:r>
            <a:endParaRPr lang="en-GB" sz="6000"/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533400" y="1219200"/>
          <a:ext cx="2263775" cy="1741488"/>
        </p:xfrm>
        <a:graphic>
          <a:graphicData uri="http://schemas.openxmlformats.org/presentationml/2006/ole">
            <p:oleObj spid="_x0000_s13315" name="ChemSketch" r:id="rId3" imgW="3770280" imgH="2898720" progId="ACD.ChemSketch.20">
              <p:embed/>
            </p:oleObj>
          </a:graphicData>
        </a:graphic>
      </p:graphicFrame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048000" y="1981200"/>
            <a:ext cx="11541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ClCH</a:t>
            </a:r>
            <a:r>
              <a:rPr lang="et-EE" sz="1600" baseline="-25000"/>
              <a:t>2</a:t>
            </a:r>
            <a:r>
              <a:rPr lang="et-EE" sz="1600"/>
              <a:t>CHO</a:t>
            </a:r>
            <a:endParaRPr lang="en-GB" sz="1600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2895600" y="24384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3318" name="Object 6"/>
          <p:cNvGraphicFramePr>
            <a:graphicFrameLocks noChangeAspect="1"/>
          </p:cNvGraphicFramePr>
          <p:nvPr/>
        </p:nvGraphicFramePr>
        <p:xfrm>
          <a:off x="4648200" y="1447800"/>
          <a:ext cx="2497138" cy="1712913"/>
        </p:xfrm>
        <a:graphic>
          <a:graphicData uri="http://schemas.openxmlformats.org/presentationml/2006/ole">
            <p:oleObj spid="_x0000_s13318" name="ChemSketch" r:id="rId4" imgW="4169520" imgH="2859120" progId="ACD.ChemSketch.20">
              <p:embed/>
            </p:oleObj>
          </a:graphicData>
        </a:graphic>
      </p:graphicFrame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65125" y="3519488"/>
            <a:ext cx="81534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2000"/>
              <a:t>Adenosiini eteenoderivaat on tugevalt fluorestseeruv (ergastus 280 nm,</a:t>
            </a:r>
            <a:br>
              <a:rPr lang="et-EE" sz="2000"/>
            </a:br>
            <a:r>
              <a:rPr lang="et-EE" sz="2000"/>
              <a:t>emissioon 400 nm). Guanosiini puhul moodustub analoogne produkt N2 ja N3</a:t>
            </a:r>
            <a:br>
              <a:rPr lang="et-EE" sz="2000"/>
            </a:br>
            <a:r>
              <a:rPr lang="et-EE" sz="2000"/>
              <a:t>osalusel.</a:t>
            </a:r>
            <a:endParaRPr lang="en-GB"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t-EE" sz="2800"/>
              <a:t>Plaatinakompleksid</a:t>
            </a:r>
            <a:endParaRPr lang="en-GB" sz="280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9325" y="2095500"/>
            <a:ext cx="47053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304800" y="5105400"/>
            <a:ext cx="71278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</a:t>
            </a:r>
            <a:r>
              <a:rPr lang="en-GB" sz="1400"/>
              <a:t>eatud plaatina kompleksides võib ühe ligandina olla puriinide N7 aatom ja selliste komplekside </a:t>
            </a:r>
            <a:endParaRPr lang="en-US" sz="1400"/>
          </a:p>
          <a:p>
            <a:r>
              <a:rPr lang="en-GB" sz="1400"/>
              <a:t>stabiilsus on võrreldav kovalentse sidemega.</a:t>
            </a:r>
            <a:r>
              <a:rPr lang="en-US" sz="1400"/>
              <a:t> </a:t>
            </a:r>
            <a:r>
              <a:rPr lang="en-GB" sz="1400"/>
              <a:t>UniversalLinkageSystem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533400"/>
          </a:xfrm>
        </p:spPr>
        <p:txBody>
          <a:bodyPr/>
          <a:lstStyle/>
          <a:p>
            <a:r>
              <a:rPr lang="en-US" sz="3600"/>
              <a:t>Ats</a:t>
            </a:r>
            <a:r>
              <a:rPr lang="et-EE" sz="3600"/>
              <a:t>üülimine</a:t>
            </a:r>
            <a:endParaRPr lang="en-GB" sz="3600"/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517525" y="4984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533400" y="457200"/>
            <a:ext cx="817245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/>
            <a:r>
              <a:rPr lang="et-EE" sz="1400"/>
              <a:t>NH2-rühmade reaktsioonivõime atsüleerimisreaktsioonis on madal</a:t>
            </a:r>
            <a:br>
              <a:rPr lang="et-EE" sz="1400"/>
            </a:br>
            <a:r>
              <a:rPr lang="et-EE" sz="1400"/>
              <a:t>H</a:t>
            </a:r>
            <a:r>
              <a:rPr lang="et-EE" sz="1400" baseline="-25000"/>
              <a:t>2</a:t>
            </a:r>
            <a:r>
              <a:rPr lang="et-EE" sz="1400"/>
              <a:t>O~N4C&gt;5’-OH&gt;3’-OH&gt;N6A&gt;N2G</a:t>
            </a:r>
            <a:br>
              <a:rPr lang="et-EE" sz="1400"/>
            </a:br>
            <a:r>
              <a:rPr lang="et-EE" sz="1400"/>
              <a:t>Madala reaktsioonivõime tõttu tuleb kasutada aktiivseid atsüleerivaid agente – hapete klooranhüdriide,</a:t>
            </a:r>
            <a:br>
              <a:rPr lang="et-EE" sz="1400"/>
            </a:br>
            <a:r>
              <a:rPr lang="et-EE" sz="1400"/>
              <a:t>koos aluseliste ja/või nukleofiilsete katalüsaatoritega. Keskkond peab olema täielikult veevaba.</a:t>
            </a:r>
            <a:br>
              <a:rPr lang="et-EE" sz="1400"/>
            </a:br>
            <a:r>
              <a:rPr lang="et-EE" sz="1400"/>
              <a:t>Lisaks nukleosiidi aminorühmadele reageerivad paralleelselt või isegi eelistatult suhkrujäägi OH-rühmad.</a:t>
            </a:r>
            <a:br>
              <a:rPr lang="et-EE" sz="1400"/>
            </a:br>
            <a:r>
              <a:rPr lang="et-EE" sz="1400"/>
              <a:t>2 teed probleemide lahendamiseks:</a:t>
            </a:r>
          </a:p>
          <a:p>
            <a:pPr marL="457200" indent="-457200">
              <a:buFontTx/>
              <a:buAutoNum type="arabicParenR"/>
            </a:pPr>
            <a:r>
              <a:rPr lang="et-EE" sz="1400"/>
              <a:t>Täielik atsüleerimine ja OH-rühmade selektiivne deblokeerimine (estersideme leeliseline hüdrolüüs) –</a:t>
            </a:r>
          </a:p>
          <a:p>
            <a:pPr marL="457200" indent="-457200">
              <a:buFontTx/>
              <a:buAutoNum type="arabicParenR"/>
            </a:pPr>
            <a:r>
              <a:rPr lang="et-EE" sz="1400"/>
              <a:t>OH-rühmade transientne blokeerimine trimetüülkloorsilaaniga (NH</a:t>
            </a:r>
            <a:r>
              <a:rPr lang="et-EE" sz="1400" baseline="-25000"/>
              <a:t>2</a:t>
            </a:r>
            <a:r>
              <a:rPr lang="et-EE" sz="1400"/>
              <a:t> rühmad astuvad samuti reaktsiooni</a:t>
            </a:r>
            <a:br>
              <a:rPr lang="et-EE" sz="1400"/>
            </a:br>
            <a:r>
              <a:rPr lang="et-EE" sz="1400"/>
              <a:t>trimetüülkloorsilaaniga, kuid trimeüülsilüülrühm asendub atsüülrühmaga. Trimetüülsilüleerimise käigus </a:t>
            </a:r>
            <a:br>
              <a:rPr lang="et-EE" sz="1400"/>
            </a:br>
            <a:r>
              <a:rPr lang="et-EE" sz="1400"/>
              <a:t>nukleosiidid lahustuvad hästi, trimetüülsilüülrühmad hüdrolüüsuvad nõrgalt leeliselises lahuses. </a:t>
            </a:r>
            <a:endParaRPr lang="en-GB" sz="1400"/>
          </a:p>
        </p:txBody>
      </p:sp>
      <p:graphicFrame>
        <p:nvGraphicFramePr>
          <p:cNvPr id="15368" name="Object 8"/>
          <p:cNvGraphicFramePr>
            <a:graphicFrameLocks noChangeAspect="1"/>
          </p:cNvGraphicFramePr>
          <p:nvPr/>
        </p:nvGraphicFramePr>
        <p:xfrm>
          <a:off x="1900238" y="2667000"/>
          <a:ext cx="6481762" cy="1955800"/>
        </p:xfrm>
        <a:graphic>
          <a:graphicData uri="http://schemas.openxmlformats.org/presentationml/2006/ole">
            <p:oleObj spid="_x0000_s15368" name="ChemSketch" r:id="rId3" imgW="10800000" imgH="3257640" progId="ACD.ChemSketch.20">
              <p:embed/>
            </p:oleObj>
          </a:graphicData>
        </a:graphic>
      </p:graphicFrame>
      <p:graphicFrame>
        <p:nvGraphicFramePr>
          <p:cNvPr id="15369" name="Object 9"/>
          <p:cNvGraphicFramePr>
            <a:graphicFrameLocks noChangeAspect="1"/>
          </p:cNvGraphicFramePr>
          <p:nvPr/>
        </p:nvGraphicFramePr>
        <p:xfrm>
          <a:off x="304800" y="4648200"/>
          <a:ext cx="8666163" cy="2182813"/>
        </p:xfrm>
        <a:graphic>
          <a:graphicData uri="http://schemas.openxmlformats.org/presentationml/2006/ole">
            <p:oleObj spid="_x0000_s15369" name="ChemSketch" r:id="rId4" imgW="10800000" imgH="271764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838200"/>
          </a:xfrm>
        </p:spPr>
        <p:txBody>
          <a:bodyPr/>
          <a:lstStyle/>
          <a:p>
            <a:r>
              <a:rPr lang="et-EE" sz="3200"/>
              <a:t>Halogeniseerimine</a:t>
            </a:r>
            <a:endParaRPr lang="en-GB" sz="320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609600" y="1219200"/>
          <a:ext cx="1568450" cy="1557338"/>
        </p:xfrm>
        <a:graphic>
          <a:graphicData uri="http://schemas.openxmlformats.org/presentationml/2006/ole">
            <p:oleObj spid="_x0000_s3075" name="ChemSketch" r:id="rId3" imgW="3133440" imgH="3111840" progId="ACD.ChemSketch.20">
              <p:embed/>
            </p:oleObj>
          </a:graphicData>
        </a:graphic>
      </p:graphicFrame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2362200" y="2133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346325" y="1641475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Br</a:t>
            </a:r>
            <a:r>
              <a:rPr lang="et-EE" baseline="-25000"/>
              <a:t>2</a:t>
            </a:r>
            <a:endParaRPr lang="en-GB" baseline="-2500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2346325" y="2174875"/>
            <a:ext cx="64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0</a:t>
            </a:r>
            <a:r>
              <a:rPr lang="et-EE" baseline="30000"/>
              <a:t>0</a:t>
            </a:r>
            <a:r>
              <a:rPr lang="et-EE"/>
              <a:t>C</a:t>
            </a:r>
            <a:endParaRPr lang="en-GB"/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3429000" y="1260475"/>
          <a:ext cx="1831975" cy="1558925"/>
        </p:xfrm>
        <a:graphic>
          <a:graphicData uri="http://schemas.openxmlformats.org/presentationml/2006/ole">
            <p:oleObj spid="_x0000_s3079" name="ChemSketch" r:id="rId4" imgW="3657600" imgH="3111840" progId="ACD.ChemSketch.20">
              <p:embed/>
            </p:oleObj>
          </a:graphicData>
        </a:graphic>
      </p:graphicFrame>
      <p:graphicFrame>
        <p:nvGraphicFramePr>
          <p:cNvPr id="3080" name="Object 8"/>
          <p:cNvGraphicFramePr>
            <a:graphicFrameLocks noChangeAspect="1"/>
          </p:cNvGraphicFramePr>
          <p:nvPr/>
        </p:nvGraphicFramePr>
        <p:xfrm>
          <a:off x="457200" y="3048000"/>
          <a:ext cx="1436688" cy="1479550"/>
        </p:xfrm>
        <a:graphic>
          <a:graphicData uri="http://schemas.openxmlformats.org/presentationml/2006/ole">
            <p:oleObj spid="_x0000_s3080" name="ChemSketch" r:id="rId5" imgW="2871360" imgH="2959560" progId="ACD.ChemSketch.20">
              <p:embed/>
            </p:oleObj>
          </a:graphicData>
        </a:graphic>
      </p:graphicFrame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2378075" y="3921125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2362200" y="3429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Br</a:t>
            </a:r>
            <a:r>
              <a:rPr lang="et-EE" baseline="-25000"/>
              <a:t>2</a:t>
            </a:r>
            <a:endParaRPr lang="en-GB" baseline="-25000"/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2362200" y="3962400"/>
            <a:ext cx="79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20</a:t>
            </a:r>
            <a:r>
              <a:rPr lang="et-EE" baseline="30000"/>
              <a:t>0</a:t>
            </a:r>
            <a:r>
              <a:rPr lang="et-EE"/>
              <a:t>C</a:t>
            </a:r>
            <a:endParaRPr lang="en-GB"/>
          </a:p>
        </p:txBody>
      </p:sp>
      <p:graphicFrame>
        <p:nvGraphicFramePr>
          <p:cNvPr id="3084" name="Object 12"/>
          <p:cNvGraphicFramePr>
            <a:graphicFrameLocks noChangeAspect="1"/>
          </p:cNvGraphicFramePr>
          <p:nvPr/>
        </p:nvGraphicFramePr>
        <p:xfrm>
          <a:off x="3581400" y="3124200"/>
          <a:ext cx="1681163" cy="1482725"/>
        </p:xfrm>
        <a:graphic>
          <a:graphicData uri="http://schemas.openxmlformats.org/presentationml/2006/ole">
            <p:oleObj spid="_x0000_s3084" name="ChemSketch" r:id="rId6" imgW="3355920" imgH="2959560" progId="ACD.ChemSketch.20">
              <p:embed/>
            </p:oleObj>
          </a:graphicData>
        </a:graphic>
      </p:graphicFrame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152400" y="4800600"/>
            <a:ext cx="81915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Elektrofiilsed asendusreaktsioonid kulgevad puriinidel positsiooni 8,</a:t>
            </a:r>
            <a:br>
              <a:rPr lang="et-EE" sz="1600"/>
            </a:br>
            <a:r>
              <a:rPr lang="et-EE" sz="1600"/>
              <a:t>nukleofiilseid asendusreaktsioone puriini tuumas ei toimu. Broomeerimine kulgeb maksimaalsete </a:t>
            </a:r>
            <a:br>
              <a:rPr lang="et-EE" sz="1600"/>
            </a:br>
            <a:r>
              <a:rPr lang="et-EE" sz="1600"/>
              <a:t>saagistega heterotsükli pKa juures</a:t>
            </a:r>
          </a:p>
          <a:p>
            <a:r>
              <a:rPr lang="et-EE" sz="1600"/>
              <a:t>Guaniini bromeerimiseks kasutatakse ka leebemaid agente nt. broom-</a:t>
            </a:r>
            <a:br>
              <a:rPr lang="et-EE" sz="1600"/>
            </a:br>
            <a:r>
              <a:rPr lang="et-EE" sz="1600"/>
              <a:t>suktsiinimiidi.</a:t>
            </a:r>
            <a:endParaRPr lang="en-GB" sz="1600"/>
          </a:p>
        </p:txBody>
      </p:sp>
      <p:graphicFrame>
        <p:nvGraphicFramePr>
          <p:cNvPr id="3086" name="Object 14"/>
          <p:cNvGraphicFramePr>
            <a:graphicFrameLocks noChangeAspect="1"/>
          </p:cNvGraphicFramePr>
          <p:nvPr/>
        </p:nvGraphicFramePr>
        <p:xfrm>
          <a:off x="1752600" y="5791200"/>
          <a:ext cx="647700" cy="923925"/>
        </p:xfrm>
        <a:graphic>
          <a:graphicData uri="http://schemas.openxmlformats.org/presentationml/2006/ole">
            <p:oleObj spid="_x0000_s3086" name="ChemSketch" r:id="rId7" imgW="1295280" imgH="184392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152400"/>
            <a:ext cx="7772400" cy="609600"/>
          </a:xfrm>
        </p:spPr>
        <p:txBody>
          <a:bodyPr/>
          <a:lstStyle/>
          <a:p>
            <a:r>
              <a:rPr lang="et-EE" sz="2800"/>
              <a:t>Halogeenpuriinide nukleofiilsed asendusreaktsioonid.</a:t>
            </a:r>
            <a:endParaRPr lang="en-GB" sz="2800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3657600" y="1295400"/>
          <a:ext cx="1681163" cy="1482725"/>
        </p:xfrm>
        <a:graphic>
          <a:graphicData uri="http://schemas.openxmlformats.org/presentationml/2006/ole">
            <p:oleObj spid="_x0000_s4099" name="ChemSketch" r:id="rId3" imgW="3355920" imgH="2959560" progId="ACD.ChemSketch.20">
              <p:embed/>
            </p:oleObj>
          </a:graphicData>
        </a:graphic>
      </p:graphicFrame>
      <p:sp>
        <p:nvSpPr>
          <p:cNvPr id="4100" name="Line 4"/>
          <p:cNvSpPr>
            <a:spLocks noChangeShapeType="1"/>
          </p:cNvSpPr>
          <p:nvPr/>
        </p:nvSpPr>
        <p:spPr bwMode="auto">
          <a:xfrm flipH="1">
            <a:off x="2209800" y="22860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5486400" y="2209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3048000" y="2895600"/>
            <a:ext cx="6858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4876800" y="29718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4104" name="Object 8"/>
          <p:cNvGraphicFramePr>
            <a:graphicFrameLocks noChangeAspect="1"/>
          </p:cNvGraphicFramePr>
          <p:nvPr/>
        </p:nvGraphicFramePr>
        <p:xfrm>
          <a:off x="228600" y="1524000"/>
          <a:ext cx="1766888" cy="1477963"/>
        </p:xfrm>
        <a:graphic>
          <a:graphicData uri="http://schemas.openxmlformats.org/presentationml/2006/ole">
            <p:oleObj spid="_x0000_s4104" name="ChemSketch" r:id="rId4" imgW="3535560" imgH="2959560" progId="ACD.ChemSketch.20">
              <p:embed/>
            </p:oleObj>
          </a:graphicData>
        </a:graphic>
      </p:graphicFrame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6705600" y="1524000"/>
          <a:ext cx="2093913" cy="1481138"/>
        </p:xfrm>
        <a:graphic>
          <a:graphicData uri="http://schemas.openxmlformats.org/presentationml/2006/ole">
            <p:oleObj spid="_x0000_s4105" name="ChemSketch" r:id="rId5" imgW="4185000" imgH="2959560" progId="ACD.ChemSketch.20">
              <p:embed/>
            </p:oleObj>
          </a:graphicData>
        </a:graphic>
      </p:graphicFrame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504825" y="4114800"/>
          <a:ext cx="2617788" cy="1481138"/>
        </p:xfrm>
        <a:graphic>
          <a:graphicData uri="http://schemas.openxmlformats.org/presentationml/2006/ole">
            <p:oleObj spid="_x0000_s4106" name="ChemSketch" r:id="rId6" imgW="5230440" imgH="2959560" progId="ACD.ChemSketch.20">
              <p:embed/>
            </p:oleObj>
          </a:graphicData>
        </a:graphic>
      </p:graphicFrame>
      <p:graphicFrame>
        <p:nvGraphicFramePr>
          <p:cNvPr id="4107" name="Object 11"/>
          <p:cNvGraphicFramePr>
            <a:graphicFrameLocks noChangeAspect="1"/>
          </p:cNvGraphicFramePr>
          <p:nvPr/>
        </p:nvGraphicFramePr>
        <p:xfrm>
          <a:off x="4572000" y="4191000"/>
          <a:ext cx="2278063" cy="1479550"/>
        </p:xfrm>
        <a:graphic>
          <a:graphicData uri="http://schemas.openxmlformats.org/presentationml/2006/ole">
            <p:oleObj spid="_x0000_s4107" name="ChemSketch" r:id="rId7" imgW="4556880" imgH="2959560" progId="ACD.ChemSketch.20">
              <p:embed/>
            </p:oleObj>
          </a:graphicData>
        </a:graphic>
      </p:graphicFrame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422525" y="1717675"/>
            <a:ext cx="72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NH</a:t>
            </a:r>
            <a:r>
              <a:rPr lang="et-EE" baseline="-25000"/>
              <a:t>3</a:t>
            </a:r>
            <a:endParaRPr lang="en-GB" baseline="-25000"/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5546725" y="1717675"/>
            <a:ext cx="127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NH</a:t>
            </a:r>
            <a:r>
              <a:rPr lang="et-EE" baseline="-25000"/>
              <a:t>2</a:t>
            </a:r>
            <a:r>
              <a:rPr lang="et-EE"/>
              <a:t>NH</a:t>
            </a:r>
            <a:r>
              <a:rPr lang="et-EE" baseline="-25000"/>
              <a:t>2</a:t>
            </a:r>
            <a:endParaRPr lang="en-GB" baseline="-25000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1600200" y="3124200"/>
            <a:ext cx="230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NH</a:t>
            </a:r>
            <a:r>
              <a:rPr lang="et-EE" baseline="-25000"/>
              <a:t>2</a:t>
            </a:r>
            <a:r>
              <a:rPr lang="et-EE"/>
              <a:t>-(CH</a:t>
            </a:r>
            <a:r>
              <a:rPr lang="et-EE" baseline="-25000"/>
              <a:t>2</a:t>
            </a:r>
            <a:r>
              <a:rPr lang="et-EE"/>
              <a:t>)</a:t>
            </a:r>
            <a:r>
              <a:rPr lang="et-EE" baseline="-25000"/>
              <a:t>4</a:t>
            </a:r>
            <a:r>
              <a:rPr lang="et-EE"/>
              <a:t>-NH</a:t>
            </a:r>
            <a:r>
              <a:rPr lang="et-EE" baseline="-25000"/>
              <a:t>2</a:t>
            </a:r>
            <a:endParaRPr lang="en-GB" baseline="-2500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5029200" y="3276600"/>
            <a:ext cx="2270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HS-CH</a:t>
            </a:r>
            <a:r>
              <a:rPr lang="et-EE" baseline="-25000"/>
              <a:t>2</a:t>
            </a:r>
            <a:r>
              <a:rPr lang="et-EE"/>
              <a:t>CH</a:t>
            </a:r>
            <a:r>
              <a:rPr lang="et-EE" baseline="-25000"/>
              <a:t>2</a:t>
            </a:r>
            <a:r>
              <a:rPr lang="et-EE"/>
              <a:t>-OH</a:t>
            </a:r>
            <a:endParaRPr lang="en-GB"/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609600" y="5791200"/>
            <a:ext cx="77089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Toodud reaktsioonid toimuvad veekeskkonnas, aluselist hüdrolüüsi ei toimu.</a:t>
            </a:r>
            <a:br>
              <a:rPr lang="et-EE" sz="1800"/>
            </a:br>
            <a:r>
              <a:rPr lang="et-EE" sz="1800"/>
              <a:t>Fotoreaktiivsete 8-asiidoderivaatide saamiseks reaktsioon orgaanilistes lahustites, </a:t>
            </a:r>
            <a:br>
              <a:rPr lang="et-EE" sz="1800"/>
            </a:br>
            <a:r>
              <a:rPr lang="et-EE" sz="1800"/>
              <a:t>kõrgematel temperatuuridel (&gt;100</a:t>
            </a:r>
            <a:r>
              <a:rPr lang="et-EE" sz="1800" baseline="30000"/>
              <a:t>0</a:t>
            </a:r>
            <a:r>
              <a:rPr lang="et-EE" sz="1800"/>
              <a:t>C).</a:t>
            </a:r>
            <a:endParaRPr lang="en-GB"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Isotoopvahetus</a:t>
            </a:r>
            <a:endParaRPr lang="en-GB" sz="2800">
              <a:solidFill>
                <a:schemeClr val="tx1"/>
              </a:solidFill>
            </a:endParaRPr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457200" y="990600"/>
          <a:ext cx="1590675" cy="1558925"/>
        </p:xfrm>
        <a:graphic>
          <a:graphicData uri="http://schemas.openxmlformats.org/presentationml/2006/ole">
            <p:oleObj spid="_x0000_s5123" name="ChemSketch" r:id="rId3" imgW="3173040" imgH="3111840" progId="ACD.ChemSketch.20">
              <p:embed/>
            </p:oleObj>
          </a:graphicData>
        </a:graphic>
      </p:graphicFrame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2514600" y="1828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2422525" y="1336675"/>
            <a:ext cx="1911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1. T</a:t>
            </a:r>
            <a:r>
              <a:rPr lang="et-EE" baseline="-25000"/>
              <a:t>2</a:t>
            </a:r>
            <a:r>
              <a:rPr lang="et-EE"/>
              <a:t>O, 100</a:t>
            </a:r>
            <a:r>
              <a:rPr lang="et-EE" baseline="30000"/>
              <a:t>0</a:t>
            </a:r>
            <a:r>
              <a:rPr lang="et-EE"/>
              <a:t>C</a:t>
            </a:r>
            <a:endParaRPr lang="en-GB"/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4495800" y="1143000"/>
          <a:ext cx="1820863" cy="1557338"/>
        </p:xfrm>
        <a:graphic>
          <a:graphicData uri="http://schemas.openxmlformats.org/presentationml/2006/ole">
            <p:oleObj spid="_x0000_s5126" name="ChemSketch" r:id="rId4" imgW="3636360" imgH="3111840" progId="ACD.ChemSketch.20">
              <p:embed/>
            </p:oleObj>
          </a:graphicData>
        </a:graphic>
      </p:graphicFrame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2422525" y="1870075"/>
            <a:ext cx="179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2. H</a:t>
            </a:r>
            <a:r>
              <a:rPr lang="et-EE" baseline="-25000"/>
              <a:t>2</a:t>
            </a:r>
            <a:r>
              <a:rPr lang="et-EE"/>
              <a:t>O, 20</a:t>
            </a:r>
            <a:r>
              <a:rPr lang="et-EE" baseline="30000"/>
              <a:t>0</a:t>
            </a:r>
            <a:r>
              <a:rPr lang="et-EE"/>
              <a:t>C</a:t>
            </a:r>
            <a:endParaRPr lang="en-GB"/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288925" y="3086100"/>
            <a:ext cx="81788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Analoogselt toimub reaktsioon ka adeniinijäägis. Kasutatakse nukleiin-</a:t>
            </a:r>
            <a:br>
              <a:rPr lang="et-EE" sz="1800"/>
            </a:br>
            <a:r>
              <a:rPr lang="et-EE" sz="1800"/>
              <a:t>hapete radioaktiivseks märkimiseks.</a:t>
            </a:r>
            <a:br>
              <a:rPr lang="et-EE" sz="1800"/>
            </a:br>
            <a:r>
              <a:rPr lang="et-EE" sz="1800"/>
              <a:t>Millise pH juures tuleks reaksiooni läbi viia? Millised vesinikud asenduvad esimeses ja</a:t>
            </a:r>
            <a:br>
              <a:rPr lang="et-EE" sz="1800"/>
            </a:br>
            <a:r>
              <a:rPr lang="et-EE" sz="1800"/>
              <a:t>teises etapis?</a:t>
            </a:r>
            <a:endParaRPr lang="en-GB" sz="18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762000"/>
          </a:xfrm>
        </p:spPr>
        <p:txBody>
          <a:bodyPr/>
          <a:lstStyle/>
          <a:p>
            <a:r>
              <a:rPr lang="et-EE" sz="3200">
                <a:solidFill>
                  <a:schemeClr val="tx1"/>
                </a:solidFill>
              </a:rPr>
              <a:t>Alküleerimine. Guanosiin.</a:t>
            </a:r>
            <a:endParaRPr lang="en-GB" sz="3200">
              <a:solidFill>
                <a:schemeClr val="tx1"/>
              </a:solidFill>
            </a:endParaRPr>
          </a:p>
        </p:txBody>
      </p:sp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7200" y="990600"/>
          <a:ext cx="1590675" cy="1558925"/>
        </p:xfrm>
        <a:graphic>
          <a:graphicData uri="http://schemas.openxmlformats.org/presentationml/2006/ole">
            <p:oleObj spid="_x0000_s6147" name="ChemSketch" r:id="rId3" imgW="3173040" imgH="3111840" progId="ACD.ChemSketch.20">
              <p:embed/>
            </p:oleObj>
          </a:graphicData>
        </a:graphic>
      </p:graphicFrame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2193925" y="1104900"/>
            <a:ext cx="167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CH</a:t>
            </a:r>
            <a:r>
              <a:rPr lang="et-EE" sz="1800" baseline="-25000"/>
              <a:t>3</a:t>
            </a:r>
            <a:r>
              <a:rPr lang="et-EE" sz="1800"/>
              <a:t>OSO</a:t>
            </a:r>
            <a:r>
              <a:rPr lang="et-EE" sz="1800" baseline="-25000"/>
              <a:t>2</a:t>
            </a:r>
            <a:r>
              <a:rPr lang="et-EE" sz="1800"/>
              <a:t>OCH</a:t>
            </a:r>
            <a:r>
              <a:rPr lang="et-EE" sz="1800" baseline="-25000"/>
              <a:t>3</a:t>
            </a:r>
            <a:endParaRPr lang="en-GB" sz="1800" baseline="-25000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286000" y="16764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286000" y="1752600"/>
            <a:ext cx="881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pH=4</a:t>
            </a:r>
            <a:endParaRPr lang="en-GB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1371600" y="2819400"/>
            <a:ext cx="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1447800" y="2816225"/>
            <a:ext cx="225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CH</a:t>
            </a:r>
            <a:r>
              <a:rPr lang="et-EE" sz="1800" baseline="-25000"/>
              <a:t>3</a:t>
            </a:r>
            <a:r>
              <a:rPr lang="et-EE" sz="1800"/>
              <a:t>OSO</a:t>
            </a:r>
            <a:r>
              <a:rPr lang="et-EE" sz="1800" baseline="-25000"/>
              <a:t>2</a:t>
            </a:r>
            <a:r>
              <a:rPr lang="et-EE" sz="1800"/>
              <a:t>OCH</a:t>
            </a:r>
            <a:r>
              <a:rPr lang="et-EE" sz="1800" baseline="-25000"/>
              <a:t>3</a:t>
            </a:r>
            <a:r>
              <a:rPr lang="et-EE" sz="1800"/>
              <a:t>, CH</a:t>
            </a:r>
            <a:r>
              <a:rPr lang="et-EE" sz="1800" baseline="-25000"/>
              <a:t>3</a:t>
            </a:r>
            <a:r>
              <a:rPr lang="et-EE" sz="1800"/>
              <a:t>I</a:t>
            </a:r>
            <a:endParaRPr lang="en-GB" sz="1800" baseline="-25000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600200" y="3200400"/>
            <a:ext cx="881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pH&gt;9</a:t>
            </a:r>
            <a:endParaRPr lang="en-GB"/>
          </a:p>
        </p:txBody>
      </p:sp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4800600" y="914400"/>
          <a:ext cx="1951038" cy="1873250"/>
        </p:xfrm>
        <a:graphic>
          <a:graphicData uri="http://schemas.openxmlformats.org/presentationml/2006/ole">
            <p:oleObj spid="_x0000_s6154" name="ChemSketch" r:id="rId4" imgW="3240000" imgH="3111840" progId="ACD.ChemSketch.20">
              <p:embed/>
            </p:oleObj>
          </a:graphicData>
        </a:graphic>
      </p:graphicFrame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533400" y="4038600"/>
          <a:ext cx="1943100" cy="1865313"/>
        </p:xfrm>
        <a:graphic>
          <a:graphicData uri="http://schemas.openxmlformats.org/presentationml/2006/ole">
            <p:oleObj spid="_x0000_s6155" name="ChemSketch" r:id="rId5" imgW="3240000" imgH="3111840" progId="ACD.ChemSketch.20">
              <p:embed/>
            </p:oleObj>
          </a:graphicData>
        </a:graphic>
      </p:graphicFrame>
      <p:sp>
        <p:nvSpPr>
          <p:cNvPr id="6156" name="Line 12"/>
          <p:cNvSpPr>
            <a:spLocks noChangeShapeType="1"/>
          </p:cNvSpPr>
          <p:nvPr/>
        </p:nvSpPr>
        <p:spPr bwMode="auto">
          <a:xfrm flipH="1">
            <a:off x="4953000" y="2971800"/>
            <a:ext cx="4572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7" name="Line 13"/>
          <p:cNvSpPr>
            <a:spLocks noChangeShapeType="1"/>
          </p:cNvSpPr>
          <p:nvPr/>
        </p:nvSpPr>
        <p:spPr bwMode="auto">
          <a:xfrm>
            <a:off x="6553200" y="2895600"/>
            <a:ext cx="7620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7239000" y="2819400"/>
            <a:ext cx="693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OH</a:t>
            </a:r>
            <a:r>
              <a:rPr lang="et-EE" baseline="30000"/>
              <a:t>-</a:t>
            </a:r>
            <a:endParaRPr lang="en-GB" baseline="30000"/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4403725" y="2784475"/>
            <a:ext cx="72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H</a:t>
            </a:r>
            <a:r>
              <a:rPr lang="et-EE" baseline="-25000"/>
              <a:t>2</a:t>
            </a:r>
            <a:r>
              <a:rPr lang="et-EE"/>
              <a:t>O</a:t>
            </a:r>
            <a:endParaRPr lang="en-GB"/>
          </a:p>
        </p:txBody>
      </p:sp>
      <p:graphicFrame>
        <p:nvGraphicFramePr>
          <p:cNvPr id="6160" name="Object 16"/>
          <p:cNvGraphicFramePr>
            <a:graphicFrameLocks noChangeAspect="1"/>
          </p:cNvGraphicFramePr>
          <p:nvPr/>
        </p:nvGraphicFramePr>
        <p:xfrm>
          <a:off x="3657600" y="4038600"/>
          <a:ext cx="1412875" cy="971550"/>
        </p:xfrm>
        <a:graphic>
          <a:graphicData uri="http://schemas.openxmlformats.org/presentationml/2006/ole">
            <p:oleObj spid="_x0000_s6160" name="ChemSketch" r:id="rId6" imgW="2346840" imgH="1612440" progId="ACD.ChemSketch.20">
              <p:embed/>
            </p:oleObj>
          </a:graphicData>
        </a:graphic>
      </p:graphicFrame>
      <p:sp>
        <p:nvSpPr>
          <p:cNvPr id="6161" name="Line 17"/>
          <p:cNvSpPr>
            <a:spLocks noChangeShapeType="1"/>
          </p:cNvSpPr>
          <p:nvPr/>
        </p:nvSpPr>
        <p:spPr bwMode="auto">
          <a:xfrm flipH="1" flipV="1">
            <a:off x="6781800" y="1600200"/>
            <a:ext cx="609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162" name="Object 18"/>
          <p:cNvGraphicFramePr>
            <a:graphicFrameLocks noChangeAspect="1"/>
          </p:cNvGraphicFramePr>
          <p:nvPr/>
        </p:nvGraphicFramePr>
        <p:xfrm>
          <a:off x="6208713" y="4249738"/>
          <a:ext cx="1646237" cy="1006475"/>
        </p:xfrm>
        <a:graphic>
          <a:graphicData uri="http://schemas.openxmlformats.org/presentationml/2006/ole">
            <p:oleObj spid="_x0000_s6162" name="ChemSketch" r:id="rId7" imgW="2734200" imgH="167040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762000"/>
          </a:xfrm>
        </p:spPr>
        <p:txBody>
          <a:bodyPr/>
          <a:lstStyle/>
          <a:p>
            <a:r>
              <a:rPr lang="et-EE" sz="3200">
                <a:solidFill>
                  <a:schemeClr val="tx1"/>
                </a:solidFill>
              </a:rPr>
              <a:t>Alküleerimine. Adenosiin.</a:t>
            </a:r>
            <a:endParaRPr lang="en-GB" sz="3200">
              <a:solidFill>
                <a:schemeClr val="tx1"/>
              </a:solidFill>
            </a:endParaRPr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152400" y="914400"/>
          <a:ext cx="1889125" cy="1452563"/>
        </p:xfrm>
        <a:graphic>
          <a:graphicData uri="http://schemas.openxmlformats.org/presentationml/2006/ole">
            <p:oleObj spid="_x0000_s7172" name="ChemSketch" r:id="rId3" imgW="3770280" imgH="2898720" progId="ACD.ChemSketch.20">
              <p:embed/>
            </p:oleObj>
          </a:graphicData>
        </a:graphic>
      </p:graphicFrame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193925" y="1104900"/>
            <a:ext cx="1670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CH</a:t>
            </a:r>
            <a:r>
              <a:rPr lang="et-EE" sz="1800" baseline="-25000"/>
              <a:t>3</a:t>
            </a:r>
            <a:r>
              <a:rPr lang="et-EE" sz="1800"/>
              <a:t>OSO</a:t>
            </a:r>
            <a:r>
              <a:rPr lang="et-EE" sz="1800" baseline="-25000"/>
              <a:t>2</a:t>
            </a:r>
            <a:r>
              <a:rPr lang="et-EE" sz="1800"/>
              <a:t>OCH</a:t>
            </a:r>
            <a:r>
              <a:rPr lang="et-EE" sz="1800" baseline="-25000"/>
              <a:t>3</a:t>
            </a:r>
            <a:endParaRPr lang="en-GB" sz="1800" baseline="-25000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2286000" y="16764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286000" y="1752600"/>
            <a:ext cx="881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pH=4</a:t>
            </a:r>
            <a:endParaRPr lang="en-GB"/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4876800" y="990600"/>
          <a:ext cx="2624138" cy="1741488"/>
        </p:xfrm>
        <a:graphic>
          <a:graphicData uri="http://schemas.openxmlformats.org/presentationml/2006/ole">
            <p:oleObj spid="_x0000_s7176" name="ChemSketch" r:id="rId4" imgW="4367880" imgH="2898720" progId="ACD.ChemSketch.20">
              <p:embed/>
            </p:oleObj>
          </a:graphicData>
        </a:graphic>
      </p:graphicFrame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0" y="2971800"/>
            <a:ext cx="89852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t-EE" sz="1800"/>
              <a:t>Adeniin alküleerub alati peamiselt positsiooni N1.</a:t>
            </a:r>
            <a:br>
              <a:rPr lang="et-EE" sz="1800"/>
            </a:br>
            <a:r>
              <a:rPr lang="et-EE" sz="1800"/>
              <a:t>Reageerib ka terminaalne fosfaat (pH!). </a:t>
            </a:r>
          </a:p>
          <a:p>
            <a:pPr marL="457200" indent="-457200">
              <a:buFontTx/>
              <a:buAutoNum type="arabicPeriod"/>
            </a:pPr>
            <a:r>
              <a:rPr lang="et-EE" sz="1800"/>
              <a:t>Väga väikese kiirusega reageerivad ka N3 ja N7. N1-metüüladenosiin on hüdrolüütiliselt</a:t>
            </a:r>
            <a:br>
              <a:rPr lang="et-EE" sz="1800"/>
            </a:br>
            <a:r>
              <a:rPr lang="et-EE" sz="1800"/>
              <a:t>stabiilsusest võrreldav adenosiiniga, N3 ja N7-adenosiini derivaadid on sarnaselt 7-metüül-</a:t>
            </a:r>
            <a:br>
              <a:rPr lang="et-EE" sz="1800"/>
            </a:br>
            <a:r>
              <a:rPr lang="et-EE" sz="1800"/>
              <a:t>guanosiiniga kergesti lagunevad.</a:t>
            </a:r>
          </a:p>
          <a:p>
            <a:pPr marL="457200" indent="-457200">
              <a:buFontTx/>
              <a:buAutoNum type="arabicPeriod"/>
            </a:pPr>
            <a:r>
              <a:rPr lang="et-EE" sz="1800"/>
              <a:t>N1-metüüladenosiini heterotsükli pKa on 8 juures:</a:t>
            </a:r>
            <a:endParaRPr lang="en-GB" sz="1800"/>
          </a:p>
        </p:txBody>
      </p:sp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533400" y="4876800"/>
          <a:ext cx="2624138" cy="1741488"/>
        </p:xfrm>
        <a:graphic>
          <a:graphicData uri="http://schemas.openxmlformats.org/presentationml/2006/ole">
            <p:oleObj spid="_x0000_s7178" name="ChemSketch" r:id="rId5" imgW="4367880" imgH="2898720" progId="ACD.ChemSketch.20">
              <p:embed/>
            </p:oleObj>
          </a:graphicData>
        </a:graphic>
      </p:graphicFrame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3276600" y="57912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489325" y="5222875"/>
            <a:ext cx="519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H</a:t>
            </a:r>
            <a:r>
              <a:rPr lang="et-EE" baseline="30000"/>
              <a:t>+</a:t>
            </a:r>
            <a:endParaRPr lang="en-GB" baseline="30000"/>
          </a:p>
        </p:txBody>
      </p:sp>
      <p:graphicFrame>
        <p:nvGraphicFramePr>
          <p:cNvPr id="7181" name="Object 13"/>
          <p:cNvGraphicFramePr>
            <a:graphicFrameLocks noChangeAspect="1"/>
          </p:cNvGraphicFramePr>
          <p:nvPr/>
        </p:nvGraphicFramePr>
        <p:xfrm>
          <a:off x="4800600" y="4800600"/>
          <a:ext cx="2624138" cy="1741488"/>
        </p:xfrm>
        <a:graphic>
          <a:graphicData uri="http://schemas.openxmlformats.org/presentationml/2006/ole">
            <p:oleObj spid="_x0000_s7181" name="ChemSketch" r:id="rId6" imgW="4367880" imgH="2898720" progId="ACD.ChemSketch.20">
              <p:embed/>
            </p:oleObj>
          </a:graphicData>
        </a:graphic>
      </p:graphicFrame>
      <p:sp>
        <p:nvSpPr>
          <p:cNvPr id="7182" name="Line 14"/>
          <p:cNvSpPr>
            <a:spLocks noChangeShapeType="1"/>
          </p:cNvSpPr>
          <p:nvPr/>
        </p:nvSpPr>
        <p:spPr bwMode="auto">
          <a:xfrm flipH="1">
            <a:off x="3276600" y="59436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762000"/>
          </a:xfrm>
        </p:spPr>
        <p:txBody>
          <a:bodyPr/>
          <a:lstStyle/>
          <a:p>
            <a:r>
              <a:rPr lang="et-EE" sz="3200">
                <a:solidFill>
                  <a:schemeClr val="tx1"/>
                </a:solidFill>
              </a:rPr>
              <a:t>Alküleerimine. Dimrothi reaktsioon.</a:t>
            </a:r>
            <a:endParaRPr lang="en-GB" sz="3200">
              <a:solidFill>
                <a:schemeClr val="tx1"/>
              </a:solidFill>
            </a:endParaRPr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2667000" y="1752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3590925" y="838200"/>
          <a:ext cx="2759075" cy="1741488"/>
        </p:xfrm>
        <a:graphic>
          <a:graphicData uri="http://schemas.openxmlformats.org/presentationml/2006/ole">
            <p:oleObj spid="_x0000_s8197" name="ChemSketch" r:id="rId3" imgW="4590360" imgH="2898720" progId="ACD.ChemSketch.20">
              <p:embed/>
            </p:oleObj>
          </a:graphicData>
        </a:graphic>
      </p:graphicFrame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0" y="914400"/>
          <a:ext cx="2624138" cy="1741488"/>
        </p:xfrm>
        <a:graphic>
          <a:graphicData uri="http://schemas.openxmlformats.org/presentationml/2006/ole">
            <p:oleObj spid="_x0000_s8198" name="ChemSketch" r:id="rId4" imgW="4367880" imgH="2898720" progId="ACD.ChemSketch.20">
              <p:embed/>
            </p:oleObj>
          </a:graphicData>
        </a:graphic>
      </p:graphicFrame>
      <p:sp>
        <p:nvSpPr>
          <p:cNvPr id="8200" name="Line 8"/>
          <p:cNvSpPr>
            <a:spLocks noChangeShapeType="1"/>
          </p:cNvSpPr>
          <p:nvPr/>
        </p:nvSpPr>
        <p:spPr bwMode="auto">
          <a:xfrm>
            <a:off x="6705600" y="18288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152400" y="4495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8202" name="Object 10"/>
          <p:cNvGraphicFramePr>
            <a:graphicFrameLocks noChangeAspect="1"/>
          </p:cNvGraphicFramePr>
          <p:nvPr/>
        </p:nvGraphicFramePr>
        <p:xfrm>
          <a:off x="1295400" y="3276600"/>
          <a:ext cx="2482850" cy="2057400"/>
        </p:xfrm>
        <a:graphic>
          <a:graphicData uri="http://schemas.openxmlformats.org/presentationml/2006/ole">
            <p:oleObj spid="_x0000_s8202" name="ChemSketch" r:id="rId5" imgW="4133160" imgH="3422880" progId="ACD.ChemSketch.20">
              <p:embed/>
            </p:oleObj>
          </a:graphicData>
        </a:graphic>
      </p:graphicFrame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4114800" y="4419600"/>
            <a:ext cx="1219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8204" name="Object 12"/>
          <p:cNvGraphicFramePr>
            <a:graphicFrameLocks noChangeAspect="1"/>
          </p:cNvGraphicFramePr>
          <p:nvPr/>
        </p:nvGraphicFramePr>
        <p:xfrm>
          <a:off x="5665788" y="3289300"/>
          <a:ext cx="2265362" cy="2020888"/>
        </p:xfrm>
        <a:graphic>
          <a:graphicData uri="http://schemas.openxmlformats.org/presentationml/2006/ole">
            <p:oleObj spid="_x0000_s8204" name="ChemSketch" r:id="rId6" imgW="3770280" imgH="3362040" progId="ACD.ChemSketch.20">
              <p:embed/>
            </p:oleObj>
          </a:graphicData>
        </a:graphic>
      </p:graphicFrame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1676400" y="8382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*</a:t>
            </a:r>
            <a:endParaRPr lang="en-GB" sz="1800"/>
          </a:p>
        </p:txBody>
      </p:sp>
      <p:sp>
        <p:nvSpPr>
          <p:cNvPr id="8206" name="Text Box 14"/>
          <p:cNvSpPr txBox="1">
            <a:spLocks noChangeArrowheads="1"/>
          </p:cNvSpPr>
          <p:nvPr/>
        </p:nvSpPr>
        <p:spPr bwMode="auto">
          <a:xfrm>
            <a:off x="5264150" y="77628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*</a:t>
            </a:r>
            <a:endParaRPr lang="en-GB" sz="1800"/>
          </a:p>
        </p:txBody>
      </p:sp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3429000" y="3671888"/>
            <a:ext cx="298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*</a:t>
            </a:r>
            <a:endParaRPr lang="en-GB" sz="1800"/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7848600" y="3810000"/>
            <a:ext cx="298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*</a:t>
            </a:r>
            <a:endParaRPr lang="en-GB" sz="1800"/>
          </a:p>
        </p:txBody>
      </p:sp>
      <p:sp>
        <p:nvSpPr>
          <p:cNvPr id="8209" name="Text Box 17"/>
          <p:cNvSpPr txBox="1">
            <a:spLocks noChangeArrowheads="1"/>
          </p:cNvSpPr>
          <p:nvPr/>
        </p:nvSpPr>
        <p:spPr bwMode="auto">
          <a:xfrm>
            <a:off x="212725" y="5600700"/>
            <a:ext cx="8540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Reaktsioon toimub nõrgalt leeliselises keskkonnas (pH9), analoogselt reageerivad ka teised</a:t>
            </a:r>
            <a:br>
              <a:rPr lang="et-EE" sz="1800"/>
            </a:br>
            <a:r>
              <a:rPr lang="et-EE" sz="1800"/>
              <a:t>N1-alküüladenosiinid.</a:t>
            </a:r>
            <a:endParaRPr lang="en-GB" sz="18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457200"/>
          </a:xfrm>
        </p:spPr>
        <p:txBody>
          <a:bodyPr/>
          <a:lstStyle/>
          <a:p>
            <a:r>
              <a:rPr lang="et-EE" sz="3200"/>
              <a:t>N-oksiidi moodustumine</a:t>
            </a:r>
            <a:endParaRPr lang="en-GB" sz="3200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304800" y="914400"/>
          <a:ext cx="1889125" cy="1452563"/>
        </p:xfrm>
        <a:graphic>
          <a:graphicData uri="http://schemas.openxmlformats.org/presentationml/2006/ole">
            <p:oleObj spid="_x0000_s9219" name="ChemSketch" r:id="rId3" imgW="3770280" imgH="2898720" progId="ACD.ChemSketch.20">
              <p:embed/>
            </p:oleObj>
          </a:graphicData>
        </a:graphic>
      </p:graphicFrame>
      <p:sp>
        <p:nvSpPr>
          <p:cNvPr id="9220" name="Line 4"/>
          <p:cNvSpPr>
            <a:spLocks noChangeShapeType="1"/>
          </p:cNvSpPr>
          <p:nvPr/>
        </p:nvSpPr>
        <p:spPr bwMode="auto">
          <a:xfrm>
            <a:off x="2514600" y="1828800"/>
            <a:ext cx="213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498725" y="1260475"/>
            <a:ext cx="2371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H</a:t>
            </a:r>
            <a:r>
              <a:rPr lang="et-EE" baseline="-25000"/>
              <a:t>2</a:t>
            </a:r>
            <a:r>
              <a:rPr lang="et-EE"/>
              <a:t>O</a:t>
            </a:r>
            <a:r>
              <a:rPr lang="et-EE" baseline="-25000"/>
              <a:t>2</a:t>
            </a:r>
            <a:r>
              <a:rPr lang="et-EE"/>
              <a:t>, CH</a:t>
            </a:r>
            <a:r>
              <a:rPr lang="et-EE" baseline="-25000"/>
              <a:t>3</a:t>
            </a:r>
            <a:r>
              <a:rPr lang="et-EE"/>
              <a:t>COOH</a:t>
            </a:r>
            <a:endParaRPr lang="en-GB"/>
          </a:p>
        </p:txBody>
      </p:sp>
      <p:graphicFrame>
        <p:nvGraphicFramePr>
          <p:cNvPr id="9222" name="Object 6"/>
          <p:cNvGraphicFramePr>
            <a:graphicFrameLocks noChangeAspect="1"/>
          </p:cNvGraphicFramePr>
          <p:nvPr/>
        </p:nvGraphicFramePr>
        <p:xfrm>
          <a:off x="5029200" y="762000"/>
          <a:ext cx="2587625" cy="1743075"/>
        </p:xfrm>
        <a:graphic>
          <a:graphicData uri="http://schemas.openxmlformats.org/presentationml/2006/ole">
            <p:oleObj spid="_x0000_s9222" name="ChemSketch" r:id="rId4" imgW="4303800" imgH="2898720" progId="ACD.ChemSketch.20">
              <p:embed/>
            </p:oleObj>
          </a:graphicData>
        </a:graphic>
      </p:graphicFrame>
      <p:sp>
        <p:nvSpPr>
          <p:cNvPr id="9223" name="Line 7"/>
          <p:cNvSpPr>
            <a:spLocks noChangeShapeType="1"/>
          </p:cNvSpPr>
          <p:nvPr/>
        </p:nvSpPr>
        <p:spPr bwMode="auto">
          <a:xfrm flipH="1">
            <a:off x="4495800" y="2667000"/>
            <a:ext cx="990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4098925" y="2708275"/>
            <a:ext cx="15224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UV-valgus</a:t>
            </a:r>
            <a:endParaRPr lang="en-GB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013325" y="3165475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pH=10</a:t>
            </a:r>
            <a:endParaRPr lang="en-GB"/>
          </a:p>
        </p:txBody>
      </p:sp>
      <p:graphicFrame>
        <p:nvGraphicFramePr>
          <p:cNvPr id="9226" name="Object 10"/>
          <p:cNvGraphicFramePr>
            <a:graphicFrameLocks noChangeAspect="1"/>
          </p:cNvGraphicFramePr>
          <p:nvPr/>
        </p:nvGraphicFramePr>
        <p:xfrm>
          <a:off x="2044700" y="4114800"/>
          <a:ext cx="2482850" cy="1743075"/>
        </p:xfrm>
        <a:graphic>
          <a:graphicData uri="http://schemas.openxmlformats.org/presentationml/2006/ole">
            <p:oleObj spid="_x0000_s9226" name="ChemSketch" r:id="rId5" imgW="4127040" imgH="2898720" progId="ACD.ChemSketch.20">
              <p:embed/>
            </p:oleObj>
          </a:graphicData>
        </a:graphic>
      </p:graphicFrame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5089525" y="4079875"/>
            <a:ext cx="172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isoguanosiin</a:t>
            </a:r>
            <a:endParaRPr lang="en-GB"/>
          </a:p>
        </p:txBody>
      </p:sp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4860925" y="4533900"/>
            <a:ext cx="2584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Kunstlik nukleotiidipaar –</a:t>
            </a:r>
            <a:br>
              <a:rPr lang="et-EE" sz="1800"/>
            </a:br>
            <a:r>
              <a:rPr lang="et-EE" sz="1800"/>
              <a:t>isoguanosiin/isotsütidiin, </a:t>
            </a:r>
            <a:endParaRPr lang="en-GB" sz="18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219200"/>
            <a:ext cx="8197850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650" y="3352800"/>
            <a:ext cx="8896350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4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t-EE" sz="2800"/>
              <a:t>Reaktsioon dietüülpürokarbonaadiga</a:t>
            </a:r>
            <a:endParaRPr lang="en-GB" sz="2800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04800" y="5334000"/>
            <a:ext cx="65706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2000"/>
              <a:t>Kasutatakse nukleiinhapete keemilisel sekveneerimisel (A&gt;G).</a:t>
            </a:r>
            <a:endParaRPr lang="en-GB"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193</Words>
  <Application>Microsoft Office PowerPoint</Application>
  <PresentationFormat>On-screen Show (4:3)</PresentationFormat>
  <Paragraphs>71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Times New Roman</vt:lpstr>
      <vt:lpstr>Symbol</vt:lpstr>
      <vt:lpstr>Default Design</vt:lpstr>
      <vt:lpstr>ACD/ChemSketch</vt:lpstr>
      <vt:lpstr>Puriinide reaktsioonid</vt:lpstr>
      <vt:lpstr>Halogeniseerimine</vt:lpstr>
      <vt:lpstr>Halogeenpuriinide nukleofiilsed asendusreaktsioonid.</vt:lpstr>
      <vt:lpstr>Isotoopvahetus</vt:lpstr>
      <vt:lpstr>Alküleerimine. Guanosiin.</vt:lpstr>
      <vt:lpstr>Alküleerimine. Adenosiin.</vt:lpstr>
      <vt:lpstr>Alküleerimine. Dimrothi reaktsioon.</vt:lpstr>
      <vt:lpstr>N-oksiidi moodustumine</vt:lpstr>
      <vt:lpstr>Reaktsioon dietüülpürokarbonaadiga</vt:lpstr>
      <vt:lpstr>Reaktsioon a,b-dioksoühenditega</vt:lpstr>
      <vt:lpstr>Deamineerimine</vt:lpstr>
      <vt:lpstr>Eteenoderivaatide moodustumine</vt:lpstr>
      <vt:lpstr>Plaatinakompleksid</vt:lpstr>
      <vt:lpstr>Atsüülimine</vt:lpstr>
    </vt:vector>
  </TitlesOfParts>
  <Company>ep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Puriinide reaktsioonid</dc:title>
  <dc:creator>kppo</dc:creator>
  <cp:lastModifiedBy>Acer</cp:lastModifiedBy>
  <cp:revision>4</cp:revision>
  <dcterms:created xsi:type="dcterms:W3CDTF">2005-09-29T21:54:50Z</dcterms:created>
  <dcterms:modified xsi:type="dcterms:W3CDTF">2015-09-18T13:39:54Z</dcterms:modified>
</cp:coreProperties>
</file>