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70" d="100"/>
          <a:sy n="70" d="100"/>
        </p:scale>
        <p:origin x="-112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7" Type="http://schemas.openxmlformats.org/officeDocument/2006/relationships/image" Target="../media/image12.wmf"/><Relationship Id="rId2" Type="http://schemas.openxmlformats.org/officeDocument/2006/relationships/image" Target="../media/image7.wmf"/><Relationship Id="rId1" Type="http://schemas.openxmlformats.org/officeDocument/2006/relationships/image" Target="../media/image6.wmf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123A5-CE55-4F64-8EDD-0DF36159BE9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6B0F3-693B-407E-B6B9-AE9F51471E3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B501EF-19E4-4926-97F5-4587B7F921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3021F4-97C3-476E-B5CB-BBC4DAEB100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078AF5-D576-47F8-8F5E-0A56009E0E9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D3146D-188C-44B1-BD6F-CD476911EFB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AEDF7-70FE-491F-B060-B20C83DDA68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1A68A-FD9D-4B4C-A308-EC392A00691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762581-CB72-4F8E-932A-1412DA20203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E219E1-2FA2-4746-8B9C-6B1F7812417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7625-2EEC-4253-96D0-D74948E2D3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defTabSz="762000"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defTabSz="762000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defTabSz="762000">
              <a:defRPr sz="1400"/>
            </a:lvl1pPr>
          </a:lstStyle>
          <a:p>
            <a:fld id="{65196923-5A93-4A1C-8281-6A463030DA75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2574925" y="395288"/>
            <a:ext cx="2741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Alused ja happed.</a:t>
            </a: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669925" y="1096963"/>
            <a:ext cx="65182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Brönstedi definitsioon: hape on aine, millest vabaneb prooton</a:t>
            </a:r>
          </a:p>
          <a:p>
            <a:pPr defTabSz="762000"/>
            <a:r>
              <a:rPr lang="en-GB"/>
              <a:t>			alus on aine, mis seob prootonit.</a:t>
            </a:r>
          </a:p>
          <a:p>
            <a:pPr defTabSz="762000"/>
            <a:r>
              <a:rPr lang="en-GB"/>
              <a:t>Igal happel on konjugeeritud alus (negatiivse laenguga) ja igal</a:t>
            </a:r>
          </a:p>
          <a:p>
            <a:pPr defTabSz="762000"/>
            <a:r>
              <a:rPr lang="en-GB"/>
              <a:t>alusel on konjugeeritud hape (positiivse laenguga). 	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69925" y="2392363"/>
            <a:ext cx="5813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Sagedasti on alustele antud nende konjugeeritud hapete</a:t>
            </a:r>
          </a:p>
          <a:p>
            <a:pPr defTabSz="762000"/>
            <a:r>
              <a:rPr lang="en-GB"/>
              <a:t>dissotsiatsioonikonstantide negatiivsed logarütmid.</a:t>
            </a: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41325" y="5622925"/>
            <a:ext cx="156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BH</a:t>
            </a:r>
            <a:r>
              <a:rPr lang="en-GB" sz="2400" baseline="30000"/>
              <a:t>+ </a:t>
            </a:r>
            <a:r>
              <a:rPr lang="en-GB" sz="2400"/>
              <a:t>+ H</a:t>
            </a:r>
            <a:r>
              <a:rPr lang="en-GB" sz="2400" baseline="-25000"/>
              <a:t>2</a:t>
            </a:r>
            <a:r>
              <a:rPr lang="en-GB" sz="2400"/>
              <a:t>O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879725" y="5622925"/>
            <a:ext cx="1368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B + H</a:t>
            </a:r>
            <a:r>
              <a:rPr lang="en-GB" sz="2400" baseline="-25000"/>
              <a:t>3</a:t>
            </a:r>
            <a:r>
              <a:rPr lang="en-GB" sz="2400"/>
              <a:t>O</a:t>
            </a:r>
            <a:r>
              <a:rPr lang="en-GB" sz="2400" baseline="30000"/>
              <a:t>+</a:t>
            </a:r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2209800" y="57912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2209800" y="59436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632325" y="3717925"/>
            <a:ext cx="74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K</a:t>
            </a:r>
            <a:r>
              <a:rPr lang="en-GB" sz="2400" baseline="-25000"/>
              <a:t>a</a:t>
            </a:r>
            <a:r>
              <a:rPr lang="en-GB" sz="2400"/>
              <a:t> =</a:t>
            </a: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5470525" y="3336925"/>
            <a:ext cx="1689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[H</a:t>
            </a:r>
            <a:r>
              <a:rPr lang="en-GB" sz="2400" baseline="-25000"/>
              <a:t>3</a:t>
            </a:r>
            <a:r>
              <a:rPr lang="en-GB" sz="2400"/>
              <a:t>O</a:t>
            </a:r>
            <a:r>
              <a:rPr lang="en-GB" sz="2400" baseline="30000"/>
              <a:t>+</a:t>
            </a:r>
            <a:r>
              <a:rPr lang="en-GB" sz="2400"/>
              <a:t>]*[A</a:t>
            </a:r>
            <a:r>
              <a:rPr lang="en-GB" sz="2400" baseline="30000"/>
              <a:t>-</a:t>
            </a:r>
            <a:r>
              <a:rPr lang="en-GB" sz="2400"/>
              <a:t>]</a:t>
            </a:r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5410200" y="381000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5775325" y="3794125"/>
            <a:ext cx="827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[HA]</a:t>
            </a: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593725" y="3717925"/>
            <a:ext cx="1465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HA</a:t>
            </a:r>
            <a:r>
              <a:rPr lang="en-GB" sz="2400" baseline="30000"/>
              <a:t> </a:t>
            </a:r>
            <a:r>
              <a:rPr lang="en-GB" sz="2400"/>
              <a:t>+ H</a:t>
            </a:r>
            <a:r>
              <a:rPr lang="en-GB" sz="2400" baseline="-25000"/>
              <a:t>2</a:t>
            </a:r>
            <a:r>
              <a:rPr lang="en-GB" sz="2400"/>
              <a:t>O</a:t>
            </a:r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2057400" y="38862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2057400" y="40386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2651125" y="3717925"/>
            <a:ext cx="145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A</a:t>
            </a:r>
            <a:r>
              <a:rPr lang="en-GB" sz="2400" baseline="30000"/>
              <a:t>-</a:t>
            </a:r>
            <a:r>
              <a:rPr lang="en-GB" sz="2400"/>
              <a:t> + H</a:t>
            </a:r>
            <a:r>
              <a:rPr lang="en-GB" sz="2400" baseline="-25000"/>
              <a:t>3</a:t>
            </a:r>
            <a:r>
              <a:rPr lang="en-GB" sz="2400"/>
              <a:t>O</a:t>
            </a:r>
            <a:r>
              <a:rPr lang="en-GB" sz="2400" baseline="30000"/>
              <a:t>+</a:t>
            </a: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4708525" y="5622925"/>
            <a:ext cx="742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K</a:t>
            </a:r>
            <a:r>
              <a:rPr lang="en-GB" sz="2400" baseline="-25000"/>
              <a:t>a</a:t>
            </a:r>
            <a:r>
              <a:rPr lang="en-GB" sz="2400"/>
              <a:t> =</a:t>
            </a:r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5470525" y="5318125"/>
            <a:ext cx="1603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[H</a:t>
            </a:r>
            <a:r>
              <a:rPr lang="en-GB" sz="2400" baseline="-25000"/>
              <a:t>3</a:t>
            </a:r>
            <a:r>
              <a:rPr lang="en-GB" sz="2400"/>
              <a:t>O</a:t>
            </a:r>
            <a:r>
              <a:rPr lang="en-GB" sz="2400" baseline="30000"/>
              <a:t>+</a:t>
            </a:r>
            <a:r>
              <a:rPr lang="en-GB" sz="2400"/>
              <a:t>]*[B]</a:t>
            </a:r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5410200" y="5791200"/>
            <a:ext cx="1600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5775325" y="5775325"/>
            <a:ext cx="9255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[BH</a:t>
            </a:r>
            <a:r>
              <a:rPr lang="en-GB" sz="2400" baseline="30000"/>
              <a:t>+</a:t>
            </a:r>
            <a:r>
              <a:rPr lang="en-GB" sz="2400"/>
              <a:t>]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050925" y="4479925"/>
            <a:ext cx="1971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pK</a:t>
            </a:r>
            <a:r>
              <a:rPr lang="en-GB" sz="2400" baseline="-25000"/>
              <a:t>a</a:t>
            </a:r>
            <a:r>
              <a:rPr lang="en-GB" sz="2400"/>
              <a:t> </a:t>
            </a:r>
            <a:r>
              <a:rPr lang="en-GB" sz="2400">
                <a:latin typeface="Symbol" pitchFamily="18" charset="2"/>
              </a:rPr>
              <a:t>º</a:t>
            </a:r>
            <a:r>
              <a:rPr lang="en-GB" sz="2400"/>
              <a:t> -log(K</a:t>
            </a:r>
            <a:r>
              <a:rPr lang="en-GB" sz="2400" baseline="-25000"/>
              <a:t>a</a:t>
            </a:r>
            <a:r>
              <a:rPr lang="en-GB" sz="2400"/>
              <a:t>)</a:t>
            </a: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4327525" y="4586288"/>
            <a:ext cx="29781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pKa =  pH - log ([A]/[HA])</a:t>
            </a:r>
            <a:endParaRPr lang="en-GB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6" name="Object 2"/>
          <p:cNvGraphicFramePr>
            <a:graphicFrameLocks/>
          </p:cNvGraphicFramePr>
          <p:nvPr/>
        </p:nvGraphicFramePr>
        <p:xfrm>
          <a:off x="20638" y="1184275"/>
          <a:ext cx="9085262" cy="4470400"/>
        </p:xfrm>
        <a:graphic>
          <a:graphicData uri="http://schemas.openxmlformats.org/presentationml/2006/ole">
            <p:oleObj spid="_x0000_s11266" name="ACD ChemSketch 2.0" r:id="rId3" imgW="9094680" imgH="4479840" progId="ACD.ChemSketch.20">
              <p:embed/>
            </p:oleObj>
          </a:graphicData>
        </a:graphic>
      </p:graphicFrame>
      <p:sp>
        <p:nvSpPr>
          <p:cNvPr id="11267" name="Arc 3"/>
          <p:cNvSpPr>
            <a:spLocks/>
          </p:cNvSpPr>
          <p:nvPr/>
        </p:nvSpPr>
        <p:spPr bwMode="auto">
          <a:xfrm>
            <a:off x="2819400" y="4343400"/>
            <a:ext cx="3273425" cy="1681163"/>
          </a:xfrm>
          <a:custGeom>
            <a:avLst/>
            <a:gdLst>
              <a:gd name="G0" fmla="+- 21590 0 0"/>
              <a:gd name="G1" fmla="+- 21600 0 0"/>
              <a:gd name="G2" fmla="+- 21600 0 0"/>
              <a:gd name="T0" fmla="*/ 0 w 43165"/>
              <a:gd name="T1" fmla="*/ 20927 h 21600"/>
              <a:gd name="T2" fmla="*/ 43165 w 43165"/>
              <a:gd name="T3" fmla="*/ 20559 h 21600"/>
              <a:gd name="T4" fmla="*/ 21590 w 4316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65" h="21600" fill="none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</a:path>
              <a:path w="43165" h="21600" stroke="0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  <a:lnTo>
                  <a:pt x="2159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879725" y="5821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5546725" y="5745163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14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089525" y="4678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7</a:t>
            </a: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022725" y="5075238"/>
            <a:ext cx="681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/>
              <a:t>pH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717925" y="4449763"/>
            <a:ext cx="501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3.5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93725" y="32305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pKa=0.9</a:t>
            </a: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4556125" y="1096963"/>
            <a:ext cx="1195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pKa=3.74</a:t>
            </a: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7070725" y="2544763"/>
            <a:ext cx="1195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pKa=6.05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rc 2"/>
          <p:cNvSpPr>
            <a:spLocks/>
          </p:cNvSpPr>
          <p:nvPr/>
        </p:nvSpPr>
        <p:spPr bwMode="auto">
          <a:xfrm>
            <a:off x="2819400" y="4344988"/>
            <a:ext cx="3273425" cy="1681162"/>
          </a:xfrm>
          <a:custGeom>
            <a:avLst/>
            <a:gdLst>
              <a:gd name="G0" fmla="+- 21590 0 0"/>
              <a:gd name="G1" fmla="+- 21600 0 0"/>
              <a:gd name="G2" fmla="+- 21600 0 0"/>
              <a:gd name="T0" fmla="*/ 0 w 43165"/>
              <a:gd name="T1" fmla="*/ 20927 h 21600"/>
              <a:gd name="T2" fmla="*/ 43165 w 43165"/>
              <a:gd name="T3" fmla="*/ 20559 h 21600"/>
              <a:gd name="T4" fmla="*/ 21590 w 4316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65" h="21600" fill="none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</a:path>
              <a:path w="43165" h="21600" stroke="0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  <a:lnTo>
                  <a:pt x="2159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879725" y="5821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</a:t>
            </a: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5546725" y="5745163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14</a:t>
            </a:r>
          </a:p>
        </p:txBody>
      </p:sp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5089525" y="4678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7</a:t>
            </a:r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022725" y="5075238"/>
            <a:ext cx="681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/>
              <a:t>pH</a:t>
            </a:r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3717925" y="4449763"/>
            <a:ext cx="501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3.5</a:t>
            </a:r>
          </a:p>
        </p:txBody>
      </p:sp>
      <p:graphicFrame>
        <p:nvGraphicFramePr>
          <p:cNvPr id="12296" name="Object 8"/>
          <p:cNvGraphicFramePr>
            <a:graphicFrameLocks/>
          </p:cNvGraphicFramePr>
          <p:nvPr/>
        </p:nvGraphicFramePr>
        <p:xfrm>
          <a:off x="614363" y="1236663"/>
          <a:ext cx="7897812" cy="4367212"/>
        </p:xfrm>
        <a:graphic>
          <a:graphicData uri="http://schemas.openxmlformats.org/presentationml/2006/ole">
            <p:oleObj spid="_x0000_s12296" name="ACD ChemSketch 2.0" r:id="rId3" imgW="7907040" imgH="4376520" progId="ACD.ChemSketch.20">
              <p:embed/>
            </p:oleObj>
          </a:graphicData>
        </a:graphic>
      </p:graphicFrame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974725" y="30781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pKa=0.8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403725" y="9445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pKa=4.5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6994525" y="2620963"/>
            <a:ext cx="1195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pKa=6.04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4" name="Object 2"/>
          <p:cNvGraphicFramePr>
            <a:graphicFrameLocks/>
          </p:cNvGraphicFramePr>
          <p:nvPr/>
        </p:nvGraphicFramePr>
        <p:xfrm>
          <a:off x="68263" y="1173163"/>
          <a:ext cx="8988425" cy="4492625"/>
        </p:xfrm>
        <a:graphic>
          <a:graphicData uri="http://schemas.openxmlformats.org/presentationml/2006/ole">
            <p:oleObj spid="_x0000_s13314" name="ACD ChemSketch 2.0" r:id="rId3" imgW="8997840" imgH="4501800" progId="ACD.ChemSketch.20">
              <p:embed/>
            </p:oleObj>
          </a:graphicData>
        </a:graphic>
      </p:graphicFrame>
      <p:sp>
        <p:nvSpPr>
          <p:cNvPr id="13315" name="Arc 3"/>
          <p:cNvSpPr>
            <a:spLocks/>
          </p:cNvSpPr>
          <p:nvPr/>
        </p:nvSpPr>
        <p:spPr bwMode="auto">
          <a:xfrm>
            <a:off x="2819400" y="4343400"/>
            <a:ext cx="3273425" cy="1681163"/>
          </a:xfrm>
          <a:custGeom>
            <a:avLst/>
            <a:gdLst>
              <a:gd name="G0" fmla="+- 21590 0 0"/>
              <a:gd name="G1" fmla="+- 21600 0 0"/>
              <a:gd name="G2" fmla="+- 21600 0 0"/>
              <a:gd name="T0" fmla="*/ 0 w 43165"/>
              <a:gd name="T1" fmla="*/ 20927 h 21600"/>
              <a:gd name="T2" fmla="*/ 43165 w 43165"/>
              <a:gd name="T3" fmla="*/ 20559 h 21600"/>
              <a:gd name="T4" fmla="*/ 21590 w 4316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65" h="21600" fill="none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</a:path>
              <a:path w="43165" h="21600" stroke="0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  <a:lnTo>
                  <a:pt x="2159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879725" y="5821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</a:t>
            </a: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5546725" y="5745163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14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089525" y="4678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7</a:t>
            </a: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4022725" y="5075238"/>
            <a:ext cx="681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/>
              <a:t>pH</a:t>
            </a: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3717925" y="4449763"/>
            <a:ext cx="501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3.5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593725" y="30019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pKa=1.0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175125" y="12493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pKa=6.4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537325" y="30781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pKa=9.5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2"/>
          <p:cNvGraphicFramePr>
            <a:graphicFrameLocks/>
          </p:cNvGraphicFramePr>
          <p:nvPr/>
        </p:nvGraphicFramePr>
        <p:xfrm>
          <a:off x="698500" y="550863"/>
          <a:ext cx="8072438" cy="6081712"/>
        </p:xfrm>
        <a:graphic>
          <a:graphicData uri="http://schemas.openxmlformats.org/presentationml/2006/ole">
            <p:oleObj spid="_x0000_s4098" name="Document" r:id="rId3" imgW="8081640" imgH="6086160" progId="Word.Document.6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/>
          </p:cNvGraphicFramePr>
          <p:nvPr/>
        </p:nvGraphicFramePr>
        <p:xfrm>
          <a:off x="374650" y="974725"/>
          <a:ext cx="8628063" cy="6940550"/>
        </p:xfrm>
        <a:graphic>
          <a:graphicData uri="http://schemas.openxmlformats.org/presentationml/2006/ole">
            <p:oleObj spid="_x0000_s5122" name="Document" r:id="rId3" imgW="8630280" imgH="6943320" progId="">
              <p:embed/>
            </p:oleObj>
          </a:graphicData>
        </a:graphic>
      </p:graphicFrame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2193925" y="258763"/>
            <a:ext cx="3584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Mõningaid happelisuse konstante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 noChangeAspect="1"/>
          </p:cNvGraphicFramePr>
          <p:nvPr/>
        </p:nvGraphicFramePr>
        <p:xfrm>
          <a:off x="228600" y="228600"/>
          <a:ext cx="8726488" cy="3665538"/>
        </p:xfrm>
        <a:graphic>
          <a:graphicData uri="http://schemas.openxmlformats.org/presentationml/2006/ole">
            <p:oleObj spid="_x0000_s14338" name="ChemSketch" r:id="rId3" imgW="9695520" imgH="4071960" progId="ACD.ChemSketch.20">
              <p:embed/>
            </p:oleObj>
          </a:graphicData>
        </a:graphic>
      </p:graphicFrame>
      <p:graphicFrame>
        <p:nvGraphicFramePr>
          <p:cNvPr id="14339" name="Object 3"/>
          <p:cNvGraphicFramePr>
            <a:graphicFrameLocks noChangeAspect="1"/>
          </p:cNvGraphicFramePr>
          <p:nvPr/>
        </p:nvGraphicFramePr>
        <p:xfrm>
          <a:off x="668338" y="3886200"/>
          <a:ext cx="7805737" cy="2898775"/>
        </p:xfrm>
        <a:graphic>
          <a:graphicData uri="http://schemas.openxmlformats.org/presentationml/2006/ole">
            <p:oleObj spid="_x0000_s14339" name="ChemSketch" r:id="rId4" imgW="7805880" imgH="2898720" progId="ACD.ChemSketch.20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346325" y="365125"/>
            <a:ext cx="3232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400"/>
              <a:t>Mitmealuselised happed.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746125" y="1173163"/>
            <a:ext cx="6427788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oblikhape			1.27, 4.27</a:t>
            </a:r>
          </a:p>
          <a:p>
            <a:pPr defTabSz="762000"/>
            <a:r>
              <a:rPr lang="en-GB"/>
              <a:t>väävelhape			-2.8, 1.92</a:t>
            </a:r>
          </a:p>
          <a:p>
            <a:pPr defTabSz="762000"/>
            <a:r>
              <a:rPr lang="en-GB"/>
              <a:t>fosforhape			2.15, 6.82, 12.38</a:t>
            </a:r>
          </a:p>
          <a:p>
            <a:pPr defTabSz="762000"/>
            <a:r>
              <a:rPr lang="en-GB"/>
              <a:t>sidrunhape			3.13, 4.76, 6.40</a:t>
            </a:r>
          </a:p>
          <a:p>
            <a:pPr defTabSz="762000"/>
            <a:r>
              <a:rPr lang="en-GB"/>
              <a:t>pürofosforhape		1.0, 2.0, 6.12 (6.57), 8.95(9.62)</a:t>
            </a:r>
          </a:p>
          <a:p>
            <a:pPr defTabSz="762000"/>
            <a:r>
              <a:rPr lang="en-GB"/>
              <a:t>süsihape			6.35, 10.33</a:t>
            </a:r>
          </a:p>
          <a:p>
            <a:pPr defTabSz="762000"/>
            <a:r>
              <a:rPr lang="en-GB"/>
              <a:t>etüleendiamiin			6.85, 9.93</a:t>
            </a:r>
          </a:p>
          <a:p>
            <a:pPr defTabSz="762000"/>
            <a:r>
              <a:rPr lang="en-GB"/>
              <a:t>tetrametüleendiamiin		9.35, 10.8</a:t>
            </a:r>
          </a:p>
          <a:p>
            <a:pPr defTabSz="762000"/>
            <a:r>
              <a:rPr lang="en-GB"/>
              <a:t>heksametüleendiamiin	</a:t>
            </a:r>
            <a:r>
              <a:rPr lang="en-US"/>
              <a:t>	</a:t>
            </a:r>
            <a:r>
              <a:rPr lang="en-GB"/>
              <a:t>10.76, 11.19</a:t>
            </a:r>
          </a:p>
          <a:p>
            <a:pPr defTabSz="762000"/>
            <a:r>
              <a:rPr lang="en-GB"/>
              <a:t>vesi!				-1.74, 15.74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69925" y="4373563"/>
            <a:ext cx="77025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Lahusti nivelleerib tugevad happed ja alused, st. kõige tugevam hape vees</a:t>
            </a:r>
          </a:p>
          <a:p>
            <a:pPr defTabSz="762000"/>
            <a:r>
              <a:rPr lang="en-GB"/>
              <a:t>on hüdrateeritud prooton ja tugevaim alus OH</a:t>
            </a:r>
            <a:r>
              <a:rPr lang="en-GB" baseline="30000"/>
              <a:t>-</a:t>
            </a:r>
          </a:p>
        </p:txBody>
      </p:sp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1981200" y="5105400"/>
          <a:ext cx="4611688" cy="1003300"/>
        </p:xfrm>
        <a:graphic>
          <a:graphicData uri="http://schemas.openxmlformats.org/presentationml/2006/ole">
            <p:oleObj spid="_x0000_s6149" name="ChemSketch" r:id="rId3" imgW="4611600" imgH="1002960" progId="ACD.ChemSketch.20">
              <p:embed/>
            </p:oleObj>
          </a:graphicData>
        </a:graphic>
      </p:graphicFrame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2895600" y="5181600"/>
            <a:ext cx="7350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pKa1</a:t>
            </a:r>
            <a:endParaRPr lang="en-GB"/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334000" y="5105400"/>
            <a:ext cx="7350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pKa2</a:t>
            </a:r>
            <a:endParaRPr lang="en-GB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3048000" y="5562600"/>
            <a:ext cx="46196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H</a:t>
            </a:r>
            <a:r>
              <a:rPr lang="en-US" baseline="30000"/>
              <a:t>+</a:t>
            </a:r>
            <a:endParaRPr lang="en-GB" baseline="30000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557838" y="5562600"/>
            <a:ext cx="46196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H</a:t>
            </a:r>
            <a:r>
              <a:rPr lang="en-US" baseline="30000"/>
              <a:t>+</a:t>
            </a:r>
            <a:endParaRPr lang="en-GB" baseline="30000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838200" y="6096000"/>
            <a:ext cx="2627313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Oksooniumioon</a:t>
            </a:r>
            <a:br>
              <a:rPr lang="en-US"/>
            </a:br>
            <a:r>
              <a:rPr lang="en-US"/>
              <a:t>e. hüdrateeritud prooton</a:t>
            </a:r>
            <a:endParaRPr lang="en-GB"/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3870325" y="6110288"/>
            <a:ext cx="5921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vesi</a:t>
            </a:r>
            <a:endParaRPr lang="en-GB"/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6080125" y="6110288"/>
            <a:ext cx="17764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defTabSz="762000"/>
            <a:r>
              <a:rPr lang="en-US"/>
              <a:t>hüdroksüülioon</a:t>
            </a:r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441325" y="928688"/>
            <a:ext cx="11366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H</a:t>
            </a:r>
            <a:r>
              <a:rPr lang="en-GB" sz="2800" baseline="-25000"/>
              <a:t>3</a:t>
            </a:r>
            <a:r>
              <a:rPr lang="en-GB" sz="2800"/>
              <a:t>PO</a:t>
            </a:r>
            <a:r>
              <a:rPr lang="en-GB" sz="2800" baseline="-25000"/>
              <a:t>4</a:t>
            </a: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651125" y="928688"/>
            <a:ext cx="121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H</a:t>
            </a:r>
            <a:r>
              <a:rPr lang="en-GB" sz="2800" baseline="-25000"/>
              <a:t>2</a:t>
            </a:r>
            <a:r>
              <a:rPr lang="en-GB" sz="2800"/>
              <a:t>PO</a:t>
            </a:r>
            <a:r>
              <a:rPr lang="en-GB" sz="2800" baseline="-25000"/>
              <a:t>4</a:t>
            </a:r>
            <a:r>
              <a:rPr lang="en-GB" sz="2800" baseline="30000"/>
              <a:t>-</a:t>
            </a:r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5013325" y="852488"/>
            <a:ext cx="12176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HPO</a:t>
            </a:r>
            <a:r>
              <a:rPr lang="en-GB" sz="2800" baseline="-25000"/>
              <a:t>4</a:t>
            </a:r>
            <a:r>
              <a:rPr lang="en-GB" sz="2800" baseline="30000"/>
              <a:t>2-</a:t>
            </a: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7299325" y="852488"/>
            <a:ext cx="1056379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 dirty="0" smtClean="0"/>
              <a:t> PO</a:t>
            </a:r>
            <a:r>
              <a:rPr lang="en-GB" sz="2800" baseline="-25000" dirty="0" smtClean="0"/>
              <a:t>4</a:t>
            </a:r>
            <a:r>
              <a:rPr lang="en-GB" sz="2800" baseline="30000" dirty="0" smtClean="0"/>
              <a:t>3-</a:t>
            </a:r>
            <a:endParaRPr lang="en-GB" sz="2800" baseline="30000" dirty="0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524000" y="10668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1524000" y="12192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3886200" y="10668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7" name="Line 9"/>
          <p:cNvSpPr>
            <a:spLocks noChangeShapeType="1"/>
          </p:cNvSpPr>
          <p:nvPr/>
        </p:nvSpPr>
        <p:spPr bwMode="auto">
          <a:xfrm>
            <a:off x="3886200" y="12192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6324600" y="10668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stealth" w="med" len="lg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6324600" y="1219200"/>
            <a:ext cx="990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lg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1812925" y="623888"/>
            <a:ext cx="695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-H</a:t>
            </a:r>
            <a:r>
              <a:rPr lang="en-GB" sz="2800" baseline="30000"/>
              <a:t>+</a:t>
            </a:r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4022725" y="623888"/>
            <a:ext cx="695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-H</a:t>
            </a:r>
            <a:r>
              <a:rPr lang="en-GB" sz="2800" baseline="30000"/>
              <a:t>+</a:t>
            </a:r>
          </a:p>
        </p:txBody>
      </p:sp>
      <p:sp>
        <p:nvSpPr>
          <p:cNvPr id="7182" name="Rectangle 14"/>
          <p:cNvSpPr>
            <a:spLocks noChangeArrowheads="1"/>
          </p:cNvSpPr>
          <p:nvPr/>
        </p:nvSpPr>
        <p:spPr bwMode="auto">
          <a:xfrm>
            <a:off x="6537325" y="623888"/>
            <a:ext cx="695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-H</a:t>
            </a:r>
            <a:r>
              <a:rPr lang="en-GB" sz="2800" baseline="30000"/>
              <a:t>+</a:t>
            </a:r>
          </a:p>
        </p:txBody>
      </p:sp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1736725" y="1157288"/>
            <a:ext cx="77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+H</a:t>
            </a:r>
            <a:r>
              <a:rPr lang="en-GB" sz="2800" baseline="30000"/>
              <a:t>+</a:t>
            </a:r>
          </a:p>
        </p:txBody>
      </p:sp>
      <p:sp>
        <p:nvSpPr>
          <p:cNvPr id="7184" name="Rectangle 16"/>
          <p:cNvSpPr>
            <a:spLocks noChangeArrowheads="1"/>
          </p:cNvSpPr>
          <p:nvPr/>
        </p:nvSpPr>
        <p:spPr bwMode="auto">
          <a:xfrm>
            <a:off x="4098925" y="1157288"/>
            <a:ext cx="77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+H</a:t>
            </a:r>
            <a:r>
              <a:rPr lang="en-GB" sz="2800" baseline="30000"/>
              <a:t>+</a:t>
            </a:r>
          </a:p>
        </p:txBody>
      </p:sp>
      <p:sp>
        <p:nvSpPr>
          <p:cNvPr id="7185" name="Rectangle 17"/>
          <p:cNvSpPr>
            <a:spLocks noChangeArrowheads="1"/>
          </p:cNvSpPr>
          <p:nvPr/>
        </p:nvSpPr>
        <p:spPr bwMode="auto">
          <a:xfrm>
            <a:off x="6461125" y="1157288"/>
            <a:ext cx="7778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+H</a:t>
            </a:r>
            <a:r>
              <a:rPr lang="en-GB" sz="2800" baseline="30000"/>
              <a:t>+</a:t>
            </a:r>
          </a:p>
        </p:txBody>
      </p:sp>
      <p:graphicFrame>
        <p:nvGraphicFramePr>
          <p:cNvPr id="7186" name="Object 18"/>
          <p:cNvGraphicFramePr>
            <a:graphicFrameLocks/>
          </p:cNvGraphicFramePr>
          <p:nvPr/>
        </p:nvGraphicFramePr>
        <p:xfrm>
          <a:off x="395288" y="1916113"/>
          <a:ext cx="2506662" cy="836612"/>
        </p:xfrm>
        <a:graphic>
          <a:graphicData uri="http://schemas.openxmlformats.org/presentationml/2006/ole">
            <p:oleObj spid="_x0000_s7186" name="Equation" r:id="rId3" imgW="2565360" imgH="876240" progId="Equation.2">
              <p:embed/>
            </p:oleObj>
          </a:graphicData>
        </a:graphic>
      </p:graphicFrame>
      <p:graphicFrame>
        <p:nvGraphicFramePr>
          <p:cNvPr id="7187" name="Object 19"/>
          <p:cNvGraphicFramePr>
            <a:graphicFrameLocks/>
          </p:cNvGraphicFramePr>
          <p:nvPr/>
        </p:nvGraphicFramePr>
        <p:xfrm>
          <a:off x="3503613" y="1914525"/>
          <a:ext cx="2373312" cy="830263"/>
        </p:xfrm>
        <a:graphic>
          <a:graphicData uri="http://schemas.openxmlformats.org/presentationml/2006/ole">
            <p:oleObj spid="_x0000_s7187" name="Equation" r:id="rId4" imgW="2438280" imgH="876240" progId="Equation.2">
              <p:embed/>
            </p:oleObj>
          </a:graphicData>
        </a:graphic>
      </p:graphicFrame>
      <p:graphicFrame>
        <p:nvGraphicFramePr>
          <p:cNvPr id="7188" name="Object 20"/>
          <p:cNvGraphicFramePr>
            <a:graphicFrameLocks/>
          </p:cNvGraphicFramePr>
          <p:nvPr/>
        </p:nvGraphicFramePr>
        <p:xfrm>
          <a:off x="6538913" y="1916113"/>
          <a:ext cx="2106612" cy="836612"/>
        </p:xfrm>
        <a:graphic>
          <a:graphicData uri="http://schemas.openxmlformats.org/presentationml/2006/ole">
            <p:oleObj spid="_x0000_s7188" name="Equation" r:id="rId5" imgW="2158920" imgH="876240" progId="Equation.2">
              <p:embed/>
            </p:oleObj>
          </a:graphicData>
        </a:graphic>
      </p:graphicFrame>
      <p:graphicFrame>
        <p:nvGraphicFramePr>
          <p:cNvPr id="7189" name="Object 21"/>
          <p:cNvGraphicFramePr>
            <a:graphicFrameLocks/>
          </p:cNvGraphicFramePr>
          <p:nvPr/>
        </p:nvGraphicFramePr>
        <p:xfrm>
          <a:off x="814388" y="3163888"/>
          <a:ext cx="6572250" cy="349250"/>
        </p:xfrm>
        <a:graphic>
          <a:graphicData uri="http://schemas.openxmlformats.org/presentationml/2006/ole">
            <p:oleObj spid="_x0000_s7189" name="Equation" r:id="rId6" imgW="6591240" imgH="368280" progId="Equation.2">
              <p:embed/>
            </p:oleObj>
          </a:graphicData>
        </a:graphic>
      </p:graphicFrame>
      <p:graphicFrame>
        <p:nvGraphicFramePr>
          <p:cNvPr id="7190" name="Object 22"/>
          <p:cNvGraphicFramePr>
            <a:graphicFrameLocks/>
          </p:cNvGraphicFramePr>
          <p:nvPr/>
        </p:nvGraphicFramePr>
        <p:xfrm>
          <a:off x="871538" y="3830638"/>
          <a:ext cx="7362825" cy="835025"/>
        </p:xfrm>
        <a:graphic>
          <a:graphicData uri="http://schemas.openxmlformats.org/presentationml/2006/ole">
            <p:oleObj spid="_x0000_s7190" name="Equation" r:id="rId7" imgW="7391160" imgH="876240" progId="Equation.2">
              <p:embed/>
            </p:oleObj>
          </a:graphicData>
        </a:graphic>
      </p:graphicFrame>
      <p:graphicFrame>
        <p:nvGraphicFramePr>
          <p:cNvPr id="7191" name="Object 23"/>
          <p:cNvGraphicFramePr>
            <a:graphicFrameLocks/>
          </p:cNvGraphicFramePr>
          <p:nvPr/>
        </p:nvGraphicFramePr>
        <p:xfrm>
          <a:off x="366713" y="5227638"/>
          <a:ext cx="2840037" cy="892175"/>
        </p:xfrm>
        <a:graphic>
          <a:graphicData uri="http://schemas.openxmlformats.org/presentationml/2006/ole">
            <p:oleObj spid="_x0000_s7191" name="Equation" r:id="rId8" imgW="2933640" imgH="965160" progId="Equation.2">
              <p:embed/>
            </p:oleObj>
          </a:graphicData>
        </a:graphic>
      </p:graphicFrame>
      <p:graphicFrame>
        <p:nvGraphicFramePr>
          <p:cNvPr id="7192" name="Object 24"/>
          <p:cNvGraphicFramePr>
            <a:graphicFrameLocks/>
          </p:cNvGraphicFramePr>
          <p:nvPr/>
        </p:nvGraphicFramePr>
        <p:xfrm>
          <a:off x="4344988" y="5227638"/>
          <a:ext cx="2971800" cy="901700"/>
        </p:xfrm>
        <a:graphic>
          <a:graphicData uri="http://schemas.openxmlformats.org/presentationml/2006/ole">
            <p:oleObj spid="_x0000_s7192" name="Equation" r:id="rId9" imgW="3060360" imgH="965160" progId="Equation.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/>
          </p:cNvGraphicFramePr>
          <p:nvPr/>
        </p:nvGraphicFramePr>
        <p:xfrm>
          <a:off x="1760538" y="242888"/>
          <a:ext cx="5432425" cy="1304925"/>
        </p:xfrm>
        <a:graphic>
          <a:graphicData uri="http://schemas.openxmlformats.org/presentationml/2006/ole">
            <p:oleObj spid="_x0000_s8194" name="Equation" r:id="rId3" imgW="5460840" imgH="1333440" progId="Equation.2">
              <p:embed/>
            </p:oleObj>
          </a:graphicData>
        </a:graphic>
      </p:graphicFrame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050925" y="1706563"/>
            <a:ext cx="7372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Sarnaselt saame avaldada ka H2PO4, HPO4 ja PO4 kontsentratsioonid</a:t>
            </a:r>
          </a:p>
          <a:p>
            <a:pPr defTabSz="762000"/>
            <a:r>
              <a:rPr lang="en-GB"/>
              <a:t>vesinikioonide kontsentratsioonist ja happelisuse konstantidest</a:t>
            </a:r>
          </a:p>
        </p:txBody>
      </p:sp>
      <p:graphicFrame>
        <p:nvGraphicFramePr>
          <p:cNvPr id="8196" name="Object 4"/>
          <p:cNvGraphicFramePr>
            <a:graphicFrameLocks/>
          </p:cNvGraphicFramePr>
          <p:nvPr/>
        </p:nvGraphicFramePr>
        <p:xfrm>
          <a:off x="534988" y="2971800"/>
          <a:ext cx="8220075" cy="3810000"/>
        </p:xfrm>
        <a:graphic>
          <a:graphicData uri="http://schemas.openxmlformats.org/presentationml/2006/ole">
            <p:oleObj spid="_x0000_s8196" name="Chart" r:id="rId4" imgW="9305640" imgH="5721120" progId="Excel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2"/>
          <p:cNvGraphicFramePr>
            <a:graphicFrameLocks/>
          </p:cNvGraphicFramePr>
          <p:nvPr/>
        </p:nvGraphicFramePr>
        <p:xfrm>
          <a:off x="-85725" y="792163"/>
          <a:ext cx="9296400" cy="5711825"/>
        </p:xfrm>
        <a:graphic>
          <a:graphicData uri="http://schemas.openxmlformats.org/presentationml/2006/ole">
            <p:oleObj spid="_x0000_s9218" name="Chart" r:id="rId3" imgW="9305640" imgH="5721120" progId="Excel.Chart.8">
              <p:embed followColorScheme="full"/>
            </p:oleObj>
          </a:graphicData>
        </a:graphic>
      </p:graphicFrame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65125" y="242888"/>
            <a:ext cx="80152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2800"/>
              <a:t>Sidrunhappe juhtum (kui pKa väärtused on lähedased).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2" name="Object 2"/>
          <p:cNvGraphicFramePr>
            <a:graphicFrameLocks/>
          </p:cNvGraphicFramePr>
          <p:nvPr/>
        </p:nvGraphicFramePr>
        <p:xfrm>
          <a:off x="93663" y="641350"/>
          <a:ext cx="8937625" cy="5556250"/>
        </p:xfrm>
        <a:graphic>
          <a:graphicData uri="http://schemas.openxmlformats.org/presentationml/2006/ole">
            <p:oleObj spid="_x0000_s10242" name="ACD ChemSketch 2.0" r:id="rId3" imgW="9723240" imgH="6049800" progId="ACD.ChemSketch.20">
              <p:embed/>
            </p:oleObj>
          </a:graphicData>
        </a:graphic>
      </p:graphicFrame>
      <p:sp>
        <p:nvSpPr>
          <p:cNvPr id="10243" name="Arc 3"/>
          <p:cNvSpPr>
            <a:spLocks/>
          </p:cNvSpPr>
          <p:nvPr/>
        </p:nvSpPr>
        <p:spPr bwMode="auto">
          <a:xfrm>
            <a:off x="2819400" y="4344988"/>
            <a:ext cx="3273425" cy="1681162"/>
          </a:xfrm>
          <a:custGeom>
            <a:avLst/>
            <a:gdLst>
              <a:gd name="G0" fmla="+- 21590 0 0"/>
              <a:gd name="G1" fmla="+- 21600 0 0"/>
              <a:gd name="G2" fmla="+- 21600 0 0"/>
              <a:gd name="T0" fmla="*/ 0 w 43165"/>
              <a:gd name="T1" fmla="*/ 20927 h 21600"/>
              <a:gd name="T2" fmla="*/ 43165 w 43165"/>
              <a:gd name="T3" fmla="*/ 20559 h 21600"/>
              <a:gd name="T4" fmla="*/ 21590 w 4316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165" h="21600" fill="none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</a:path>
              <a:path w="43165" h="21600" stroke="0" extrusionOk="0">
                <a:moveTo>
                  <a:pt x="0" y="20927"/>
                </a:moveTo>
                <a:cubicBezTo>
                  <a:pt x="364" y="9265"/>
                  <a:pt x="9922" y="-1"/>
                  <a:pt x="21590" y="0"/>
                </a:cubicBezTo>
                <a:cubicBezTo>
                  <a:pt x="33114" y="0"/>
                  <a:pt x="42609" y="9047"/>
                  <a:pt x="43164" y="20559"/>
                </a:cubicBezTo>
                <a:lnTo>
                  <a:pt x="2159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879725" y="5821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546725" y="5745163"/>
            <a:ext cx="43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14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5089525" y="4678363"/>
            <a:ext cx="311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7</a:t>
            </a: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022725" y="5075238"/>
            <a:ext cx="681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 sz="3200"/>
              <a:t>pH</a:t>
            </a: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441325" y="40687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pKa=0.7</a:t>
            </a: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1965325" y="18589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pKa=2.9</a:t>
            </a:r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5241925" y="20113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pKa=6.3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7070725" y="3687763"/>
            <a:ext cx="10683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pKa=9.6</a:t>
            </a: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3717925" y="4449763"/>
            <a:ext cx="501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defTabSz="762000"/>
            <a:r>
              <a:rPr lang="en-GB"/>
              <a:t>3.5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618</TotalTime>
  <Words>191</Words>
  <Application>Microsoft Office PowerPoint</Application>
  <PresentationFormat>On-screen Show (4:3)</PresentationFormat>
  <Paragraphs>86</Paragraphs>
  <Slides>12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Default Design</vt:lpstr>
      <vt:lpstr>Document</vt:lpstr>
      <vt:lpstr>ChemSketch</vt:lpstr>
      <vt:lpstr>Equation</vt:lpstr>
      <vt:lpstr>Chart</vt:lpstr>
      <vt:lpstr>ACD ChemSketch 2.0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KBFI</dc:creator>
  <cp:lastModifiedBy>Acer</cp:lastModifiedBy>
  <cp:revision>11</cp:revision>
  <dcterms:created xsi:type="dcterms:W3CDTF">2003-12-08T14:58:59Z</dcterms:created>
  <dcterms:modified xsi:type="dcterms:W3CDTF">2015-09-18T13:47:43Z</dcterms:modified>
</cp:coreProperties>
</file>