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0FEDD-9093-4DE7-9A0B-BFD6E7362E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3BC6F-8555-4B6C-BA93-D1A413B3B99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B8831-E120-4733-BDB3-04304633B2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C9677B-AE5E-4901-B481-DDE20F94B9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C3921-2A1A-4E83-9170-CF7B1546729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83240-9B0F-45F8-A825-85DE59FA007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9429A8-7284-4AFB-A330-3A3ED03785B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FD3F9-ED24-4827-B255-4753CBF2C65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ECC82-1844-4B70-9677-254A0B2B1B1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64996-D1BD-432D-898A-7B1D279E77F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6BC6A8-5EDF-432C-BFEB-F75EC7F3C12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ECC20-1C58-45C3-A0FA-957406A6388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fld id="{610DA3F7-452C-44F5-AB0E-BAE9D0431559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193925" y="868363"/>
            <a:ext cx="42227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4000"/>
              <a:t>Fosforhappe estrite </a:t>
            </a:r>
          </a:p>
          <a:p>
            <a:pPr defTabSz="762000"/>
            <a:r>
              <a:rPr lang="en-GB" sz="4000"/>
              <a:t>orgaaniline keemia.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279525" y="2955925"/>
            <a:ext cx="23653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Kirjandus:</a:t>
            </a:r>
          </a:p>
          <a:p>
            <a:pPr defTabSz="762000"/>
            <a:r>
              <a:rPr lang="en-GB"/>
              <a:t>4.4.html, 4.5.html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651125" y="365125"/>
            <a:ext cx="2536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Fosforhappe estrid.</a:t>
            </a:r>
          </a:p>
        </p:txBody>
      </p:sp>
      <p:pic>
        <p:nvPicPr>
          <p:cNvPr id="12291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4138" y="1189038"/>
            <a:ext cx="555466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1570038" y="3016250"/>
            <a:ext cx="5656262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800"/>
              <a:t>Nukleiinhapetes sisaldub kahte tüüpi fosforhappe derivaate </a:t>
            </a:r>
            <a:br>
              <a:rPr lang="en-GB" sz="1800"/>
            </a:br>
            <a:r>
              <a:rPr lang="en-GB" sz="1800"/>
              <a:t>- fosfomonoestrid ja fosfodiestrid.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249238" y="3919538"/>
            <a:ext cx="86201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5’-terminaalsed fosfaatrühmad DNA-s ja RNA-s ning 3’-terminaalsed fosfaatrühmad DNA-s ja RNA-s </a:t>
            </a:r>
            <a:br>
              <a:rPr lang="en-GB" sz="1600"/>
            </a:br>
            <a:r>
              <a:rPr lang="en-GB" sz="1600"/>
              <a:t>ning 2’-terminaalne fosfaatrühm RNA-s on fosfo</a:t>
            </a:r>
            <a:r>
              <a:rPr lang="en-GB" sz="1600" b="1"/>
              <a:t>mono</a:t>
            </a:r>
            <a:r>
              <a:rPr lang="en-GB" sz="1600"/>
              <a:t>estrid. </a:t>
            </a:r>
          </a:p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Nukleotiididevahelised fosfaadid on fosfo</a:t>
            </a:r>
            <a:r>
              <a:rPr lang="en-GB" sz="1600" b="1"/>
              <a:t>di</a:t>
            </a:r>
            <a:r>
              <a:rPr lang="en-GB" sz="1600"/>
              <a:t>estrid. </a:t>
            </a:r>
            <a:br>
              <a:rPr lang="en-GB" sz="1600"/>
            </a:br>
            <a:r>
              <a:rPr lang="en-GB" sz="1600"/>
              <a:t>3’-terminaalsed 2’,3’-tsüklofosfaadid RNA puhul tsüklilised fosfodiestrid. </a:t>
            </a:r>
            <a:br>
              <a:rPr lang="en-GB" sz="1600"/>
            </a:br>
            <a:r>
              <a:rPr lang="en-GB" sz="1600"/>
              <a:t>Käsitledes terminaalsete fosfaatide reaktsioone </a:t>
            </a:r>
            <a:br>
              <a:rPr lang="en-GB" sz="1600"/>
            </a:br>
            <a:r>
              <a:rPr lang="en-GB" sz="1600"/>
              <a:t>puutume veel kokku mittelooduslike nukleiinhapete 5'- ja 3'-estritega. </a:t>
            </a:r>
          </a:p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Samuti ei saa me mööda fosfo</a:t>
            </a:r>
            <a:r>
              <a:rPr lang="en-GB" sz="1600" b="1"/>
              <a:t>tri</a:t>
            </a:r>
            <a:r>
              <a:rPr lang="en-GB" sz="1600"/>
              <a:t>estritest (oligonukleotiidide keemiline süntees!)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138" y="203200"/>
            <a:ext cx="3886200" cy="644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4425" y="781050"/>
            <a:ext cx="2943225" cy="528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69925" y="288925"/>
            <a:ext cx="71628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Monoalküülfosfaatide hüdrolüüs. </a:t>
            </a:r>
          </a:p>
          <a:p>
            <a:pPr defTabSz="762000"/>
            <a:r>
              <a:rPr lang="en-GB" sz="1600"/>
              <a:t>(kirjeldab täielikult nukleotiidide hüdrolüüsi)</a:t>
            </a:r>
          </a:p>
          <a:p>
            <a:pPr defTabSz="762000"/>
            <a:endParaRPr lang="en-GB" sz="1600"/>
          </a:p>
          <a:p>
            <a:pPr defTabSz="762000"/>
            <a:r>
              <a:rPr lang="en-GB" sz="1600"/>
              <a:t>Monometüülfosfaadi hüdrolüüsi kiiruskonstandi sõltuvus pH-st on keeruline: </a:t>
            </a:r>
          </a:p>
          <a:p>
            <a:pPr defTabSz="762000"/>
            <a:r>
              <a:rPr lang="en-GB" sz="1600"/>
              <a:t>Leeliselise pH juures on MMF stabiilne, pH 4 juures on kiirus maksimaalne, </a:t>
            </a:r>
          </a:p>
          <a:p>
            <a:pPr defTabSz="762000"/>
            <a:r>
              <a:rPr lang="en-GB" sz="1600"/>
              <a:t>pH~1 juures on miinimum ja keskkonna happelisuse suurenemisel kiirus kasvab jälle.</a:t>
            </a:r>
          </a:p>
          <a:p>
            <a:pPr defTabSz="762000"/>
            <a:endParaRPr lang="en-GB" sz="1600"/>
          </a:p>
        </p:txBody>
      </p:sp>
      <p:pic>
        <p:nvPicPr>
          <p:cNvPr id="14339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6300" y="2052638"/>
            <a:ext cx="7381875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366713" y="4216400"/>
            <a:ext cx="85217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400"/>
              <a:t>Hüdrolüüsi kiiruse sõltuvus pH-st seotud MMF dissotsiatsioonikonstantidega (pK1=1.54 ja pK2=6.31). </a:t>
            </a:r>
          </a:p>
          <a:p>
            <a:pPr defTabSz="762000"/>
            <a:r>
              <a:rPr lang="en-GB" sz="1400"/>
              <a:t>Dianioon on absoluutselt stabiilne, monoanioon kõige kiiremini hüdrolüüsuv vorm (monoaniooni kontsentratsioon </a:t>
            </a:r>
          </a:p>
          <a:p>
            <a:pPr defTabSz="762000"/>
            <a:r>
              <a:rPr lang="en-GB" sz="1400"/>
              <a:t>ongi pH~4 juures maksimaalne), neutraalne vorm hüdrolüüsub monoanioonist umbes 100 korda väiksema kiirusega, </a:t>
            </a:r>
          </a:p>
          <a:p>
            <a:pPr defTabSz="762000"/>
            <a:r>
              <a:rPr lang="en-GB" sz="1400"/>
              <a:t>kiiruskonstandi suurenemine pH&lt;1 on tingitud MMF konjugeeritud happe hüdrolüüsist. </a:t>
            </a:r>
          </a:p>
          <a:p>
            <a:pPr defTabSz="762000"/>
            <a:r>
              <a:rPr lang="en-GB" sz="1400"/>
              <a:t>Konjugeeritud hape on mõnevõrra stabiilsem, kui monoanioon.</a:t>
            </a:r>
          </a:p>
          <a:p>
            <a:pPr defTabSz="762000"/>
            <a:r>
              <a:rPr lang="en-GB" sz="1400"/>
              <a:t>Monoaniooni hüdrolüüs kulgeb SN1 mehhanismi järgi, intermediaadiks postuleeritakse monomeerse </a:t>
            </a:r>
          </a:p>
          <a:p>
            <a:pPr defTabSz="762000"/>
            <a:r>
              <a:rPr lang="en-GB" sz="1400"/>
              <a:t>metafosfaadi teket (viimase tekkimist ei ole küll kunagi eksperimentaalselt tõestatud). </a:t>
            </a:r>
          </a:p>
          <a:p>
            <a:pPr defTabSz="762000"/>
            <a:endParaRPr lang="en-GB" sz="1400"/>
          </a:p>
          <a:p>
            <a:pPr defTabSz="762000"/>
            <a:r>
              <a:rPr lang="en-GB" sz="1400"/>
              <a:t>Nii nukleosiid-5'-fosfaadid, kui ka nukleosiid-3'(2')-fosfaadid hüdrolüüsuvad analoogselt alküülfosfaatidega. </a:t>
            </a:r>
          </a:p>
          <a:p>
            <a:pPr defTabSz="762000"/>
            <a:r>
              <a:rPr lang="en-GB" sz="1400"/>
              <a:t>Loomulikult tuleb teha siinkohal järgmine märkus: pH&lt;1 juures on puriinnukleotiidide N-glükosiidsideme</a:t>
            </a:r>
          </a:p>
          <a:p>
            <a:pPr defTabSz="762000"/>
            <a:r>
              <a:rPr lang="en-GB" sz="1400"/>
              <a:t>lagunemise kiirus suurem, kui defosforüleerimise kiirus.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441325" y="303213"/>
            <a:ext cx="81978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Ribonukleosiid-3'(2')-fosfaatide defosforüleerimist neutraalses keskkonnas katalüüsivad tooriumi, </a:t>
            </a:r>
          </a:p>
          <a:p>
            <a:pPr defTabSz="762000"/>
            <a:r>
              <a:rPr lang="en-GB" sz="1600"/>
              <a:t>tsirkooniumi, plii, lantaani soolad ja hüdroksiidid. </a:t>
            </a:r>
          </a:p>
          <a:p>
            <a:pPr defTabSz="762000"/>
            <a:r>
              <a:rPr lang="en-GB" sz="1600"/>
              <a:t> 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41325" y="2741613"/>
            <a:ext cx="84994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Ribonukleosiid-3'-fosfaadi hüdrolüüsiga happelises keskkonnas kaasneb </a:t>
            </a:r>
          </a:p>
          <a:p>
            <a:pPr defTabSz="762000"/>
            <a:r>
              <a:rPr lang="en-GB" sz="1600"/>
              <a:t>ribonukleosiid-2'-fosfaadi teke (ja vastupidi!), mida põhjustab ribonukleosiid-2',3'-tsüklofosfaadi teke.</a:t>
            </a:r>
          </a:p>
        </p:txBody>
      </p:sp>
      <p:pic>
        <p:nvPicPr>
          <p:cNvPr id="1536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6413" y="933450"/>
            <a:ext cx="49720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3881438"/>
            <a:ext cx="5172075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2727325" y="365125"/>
            <a:ext cx="290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Fosforhappe diesterid.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974725" y="1141413"/>
            <a:ext cx="6823075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Fosforhappe diestrid on tugevad happed ühe dissotsiatsioonikonstandiga (pK~1). </a:t>
            </a:r>
          </a:p>
          <a:p>
            <a:pPr defTabSz="762000"/>
            <a:r>
              <a:rPr lang="en-GB" sz="1600"/>
              <a:t>Fosfodiestrid lagunevad ainult happelises keskkonnas. </a:t>
            </a:r>
          </a:p>
          <a:p>
            <a:pPr defTabSz="762000"/>
            <a:r>
              <a:rPr lang="en-GB" sz="1600"/>
              <a:t>Neutraalses ja leeliselises keskkonnas dialküülfosfaadid on stabiilsed. </a:t>
            </a:r>
          </a:p>
          <a:p>
            <a:pPr defTabSz="762000"/>
            <a:r>
              <a:rPr lang="en-GB" sz="1600"/>
              <a:t>Dimetüülfosfaadi kui tüüpilise esindaja hüdrolüüsi pH-sõltuvus (100 degrees) </a:t>
            </a:r>
          </a:p>
          <a:p>
            <a:pPr defTabSz="762000"/>
            <a:r>
              <a:rPr lang="en-GB" sz="1600"/>
              <a:t>on toodud graafikul:</a:t>
            </a:r>
          </a:p>
        </p:txBody>
      </p:sp>
      <p:pic>
        <p:nvPicPr>
          <p:cNvPr id="1638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2767013"/>
            <a:ext cx="220186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403725" y="2817813"/>
            <a:ext cx="427037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Seega: kui dialküülfosfaat hüdrolüüsub, siis</a:t>
            </a:r>
          </a:p>
          <a:p>
            <a:pPr defTabSz="762000"/>
            <a:r>
              <a:rPr lang="en-GB" sz="1600"/>
              <a:t>on see tingitud alati põhjustatud asendaja erilistest</a:t>
            </a:r>
          </a:p>
          <a:p>
            <a:pPr defTabSz="762000"/>
            <a:r>
              <a:rPr lang="en-GB" sz="1600"/>
              <a:t>omadustest!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050925" y="441325"/>
            <a:ext cx="7858125" cy="387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Trialküülfosfaadid.</a:t>
            </a:r>
          </a:p>
          <a:p>
            <a:pPr defTabSz="762000"/>
            <a:endParaRPr lang="en-GB" sz="1600"/>
          </a:p>
          <a:p>
            <a:pPr defTabSz="762000"/>
            <a:r>
              <a:rPr lang="en-GB" sz="1600"/>
              <a:t>Erinevalt mono- ja dialküülfosfaatidest hüdrolüüsuvad trialküülfosfaadid nii happelises, </a:t>
            </a:r>
          </a:p>
          <a:p>
            <a:pPr defTabSz="762000"/>
            <a:r>
              <a:rPr lang="en-GB" sz="1600"/>
              <a:t>kui ka leeliselises keskkonnas.</a:t>
            </a:r>
          </a:p>
          <a:p>
            <a:pPr defTabSz="762000"/>
            <a:r>
              <a:rPr lang="en-GB" sz="1600"/>
              <a:t>Trialküülfosfaadid on neutraalsed molekulid. </a:t>
            </a:r>
          </a:p>
          <a:p>
            <a:pPr defTabSz="762000"/>
            <a:r>
              <a:rPr lang="en-GB" sz="1600"/>
              <a:t>Leeliselises keskkonnas atakeerib hüdroksüülioon fosfori aatomit (negatiivne laeng puudub!). </a:t>
            </a:r>
          </a:p>
          <a:p>
            <a:pPr defTabSz="762000"/>
            <a:r>
              <a:rPr lang="en-GB" sz="1600"/>
              <a:t>Neutraalses ja happelises keskkonnas hüdrolüüsi kiirus praktiliselt ei sõltu pH-st. </a:t>
            </a:r>
          </a:p>
          <a:p>
            <a:pPr defTabSz="762000"/>
            <a:r>
              <a:rPr lang="en-GB" sz="1600"/>
              <a:t>Tegelikult on siin tegemist hoopis lahusti alküleerimisega - trimetüülfosfaat on tuntud, </a:t>
            </a:r>
          </a:p>
          <a:p>
            <a:pPr defTabSz="762000"/>
            <a:r>
              <a:rPr lang="en-GB" sz="1600"/>
              <a:t>kui metüleeriv agent, küll mõnevõrra nõrgem kui dimetüülsulfaat. </a:t>
            </a:r>
          </a:p>
          <a:p>
            <a:pPr defTabSz="762000"/>
            <a:r>
              <a:rPr lang="en-GB" sz="1600"/>
              <a:t>Kui trialküüfosfaadil on üks metüülrühm ja kaks tavalist alküülrühma, </a:t>
            </a:r>
          </a:p>
          <a:p>
            <a:pPr defTabSz="762000"/>
            <a:r>
              <a:rPr lang="en-GB" sz="1600"/>
              <a:t>siis on toimub metüleerimine - selle asjaolu kasutatakse oligonukleotiidide sünteesis </a:t>
            </a:r>
          </a:p>
          <a:p>
            <a:pPr defTabSz="762000"/>
            <a:r>
              <a:rPr lang="en-GB" sz="1600"/>
              <a:t>metüülrühmi nukleotiididevahelise sideme kaitserühmana. </a:t>
            </a:r>
          </a:p>
          <a:p>
            <a:pPr defTabSz="762000"/>
            <a:r>
              <a:rPr lang="en-GB" sz="1600"/>
              <a:t>Samas on aga võimalik sünteesitava oligonukleotiidi heterotsüklite metüleerumine, </a:t>
            </a:r>
          </a:p>
          <a:p>
            <a:pPr defTabSz="762000"/>
            <a:r>
              <a:rPr lang="en-GB" sz="1600"/>
              <a:t>mistõttu oligonukleotiidide sünteesil eelistatakse alternatiivseid kaitserühmi. </a:t>
            </a:r>
          </a:p>
          <a:p>
            <a:pPr defTabSz="762000"/>
            <a:endParaRPr lang="en-GB" sz="1600"/>
          </a:p>
        </p:txBody>
      </p:sp>
      <p:graphicFrame>
        <p:nvGraphicFramePr>
          <p:cNvPr id="17411" name="Object 3"/>
          <p:cNvGraphicFramePr>
            <a:graphicFrameLocks/>
          </p:cNvGraphicFramePr>
          <p:nvPr/>
        </p:nvGraphicFramePr>
        <p:xfrm>
          <a:off x="1241425" y="4379913"/>
          <a:ext cx="6642100" cy="1887537"/>
        </p:xfrm>
        <a:graphic>
          <a:graphicData uri="http://schemas.openxmlformats.org/presentationml/2006/ole">
            <p:oleObj spid="_x0000_s17411" name="ACD ChemSketch 2.0" r:id="rId3" imgW="4437000" imgH="12682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879725" y="365125"/>
            <a:ext cx="2105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Arüülfosfaadid.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976313" y="1141413"/>
            <a:ext cx="70802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Arüülfosfaadid on alküülfosfaatidest tunduvalt labiilsemad leeliselises keskkonnas. </a:t>
            </a:r>
          </a:p>
          <a:p>
            <a:pPr defTabSz="762000"/>
            <a:r>
              <a:rPr lang="en-GB" sz="1600"/>
              <a:t>See on tingitud tekkiva piirituse tunduvalt suuremast happelisusest </a:t>
            </a:r>
          </a:p>
          <a:p>
            <a:pPr defTabSz="762000"/>
            <a:r>
              <a:rPr lang="en-GB" sz="1600"/>
              <a:t>(alifaatsete piirituste pKa~15, fenoolidel pK~10). </a:t>
            </a:r>
          </a:p>
          <a:p>
            <a:pPr defTabSz="762000"/>
            <a:r>
              <a:rPr lang="en-GB" sz="1600"/>
              <a:t>Mida väiksemat pK väärtust vabanev fenool omab, seda kiiremini toimub hüdrolüüs </a:t>
            </a:r>
          </a:p>
          <a:p>
            <a:pPr defTabSz="762000"/>
            <a:r>
              <a:rPr lang="en-GB" sz="1600"/>
              <a:t>leeliselises keskkonnas. </a:t>
            </a:r>
          </a:p>
          <a:p>
            <a:pPr defTabSz="762000"/>
            <a:endParaRPr lang="en-GB" sz="1600"/>
          </a:p>
          <a:p>
            <a:pPr defTabSz="762000"/>
            <a:r>
              <a:rPr lang="en-GB" sz="1600"/>
              <a:t>Tänu arüülfosfaatide drastiliselt suuremale labiilsusele kasutatakse arüülrühmi </a:t>
            </a:r>
          </a:p>
          <a:p>
            <a:pPr defTabSz="762000"/>
            <a:r>
              <a:rPr lang="en-GB" sz="1600"/>
              <a:t>nukleotiididevahelise diesterrühma kaitserühmadena oligonukleotiidide sünteesis.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651125" y="655638"/>
            <a:ext cx="310515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200">
                <a:latin typeface="Symbol" pitchFamily="18" charset="2"/>
              </a:rPr>
              <a:t>b</a:t>
            </a:r>
            <a:r>
              <a:rPr lang="en-GB" sz="3200"/>
              <a:t>-elimineerimine.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88925" y="1293813"/>
            <a:ext cx="8474075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Tavalistest mono- di ja trialküülfosfaatidest erinevalt käituvad leeliselises keskkonnas dramaatiliselt </a:t>
            </a:r>
          </a:p>
          <a:p>
            <a:pPr defTabSz="762000"/>
            <a:r>
              <a:rPr lang="en-GB" sz="1600"/>
              <a:t>erinevalt sellised fosfaadid, mille alküülrühmal on </a:t>
            </a:r>
            <a:r>
              <a:rPr lang="en-GB" sz="1600">
                <a:latin typeface="Symbol" pitchFamily="18" charset="2"/>
              </a:rPr>
              <a:t>b</a:t>
            </a:r>
            <a:r>
              <a:rPr lang="en-GB" sz="1600"/>
              <a:t>-positsioonis elektronegatiivsed asendajad nagu </a:t>
            </a:r>
          </a:p>
          <a:p>
            <a:pPr defTabSz="762000"/>
            <a:r>
              <a:rPr lang="en-GB" sz="1600"/>
              <a:t>C</a:t>
            </a:r>
            <a:r>
              <a:rPr lang="en-GB">
                <a:latin typeface="Symbol" pitchFamily="18" charset="2"/>
              </a:rPr>
              <a:t>º</a:t>
            </a:r>
            <a:r>
              <a:rPr lang="en-GB" sz="1600"/>
              <a:t>N, (C=O)OH, (C=O)OR.</a:t>
            </a:r>
          </a:p>
          <a:p>
            <a:pPr defTabSz="762000"/>
            <a:endParaRPr lang="en-GB" sz="1600"/>
          </a:p>
          <a:p>
            <a:pPr defTabSz="762000"/>
            <a:r>
              <a:rPr lang="en-GB" sz="1600"/>
              <a:t>Vesinikuaatomid </a:t>
            </a:r>
            <a:r>
              <a:rPr lang="en-GB" sz="1600">
                <a:latin typeface="Symbol" pitchFamily="18" charset="2"/>
              </a:rPr>
              <a:t>b</a:t>
            </a:r>
            <a:r>
              <a:rPr lang="en-GB" sz="1600"/>
              <a:t>-positsioonis on elektronegatiivse asendaja mõjul "aktiivsed". </a:t>
            </a:r>
          </a:p>
          <a:p>
            <a:pPr defTabSz="762000"/>
            <a:r>
              <a:rPr lang="en-GB" sz="1600"/>
              <a:t>Hüdroksüülioon või teine piisavalt tugev alus (ka alifaatsed amiinid) seob </a:t>
            </a:r>
            <a:r>
              <a:rPr lang="en-GB" sz="1600">
                <a:latin typeface="Symbol" pitchFamily="18" charset="2"/>
              </a:rPr>
              <a:t>b</a:t>
            </a:r>
            <a:r>
              <a:rPr lang="en-GB" sz="1600"/>
              <a:t>-positsioonis oleva </a:t>
            </a:r>
          </a:p>
          <a:p>
            <a:pPr defTabSz="762000"/>
            <a:r>
              <a:rPr lang="en-GB" sz="1600"/>
              <a:t>prootoni ja samaaegselt moodustub b- ja a-süsiniku aatomite vahele kaksikside ja fosfaat elimineerub </a:t>
            </a:r>
          </a:p>
          <a:p>
            <a:pPr defTabSz="762000"/>
            <a:r>
              <a:rPr lang="en-GB" sz="1600"/>
              <a:t>anioonina:</a:t>
            </a:r>
          </a:p>
        </p:txBody>
      </p:sp>
      <p:pic>
        <p:nvPicPr>
          <p:cNvPr id="19460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3" y="3556000"/>
            <a:ext cx="8859837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593725" y="5280025"/>
            <a:ext cx="7893050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400"/>
              <a:t>Toodud näide ei ole juhuslikult toodud b-tsüaanetüülfosfaadiga - tsüaanoetanoolist moodustunud fosfoestrit </a:t>
            </a:r>
          </a:p>
          <a:p>
            <a:pPr defTabSz="762000"/>
            <a:r>
              <a:rPr lang="en-GB" sz="1400"/>
              <a:t>kasutatakse laialdaselt oligonukleotiidide keemilisel sünteesil, lisaks nukleotiididevahelise kaitserühmana </a:t>
            </a:r>
          </a:p>
          <a:p>
            <a:pPr defTabSz="762000"/>
            <a:r>
              <a:rPr lang="en-GB" sz="1400"/>
              <a:t>amidofosfiitmeetodil, kui  ka 5'-terminaalse fosfaadi keemilisel sünteesil.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517525" y="496888"/>
            <a:ext cx="7307263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2000">
                <a:latin typeface="Symbol" pitchFamily="18" charset="2"/>
              </a:rPr>
              <a:t>b</a:t>
            </a:r>
            <a:r>
              <a:rPr lang="en-GB" sz="2000"/>
              <a:t>-elimineerimine on ka reaktsioon, mis võimaldab oligonukleotiidide </a:t>
            </a:r>
            <a:br>
              <a:rPr lang="en-GB" sz="2000"/>
            </a:br>
            <a:r>
              <a:rPr lang="en-GB" sz="2000"/>
              <a:t>sekveneerimise.</a:t>
            </a:r>
            <a:r>
              <a:rPr lang="en-GB" sz="2000">
                <a:latin typeface="Symbol" pitchFamily="18" charset="2"/>
              </a:rPr>
              <a:t> </a:t>
            </a:r>
            <a:r>
              <a:rPr lang="en-GB" sz="2000"/>
              <a:t>N-glükosiidsideme lõhkumisega tekib samuti aine, </a:t>
            </a:r>
            <a:br>
              <a:rPr lang="en-GB" sz="2000"/>
            </a:br>
            <a:r>
              <a:rPr lang="en-GB" sz="2000"/>
              <a:t>mis eksisteerib osaliselt vormis, kus 3'-fosfaadi suhtes </a:t>
            </a:r>
            <a:r>
              <a:rPr lang="en-GB" sz="2000">
                <a:latin typeface="Symbol" pitchFamily="18" charset="2"/>
              </a:rPr>
              <a:t>b</a:t>
            </a:r>
            <a:r>
              <a:rPr lang="en-GB" sz="2000"/>
              <a:t>-positsioonis </a:t>
            </a:r>
            <a:br>
              <a:rPr lang="en-GB" sz="2000"/>
            </a:br>
            <a:r>
              <a:rPr lang="en-GB" sz="2000"/>
              <a:t>asub elektronegatiivne asendaja</a:t>
            </a:r>
            <a:r>
              <a:rPr lang="en-GB" sz="2000">
                <a:latin typeface="Symbol" pitchFamily="18" charset="2"/>
              </a:rPr>
              <a:t>. </a:t>
            </a:r>
          </a:p>
        </p:txBody>
      </p:sp>
      <p:graphicFrame>
        <p:nvGraphicFramePr>
          <p:cNvPr id="20483" name="Object 3"/>
          <p:cNvGraphicFramePr>
            <a:graphicFrameLocks/>
          </p:cNvGraphicFramePr>
          <p:nvPr/>
        </p:nvGraphicFramePr>
        <p:xfrm>
          <a:off x="1300163" y="2243138"/>
          <a:ext cx="6513512" cy="3101975"/>
        </p:xfrm>
        <a:graphic>
          <a:graphicData uri="http://schemas.openxmlformats.org/presentationml/2006/ole">
            <p:oleObj spid="_x0000_s20483" name="ACD ChemSketch 2.0" r:id="rId3" imgW="8696160" imgH="414792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400" y="2209800"/>
            <a:ext cx="7815263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000125"/>
            <a:ext cx="7305675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2528888"/>
            <a:ext cx="349567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4479925" y="2490788"/>
            <a:ext cx="39989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Fosforhappe estrites on fosforiaatom </a:t>
            </a:r>
          </a:p>
          <a:p>
            <a:pPr defTabSz="762000"/>
            <a:r>
              <a:rPr lang="en-GB" sz="1800"/>
              <a:t>tetraheedrililine sarnaselt alifaatsete (sp3)</a:t>
            </a:r>
          </a:p>
          <a:p>
            <a:pPr defTabSz="762000"/>
            <a:r>
              <a:rPr lang="en-GB" sz="1800"/>
              <a:t>süsinikuühenditega.</a:t>
            </a: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746125" y="4014788"/>
            <a:ext cx="79041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sp2 süsinikuühendites on kolm sigma-sidet on ühes tasapinnas ning </a:t>
            </a:r>
          </a:p>
          <a:p>
            <a:pPr defTabSz="762000"/>
            <a:r>
              <a:rPr lang="en-GB" sz="1800"/>
              <a:t>pi-side on selle tasapinnaga perpendikulaarne. Fosfori puhul ei ole Pi-side </a:t>
            </a:r>
          </a:p>
          <a:p>
            <a:pPr defTabSz="762000"/>
            <a:r>
              <a:rPr lang="en-GB" sz="1800"/>
              <a:t>lokaliseeritud ainult fosforüülrühmal. Osaliselt on kaksiksidemed ka teised sidemed.</a:t>
            </a:r>
          </a:p>
          <a:p>
            <a:pPr defTabSz="762000"/>
            <a:r>
              <a:rPr lang="en-GB" sz="1800"/>
              <a:t>Dibensüülfosfaadis on P=O sideme kordsus 1.7 ja P-O sidemete kordsus 1.1. 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593725" y="5233988"/>
            <a:ext cx="8234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Fosfori aatom on süsinikuaatomiga võrreldes vähem elektronegatiivne (C - 2.5, P - 2.1),</a:t>
            </a:r>
          </a:p>
          <a:p>
            <a:pPr defTabSz="762000"/>
            <a:r>
              <a:rPr lang="en-GB" sz="1800"/>
              <a:t>mistõttu on P=O side C=O sidemest rohkem polariseeritud. </a:t>
            </a: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920750" y="768350"/>
            <a:ext cx="215900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1149350" y="539750"/>
            <a:ext cx="215900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1377950" y="539750"/>
            <a:ext cx="215900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1606550" y="539750"/>
            <a:ext cx="215900" cy="2159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822325" y="1012825"/>
            <a:ext cx="342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400"/>
              <a:t>2s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1355725" y="784225"/>
            <a:ext cx="361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400"/>
              <a:t>2p</a:t>
            </a: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 flipV="1">
            <a:off x="1066800" y="762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 flipV="1">
            <a:off x="990600" y="7620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V="1">
            <a:off x="1219200" y="533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2" name="Line 16"/>
          <p:cNvSpPr>
            <a:spLocks noChangeShapeType="1"/>
          </p:cNvSpPr>
          <p:nvPr/>
        </p:nvSpPr>
        <p:spPr bwMode="auto">
          <a:xfrm flipV="1">
            <a:off x="1447800" y="533400"/>
            <a:ext cx="0" cy="228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2117725" y="579438"/>
            <a:ext cx="4362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200"/>
              <a:t>Süsinikuaatomi välise elektronkihi struktuur. Puuduvad d-orbitaalid.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803525" y="365125"/>
            <a:ext cx="2241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Tsüklofosfaadid.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669925" y="1073150"/>
            <a:ext cx="77692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Etüleenfosfaat (5-liikmeline tsükkel) hüdrolüüsub kümme-sada miljonit korda kiiremini kui </a:t>
            </a:r>
            <a:br>
              <a:rPr lang="en-GB" sz="1600"/>
            </a:br>
            <a:r>
              <a:rPr lang="en-GB" sz="1600"/>
              <a:t>dimetüülfosfaat või propüleenfosfaat (6-liikmeline tsükkel) nii happelises keskkonnas kui ka </a:t>
            </a:r>
            <a:br>
              <a:rPr lang="en-GB" sz="1600"/>
            </a:br>
            <a:r>
              <a:rPr lang="en-GB" sz="1600"/>
              <a:t>leeliselises keskkonnas. Etüleenfosfaadi labiilsuse põhjustavad steerilised pinged, mis relakseeruvad üleminekuolekus. Kui leeliseline hüdrolüüs on praktiliselt pöördumatu, siis etüleenfosfaadi ja tema keerukamate analoogide (ribonukleosiid-2',3'-tsüklofosfaadid!) happeline hüdrolüüs on pöörduv ja selle protsessi keerukas mehhanism, mida tuntakse pseudorotatsiooni all, näiteks isomeerselt puhta ribonukleotiid-3'-fosfaadi isomeriseerumisele happelises keskkonnas (ribonukleotiid-2'-fosfaadiks)</a:t>
            </a:r>
          </a:p>
        </p:txBody>
      </p:sp>
      <p:pic>
        <p:nvPicPr>
          <p:cNvPr id="22532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6363" y="4491038"/>
            <a:ext cx="60769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14513" y="3281363"/>
            <a:ext cx="5505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1576388"/>
            <a:ext cx="6524625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1225" y="601663"/>
            <a:ext cx="47720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1139825" y="207963"/>
            <a:ext cx="6405563" cy="44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/>
              <a:t>Fosfodiestersideme hüdrolüüs ribonukleiinhapetes.</a:t>
            </a:r>
          </a:p>
        </p:txBody>
      </p:sp>
      <p:pic>
        <p:nvPicPr>
          <p:cNvPr id="25603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38" y="3822700"/>
            <a:ext cx="5564187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65125" y="890588"/>
            <a:ext cx="8450263" cy="25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A. Leeliseline hüdrolüüs</a:t>
            </a:r>
          </a:p>
          <a:p>
            <a:pPr defTabSz="762000"/>
            <a:r>
              <a:rPr lang="en-GB" sz="1600"/>
              <a:t>RNA erineb DNA-st fosfodiestersideme vahetus naabruses asuva hüdroksüülrühma poolest. </a:t>
            </a:r>
          </a:p>
          <a:p>
            <a:pPr defTabSz="762000"/>
            <a:r>
              <a:rPr lang="en-GB" sz="1600"/>
              <a:t>See orgaanilises keemias suhteliselt väheaktiivne funktsionaalne rühm põhjustab aga RNA </a:t>
            </a:r>
          </a:p>
          <a:p>
            <a:pPr defTabSz="762000"/>
            <a:r>
              <a:rPr lang="en-GB" sz="1600"/>
              <a:t>hüdrolüütilise labiilsuse. </a:t>
            </a:r>
          </a:p>
          <a:p>
            <a:pPr defTabSz="762000"/>
            <a:r>
              <a:rPr lang="en-GB" sz="1600"/>
              <a:t>Hüdroksüülioon ei atakeeri fosfori aatomit otse, vaid suurendades </a:t>
            </a:r>
            <a:r>
              <a:rPr lang="en-GB" sz="1600">
                <a:latin typeface="Symbol" pitchFamily="18" charset="2"/>
              </a:rPr>
              <a:t>b</a:t>
            </a:r>
            <a:r>
              <a:rPr lang="en-GB" sz="1600"/>
              <a:t>-positsioonis oleva OH-rühma </a:t>
            </a:r>
          </a:p>
          <a:p>
            <a:pPr defTabSz="762000"/>
            <a:r>
              <a:rPr lang="en-GB" sz="1600"/>
              <a:t>nukleofiilsust (viimase pK~12, seega ioniseerub) ning fosforit atakeerib viimane. Atakk saab olla </a:t>
            </a:r>
          </a:p>
          <a:p>
            <a:pPr defTabSz="762000"/>
            <a:r>
              <a:rPr lang="en-GB" sz="1600"/>
              <a:t>resultatiivne ainult kui sobivas asendis on olemas lahkuv rühm. Selleks ei saa olla </a:t>
            </a:r>
          </a:p>
          <a:p>
            <a:pPr defTabSz="762000"/>
            <a:r>
              <a:rPr lang="en-GB" sz="1600"/>
              <a:t>-O- ega ka -O-C(3’)H- rühm, ainult -O-R rühm. Moodustub juba vaadeldud viieliikmeline tsükkel, </a:t>
            </a:r>
          </a:p>
          <a:p>
            <a:pPr defTabSz="762000"/>
            <a:r>
              <a:rPr lang="en-GB" sz="1600"/>
              <a:t>mille ebastabiilsus on meile juba teada ja siin võivad lahkuva rühma rollis olla sama edukalt 2’- ja 3’-</a:t>
            </a:r>
          </a:p>
          <a:p>
            <a:pPr defTabSz="762000"/>
            <a:r>
              <a:rPr lang="en-GB" sz="1600"/>
              <a:t>rühmad. Niisiis RNA ja laiemalt nukleosiid-3'-alküülfosfaatide leeliseline hüdrolüüs kulgeb: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519113"/>
            <a:ext cx="7915275" cy="581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286000" y="228600"/>
            <a:ext cx="23622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B</a:t>
            </a:r>
            <a:r>
              <a:rPr lang="en-GB" sz="1800"/>
              <a:t>. </a:t>
            </a:r>
            <a:r>
              <a:rPr lang="et-EE" sz="1800"/>
              <a:t>Happeline</a:t>
            </a:r>
            <a:r>
              <a:rPr lang="en-GB" sz="1800"/>
              <a:t> hüdrolüüs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3450" y="2643188"/>
            <a:ext cx="7269163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822325" y="792163"/>
            <a:ext cx="51054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000"/>
              <a:t>Ribonukleosiid-3'-dialküülfosfaatide hüdrolüüs.</a:t>
            </a:r>
            <a:r>
              <a:rPr lang="en-GB" sz="1600"/>
              <a:t> </a:t>
            </a:r>
          </a:p>
          <a:p>
            <a:pPr defTabSz="762000"/>
            <a:endParaRPr lang="en-GB" sz="1600"/>
          </a:p>
          <a:p>
            <a:pPr defTabSz="762000"/>
            <a:r>
              <a:rPr lang="en-GB" sz="1600"/>
              <a:t>NB! Fosfaat jääb cis-glükoolrühma külge.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14313" y="212725"/>
            <a:ext cx="8656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Fosfomonoesterrühma derivatiseerimine e. fosfaatrühma aktivatsioon</a:t>
            </a:r>
          </a:p>
        </p:txBody>
      </p:sp>
      <p:pic>
        <p:nvPicPr>
          <p:cNvPr id="2867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" y="1027113"/>
            <a:ext cx="9094788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88925" y="2970213"/>
            <a:ext cx="757713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Monoalküülfosfaadi reaktsioon kondenseeriva agendiga võib olla kas asendusreaktsioonid </a:t>
            </a:r>
          </a:p>
          <a:p>
            <a:pPr defTabSz="762000"/>
            <a:r>
              <a:rPr lang="en-GB" sz="1600"/>
              <a:t>(hapete klooranhüdriidid) või liitumisreaktsioon (karbodiimiid) </a:t>
            </a:r>
          </a:p>
        </p:txBody>
      </p:sp>
      <p:pic>
        <p:nvPicPr>
          <p:cNvPr id="28677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5113" y="3910013"/>
            <a:ext cx="8420100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804863"/>
            <a:ext cx="50292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0625" y="2143125"/>
            <a:ext cx="5686425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66863" y="3524250"/>
            <a:ext cx="55435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63" y="471488"/>
            <a:ext cx="584835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23963" y="623888"/>
            <a:ext cx="62293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1747" name="Object 3"/>
          <p:cNvGraphicFramePr>
            <a:graphicFrameLocks/>
          </p:cNvGraphicFramePr>
          <p:nvPr/>
        </p:nvGraphicFramePr>
        <p:xfrm>
          <a:off x="712788" y="4552950"/>
          <a:ext cx="7394575" cy="1846263"/>
        </p:xfrm>
        <a:graphic>
          <a:graphicData uri="http://schemas.openxmlformats.org/presentationml/2006/ole">
            <p:oleObj spid="_x0000_s31747" name="ACD ChemSketch 2.0" r:id="rId4" imgW="7403760" imgH="1855440" progId="ACD.ChemSketch.20">
              <p:embed/>
            </p:oleObj>
          </a:graphicData>
        </a:graphic>
      </p:graphicFrame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17525" y="166688"/>
            <a:ext cx="43291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Fosfamiidide happelise hüdrolüüsi kiirus</a:t>
            </a:r>
            <a:endParaRPr lang="en-GB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" y="319088"/>
            <a:ext cx="74485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669925" y="2825750"/>
            <a:ext cx="7994650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 i="1" u="sng"/>
              <a:t>Sarnasus nukleofiilse asendusega alifaatse süsiniku juures:</a:t>
            </a:r>
            <a:r>
              <a:rPr lang="en-GB" sz="1600"/>
              <a:t> Nukleofiilne agent Nu atakeerib </a:t>
            </a:r>
            <a:br>
              <a:rPr lang="en-GB" sz="1600"/>
            </a:br>
            <a:r>
              <a:rPr lang="en-GB" sz="1600"/>
              <a:t>fosfori aatomit nii, et lahkuv rühma X, fosfori aatom ja nukleofiil asuvad sirgel. Süsiniku puhul </a:t>
            </a:r>
            <a:br>
              <a:rPr lang="en-GB" sz="1600"/>
            </a:br>
            <a:r>
              <a:rPr lang="en-GB" sz="1600"/>
              <a:t>kaasneb sellise asendusega hästituntud fenomen - süsiniku konfiguratsiooni pöördumine ehk </a:t>
            </a:r>
            <a:br>
              <a:rPr lang="en-GB" sz="1600"/>
            </a:br>
            <a:r>
              <a:rPr lang="en-GB" sz="1600"/>
              <a:t>Waldeni inversioon. Ka kiraalsete fosforit sisaldavate molekulide puhul on see nii. </a:t>
            </a:r>
          </a:p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 i="1" u="sng"/>
              <a:t>Erinevus nukleofiilse asendusega alifaatse süsiniku juures:</a:t>
            </a:r>
            <a:r>
              <a:rPr lang="en-GB" sz="1600"/>
              <a:t> Ekvatoriaalsed sidemed </a:t>
            </a:r>
            <a:br>
              <a:rPr lang="en-GB" sz="1600"/>
            </a:br>
            <a:r>
              <a:rPr lang="en-GB" sz="1600"/>
              <a:t>C-a,C-b,C-c on tunduvalt tugevamad, kui C-Nu ja C-X (lähedased ioonsetele), sest </a:t>
            </a:r>
            <a:br>
              <a:rPr lang="en-GB" sz="1600"/>
            </a:br>
            <a:r>
              <a:rPr lang="en-GB" sz="1600"/>
              <a:t>SÜSINIKUL EI OLE d-orbitaale!. Kuna fosforil on d-orbitaalid, siis saab fosfori aatom </a:t>
            </a:r>
            <a:br>
              <a:rPr lang="en-GB" sz="1600"/>
            </a:br>
            <a:r>
              <a:rPr lang="en-GB" sz="1600"/>
              <a:t>moodustada viis võrreldava(kui mitte võrdse) tugevusega orbitaali. </a:t>
            </a:r>
          </a:p>
          <a:p>
            <a:pPr defTabSz="762000"/>
            <a:endParaRPr lang="en-GB" sz="1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1062038"/>
            <a:ext cx="465772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771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76425" y="4503738"/>
            <a:ext cx="5230813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6" name="Object 4"/>
          <p:cNvGraphicFramePr>
            <a:graphicFrameLocks noChangeAspect="1"/>
          </p:cNvGraphicFramePr>
          <p:nvPr>
            <p:ph/>
          </p:nvPr>
        </p:nvGraphicFramePr>
        <p:xfrm>
          <a:off x="685800" y="895350"/>
          <a:ext cx="7772400" cy="4913313"/>
        </p:xfrm>
        <a:graphic>
          <a:graphicData uri="http://schemas.openxmlformats.org/presentationml/2006/ole">
            <p:oleObj spid="_x0000_s33796" name="ChemSketch" r:id="rId3" imgW="9393840" imgH="59374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14413" y="328613"/>
            <a:ext cx="619125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38113" y="3892550"/>
            <a:ext cx="87503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Kuna üleminekustruktuuris on sidemed võrrreldava tugevusega, siis saab toimuda järgmine protsess: </a:t>
            </a:r>
            <a:br>
              <a:rPr lang="en-GB" sz="1600"/>
            </a:br>
            <a:r>
              <a:rPr lang="en-GB" sz="1600"/>
              <a:t>aksiaalsed ja ekvatoriaalsed asendajad vahetavad oma kohad. Seda protsessi võib vaadelda </a:t>
            </a:r>
            <a:br>
              <a:rPr lang="en-GB" sz="1600"/>
            </a:br>
            <a:r>
              <a:rPr lang="en-GB" sz="1600"/>
              <a:t>protsessina, kus paralleelselt suureneb nurk E2-P-E3 (algselt 120 degrees), </a:t>
            </a:r>
            <a:br>
              <a:rPr lang="en-GB" sz="1600"/>
            </a:br>
            <a:r>
              <a:rPr lang="en-GB" sz="1600"/>
              <a:t>kusjuures E1, E2 ja E3 jäävad ekvatoriaalsesse tasapinda ja väheneb nurk A1-P-A2 (algselt 180 degrees) </a:t>
            </a:r>
            <a:br>
              <a:rPr lang="en-GB" sz="1600"/>
            </a:br>
            <a:r>
              <a:rPr lang="en-GB" sz="1600"/>
              <a:t>(ka tasapind E1 A1 A2 säilib). </a:t>
            </a:r>
            <a:br>
              <a:rPr lang="en-GB" sz="1600"/>
            </a:br>
            <a:r>
              <a:rPr lang="en-GB" sz="1600"/>
              <a:t>Tulemusena saame me struktuuri, kus reaktsiooni koordinaat muudab suunda ning lahkuvaks rühmaks</a:t>
            </a:r>
            <a:br>
              <a:rPr lang="en-GB" sz="1600"/>
            </a:br>
            <a:r>
              <a:rPr lang="en-GB" sz="1600"/>
              <a:t>osutub kas E2 või E3 (antud näites, aga sarnaselt E1).</a:t>
            </a:r>
          </a:p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Taoline protsessiga kaasneb optiliselt aktiivsete isomeeride ratsemisatsioon, aga meile on oluline, et </a:t>
            </a:r>
            <a:br>
              <a:rPr lang="en-GB" sz="1600"/>
            </a:br>
            <a:r>
              <a:rPr lang="en-GB" sz="1600"/>
              <a:t>kirjeldatud mehhanism seletab mitmeid riboosfosfaatide reaktsioone.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41325" y="357188"/>
            <a:ext cx="70786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Nukleofiilse asendusreaktsioonikiiruse määravad ära kolm põhilist faktorit:</a:t>
            </a:r>
          </a:p>
          <a:p>
            <a:pPr defTabSz="762000"/>
            <a:r>
              <a:rPr lang="en-GB" sz="1800"/>
              <a:t>1) nukleofiilse reagendi iseloom</a:t>
            </a:r>
          </a:p>
          <a:p>
            <a:pPr defTabSz="762000"/>
            <a:r>
              <a:rPr lang="en-GB" sz="1800"/>
              <a:t>2) lahkuva rühma iseloom</a:t>
            </a:r>
          </a:p>
          <a:p>
            <a:pPr defTabSz="762000"/>
            <a:r>
              <a:rPr lang="en-GB" sz="1800"/>
              <a:t>3) teiste asendajate iseloom</a:t>
            </a:r>
          </a:p>
        </p:txBody>
      </p:sp>
      <p:pic>
        <p:nvPicPr>
          <p:cNvPr id="7171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1752600"/>
            <a:ext cx="3400425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948113" y="1522413"/>
            <a:ext cx="5022850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3) Kui etüülkloorkarbonaat hüdrolüüsub 10000 korda </a:t>
            </a:r>
          </a:p>
          <a:p>
            <a:pPr defTabSz="762000"/>
            <a:r>
              <a:rPr lang="en-GB" sz="1600"/>
              <a:t>aeglasemalt, kui atsetüülkloriid, siis analoogne asendus</a:t>
            </a:r>
          </a:p>
          <a:p>
            <a:pPr defTabSz="762000"/>
            <a:r>
              <a:rPr lang="en-GB" sz="1600"/>
              <a:t>fosforüülühendite reas vaid 15 korda aeglasem (aga </a:t>
            </a:r>
          </a:p>
          <a:p>
            <a:pPr defTabSz="762000"/>
            <a:r>
              <a:rPr lang="en-GB" sz="1600"/>
              <a:t>ikkagi aeglasem).</a:t>
            </a:r>
          </a:p>
          <a:p>
            <a:pPr defTabSz="762000"/>
            <a:r>
              <a:rPr lang="en-GB" sz="1600"/>
              <a:t>Oluliselt vähendab fosforiaatomi reaktsioonivõimet</a:t>
            </a:r>
          </a:p>
          <a:p>
            <a:pPr defTabSz="762000"/>
            <a:r>
              <a:rPr lang="en-GB" sz="1600"/>
              <a:t>alküülamiidrühmad</a:t>
            </a:r>
          </a:p>
          <a:p>
            <a:pPr defTabSz="762000"/>
            <a:r>
              <a:rPr lang="en-GB" sz="1600"/>
              <a:t>Fosforiaatomi reaktsioonivõimet moduleerib ka lahkuva</a:t>
            </a:r>
          </a:p>
          <a:p>
            <a:pPr defTabSz="762000"/>
            <a:r>
              <a:rPr lang="en-GB" sz="1600"/>
              <a:t>rühma elektronorbitaalide konjugatsioon fosforiga. Nii on</a:t>
            </a:r>
          </a:p>
          <a:p>
            <a:pPr defTabSz="762000"/>
            <a:r>
              <a:rPr lang="en-GB" sz="1600"/>
              <a:t>kloorfosfaadid oluliselt reaktsioonivõimelisemad kui</a:t>
            </a:r>
          </a:p>
          <a:p>
            <a:pPr defTabSz="762000"/>
            <a:r>
              <a:rPr lang="en-GB" sz="1600"/>
              <a:t>fluorfosfaadid (viimaste puhul tugev </a:t>
            </a:r>
            <a:r>
              <a:rPr lang="en-GB" sz="1600" i="1"/>
              <a:t>p</a:t>
            </a:r>
            <a:r>
              <a:rPr lang="en-GB" sz="1600">
                <a:latin typeface="Symbol" pitchFamily="18" charset="2"/>
              </a:rPr>
              <a:t>p</a:t>
            </a:r>
            <a:r>
              <a:rPr lang="en-GB" sz="1600"/>
              <a:t>-</a:t>
            </a:r>
            <a:r>
              <a:rPr lang="en-GB" sz="1600" i="1"/>
              <a:t>d</a:t>
            </a:r>
            <a:r>
              <a:rPr lang="en-GB" sz="1600">
                <a:latin typeface="Symbol" pitchFamily="18" charset="2"/>
              </a:rPr>
              <a:t>p</a:t>
            </a:r>
            <a:r>
              <a:rPr lang="en-GB" sz="1600"/>
              <a:t> konjugatsioon)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41325" y="4113213"/>
            <a:ext cx="81756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2) lahkuv rühm: rusikareegel: mida stabiilsem anioon vabaneb, seda kiirem reaktsioon. </a:t>
            </a:r>
          </a:p>
          <a:p>
            <a:pPr defTabSz="762000"/>
            <a:r>
              <a:rPr lang="en-GB" sz="1600"/>
              <a:t>Kuidas hinnata lahkuva aniooni stabiilsust - mida tugevama happe anioon, seda stabiilsem anioon.</a:t>
            </a:r>
          </a:p>
          <a:p>
            <a:pPr defTabSz="762000"/>
            <a:endParaRPr lang="en-GB" sz="1600"/>
          </a:p>
        </p:txBody>
      </p:sp>
      <p:pic>
        <p:nvPicPr>
          <p:cNvPr id="7174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163" y="4924425"/>
            <a:ext cx="6686550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1638" y="1890713"/>
            <a:ext cx="472440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127125" y="487363"/>
            <a:ext cx="6616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000"/>
              <a:t>S</a:t>
            </a:r>
            <a:r>
              <a:rPr lang="en-GB" sz="2000" baseline="-25000"/>
              <a:t>N</a:t>
            </a:r>
            <a:r>
              <a:rPr lang="en-GB" sz="2000"/>
              <a:t>1mehhanism on fosfori asendusreaksioonides on haruldasem</a:t>
            </a: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431925" y="3656013"/>
            <a:ext cx="73167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Eeldab tasapinnalise, nn. metafosfaadi teket. Taolise osakese teke on näidatud eelkõige </a:t>
            </a:r>
          </a:p>
          <a:p>
            <a:pPr defTabSz="762000"/>
            <a:r>
              <a:rPr lang="en-GB" sz="1600"/>
              <a:t>gaasifaasis. Lahuses on metafosfaat stabiliseeritud lahusti molekulidega.</a:t>
            </a:r>
          </a:p>
        </p:txBody>
      </p:sp>
      <p:pic>
        <p:nvPicPr>
          <p:cNvPr id="8197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988" y="4619625"/>
            <a:ext cx="18669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41325" y="1781175"/>
            <a:ext cx="835025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400"/>
              <a:t>Nukleofiilne: tertsiaarsed amiinid katalüüsivad paljusid asendusreaktsioone, sest tertsiaarne amiin astub reaktsioni </a:t>
            </a:r>
            <a:br>
              <a:rPr lang="en-GB" sz="1400"/>
            </a:br>
            <a:r>
              <a:rPr lang="en-GB" sz="1400"/>
              <a:t>kui tugev nukleofiil (kiire reaktsioon) samas on aga tekkiv intermediaat aktiivsem, sest </a:t>
            </a:r>
            <a:r>
              <a:rPr lang="en-GB" sz="1400" i="1"/>
              <a:t>p</a:t>
            </a:r>
            <a:r>
              <a:rPr lang="en-GB" sz="1400">
                <a:latin typeface="Symbol" pitchFamily="18" charset="2"/>
              </a:rPr>
              <a:t>p</a:t>
            </a:r>
            <a:r>
              <a:rPr lang="en-GB" sz="1400"/>
              <a:t>-</a:t>
            </a:r>
            <a:r>
              <a:rPr lang="en-GB" sz="1400" i="1"/>
              <a:t>d</a:t>
            </a:r>
            <a:r>
              <a:rPr lang="en-GB" sz="1400">
                <a:latin typeface="Symbol" pitchFamily="18" charset="2"/>
              </a:rPr>
              <a:t>p</a:t>
            </a:r>
            <a:r>
              <a:rPr lang="en-GB" sz="1400"/>
              <a:t> konjugatsioon on </a:t>
            </a:r>
            <a:br>
              <a:rPr lang="en-GB" sz="1400"/>
            </a:br>
            <a:r>
              <a:rPr lang="en-GB" sz="1400"/>
              <a:t>purustatud ja positiivselt laetud ammoniumlämmastikul on tugev induktiivne effekt suurendab fosforiaatomi </a:t>
            </a:r>
            <a:br>
              <a:rPr lang="en-GB" sz="1400"/>
            </a:br>
            <a:r>
              <a:rPr lang="en-GB" sz="1400"/>
              <a:t>positiivset osalaengut. Seega reageerivad nõrgad nukleofiilid nagu piiritused intermediaadiga kiiremini.</a:t>
            </a:r>
          </a:p>
          <a:p>
            <a:pPr defTabSz="762000"/>
            <a:endParaRPr lang="en-GB" sz="140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803525" y="166688"/>
            <a:ext cx="1536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Katalüüs.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517525" y="1249363"/>
            <a:ext cx="2441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000"/>
              <a:t>Nukleofiilne katalüüs.</a:t>
            </a:r>
          </a:p>
        </p:txBody>
      </p:sp>
      <p:pic>
        <p:nvPicPr>
          <p:cNvPr id="9221" name="Picture 5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2986088"/>
            <a:ext cx="5476875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93725" y="487363"/>
            <a:ext cx="2646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000"/>
              <a:t>Katalüüs üldise alusega.</a:t>
            </a:r>
          </a:p>
        </p:txBody>
      </p:sp>
      <p:pic>
        <p:nvPicPr>
          <p:cNvPr id="10243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7738" y="1228725"/>
            <a:ext cx="586740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1050925" y="3579813"/>
            <a:ext cx="7869238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Alus suurendab piirituse nukleofiilsust sidudes prootonit (genereerib alkoholaatiooni, mis on</a:t>
            </a:r>
          </a:p>
          <a:p>
            <a:pPr defTabSz="762000"/>
            <a:r>
              <a:rPr lang="en-GB" sz="1600"/>
              <a:t>tugev nukleofiil erinevalt piiritusest endast).</a:t>
            </a:r>
          </a:p>
          <a:p>
            <a:pPr defTabSz="762000"/>
            <a:r>
              <a:rPr lang="en-GB" sz="1600"/>
              <a:t>Kui reaktsioonikiirust piirab prootoni eemaldamine, siis deuteroalkohol reageerib aeglasemalt.</a:t>
            </a:r>
          </a:p>
          <a:p>
            <a:pPr defTabSz="762000"/>
            <a:r>
              <a:rPr lang="en-GB" sz="1600"/>
              <a:t>Aluse steeriline iseloom ei mõjuta reaktsiooni kulgu.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422525" y="517525"/>
            <a:ext cx="324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Katalüüs üldise happega.</a:t>
            </a:r>
          </a:p>
        </p:txBody>
      </p:sp>
      <p:pic>
        <p:nvPicPr>
          <p:cNvPr id="11267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7763" y="1447800"/>
            <a:ext cx="577215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1128713" y="3503613"/>
            <a:ext cx="62452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600"/>
              <a:t>Reaktsioon katehooli monoaniooniga kulgeb kiiremini kui fenolaatiooniga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1736725" y="3946525"/>
            <a:ext cx="5016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Elektrofiilne katalüüs metalli ioonidega</a:t>
            </a:r>
          </a:p>
        </p:txBody>
      </p:sp>
      <p:pic>
        <p:nvPicPr>
          <p:cNvPr id="11270" name="Picture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3" y="4686300"/>
            <a:ext cx="226695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3184525" y="4578350"/>
            <a:ext cx="564832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600"/>
              <a:t>Seda pilti pidage hästi meeles! Kahevalentsed metallid (sh. Mg2+) </a:t>
            </a:r>
            <a:br>
              <a:rPr lang="en-GB" sz="1600"/>
            </a:br>
            <a:r>
              <a:rPr lang="en-GB" sz="1600"/>
              <a:t>moodustavad tugevaid komplekse polüfosfaatidega </a:t>
            </a:r>
            <a:br>
              <a:rPr lang="en-GB" sz="1600"/>
            </a:br>
            <a:r>
              <a:rPr lang="en-GB" sz="1600"/>
              <a:t>(sh. nukleosiid-5'-trifosfaadid). Magneesiumi juuresolek on </a:t>
            </a:r>
            <a:br>
              <a:rPr lang="en-GB" sz="1600"/>
            </a:br>
            <a:r>
              <a:rPr lang="en-GB" sz="1600"/>
              <a:t>paljude polümeraaside tööks hädavajalik!</a:t>
            </a:r>
          </a:p>
          <a:p>
            <a:pPr defTabSz="762000"/>
            <a:endParaRPr lang="en-GB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</TotalTime>
  <Words>1086</Words>
  <Application>Microsoft Office PowerPoint</Application>
  <PresentationFormat>On-screen Show (4:3)</PresentationFormat>
  <Paragraphs>144</Paragraphs>
  <Slides>31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Times New Roman</vt:lpstr>
      <vt:lpstr>Symbol</vt:lpstr>
      <vt:lpstr>Default Design</vt:lpstr>
      <vt:lpstr>ACD ChemSketch 2.0</vt:lpstr>
      <vt:lpstr>ACD/ChemSketch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KBFI</dc:creator>
  <cp:lastModifiedBy>Acer</cp:lastModifiedBy>
  <cp:revision>8</cp:revision>
  <dcterms:created xsi:type="dcterms:W3CDTF">2003-11-10T08:03:29Z</dcterms:created>
  <dcterms:modified xsi:type="dcterms:W3CDTF">2015-09-18T13:40:32Z</dcterms:modified>
</cp:coreProperties>
</file>