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34"/>
  </p:notesMasterIdLst>
  <p:handoutMasterIdLst>
    <p:handoutMasterId r:id="rId35"/>
  </p:handoutMasterIdLst>
  <p:sldIdLst>
    <p:sldId id="262" r:id="rId2"/>
    <p:sldId id="281" r:id="rId3"/>
    <p:sldId id="282" r:id="rId4"/>
    <p:sldId id="274" r:id="rId5"/>
    <p:sldId id="275" r:id="rId6"/>
    <p:sldId id="294" r:id="rId7"/>
    <p:sldId id="291" r:id="rId8"/>
    <p:sldId id="279" r:id="rId9"/>
    <p:sldId id="280" r:id="rId10"/>
    <p:sldId id="301" r:id="rId11"/>
    <p:sldId id="302" r:id="rId12"/>
    <p:sldId id="283" r:id="rId13"/>
    <p:sldId id="284" r:id="rId14"/>
    <p:sldId id="285" r:id="rId15"/>
    <p:sldId id="286" r:id="rId16"/>
    <p:sldId id="287" r:id="rId17"/>
    <p:sldId id="288" r:id="rId18"/>
    <p:sldId id="289" r:id="rId19"/>
    <p:sldId id="290" r:id="rId20"/>
    <p:sldId id="307" r:id="rId21"/>
    <p:sldId id="303" r:id="rId22"/>
    <p:sldId id="304" r:id="rId23"/>
    <p:sldId id="305" r:id="rId24"/>
    <p:sldId id="306" r:id="rId25"/>
    <p:sldId id="292" r:id="rId26"/>
    <p:sldId id="295" r:id="rId27"/>
    <p:sldId id="296" r:id="rId28"/>
    <p:sldId id="293" r:id="rId29"/>
    <p:sldId id="297" r:id="rId30"/>
    <p:sldId id="298" r:id="rId31"/>
    <p:sldId id="299" r:id="rId32"/>
    <p:sldId id="300"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82A7B2C-FD2D-4BE5-BF85-2E865A0861E6}" type="slidenum">
              <a:rPr lang="en-US"/>
              <a:pPr/>
              <a:t>‹#›</a:t>
            </a:fld>
            <a:endParaRPr lang="en-US"/>
          </a:p>
        </p:txBody>
      </p:sp>
    </p:spTree>
    <p:extLst>
      <p:ext uri="{BB962C8B-B14F-4D97-AF65-F5344CB8AC3E}">
        <p14:creationId xmlns:p14="http://schemas.microsoft.com/office/powerpoint/2010/main" val="4161583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FF5D5DD-DF0E-4EAB-889C-4C22A3E3646A}" type="slidenum">
              <a:rPr lang="en-US"/>
              <a:pPr/>
              <a:t>‹#›</a:t>
            </a:fld>
            <a:endParaRPr lang="en-US"/>
          </a:p>
        </p:txBody>
      </p:sp>
    </p:spTree>
    <p:extLst>
      <p:ext uri="{BB962C8B-B14F-4D97-AF65-F5344CB8AC3E}">
        <p14:creationId xmlns:p14="http://schemas.microsoft.com/office/powerpoint/2010/main" val="25638764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B8E3DE-1E38-4C26-B9ED-2E8BFA4010E4}" type="slidenum">
              <a:rPr lang="en-US"/>
              <a:pPr/>
              <a:t>1</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3300241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C424DA-B5C1-4811-9168-74D0731EC48E}" type="slidenum">
              <a:rPr lang="en-US"/>
              <a:pPr/>
              <a:t>13</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2603261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3496EE-C504-4F3F-8379-C201FFC48D36}" type="slidenum">
              <a:rPr lang="en-US"/>
              <a:pPr/>
              <a:t>14</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2344753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A9A41B-F86A-4287-98C3-6D33B8B91CB6}" type="slidenum">
              <a:rPr lang="en-US"/>
              <a:pPr/>
              <a:t>15</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667837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104667-6EB4-4A94-9F10-B81A07EFC147}" type="slidenum">
              <a:rPr lang="en-US"/>
              <a:pPr/>
              <a:t>16</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2955625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4D9CFF-ABAB-4892-B245-95E85FE64F1B}" type="slidenum">
              <a:rPr lang="en-US"/>
              <a:pPr/>
              <a:t>17</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483122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7BB98D-6321-4A10-A3BF-F8C71BFC7AD3}" type="slidenum">
              <a:rPr lang="en-US"/>
              <a:pPr/>
              <a:t>18</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38404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CC34DC-AC8C-4806-9371-BFF4CDB53D87}" type="slidenum">
              <a:rPr lang="en-US"/>
              <a:pPr/>
              <a:t>19</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933765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25EF15-D6DC-4FF5-A8C3-3325D3E078B6}" type="slidenum">
              <a:rPr lang="en-US"/>
              <a:pPr/>
              <a:t>25</a:t>
            </a:fld>
            <a:endParaRPr 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19022157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45E44D-04FC-4763-9E36-F3270DD18F8D}" type="slidenum">
              <a:rPr lang="en-US"/>
              <a:pPr/>
              <a:t>28</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2230316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CCCC0-B225-4138-9B1F-DF0892292FB1}" type="slidenum">
              <a:rPr lang="en-US"/>
              <a:pPr/>
              <a:t>2</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4261845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B95248-9293-4BE6-BBFE-C991E04271B7}" type="slidenum">
              <a:rPr lang="en-US"/>
              <a:pPr/>
              <a:t>3</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609374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D257DE-8A4F-483C-BCFB-2791FF21B8D7}" type="slidenum">
              <a:rPr lang="en-US"/>
              <a:pPr/>
              <a:t>4</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492976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A6F896-BABC-4C3F-896A-3C1CFB706B2D}" type="slidenum">
              <a:rPr lang="en-US"/>
              <a:pPr/>
              <a:t>5</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82776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EC2A23-F2EC-4C52-B283-E7641457EDD2}" type="slidenum">
              <a:rPr lang="en-US"/>
              <a:pPr/>
              <a:t>7</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478268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9A79D2-2EB2-4712-BD7B-2CB9801F76FF}" type="slidenum">
              <a:rPr lang="en-US"/>
              <a:pPr/>
              <a:t>8</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3845998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DDC8CC-A314-47F2-ABBB-3AE0D1BEA6BE}" type="slidenum">
              <a:rPr lang="en-US"/>
              <a:pPr/>
              <a:t>9</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3850986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30977A-1DA0-4AAD-9F3B-E6031BA7D591}" type="slidenum">
              <a:rPr lang="en-US"/>
              <a:pPr/>
              <a:t>12</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t-EE"/>
          </a:p>
        </p:txBody>
      </p:sp>
    </p:spTree>
    <p:extLst>
      <p:ext uri="{BB962C8B-B14F-4D97-AF65-F5344CB8AC3E}">
        <p14:creationId xmlns:p14="http://schemas.microsoft.com/office/powerpoint/2010/main" val="3221762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7346" name="Group 2"/>
          <p:cNvGrpSpPr>
            <a:grpSpLocks/>
          </p:cNvGrpSpPr>
          <p:nvPr/>
        </p:nvGrpSpPr>
        <p:grpSpPr bwMode="auto">
          <a:xfrm>
            <a:off x="0" y="0"/>
            <a:ext cx="5867400" cy="6858000"/>
            <a:chOff x="0" y="0"/>
            <a:chExt cx="3696" cy="4320"/>
          </a:xfrm>
        </p:grpSpPr>
        <p:sp>
          <p:nvSpPr>
            <p:cNvPr id="57347"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et-EE" sz="2400">
                <a:latin typeface="Times New Roman" pitchFamily="18" charset="0"/>
              </a:endParaRPr>
            </a:p>
          </p:txBody>
        </p:sp>
        <p:sp>
          <p:nvSpPr>
            <p:cNvPr id="57348"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et-EE" sz="2400">
                <a:latin typeface="Times New Roman" pitchFamily="18" charset="0"/>
              </a:endParaRPr>
            </a:p>
          </p:txBody>
        </p:sp>
      </p:grpSp>
      <p:grpSp>
        <p:nvGrpSpPr>
          <p:cNvPr id="57349" name="Group 5"/>
          <p:cNvGrpSpPr>
            <a:grpSpLocks/>
          </p:cNvGrpSpPr>
          <p:nvPr/>
        </p:nvGrpSpPr>
        <p:grpSpPr bwMode="auto">
          <a:xfrm>
            <a:off x="3632200" y="4889500"/>
            <a:ext cx="4876800" cy="319088"/>
            <a:chOff x="2288" y="3080"/>
            <a:chExt cx="3072" cy="201"/>
          </a:xfrm>
        </p:grpSpPr>
        <p:sp>
          <p:nvSpPr>
            <p:cNvPr id="57350"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t-EE"/>
            </a:p>
          </p:txBody>
        </p:sp>
        <p:sp>
          <p:nvSpPr>
            <p:cNvPr id="57351"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t-EE"/>
            </a:p>
          </p:txBody>
        </p:sp>
      </p:grpSp>
      <p:sp>
        <p:nvSpPr>
          <p:cNvPr id="5735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7353" name="Rectangle 9"/>
          <p:cNvSpPr>
            <a:spLocks noGrp="1" noChangeArrowheads="1"/>
          </p:cNvSpPr>
          <p:nvPr>
            <p:ph type="dt" sz="quarter" idx="2"/>
          </p:nvPr>
        </p:nvSpPr>
        <p:spPr/>
        <p:txBody>
          <a:bodyPr/>
          <a:lstStyle>
            <a:lvl1pPr>
              <a:defRPr>
                <a:solidFill>
                  <a:schemeClr val="bg1"/>
                </a:solidFill>
              </a:defRPr>
            </a:lvl1pPr>
          </a:lstStyle>
          <a:p>
            <a:endParaRPr lang="en-US"/>
          </a:p>
        </p:txBody>
      </p:sp>
      <p:sp>
        <p:nvSpPr>
          <p:cNvPr id="57354" name="Rectangle 10"/>
          <p:cNvSpPr>
            <a:spLocks noGrp="1" noChangeArrowheads="1"/>
          </p:cNvSpPr>
          <p:nvPr>
            <p:ph type="ftr" sz="quarter" idx="3"/>
          </p:nvPr>
        </p:nvSpPr>
        <p:spPr/>
        <p:txBody>
          <a:bodyPr/>
          <a:lstStyle>
            <a:lvl1pPr algn="r">
              <a:defRPr/>
            </a:lvl1pPr>
          </a:lstStyle>
          <a:p>
            <a:r>
              <a:rPr lang="en-US"/>
              <a:t>Tarvo Treier    tarvo.treier@gmail.com</a:t>
            </a:r>
          </a:p>
        </p:txBody>
      </p:sp>
      <p:sp>
        <p:nvSpPr>
          <p:cNvPr id="57355" name="Rectangle 11"/>
          <p:cNvSpPr>
            <a:spLocks noGrp="1" noChangeArrowheads="1"/>
          </p:cNvSpPr>
          <p:nvPr>
            <p:ph type="sldNum" sz="quarter" idx="4"/>
          </p:nvPr>
        </p:nvSpPr>
        <p:spPr>
          <a:xfrm>
            <a:off x="76200" y="6248400"/>
            <a:ext cx="587375" cy="488950"/>
          </a:xfrm>
        </p:spPr>
        <p:txBody>
          <a:bodyPr anchorCtr="0"/>
          <a:lstStyle>
            <a:lvl1pPr>
              <a:defRPr/>
            </a:lvl1pPr>
          </a:lstStyle>
          <a:p>
            <a:fld id="{7CC4A38C-983D-43C9-BF49-53E761FDA053}" type="slidenum">
              <a:rPr lang="en-US"/>
              <a:pPr/>
              <a:t>‹#›</a:t>
            </a:fld>
            <a:endParaRPr lang="en-US"/>
          </a:p>
        </p:txBody>
      </p:sp>
      <p:sp>
        <p:nvSpPr>
          <p:cNvPr id="5735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Tarvo Treier    tarvo.treier@gmail.com</a:t>
            </a:r>
          </a:p>
        </p:txBody>
      </p:sp>
      <p:sp>
        <p:nvSpPr>
          <p:cNvPr id="6" name="Slide Number Placeholder 5"/>
          <p:cNvSpPr>
            <a:spLocks noGrp="1"/>
          </p:cNvSpPr>
          <p:nvPr>
            <p:ph type="sldNum" sz="quarter" idx="12"/>
          </p:nvPr>
        </p:nvSpPr>
        <p:spPr/>
        <p:txBody>
          <a:bodyPr/>
          <a:lstStyle>
            <a:lvl1pPr>
              <a:defRPr/>
            </a:lvl1pPr>
          </a:lstStyle>
          <a:p>
            <a:fld id="{8067043F-B288-4B54-B66D-231F73CDE26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Tarvo Treier    tarvo.treier@gmail.com</a:t>
            </a:r>
          </a:p>
        </p:txBody>
      </p:sp>
      <p:sp>
        <p:nvSpPr>
          <p:cNvPr id="6" name="Slide Number Placeholder 5"/>
          <p:cNvSpPr>
            <a:spLocks noGrp="1"/>
          </p:cNvSpPr>
          <p:nvPr>
            <p:ph type="sldNum" sz="quarter" idx="12"/>
          </p:nvPr>
        </p:nvSpPr>
        <p:spPr/>
        <p:txBody>
          <a:bodyPr/>
          <a:lstStyle>
            <a:lvl1pPr>
              <a:defRPr/>
            </a:lvl1pPr>
          </a:lstStyle>
          <a:p>
            <a:fld id="{C34739A8-B4AB-4D8B-9193-A54C677C4D9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Tarvo Treier    tarvo.treier@gmail.com</a:t>
            </a:r>
          </a:p>
        </p:txBody>
      </p:sp>
      <p:sp>
        <p:nvSpPr>
          <p:cNvPr id="6" name="Slide Number Placeholder 5"/>
          <p:cNvSpPr>
            <a:spLocks noGrp="1"/>
          </p:cNvSpPr>
          <p:nvPr>
            <p:ph type="sldNum" sz="quarter" idx="12"/>
          </p:nvPr>
        </p:nvSpPr>
        <p:spPr/>
        <p:txBody>
          <a:bodyPr/>
          <a:lstStyle>
            <a:lvl1pPr>
              <a:defRPr/>
            </a:lvl1pPr>
          </a:lstStyle>
          <a:p>
            <a:fld id="{D71B4924-8AD4-4E44-9807-C5A497E06F3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Tarvo Treier    tarvo.treier@gmail.com</a:t>
            </a:r>
          </a:p>
        </p:txBody>
      </p:sp>
      <p:sp>
        <p:nvSpPr>
          <p:cNvPr id="6" name="Slide Number Placeholder 5"/>
          <p:cNvSpPr>
            <a:spLocks noGrp="1"/>
          </p:cNvSpPr>
          <p:nvPr>
            <p:ph type="sldNum" sz="quarter" idx="12"/>
          </p:nvPr>
        </p:nvSpPr>
        <p:spPr/>
        <p:txBody>
          <a:bodyPr/>
          <a:lstStyle>
            <a:lvl1pPr>
              <a:defRPr/>
            </a:lvl1pPr>
          </a:lstStyle>
          <a:p>
            <a:fld id="{373ABB53-0125-4B07-A306-77CE1E06C26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Tarvo Treier    tarvo.treier@gmail.com</a:t>
            </a:r>
          </a:p>
        </p:txBody>
      </p:sp>
      <p:sp>
        <p:nvSpPr>
          <p:cNvPr id="7" name="Slide Number Placeholder 6"/>
          <p:cNvSpPr>
            <a:spLocks noGrp="1"/>
          </p:cNvSpPr>
          <p:nvPr>
            <p:ph type="sldNum" sz="quarter" idx="12"/>
          </p:nvPr>
        </p:nvSpPr>
        <p:spPr/>
        <p:txBody>
          <a:bodyPr/>
          <a:lstStyle>
            <a:lvl1pPr>
              <a:defRPr/>
            </a:lvl1pPr>
          </a:lstStyle>
          <a:p>
            <a:fld id="{436EAB58-9A60-4530-A9D3-E3A9446B1DB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Tarvo Treier    tarvo.treier@gmail.com</a:t>
            </a:r>
          </a:p>
        </p:txBody>
      </p:sp>
      <p:sp>
        <p:nvSpPr>
          <p:cNvPr id="9" name="Slide Number Placeholder 8"/>
          <p:cNvSpPr>
            <a:spLocks noGrp="1"/>
          </p:cNvSpPr>
          <p:nvPr>
            <p:ph type="sldNum" sz="quarter" idx="12"/>
          </p:nvPr>
        </p:nvSpPr>
        <p:spPr/>
        <p:txBody>
          <a:bodyPr/>
          <a:lstStyle>
            <a:lvl1pPr>
              <a:defRPr/>
            </a:lvl1pPr>
          </a:lstStyle>
          <a:p>
            <a:fld id="{6D8DC55A-254B-4BD6-A170-455B43478F5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Tarvo Treier    tarvo.treier@gmail.com</a:t>
            </a:r>
          </a:p>
        </p:txBody>
      </p:sp>
      <p:sp>
        <p:nvSpPr>
          <p:cNvPr id="5" name="Slide Number Placeholder 4"/>
          <p:cNvSpPr>
            <a:spLocks noGrp="1"/>
          </p:cNvSpPr>
          <p:nvPr>
            <p:ph type="sldNum" sz="quarter" idx="12"/>
          </p:nvPr>
        </p:nvSpPr>
        <p:spPr/>
        <p:txBody>
          <a:bodyPr/>
          <a:lstStyle>
            <a:lvl1pPr>
              <a:defRPr/>
            </a:lvl1pPr>
          </a:lstStyle>
          <a:p>
            <a:fld id="{D02486E3-96BD-4587-97AE-DE87455D2FF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Tarvo Treier    tarvo.treier@gmail.com</a:t>
            </a:r>
          </a:p>
        </p:txBody>
      </p:sp>
      <p:sp>
        <p:nvSpPr>
          <p:cNvPr id="4" name="Slide Number Placeholder 3"/>
          <p:cNvSpPr>
            <a:spLocks noGrp="1"/>
          </p:cNvSpPr>
          <p:nvPr>
            <p:ph type="sldNum" sz="quarter" idx="12"/>
          </p:nvPr>
        </p:nvSpPr>
        <p:spPr/>
        <p:txBody>
          <a:bodyPr/>
          <a:lstStyle>
            <a:lvl1pPr>
              <a:defRPr/>
            </a:lvl1pPr>
          </a:lstStyle>
          <a:p>
            <a:fld id="{3A9F4E22-FD7E-44D3-99D5-4D8D5D6DF04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Tarvo Treier    tarvo.treier@gmail.com</a:t>
            </a:r>
          </a:p>
        </p:txBody>
      </p:sp>
      <p:sp>
        <p:nvSpPr>
          <p:cNvPr id="7" name="Slide Number Placeholder 6"/>
          <p:cNvSpPr>
            <a:spLocks noGrp="1"/>
          </p:cNvSpPr>
          <p:nvPr>
            <p:ph type="sldNum" sz="quarter" idx="12"/>
          </p:nvPr>
        </p:nvSpPr>
        <p:spPr/>
        <p:txBody>
          <a:bodyPr/>
          <a:lstStyle>
            <a:lvl1pPr>
              <a:defRPr/>
            </a:lvl1pPr>
          </a:lstStyle>
          <a:p>
            <a:fld id="{FD8C2155-490D-404F-93BB-3DBA2C089AD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Tarvo Treier    tarvo.treier@gmail.com</a:t>
            </a:r>
          </a:p>
        </p:txBody>
      </p:sp>
      <p:sp>
        <p:nvSpPr>
          <p:cNvPr id="7" name="Slide Number Placeholder 6"/>
          <p:cNvSpPr>
            <a:spLocks noGrp="1"/>
          </p:cNvSpPr>
          <p:nvPr>
            <p:ph type="sldNum" sz="quarter" idx="12"/>
          </p:nvPr>
        </p:nvSpPr>
        <p:spPr/>
        <p:txBody>
          <a:bodyPr/>
          <a:lstStyle>
            <a:lvl1pPr>
              <a:defRPr/>
            </a:lvl1pPr>
          </a:lstStyle>
          <a:p>
            <a:fld id="{07196BB6-2AA9-4DDD-A54F-8F20DC3120B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6322" name="Group 2"/>
          <p:cNvGrpSpPr>
            <a:grpSpLocks/>
          </p:cNvGrpSpPr>
          <p:nvPr/>
        </p:nvGrpSpPr>
        <p:grpSpPr bwMode="auto">
          <a:xfrm>
            <a:off x="0" y="0"/>
            <a:ext cx="7620000" cy="6858000"/>
            <a:chOff x="0" y="0"/>
            <a:chExt cx="4800" cy="4320"/>
          </a:xfrm>
        </p:grpSpPr>
        <p:grpSp>
          <p:nvGrpSpPr>
            <p:cNvPr id="56323" name="Group 3"/>
            <p:cNvGrpSpPr>
              <a:grpSpLocks/>
            </p:cNvGrpSpPr>
            <p:nvPr userDrawn="1"/>
          </p:nvGrpSpPr>
          <p:grpSpPr bwMode="auto">
            <a:xfrm>
              <a:off x="0" y="0"/>
              <a:ext cx="2016" cy="4320"/>
              <a:chOff x="0" y="0"/>
              <a:chExt cx="2016" cy="4320"/>
            </a:xfrm>
          </p:grpSpPr>
          <p:sp>
            <p:nvSpPr>
              <p:cNvPr id="5632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t-EE"/>
              </a:p>
            </p:txBody>
          </p:sp>
          <p:sp>
            <p:nvSpPr>
              <p:cNvPr id="5632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t-EE"/>
              </a:p>
            </p:txBody>
          </p:sp>
        </p:grpSp>
        <p:grpSp>
          <p:nvGrpSpPr>
            <p:cNvPr id="56326" name="Group 6"/>
            <p:cNvGrpSpPr>
              <a:grpSpLocks/>
            </p:cNvGrpSpPr>
            <p:nvPr/>
          </p:nvGrpSpPr>
          <p:grpSpPr bwMode="auto">
            <a:xfrm>
              <a:off x="144" y="1248"/>
              <a:ext cx="4656" cy="201"/>
              <a:chOff x="144" y="1248"/>
              <a:chExt cx="4656" cy="201"/>
            </a:xfrm>
          </p:grpSpPr>
          <p:sp>
            <p:nvSpPr>
              <p:cNvPr id="5632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t-EE"/>
              </a:p>
            </p:txBody>
          </p:sp>
          <p:sp>
            <p:nvSpPr>
              <p:cNvPr id="5632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t-EE"/>
              </a:p>
            </p:txBody>
          </p:sp>
        </p:grpSp>
      </p:grpSp>
      <p:sp>
        <p:nvSpPr>
          <p:cNvPr id="56329"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6330"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3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en-US"/>
          </a:p>
        </p:txBody>
      </p:sp>
      <p:sp>
        <p:nvSpPr>
          <p:cNvPr id="5633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r>
              <a:rPr lang="en-US"/>
              <a:t>Tarvo Treier    tarvo.treier@gmail.com</a:t>
            </a:r>
          </a:p>
        </p:txBody>
      </p:sp>
      <p:sp>
        <p:nvSpPr>
          <p:cNvPr id="5633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678C2A28-A6EC-4615-AF2C-DB20B330355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sldNum="0" hdr="0" dt="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cs typeface="Arial" charset="0"/>
        </a:defRPr>
      </a:lvl2pPr>
      <a:lvl3pPr algn="l" rtl="0" fontAlgn="base">
        <a:lnSpc>
          <a:spcPct val="90000"/>
        </a:lnSpc>
        <a:spcBef>
          <a:spcPct val="0"/>
        </a:spcBef>
        <a:spcAft>
          <a:spcPct val="0"/>
        </a:spcAft>
        <a:defRPr sz="3600" b="1">
          <a:solidFill>
            <a:schemeClr val="tx2"/>
          </a:solidFill>
          <a:latin typeface="Arial" charset="0"/>
          <a:cs typeface="Arial" charset="0"/>
        </a:defRPr>
      </a:lvl3pPr>
      <a:lvl4pPr algn="l" rtl="0" fontAlgn="base">
        <a:lnSpc>
          <a:spcPct val="90000"/>
        </a:lnSpc>
        <a:spcBef>
          <a:spcPct val="0"/>
        </a:spcBef>
        <a:spcAft>
          <a:spcPct val="0"/>
        </a:spcAft>
        <a:defRPr sz="3600" b="1">
          <a:solidFill>
            <a:schemeClr val="tx2"/>
          </a:solidFill>
          <a:latin typeface="Arial" charset="0"/>
          <a:cs typeface="Arial" charset="0"/>
        </a:defRPr>
      </a:lvl4pPr>
      <a:lvl5pPr algn="l" rtl="0" fontAlgn="base">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fontAlgn="base">
        <a:spcBef>
          <a:spcPct val="20000"/>
        </a:spcBef>
        <a:spcAft>
          <a:spcPct val="0"/>
        </a:spcAft>
        <a:buClr>
          <a:schemeClr val="tx1"/>
        </a:buClr>
        <a:buSzPct val="80000"/>
        <a:buChar char="–"/>
        <a:defRPr>
          <a:solidFill>
            <a:schemeClr val="tx1"/>
          </a:solidFill>
          <a:latin typeface="+mn-lt"/>
          <a:cs typeface="+mn-cs"/>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0hyXOuvyq2Q"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books.google.ee/books/about/RESTful_Web_Services_Cookbook.html?id=LDuzpQlVuG4C&amp;redir_esc=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en.wikipedia.org/wiki/Service-oriented_architectur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0hyXOuvyq2Q"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0hyXOuvyq2Q"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0hyXOuvyq2Q"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w3schools.com/XQuery/books.xml" TargetMode="External"/><Relationship Id="rId2" Type="http://schemas.openxmlformats.org/officeDocument/2006/relationships/hyperlink" Target="http://www.w3schools.com/xml/cd_catalog.x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w3schools.com/xml/xml_namespaces.as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futurelab.ch/xmlkurs/xpath.en.html" TargetMode="External"/><Relationship Id="rId2" Type="http://schemas.openxmlformats.org/officeDocument/2006/relationships/hyperlink" Target="http://www.bit-101.com/xpath/" TargetMode="External"/><Relationship Id="rId1" Type="http://schemas.openxmlformats.org/officeDocument/2006/relationships/slideLayout" Target="../slideLayouts/slideLayout2.xml"/><Relationship Id="rId5" Type="http://schemas.openxmlformats.org/officeDocument/2006/relationships/hyperlink" Target="http://www.w3schools.com/xml/cd_catalog.xml" TargetMode="External"/><Relationship Id="rId4" Type="http://schemas.openxmlformats.org/officeDocument/2006/relationships/hyperlink" Target="http://www.xmlme.com/XpathTool.aspx"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www.w3schools.com/jso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ashphy.com/JSONPathOnlineEvaluator/" TargetMode="External"/><Relationship Id="rId2" Type="http://schemas.openxmlformats.org/officeDocument/2006/relationships/hyperlink" Target="http://goessner.net/articles/JsonPath/" TargetMode="External"/><Relationship Id="rId1" Type="http://schemas.openxmlformats.org/officeDocument/2006/relationships/slideLayout" Target="../slideLayouts/slideLayout2.xml"/><Relationship Id="rId4" Type="http://schemas.openxmlformats.org/officeDocument/2006/relationships/hyperlink" Target="http://jsonpath.curiousconcept.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ctrTitle"/>
          </p:nvPr>
        </p:nvSpPr>
        <p:spPr/>
        <p:txBody>
          <a:bodyPr/>
          <a:lstStyle/>
          <a:p>
            <a:r>
              <a:rPr lang="et-EE" sz="3200" dirty="0"/>
              <a:t>IDU0075 </a:t>
            </a:r>
            <a:r>
              <a:rPr lang="et-EE" sz="3200" dirty="0" smtClean="0"/>
              <a:t>Veebiteenused</a:t>
            </a:r>
            <a:r>
              <a:rPr lang="en-US" sz="3200" dirty="0" smtClean="0"/>
              <a:t> </a:t>
            </a:r>
            <a:endParaRPr lang="en-US" sz="3200" dirty="0"/>
          </a:p>
        </p:txBody>
      </p:sp>
      <p:sp>
        <p:nvSpPr>
          <p:cNvPr id="26627" name="Rectangle 3"/>
          <p:cNvSpPr>
            <a:spLocks noGrp="1" noChangeArrowheads="1"/>
          </p:cNvSpPr>
          <p:nvPr>
            <p:ph type="subTitle" idx="1"/>
          </p:nvPr>
        </p:nvSpPr>
        <p:spPr/>
        <p:txBody>
          <a:bodyPr/>
          <a:lstStyle/>
          <a:p>
            <a:endParaRPr lang="et-EE" dirty="0"/>
          </a:p>
          <a:p>
            <a:r>
              <a:rPr lang="et-EE" dirty="0" err="1"/>
              <a:t>Tarvo</a:t>
            </a:r>
            <a:r>
              <a:rPr lang="et-EE" dirty="0"/>
              <a:t> </a:t>
            </a:r>
            <a:r>
              <a:rPr lang="et-EE" dirty="0" err="1"/>
              <a:t>Treier</a:t>
            </a:r>
            <a:endParaRPr lang="et-EE" dirty="0"/>
          </a:p>
          <a:p>
            <a:r>
              <a:rPr lang="et-EE" dirty="0" smtClean="0"/>
              <a:t>Tarvo.treier@gmail.com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Mis on tarkvara arhitektuur?</a:t>
            </a:r>
            <a:endParaRPr lang="et-EE" dirty="0"/>
          </a:p>
        </p:txBody>
      </p:sp>
      <p:sp>
        <p:nvSpPr>
          <p:cNvPr id="3" name="Content Placeholder 2"/>
          <p:cNvSpPr>
            <a:spLocks noGrp="1"/>
          </p:cNvSpPr>
          <p:nvPr>
            <p:ph idx="1"/>
          </p:nvPr>
        </p:nvSpPr>
        <p:spPr/>
        <p:txBody>
          <a:bodyPr/>
          <a:lstStyle/>
          <a:p>
            <a:endParaRPr lang="et-EE"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1266314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Tarkvara arhitektuur</a:t>
            </a:r>
            <a:endParaRPr lang="et-EE" dirty="0"/>
          </a:p>
        </p:txBody>
      </p:sp>
      <p:sp>
        <p:nvSpPr>
          <p:cNvPr id="3" name="Content Placeholder 2"/>
          <p:cNvSpPr>
            <a:spLocks noGrp="1"/>
          </p:cNvSpPr>
          <p:nvPr>
            <p:ph idx="1"/>
          </p:nvPr>
        </p:nvSpPr>
        <p:spPr/>
        <p:txBody>
          <a:bodyPr/>
          <a:lstStyle/>
          <a:p>
            <a:r>
              <a:rPr lang="et-EE" dirty="0" smtClean="0"/>
              <a:t>Moodne sõna selle kohta, kuidas on tarkvara ülesse ehitatud. Milline on tema </a:t>
            </a:r>
            <a:r>
              <a:rPr lang="et-EE" i="1" dirty="0" err="1" smtClean="0"/>
              <a:t>layout</a:t>
            </a:r>
            <a:r>
              <a:rPr lang="et-EE" i="1" dirty="0" smtClean="0"/>
              <a:t>.</a:t>
            </a:r>
          </a:p>
          <a:p>
            <a:endParaRPr lang="et-EE" i="1" dirty="0"/>
          </a:p>
          <a:p>
            <a:endParaRPr lang="et-EE" i="1" dirty="0" smtClean="0"/>
          </a:p>
          <a:p>
            <a:endParaRPr lang="et-EE" i="1" dirty="0"/>
          </a:p>
          <a:p>
            <a:endParaRPr lang="et-EE" i="1" dirty="0" smtClean="0"/>
          </a:p>
          <a:p>
            <a:r>
              <a:rPr lang="et-EE" sz="1100" dirty="0" smtClean="0"/>
              <a:t>Allikas: </a:t>
            </a:r>
            <a:r>
              <a:rPr lang="et-EE" sz="1100" dirty="0">
                <a:hlinkClick r:id="rId2"/>
              </a:rPr>
              <a:t>https://</a:t>
            </a:r>
            <a:r>
              <a:rPr lang="et-EE" sz="1100" dirty="0" smtClean="0">
                <a:hlinkClick r:id="rId2"/>
              </a:rPr>
              <a:t>www.youtube.com/watch?v=0hyXOuvyq2Q</a:t>
            </a:r>
            <a:endParaRPr lang="et-EE" sz="1100" dirty="0" smtClean="0"/>
          </a:p>
          <a:p>
            <a:endParaRPr lang="et-EE"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1302724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81922" name="AutoShape 2"/>
          <p:cNvSpPr>
            <a:spLocks noGrp="1" noChangeArrowheads="1"/>
          </p:cNvSpPr>
          <p:nvPr>
            <p:ph type="title"/>
          </p:nvPr>
        </p:nvSpPr>
        <p:spPr/>
        <p:txBody>
          <a:bodyPr/>
          <a:lstStyle/>
          <a:p>
            <a:r>
              <a:rPr lang="en-US" sz="3200"/>
              <a:t>Service-oriented architecture (SOA) </a:t>
            </a:r>
          </a:p>
        </p:txBody>
      </p:sp>
      <p:sp>
        <p:nvSpPr>
          <p:cNvPr id="81923" name="Rectangle 3"/>
          <p:cNvSpPr>
            <a:spLocks noGrp="1" noChangeArrowheads="1"/>
          </p:cNvSpPr>
          <p:nvPr>
            <p:ph type="body" idx="1"/>
          </p:nvPr>
        </p:nvSpPr>
        <p:spPr/>
        <p:txBody>
          <a:bodyPr/>
          <a:lstStyle/>
          <a:p>
            <a:r>
              <a:rPr lang="et-EE" dirty="0"/>
              <a:t>Arhitektuur, mis kasutab </a:t>
            </a:r>
          </a:p>
          <a:p>
            <a:pPr lvl="1"/>
            <a:r>
              <a:rPr lang="et-EE" sz="2800" dirty="0"/>
              <a:t>teenuseid </a:t>
            </a:r>
            <a:r>
              <a:rPr lang="et-EE" sz="2800"/>
              <a:t>organisatsiooni </a:t>
            </a:r>
            <a:r>
              <a:rPr lang="et-EE" sz="2800" smtClean="0"/>
              <a:t>integratsiooni </a:t>
            </a:r>
            <a:r>
              <a:rPr lang="et-EE" sz="2800" dirty="0"/>
              <a:t>ehitusklotsidena</a:t>
            </a:r>
          </a:p>
          <a:p>
            <a:pPr lvl="1"/>
            <a:r>
              <a:rPr lang="et-EE" sz="2800" dirty="0"/>
              <a:t>komponentide taaskasutust läbi nõrga seotuse</a:t>
            </a:r>
            <a:r>
              <a:rPr lang="et-EE" sz="2800" dirty="0" smtClean="0"/>
              <a:t>.</a:t>
            </a:r>
          </a:p>
          <a:p>
            <a:pPr marL="457200" lvl="1" indent="0">
              <a:buNone/>
            </a:pPr>
            <a:endParaRPr lang="et-EE" sz="2800" dirty="0" smtClean="0"/>
          </a:p>
          <a:p>
            <a:pPr marL="457200" lvl="1" indent="0">
              <a:buNone/>
            </a:pPr>
            <a:r>
              <a:rPr lang="et-EE" sz="1100" dirty="0" smtClean="0"/>
              <a:t>Allikas: </a:t>
            </a:r>
            <a:r>
              <a:rPr lang="et-EE" sz="1100" dirty="0" err="1" smtClean="0">
                <a:hlinkClick r:id="rId3"/>
              </a:rPr>
              <a:t>RESTful_Web_Services_Cookbook</a:t>
            </a:r>
            <a:endParaRPr lang="et-EE" sz="1100" dirty="0"/>
          </a:p>
          <a:p>
            <a:pPr marL="457200" lvl="1" indent="0">
              <a:buNone/>
            </a:pP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83970" name="AutoShape 2"/>
          <p:cNvSpPr>
            <a:spLocks noGrp="1" noChangeArrowheads="1"/>
          </p:cNvSpPr>
          <p:nvPr>
            <p:ph type="title"/>
          </p:nvPr>
        </p:nvSpPr>
        <p:spPr/>
        <p:txBody>
          <a:bodyPr/>
          <a:lstStyle/>
          <a:p>
            <a:r>
              <a:rPr lang="et-EE"/>
              <a:t>SOA: On arhitektuur</a:t>
            </a:r>
            <a:endParaRPr lang="en-US"/>
          </a:p>
        </p:txBody>
      </p:sp>
      <p:sp>
        <p:nvSpPr>
          <p:cNvPr id="83971" name="Rectangle 3"/>
          <p:cNvSpPr>
            <a:spLocks noGrp="1" noChangeArrowheads="1"/>
          </p:cNvSpPr>
          <p:nvPr>
            <p:ph type="body" idx="1"/>
          </p:nvPr>
        </p:nvSpPr>
        <p:spPr/>
        <p:txBody>
          <a:bodyPr/>
          <a:lstStyle/>
          <a:p>
            <a:r>
              <a:rPr lang="et-EE"/>
              <a:t>Mingi hulga teenuste tegemine ei anna meile SOA-d. </a:t>
            </a:r>
          </a:p>
          <a:p>
            <a:r>
              <a:rPr lang="et-EE"/>
              <a:t>Arhitektuur peab andma meile juhised teenuste loomiseks. </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86018" name="AutoShape 2"/>
          <p:cNvSpPr>
            <a:spLocks noGrp="1" noChangeArrowheads="1"/>
          </p:cNvSpPr>
          <p:nvPr>
            <p:ph type="title"/>
          </p:nvPr>
        </p:nvSpPr>
        <p:spPr/>
        <p:txBody>
          <a:bodyPr/>
          <a:lstStyle/>
          <a:p>
            <a:r>
              <a:rPr lang="et-EE"/>
              <a:t>SOA: Ehitatakse teenustest</a:t>
            </a:r>
            <a:endParaRPr lang="en-US"/>
          </a:p>
        </p:txBody>
      </p:sp>
      <p:sp>
        <p:nvSpPr>
          <p:cNvPr id="86019" name="Rectangle 3"/>
          <p:cNvSpPr>
            <a:spLocks noGrp="1" noChangeArrowheads="1"/>
          </p:cNvSpPr>
          <p:nvPr>
            <p:ph type="body" idx="1"/>
          </p:nvPr>
        </p:nvSpPr>
        <p:spPr/>
        <p:txBody>
          <a:bodyPr/>
          <a:lstStyle/>
          <a:p>
            <a:r>
              <a:rPr lang="et-EE"/>
              <a:t>Nagu objekt-orienteeritud maailmas on objekt/klass nii on SOA-s teenus peamine komponent.</a:t>
            </a:r>
          </a:p>
          <a:p>
            <a:r>
              <a:rPr lang="et-EE"/>
              <a:t>Ilma teenusteta pole meil millestki ehitada, midagi jälgida (</a:t>
            </a:r>
            <a:r>
              <a:rPr lang="et-EE" i="1"/>
              <a:t>monitor</a:t>
            </a:r>
            <a:r>
              <a:rPr lang="et-EE"/>
              <a:t>) ega käivitada.</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88066" name="AutoShape 2"/>
          <p:cNvSpPr>
            <a:spLocks noGrp="1" noChangeArrowheads="1"/>
          </p:cNvSpPr>
          <p:nvPr>
            <p:ph type="title"/>
          </p:nvPr>
        </p:nvSpPr>
        <p:spPr/>
        <p:txBody>
          <a:bodyPr/>
          <a:lstStyle/>
          <a:p>
            <a:r>
              <a:rPr lang="et-EE"/>
              <a:t>SOA: integratsioon</a:t>
            </a:r>
            <a:endParaRPr lang="en-US"/>
          </a:p>
        </p:txBody>
      </p:sp>
      <p:sp>
        <p:nvSpPr>
          <p:cNvPr id="88067" name="Rectangle 3"/>
          <p:cNvSpPr>
            <a:spLocks noGrp="1" noChangeArrowheads="1"/>
          </p:cNvSpPr>
          <p:nvPr>
            <p:ph type="body" idx="1"/>
          </p:nvPr>
        </p:nvSpPr>
        <p:spPr/>
        <p:txBody>
          <a:bodyPr/>
          <a:lstStyle/>
          <a:p>
            <a:r>
              <a:rPr lang="et-EE" sz="2400" dirty="0"/>
              <a:t>SOA esindab ühte võimalust süsteemide integratsiooniks. </a:t>
            </a:r>
          </a:p>
          <a:p>
            <a:r>
              <a:rPr lang="et-EE" sz="2400" dirty="0"/>
              <a:t>Erinevate süsteemide kokkuühendamise võib lahendada mõne P2P lahendusega palju kiiremini. </a:t>
            </a:r>
          </a:p>
          <a:p>
            <a:r>
              <a:rPr lang="et-EE" sz="2400" dirty="0"/>
              <a:t>Samas võib minna alternatiivide puhul ka palju rohkem aega, kuna süsteemid räägivad erinevat keelt (sõnumite formaat).</a:t>
            </a:r>
          </a:p>
          <a:p>
            <a:r>
              <a:rPr lang="et-EE" sz="2400" dirty="0"/>
              <a:t>SOA kasutab sõnumivahetuses XML-i. </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90114" name="AutoShape 2"/>
          <p:cNvSpPr>
            <a:spLocks noGrp="1" noChangeArrowheads="1"/>
          </p:cNvSpPr>
          <p:nvPr>
            <p:ph type="title"/>
          </p:nvPr>
        </p:nvSpPr>
        <p:spPr/>
        <p:txBody>
          <a:bodyPr/>
          <a:lstStyle/>
          <a:p>
            <a:r>
              <a:rPr lang="et-EE"/>
              <a:t>SOA: nõrk seotus</a:t>
            </a:r>
            <a:endParaRPr lang="en-US"/>
          </a:p>
        </p:txBody>
      </p:sp>
      <p:sp>
        <p:nvSpPr>
          <p:cNvPr id="90115" name="Rectangle 3"/>
          <p:cNvSpPr>
            <a:spLocks noGrp="1" noChangeArrowheads="1"/>
          </p:cNvSpPr>
          <p:nvPr>
            <p:ph type="body" idx="1"/>
          </p:nvPr>
        </p:nvSpPr>
        <p:spPr/>
        <p:txBody>
          <a:bodyPr/>
          <a:lstStyle/>
          <a:p>
            <a:r>
              <a:rPr lang="et-EE" dirty="0"/>
              <a:t>SOA-s püütakse teha nõrgalt seotud komponente, ehk teenuseid, mis ei tea midagi klientidest, kes neid kasutama hakkavad.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92162" name="AutoShape 2"/>
          <p:cNvSpPr>
            <a:spLocks noGrp="1" noChangeArrowheads="1"/>
          </p:cNvSpPr>
          <p:nvPr>
            <p:ph type="title"/>
          </p:nvPr>
        </p:nvSpPr>
        <p:spPr/>
        <p:txBody>
          <a:bodyPr/>
          <a:lstStyle/>
          <a:p>
            <a:r>
              <a:rPr lang="et-EE"/>
              <a:t>SOA: taaskasutus</a:t>
            </a:r>
            <a:endParaRPr lang="en-US"/>
          </a:p>
        </p:txBody>
      </p:sp>
      <p:sp>
        <p:nvSpPr>
          <p:cNvPr id="92163" name="Rectangle 3"/>
          <p:cNvSpPr>
            <a:spLocks noGrp="1" noChangeArrowheads="1"/>
          </p:cNvSpPr>
          <p:nvPr>
            <p:ph type="body" idx="1"/>
          </p:nvPr>
        </p:nvSpPr>
        <p:spPr/>
        <p:txBody>
          <a:bodyPr/>
          <a:lstStyle/>
          <a:p>
            <a:r>
              <a:rPr lang="et-EE" dirty="0"/>
              <a:t>Pole alati hädavajalik.</a:t>
            </a:r>
          </a:p>
          <a:p>
            <a:r>
              <a:rPr lang="et-EE" dirty="0"/>
              <a:t>Samas, kui ühegi komponendi taaskasutus võimalust pole ega näe ka tulemas, siis on tõenäoliselt tegu üle mõeldud </a:t>
            </a:r>
            <a:r>
              <a:rPr lang="et-EE" dirty="0" smtClean="0"/>
              <a:t>lahendusega.</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94210" name="AutoShape 2"/>
          <p:cNvSpPr>
            <a:spLocks noGrp="1" noChangeArrowheads="1"/>
          </p:cNvSpPr>
          <p:nvPr>
            <p:ph type="title"/>
          </p:nvPr>
        </p:nvSpPr>
        <p:spPr/>
        <p:txBody>
          <a:bodyPr/>
          <a:lstStyle/>
          <a:p>
            <a:r>
              <a:rPr lang="et-EE"/>
              <a:t>SOA müügijutt..</a:t>
            </a:r>
            <a:endParaRPr lang="en-US"/>
          </a:p>
        </p:txBody>
      </p:sp>
      <p:sp>
        <p:nvSpPr>
          <p:cNvPr id="94211" name="Rectangle 3"/>
          <p:cNvSpPr>
            <a:spLocks noGrp="1" noChangeArrowheads="1"/>
          </p:cNvSpPr>
          <p:nvPr>
            <p:ph type="body" idx="1"/>
          </p:nvPr>
        </p:nvSpPr>
        <p:spPr/>
        <p:txBody>
          <a:bodyPr/>
          <a:lstStyle/>
          <a:p>
            <a:r>
              <a:rPr lang="et-EE" dirty="0"/>
              <a:t>Kattes oma süsteemi selgroo (</a:t>
            </a:r>
            <a:r>
              <a:rPr lang="et-EE" dirty="0" err="1"/>
              <a:t>mission</a:t>
            </a:r>
            <a:r>
              <a:rPr lang="et-EE" dirty="0"/>
              <a:t> </a:t>
            </a:r>
            <a:r>
              <a:rPr lang="et-EE" dirty="0" err="1"/>
              <a:t>critical</a:t>
            </a:r>
            <a:r>
              <a:rPr lang="et-EE" dirty="0"/>
              <a:t>) veebiteenustega, mis opereerivad SOA raamistikul, saad sa kergesti</a:t>
            </a:r>
          </a:p>
          <a:p>
            <a:pPr lvl="1"/>
            <a:r>
              <a:rPr lang="et-EE" sz="2800" dirty="0"/>
              <a:t>laiendatava,</a:t>
            </a:r>
          </a:p>
          <a:p>
            <a:pPr lvl="1"/>
            <a:r>
              <a:rPr lang="et-EE" sz="2800" dirty="0"/>
              <a:t>taaskasutatava ja</a:t>
            </a:r>
          </a:p>
          <a:p>
            <a:pPr lvl="1"/>
            <a:r>
              <a:rPr lang="et-EE" sz="2800" dirty="0"/>
              <a:t>asendatava lahenduse.</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96258" name="AutoShape 2"/>
          <p:cNvSpPr>
            <a:spLocks noGrp="1" noChangeArrowheads="1"/>
          </p:cNvSpPr>
          <p:nvPr>
            <p:ph type="title"/>
          </p:nvPr>
        </p:nvSpPr>
        <p:spPr/>
        <p:txBody>
          <a:bodyPr/>
          <a:lstStyle/>
          <a:p>
            <a:r>
              <a:rPr lang="et-EE"/>
              <a:t>..jätkub</a:t>
            </a:r>
            <a:endParaRPr lang="en-US"/>
          </a:p>
        </p:txBody>
      </p:sp>
      <p:sp>
        <p:nvSpPr>
          <p:cNvPr id="96259" name="Rectangle 3"/>
          <p:cNvSpPr>
            <a:spLocks noGrp="1" noChangeArrowheads="1"/>
          </p:cNvSpPr>
          <p:nvPr>
            <p:ph type="body" idx="1"/>
          </p:nvPr>
        </p:nvSpPr>
        <p:spPr/>
        <p:txBody>
          <a:bodyPr/>
          <a:lstStyle/>
          <a:p>
            <a:r>
              <a:rPr lang="et-EE" dirty="0"/>
              <a:t>SOA annab meile raamistiku, kus mitmed mittefunktsionaalsed nõuded on juba täidetud. </a:t>
            </a:r>
          </a:p>
          <a:p>
            <a:pPr lvl="1"/>
            <a:r>
              <a:rPr lang="et-EE" dirty="0"/>
              <a:t>Näiteks </a:t>
            </a:r>
            <a:r>
              <a:rPr lang="et-EE" dirty="0" smtClean="0"/>
              <a:t>turvalisus </a:t>
            </a:r>
            <a:endParaRPr lang="et-EE" dirty="0"/>
          </a:p>
          <a:p>
            <a:pPr lvl="1"/>
            <a:r>
              <a:rPr lang="et-EE" dirty="0"/>
              <a:t>Arendajad keskenduda äriprobleemidele.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77826" name="AutoShape 2"/>
          <p:cNvSpPr>
            <a:spLocks noGrp="1" noChangeArrowheads="1"/>
          </p:cNvSpPr>
          <p:nvPr>
            <p:ph type="title"/>
          </p:nvPr>
        </p:nvSpPr>
        <p:spPr/>
        <p:txBody>
          <a:bodyPr/>
          <a:lstStyle/>
          <a:p>
            <a:r>
              <a:rPr lang="et-EE"/>
              <a:t>Täna kavas</a:t>
            </a:r>
            <a:endParaRPr lang="en-US"/>
          </a:p>
        </p:txBody>
      </p:sp>
      <p:sp>
        <p:nvSpPr>
          <p:cNvPr id="77827" name="Rectangle 3"/>
          <p:cNvSpPr>
            <a:spLocks noGrp="1" noChangeArrowheads="1"/>
          </p:cNvSpPr>
          <p:nvPr>
            <p:ph type="body" idx="1"/>
          </p:nvPr>
        </p:nvSpPr>
        <p:spPr/>
        <p:txBody>
          <a:bodyPr/>
          <a:lstStyle/>
          <a:p>
            <a:r>
              <a:rPr lang="et-EE" sz="2400" dirty="0" smtClean="0"/>
              <a:t>Mõisted</a:t>
            </a:r>
            <a:r>
              <a:rPr lang="et-EE" sz="2400" dirty="0"/>
              <a:t>: </a:t>
            </a:r>
            <a:r>
              <a:rPr lang="et-EE" sz="2400" dirty="0" smtClean="0"/>
              <a:t>liides, API, WS, </a:t>
            </a:r>
            <a:r>
              <a:rPr lang="et-EE" sz="2400" dirty="0"/>
              <a:t>SOA, XML, </a:t>
            </a:r>
            <a:r>
              <a:rPr lang="et-EE" sz="2400" dirty="0" err="1" smtClean="0"/>
              <a:t>Xpath…</a:t>
            </a:r>
            <a:endParaRPr lang="et-EE" sz="2400" dirty="0"/>
          </a:p>
          <a:p>
            <a:r>
              <a:rPr lang="et-EE" sz="2400" dirty="0" smtClean="0"/>
              <a:t>Kordamine</a:t>
            </a:r>
            <a:endParaRPr lang="et-EE" sz="2400" dirty="0"/>
          </a:p>
          <a:p>
            <a:r>
              <a:rPr lang="et-EE" sz="2400" dirty="0"/>
              <a:t>Veebiteenuste eelised ja puudused</a:t>
            </a:r>
          </a:p>
          <a:p>
            <a:r>
              <a:rPr lang="et-EE" sz="2400" dirty="0"/>
              <a:t>SOA</a:t>
            </a:r>
          </a:p>
          <a:p>
            <a:r>
              <a:rPr lang="et-EE" sz="2400" dirty="0" smtClean="0"/>
              <a:t>XML</a:t>
            </a:r>
          </a:p>
          <a:p>
            <a:r>
              <a:rPr lang="et-EE" sz="2400" dirty="0" smtClean="0"/>
              <a:t>JSON</a:t>
            </a:r>
            <a:endParaRPr lang="et-EE" sz="2400" dirty="0"/>
          </a:p>
          <a:p>
            <a:r>
              <a:rPr lang="et-EE" sz="2400" dirty="0" err="1"/>
              <a:t>XPath</a:t>
            </a:r>
            <a:r>
              <a:rPr lang="et-EE" sz="2400" dirty="0"/>
              <a:t> </a:t>
            </a:r>
            <a:endParaRPr lang="et-EE" sz="2400" dirty="0" smtClean="0"/>
          </a:p>
          <a:p>
            <a:r>
              <a:rPr lang="et-EE" sz="2400" dirty="0" err="1" smtClean="0"/>
              <a:t>JSONPath</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What</a:t>
            </a:r>
            <a:r>
              <a:rPr lang="et-EE" dirty="0" smtClean="0"/>
              <a:t> </a:t>
            </a:r>
            <a:r>
              <a:rPr lang="et-EE" dirty="0" err="1" smtClean="0"/>
              <a:t>is</a:t>
            </a:r>
            <a:r>
              <a:rPr lang="et-EE" dirty="0" smtClean="0"/>
              <a:t> SOA? Vol</a:t>
            </a:r>
            <a:r>
              <a:rPr lang="et-EE" dirty="0"/>
              <a:t>1</a:t>
            </a:r>
          </a:p>
        </p:txBody>
      </p:sp>
      <p:sp>
        <p:nvSpPr>
          <p:cNvPr id="3" name="Content Placeholder 2"/>
          <p:cNvSpPr>
            <a:spLocks noGrp="1"/>
          </p:cNvSpPr>
          <p:nvPr>
            <p:ph idx="1"/>
          </p:nvPr>
        </p:nvSpPr>
        <p:spPr/>
        <p:txBody>
          <a:bodyPr/>
          <a:lstStyle/>
          <a:p>
            <a:r>
              <a:rPr lang="en-US" dirty="0"/>
              <a:t>A service-oriented architecture is essentially a collection of services. These services communicate with each other. The communication can involve either simple data passing or it could involve two or more services coordinating some activity. Some means of connecting services to each other is needed</a:t>
            </a:r>
            <a:r>
              <a:rPr lang="en-US" dirty="0" smtClean="0"/>
              <a:t>.</a:t>
            </a:r>
            <a:endParaRPr lang="et-EE" dirty="0" smtClean="0"/>
          </a:p>
          <a:p>
            <a:pPr marL="0" indent="0">
              <a:buNone/>
            </a:pPr>
            <a:r>
              <a:rPr lang="et-EE" sz="1100" dirty="0"/>
              <a:t>Allikas: http://www.service-architecture.com/articles/web-services/service-oriented_architecture_soa_definition.html</a:t>
            </a:r>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3042163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What</a:t>
            </a:r>
            <a:r>
              <a:rPr lang="et-EE" dirty="0" smtClean="0"/>
              <a:t> </a:t>
            </a:r>
            <a:r>
              <a:rPr lang="et-EE" dirty="0" err="1" smtClean="0"/>
              <a:t>is</a:t>
            </a:r>
            <a:r>
              <a:rPr lang="et-EE" dirty="0" smtClean="0"/>
              <a:t> SOA? </a:t>
            </a:r>
            <a:r>
              <a:rPr lang="et-EE" smtClean="0"/>
              <a:t>Vol2</a:t>
            </a:r>
            <a:endParaRPr lang="et-EE" dirty="0"/>
          </a:p>
        </p:txBody>
      </p:sp>
      <p:sp>
        <p:nvSpPr>
          <p:cNvPr id="3" name="Content Placeholder 2"/>
          <p:cNvSpPr>
            <a:spLocks noGrp="1"/>
          </p:cNvSpPr>
          <p:nvPr>
            <p:ph idx="1"/>
          </p:nvPr>
        </p:nvSpPr>
        <p:spPr/>
        <p:txBody>
          <a:bodyPr/>
          <a:lstStyle/>
          <a:p>
            <a:r>
              <a:rPr lang="en-US" sz="2400" dirty="0"/>
              <a:t>SOA is less about how to modularize an application, and more about how to compose an application by integration of distributed, separately-maintained and deployed software components. </a:t>
            </a:r>
          </a:p>
          <a:p>
            <a:r>
              <a:rPr lang="en-US" sz="2400" dirty="0"/>
              <a:t>It is enabled by technologies and standards that make it easier for components to communicate and cooperate over a network, especially an IP network</a:t>
            </a:r>
            <a:r>
              <a:rPr lang="en-US" sz="2400" dirty="0" smtClean="0"/>
              <a:t>.</a:t>
            </a:r>
            <a:endParaRPr lang="et-EE" sz="2400" dirty="0" smtClean="0"/>
          </a:p>
          <a:p>
            <a:endParaRPr lang="et-EE" sz="2400" dirty="0"/>
          </a:p>
          <a:p>
            <a:pPr marL="0" indent="0">
              <a:buNone/>
            </a:pPr>
            <a:r>
              <a:rPr lang="et-EE" sz="1100" dirty="0"/>
              <a:t>Allikas: </a:t>
            </a:r>
            <a:r>
              <a:rPr lang="et-EE" sz="1100" dirty="0">
                <a:hlinkClick r:id="rId2"/>
              </a:rPr>
              <a:t>https://</a:t>
            </a:r>
            <a:r>
              <a:rPr lang="et-EE" sz="1100" dirty="0" smtClean="0">
                <a:hlinkClick r:id="rId2"/>
              </a:rPr>
              <a:t>en.wikipedia.org/wiki/Service-oriented_architecture</a:t>
            </a:r>
            <a:endParaRPr lang="et-EE" sz="1100" dirty="0" smtClean="0"/>
          </a:p>
          <a:p>
            <a:pPr marL="0" indent="0">
              <a:buNone/>
            </a:pPr>
            <a:r>
              <a:rPr lang="en-US" sz="2400" dirty="0"/>
              <a:t>	</a:t>
            </a:r>
            <a:endParaRPr lang="et-EE" sz="2400"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855159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Levinud arhitektuuride eelised ja puudused: kahekihiline</a:t>
            </a:r>
            <a:endParaRPr lang="et-EE" dirty="0"/>
          </a:p>
        </p:txBody>
      </p:sp>
      <p:sp>
        <p:nvSpPr>
          <p:cNvPr id="3" name="Content Placeholder 2"/>
          <p:cNvSpPr>
            <a:spLocks noGrp="1"/>
          </p:cNvSpPr>
          <p:nvPr>
            <p:ph idx="1"/>
          </p:nvPr>
        </p:nvSpPr>
        <p:spPr/>
        <p:txBody>
          <a:bodyPr/>
          <a:lstStyle/>
          <a:p>
            <a:r>
              <a:rPr lang="et-EE" dirty="0" smtClean="0"/>
              <a:t>Kirjeldus: </a:t>
            </a:r>
            <a:r>
              <a:rPr lang="fi-FI" dirty="0" err="1"/>
              <a:t>serveris</a:t>
            </a:r>
            <a:r>
              <a:rPr lang="fi-FI" dirty="0"/>
              <a:t> on </a:t>
            </a:r>
            <a:r>
              <a:rPr lang="fi-FI" dirty="0" err="1"/>
              <a:t>ainult</a:t>
            </a:r>
            <a:r>
              <a:rPr lang="fi-FI" dirty="0"/>
              <a:t> </a:t>
            </a:r>
            <a:r>
              <a:rPr lang="fi-FI" dirty="0" err="1"/>
              <a:t>andmed</a:t>
            </a:r>
            <a:r>
              <a:rPr lang="fi-FI" dirty="0"/>
              <a:t> ja </a:t>
            </a:r>
            <a:r>
              <a:rPr lang="fi-FI" dirty="0" err="1"/>
              <a:t>kasutaja</a:t>
            </a:r>
            <a:r>
              <a:rPr lang="fi-FI" dirty="0"/>
              <a:t> </a:t>
            </a:r>
            <a:r>
              <a:rPr lang="fi-FI" dirty="0" err="1"/>
              <a:t>arvutis</a:t>
            </a:r>
            <a:r>
              <a:rPr lang="fi-FI" dirty="0"/>
              <a:t> on </a:t>
            </a:r>
            <a:r>
              <a:rPr lang="fi-FI" dirty="0" err="1"/>
              <a:t>programm</a:t>
            </a:r>
            <a:r>
              <a:rPr lang="fi-FI" dirty="0"/>
              <a:t> </a:t>
            </a:r>
            <a:r>
              <a:rPr lang="fi-FI" dirty="0" err="1"/>
              <a:t>esitluseks</a:t>
            </a:r>
            <a:r>
              <a:rPr lang="fi-FI" dirty="0"/>
              <a:t>, </a:t>
            </a:r>
            <a:r>
              <a:rPr lang="fi-FI" dirty="0" err="1"/>
              <a:t>valideerimiseks</a:t>
            </a:r>
            <a:r>
              <a:rPr lang="fi-FI" dirty="0"/>
              <a:t> </a:t>
            </a:r>
            <a:r>
              <a:rPr lang="fi-FI" dirty="0" err="1" smtClean="0"/>
              <a:t>jne</a:t>
            </a:r>
            <a:endParaRPr lang="et-EE" dirty="0" smtClean="0"/>
          </a:p>
          <a:p>
            <a:r>
              <a:rPr lang="et-EE" dirty="0" smtClean="0"/>
              <a:t>Eelis: </a:t>
            </a:r>
            <a:r>
              <a:rPr lang="et-EE" dirty="0" err="1" smtClean="0"/>
              <a:t>scalability</a:t>
            </a:r>
            <a:endParaRPr lang="et-EE" dirty="0" smtClean="0"/>
          </a:p>
          <a:p>
            <a:r>
              <a:rPr lang="et-EE" dirty="0"/>
              <a:t>Puudus: </a:t>
            </a:r>
            <a:r>
              <a:rPr lang="et-EE" dirty="0" err="1" smtClean="0"/>
              <a:t>maintenance</a:t>
            </a:r>
            <a:endParaRPr lang="et-EE" dirty="0" smtClean="0"/>
          </a:p>
          <a:p>
            <a:endParaRPr lang="et-EE" dirty="0"/>
          </a:p>
          <a:p>
            <a:r>
              <a:rPr lang="et-EE" sz="1100" dirty="0"/>
              <a:t>Allikas: </a:t>
            </a:r>
            <a:r>
              <a:rPr lang="et-EE" sz="1100" dirty="0">
                <a:hlinkClick r:id="rId2"/>
              </a:rPr>
              <a:t>https://</a:t>
            </a:r>
            <a:r>
              <a:rPr lang="et-EE" sz="1100" dirty="0" smtClean="0">
                <a:hlinkClick r:id="rId2"/>
              </a:rPr>
              <a:t>www.youtube.com/watch?v=0hyXOuvyq2Q</a:t>
            </a:r>
            <a:endParaRPr lang="et-EE" sz="1100" dirty="0" smtClean="0"/>
          </a:p>
          <a:p>
            <a:endParaRPr lang="et-EE"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987772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Levinud arhitektuuride eelised ja puudused: kolmekihiline</a:t>
            </a:r>
            <a:endParaRPr lang="et-EE" dirty="0"/>
          </a:p>
        </p:txBody>
      </p:sp>
      <p:sp>
        <p:nvSpPr>
          <p:cNvPr id="3" name="Content Placeholder 2"/>
          <p:cNvSpPr>
            <a:spLocks noGrp="1"/>
          </p:cNvSpPr>
          <p:nvPr>
            <p:ph idx="1"/>
          </p:nvPr>
        </p:nvSpPr>
        <p:spPr/>
        <p:txBody>
          <a:bodyPr/>
          <a:lstStyle/>
          <a:p>
            <a:r>
              <a:rPr lang="et-EE" dirty="0" smtClean="0"/>
              <a:t>Kirjeldus: </a:t>
            </a:r>
            <a:r>
              <a:rPr lang="fi-FI" dirty="0" err="1"/>
              <a:t>all</a:t>
            </a:r>
            <a:r>
              <a:rPr lang="fi-FI" dirty="0"/>
              <a:t> on </a:t>
            </a:r>
            <a:r>
              <a:rPr lang="fi-FI" dirty="0" err="1"/>
              <a:t>andmed</a:t>
            </a:r>
            <a:r>
              <a:rPr lang="fi-FI" dirty="0"/>
              <a:t>, </a:t>
            </a:r>
            <a:r>
              <a:rPr lang="fi-FI" dirty="0" err="1"/>
              <a:t>keskel</a:t>
            </a:r>
            <a:r>
              <a:rPr lang="fi-FI" dirty="0"/>
              <a:t> </a:t>
            </a:r>
            <a:r>
              <a:rPr lang="fi-FI" dirty="0" err="1"/>
              <a:t>rakendusserver</a:t>
            </a:r>
            <a:r>
              <a:rPr lang="fi-FI" dirty="0"/>
              <a:t> ja </a:t>
            </a:r>
            <a:r>
              <a:rPr lang="fi-FI" dirty="0" err="1"/>
              <a:t>peal</a:t>
            </a:r>
            <a:r>
              <a:rPr lang="fi-FI" dirty="0"/>
              <a:t> on </a:t>
            </a:r>
            <a:r>
              <a:rPr lang="fi-FI" dirty="0" err="1"/>
              <a:t>kasutaja</a:t>
            </a:r>
            <a:r>
              <a:rPr lang="fi-FI" dirty="0"/>
              <a:t> </a:t>
            </a:r>
            <a:r>
              <a:rPr lang="fi-FI" dirty="0" err="1"/>
              <a:t>arvuti</a:t>
            </a:r>
            <a:r>
              <a:rPr lang="fi-FI" dirty="0"/>
              <a:t> </a:t>
            </a:r>
            <a:r>
              <a:rPr lang="fi-FI" dirty="0" err="1"/>
              <a:t>veebisirvijaga</a:t>
            </a:r>
            <a:endParaRPr lang="et-EE" dirty="0" smtClean="0"/>
          </a:p>
          <a:p>
            <a:r>
              <a:rPr lang="et-EE" dirty="0" smtClean="0"/>
              <a:t>Eelis: </a:t>
            </a:r>
            <a:r>
              <a:rPr lang="et-EE" dirty="0" err="1" smtClean="0"/>
              <a:t>scalability</a:t>
            </a:r>
            <a:r>
              <a:rPr lang="et-EE" dirty="0" smtClean="0"/>
              <a:t>, </a:t>
            </a:r>
            <a:r>
              <a:rPr lang="et-EE" dirty="0" err="1"/>
              <a:t>maintenance</a:t>
            </a:r>
            <a:endParaRPr lang="et-EE" dirty="0" smtClean="0"/>
          </a:p>
          <a:p>
            <a:r>
              <a:rPr lang="et-EE" dirty="0"/>
              <a:t>Puudus: </a:t>
            </a:r>
            <a:r>
              <a:rPr lang="et-EE" dirty="0" err="1"/>
              <a:t>complexity</a:t>
            </a:r>
            <a:endParaRPr lang="et-EE" dirty="0" smtClean="0"/>
          </a:p>
          <a:p>
            <a:endParaRPr lang="et-EE" dirty="0"/>
          </a:p>
          <a:p>
            <a:r>
              <a:rPr lang="et-EE" sz="1100" dirty="0"/>
              <a:t>Allikas: </a:t>
            </a:r>
            <a:r>
              <a:rPr lang="et-EE" sz="1100" dirty="0">
                <a:hlinkClick r:id="rId2"/>
              </a:rPr>
              <a:t>https://</a:t>
            </a:r>
            <a:r>
              <a:rPr lang="et-EE" sz="1100" dirty="0" smtClean="0">
                <a:hlinkClick r:id="rId2"/>
              </a:rPr>
              <a:t>www.youtube.com/watch?v=0hyXOuvyq2Q</a:t>
            </a:r>
            <a:endParaRPr lang="et-EE" sz="1100" dirty="0" smtClean="0"/>
          </a:p>
          <a:p>
            <a:endParaRPr lang="et-EE"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2605535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Levinud arhitektuuride eelised ja puudused: SOA</a:t>
            </a:r>
            <a:endParaRPr lang="et-EE" dirty="0"/>
          </a:p>
        </p:txBody>
      </p:sp>
      <p:sp>
        <p:nvSpPr>
          <p:cNvPr id="3" name="Content Placeholder 2"/>
          <p:cNvSpPr>
            <a:spLocks noGrp="1"/>
          </p:cNvSpPr>
          <p:nvPr>
            <p:ph idx="1"/>
          </p:nvPr>
        </p:nvSpPr>
        <p:spPr/>
        <p:txBody>
          <a:bodyPr/>
          <a:lstStyle/>
          <a:p>
            <a:r>
              <a:rPr lang="et-EE" dirty="0" smtClean="0"/>
              <a:t>Kirjeldus: </a:t>
            </a:r>
            <a:r>
              <a:rPr lang="fi-FI" dirty="0" err="1"/>
              <a:t>rakendusserver</a:t>
            </a:r>
            <a:r>
              <a:rPr lang="fi-FI" dirty="0"/>
              <a:t> </a:t>
            </a:r>
            <a:r>
              <a:rPr lang="fi-FI" dirty="0" err="1"/>
              <a:t>koos</a:t>
            </a:r>
            <a:r>
              <a:rPr lang="fi-FI" dirty="0"/>
              <a:t> </a:t>
            </a:r>
            <a:r>
              <a:rPr lang="fi-FI" dirty="0" err="1"/>
              <a:t>seotud</a:t>
            </a:r>
            <a:r>
              <a:rPr lang="fi-FI" dirty="0"/>
              <a:t> </a:t>
            </a:r>
            <a:r>
              <a:rPr lang="fi-FI" dirty="0" err="1"/>
              <a:t>andmetega</a:t>
            </a:r>
            <a:r>
              <a:rPr lang="fi-FI" dirty="0"/>
              <a:t> on </a:t>
            </a:r>
            <a:r>
              <a:rPr lang="fi-FI" dirty="0" err="1"/>
              <a:t>jagatud</a:t>
            </a:r>
            <a:r>
              <a:rPr lang="fi-FI" dirty="0"/>
              <a:t> </a:t>
            </a:r>
            <a:r>
              <a:rPr lang="fi-FI" dirty="0" err="1"/>
              <a:t>väiksemateks</a:t>
            </a:r>
            <a:r>
              <a:rPr lang="fi-FI" dirty="0"/>
              <a:t> </a:t>
            </a:r>
            <a:r>
              <a:rPr lang="fi-FI" dirty="0" err="1"/>
              <a:t>isoleeritud</a:t>
            </a:r>
            <a:r>
              <a:rPr lang="fi-FI" dirty="0"/>
              <a:t> </a:t>
            </a:r>
            <a:r>
              <a:rPr lang="fi-FI" dirty="0" err="1"/>
              <a:t>mustadeks</a:t>
            </a:r>
            <a:r>
              <a:rPr lang="fi-FI" dirty="0"/>
              <a:t> </a:t>
            </a:r>
            <a:r>
              <a:rPr lang="fi-FI" dirty="0" err="1"/>
              <a:t>kastideks</a:t>
            </a:r>
            <a:r>
              <a:rPr lang="fi-FI" dirty="0"/>
              <a:t>, </a:t>
            </a:r>
            <a:r>
              <a:rPr lang="fi-FI" dirty="0" err="1"/>
              <a:t>mis</a:t>
            </a:r>
            <a:r>
              <a:rPr lang="fi-FI" dirty="0"/>
              <a:t> on </a:t>
            </a:r>
            <a:r>
              <a:rPr lang="fi-FI" dirty="0" err="1"/>
              <a:t>keskendunud</a:t>
            </a:r>
            <a:r>
              <a:rPr lang="fi-FI" dirty="0"/>
              <a:t> </a:t>
            </a:r>
            <a:r>
              <a:rPr lang="fi-FI" dirty="0" err="1"/>
              <a:t>ühele</a:t>
            </a:r>
            <a:r>
              <a:rPr lang="fi-FI" dirty="0"/>
              <a:t> </a:t>
            </a:r>
            <a:r>
              <a:rPr lang="fi-FI" dirty="0" err="1"/>
              <a:t>konkreetsele</a:t>
            </a:r>
            <a:r>
              <a:rPr lang="fi-FI" dirty="0"/>
              <a:t> </a:t>
            </a:r>
            <a:r>
              <a:rPr lang="fi-FI" dirty="0" err="1"/>
              <a:t>funkstinaalsusele</a:t>
            </a:r>
            <a:endParaRPr lang="et-EE" dirty="0" smtClean="0"/>
          </a:p>
          <a:p>
            <a:r>
              <a:rPr lang="et-EE" dirty="0" smtClean="0"/>
              <a:t>Eelis: </a:t>
            </a:r>
            <a:r>
              <a:rPr lang="et-EE" dirty="0" err="1" smtClean="0"/>
              <a:t>scalability</a:t>
            </a:r>
            <a:r>
              <a:rPr lang="et-EE" dirty="0" smtClean="0"/>
              <a:t>, </a:t>
            </a:r>
            <a:r>
              <a:rPr lang="et-EE" dirty="0" err="1" smtClean="0"/>
              <a:t>maintenance</a:t>
            </a:r>
            <a:r>
              <a:rPr lang="et-EE" dirty="0"/>
              <a:t>, </a:t>
            </a:r>
            <a:r>
              <a:rPr lang="et-EE" dirty="0" err="1"/>
              <a:t>simplicity</a:t>
            </a:r>
            <a:endParaRPr lang="et-EE" dirty="0" smtClean="0"/>
          </a:p>
          <a:p>
            <a:r>
              <a:rPr lang="et-EE" dirty="0"/>
              <a:t>Puudus: </a:t>
            </a:r>
            <a:r>
              <a:rPr lang="et-EE" dirty="0" smtClean="0"/>
              <a:t>…</a:t>
            </a:r>
          </a:p>
          <a:p>
            <a:endParaRPr lang="et-EE" dirty="0"/>
          </a:p>
          <a:p>
            <a:r>
              <a:rPr lang="et-EE" sz="1100" dirty="0"/>
              <a:t>Allikas: </a:t>
            </a:r>
            <a:r>
              <a:rPr lang="et-EE" sz="1100" dirty="0">
                <a:hlinkClick r:id="rId2"/>
              </a:rPr>
              <a:t>https://</a:t>
            </a:r>
            <a:r>
              <a:rPr lang="et-EE" sz="1100" dirty="0" smtClean="0">
                <a:hlinkClick r:id="rId2"/>
              </a:rPr>
              <a:t>www.youtube.com/watch?v=0hyXOuvyq2Q</a:t>
            </a:r>
            <a:endParaRPr lang="et-EE" sz="1100" dirty="0" smtClean="0"/>
          </a:p>
          <a:p>
            <a:endParaRPr lang="et-EE" dirty="0"/>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extLst>
      <p:ext uri="{BB962C8B-B14F-4D97-AF65-F5344CB8AC3E}">
        <p14:creationId xmlns:p14="http://schemas.microsoft.com/office/powerpoint/2010/main" val="2342300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100354" name="AutoShape 2"/>
          <p:cNvSpPr>
            <a:spLocks noGrp="1" noChangeArrowheads="1"/>
          </p:cNvSpPr>
          <p:nvPr>
            <p:ph type="title"/>
          </p:nvPr>
        </p:nvSpPr>
        <p:spPr/>
        <p:txBody>
          <a:bodyPr/>
          <a:lstStyle/>
          <a:p>
            <a:r>
              <a:rPr lang="et-EE"/>
              <a:t>XML</a:t>
            </a:r>
            <a:endParaRPr lang="en-US"/>
          </a:p>
        </p:txBody>
      </p:sp>
      <p:sp>
        <p:nvSpPr>
          <p:cNvPr id="100355" name="Rectangle 3"/>
          <p:cNvSpPr>
            <a:spLocks noGrp="1" noChangeArrowheads="1"/>
          </p:cNvSpPr>
          <p:nvPr>
            <p:ph type="body" idx="1"/>
          </p:nvPr>
        </p:nvSpPr>
        <p:spPr/>
        <p:txBody>
          <a:bodyPr/>
          <a:lstStyle/>
          <a:p>
            <a:endParaRPr lang="et-EE"/>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t-EE" sz="4000" dirty="0" smtClean="0"/>
              <a:t>XML (</a:t>
            </a:r>
            <a:r>
              <a:rPr lang="en-US" sz="4000" dirty="0" err="1" smtClean="0"/>
              <a:t>eXtended</a:t>
            </a:r>
            <a:r>
              <a:rPr lang="en-US" sz="4000" dirty="0" smtClean="0"/>
              <a:t> Markup Language</a:t>
            </a:r>
            <a:r>
              <a:rPr lang="et-EE" sz="4000" dirty="0" smtClean="0"/>
              <a:t>)</a:t>
            </a:r>
            <a:endParaRPr lang="en-US" sz="4000" dirty="0" smtClean="0"/>
          </a:p>
        </p:txBody>
      </p:sp>
      <p:sp>
        <p:nvSpPr>
          <p:cNvPr id="7171" name="Rectangle 3"/>
          <p:cNvSpPr>
            <a:spLocks noGrp="1" noChangeArrowheads="1"/>
          </p:cNvSpPr>
          <p:nvPr>
            <p:ph type="body" idx="1"/>
          </p:nvPr>
        </p:nvSpPr>
        <p:spPr/>
        <p:txBody>
          <a:bodyPr/>
          <a:lstStyle/>
          <a:p>
            <a:pPr eaLnBrk="1" hangingPunct="1">
              <a:lnSpc>
                <a:spcPct val="90000"/>
              </a:lnSpc>
            </a:pPr>
            <a:r>
              <a:rPr lang="et-EE" sz="2400" dirty="0" err="1" smtClean="0"/>
              <a:t>Root</a:t>
            </a:r>
            <a:r>
              <a:rPr lang="et-EE" sz="2400" dirty="0" smtClean="0"/>
              <a:t> element (</a:t>
            </a:r>
            <a:r>
              <a:rPr lang="et-EE" sz="2400" dirty="0" err="1" smtClean="0"/>
              <a:t>document</a:t>
            </a:r>
            <a:r>
              <a:rPr lang="et-EE" sz="2400" dirty="0" smtClean="0"/>
              <a:t> element)</a:t>
            </a:r>
            <a:endParaRPr lang="et-EE" sz="2400" b="1" dirty="0" smtClean="0"/>
          </a:p>
          <a:p>
            <a:pPr eaLnBrk="1" hangingPunct="1">
              <a:lnSpc>
                <a:spcPct val="90000"/>
              </a:lnSpc>
            </a:pPr>
            <a:r>
              <a:rPr lang="en-US" sz="2400" b="1" dirty="0" smtClean="0"/>
              <a:t>&lt;</a:t>
            </a:r>
            <a:r>
              <a:rPr lang="en-US" sz="2400" b="1" dirty="0" err="1" smtClean="0"/>
              <a:t>element_name</a:t>
            </a:r>
            <a:r>
              <a:rPr lang="en-US" sz="2400" dirty="0" smtClean="0"/>
              <a:t> </a:t>
            </a:r>
            <a:r>
              <a:rPr lang="en-US" sz="2400" dirty="0" err="1" smtClean="0"/>
              <a:t>attribute_name</a:t>
            </a:r>
            <a:r>
              <a:rPr lang="en-US" sz="2400" dirty="0" smtClean="0"/>
              <a:t>="</a:t>
            </a:r>
            <a:r>
              <a:rPr lang="en-US" sz="2400" dirty="0" err="1" smtClean="0"/>
              <a:t>attribute_value</a:t>
            </a:r>
            <a:r>
              <a:rPr lang="en-US" sz="2400" dirty="0" smtClean="0"/>
              <a:t>"</a:t>
            </a:r>
            <a:r>
              <a:rPr lang="en-US" sz="2400" b="1" dirty="0" smtClean="0"/>
              <a:t>&gt;</a:t>
            </a:r>
            <a:r>
              <a:rPr lang="et-EE" sz="2400" b="1" dirty="0" smtClean="0"/>
              <a:t>        	</a:t>
            </a:r>
            <a:r>
              <a:rPr lang="en-US" sz="2400" dirty="0" smtClean="0"/>
              <a:t>Element Content</a:t>
            </a:r>
            <a:endParaRPr lang="et-EE" sz="2400" dirty="0" smtClean="0"/>
          </a:p>
          <a:p>
            <a:pPr eaLnBrk="1" hangingPunct="1">
              <a:lnSpc>
                <a:spcPct val="90000"/>
              </a:lnSpc>
              <a:buFontTx/>
              <a:buNone/>
            </a:pPr>
            <a:r>
              <a:rPr lang="et-EE" sz="2400" b="1" dirty="0" smtClean="0"/>
              <a:t>    </a:t>
            </a:r>
            <a:r>
              <a:rPr lang="en-US" sz="2400" b="1" dirty="0" smtClean="0"/>
              <a:t>&lt;/</a:t>
            </a:r>
            <a:r>
              <a:rPr lang="en-US" sz="2400" b="1" dirty="0" err="1" smtClean="0"/>
              <a:t>element_name</a:t>
            </a:r>
            <a:r>
              <a:rPr lang="en-US" sz="2400" b="1" dirty="0" smtClean="0"/>
              <a:t>&gt;</a:t>
            </a:r>
            <a:r>
              <a:rPr lang="en-US" sz="2400" dirty="0" smtClean="0"/>
              <a:t> </a:t>
            </a:r>
            <a:endParaRPr lang="et-EE" sz="2400" dirty="0" smtClean="0"/>
          </a:p>
          <a:p>
            <a:pPr eaLnBrk="1" hangingPunct="1">
              <a:lnSpc>
                <a:spcPct val="90000"/>
              </a:lnSpc>
            </a:pPr>
            <a:r>
              <a:rPr lang="et-EE" sz="2400" dirty="0" smtClean="0"/>
              <a:t>Element </a:t>
            </a:r>
            <a:r>
              <a:rPr lang="et-EE" sz="2400" dirty="0" err="1" smtClean="0"/>
              <a:t>content</a:t>
            </a:r>
            <a:r>
              <a:rPr lang="et-EE" sz="2400" dirty="0" smtClean="0"/>
              <a:t> võib olla </a:t>
            </a:r>
            <a:r>
              <a:rPr lang="et-EE" sz="2400" dirty="0" err="1" smtClean="0"/>
              <a:t>Child</a:t>
            </a:r>
            <a:r>
              <a:rPr lang="et-EE" sz="2400" dirty="0" smtClean="0"/>
              <a:t> element</a:t>
            </a:r>
          </a:p>
          <a:p>
            <a:pPr eaLnBrk="1" hangingPunct="1">
              <a:lnSpc>
                <a:spcPct val="90000"/>
              </a:lnSpc>
            </a:pPr>
            <a:r>
              <a:rPr lang="et-EE" sz="2400" dirty="0" err="1" smtClean="0"/>
              <a:t>XML’i</a:t>
            </a:r>
            <a:r>
              <a:rPr lang="et-EE" sz="2400" dirty="0" smtClean="0"/>
              <a:t> näited</a:t>
            </a:r>
          </a:p>
          <a:p>
            <a:pPr lvl="1" eaLnBrk="1" hangingPunct="1">
              <a:lnSpc>
                <a:spcPct val="90000"/>
              </a:lnSpc>
              <a:buFontTx/>
              <a:buNone/>
            </a:pPr>
            <a:r>
              <a:rPr lang="en-US" dirty="0" smtClean="0">
                <a:hlinkClick r:id="rId2"/>
              </a:rPr>
              <a:t>http://www.w3schools.com/xml/cd_catalog.xml</a:t>
            </a:r>
            <a:endParaRPr lang="et-EE" dirty="0" smtClean="0"/>
          </a:p>
          <a:p>
            <a:pPr lvl="1" eaLnBrk="1" hangingPunct="1">
              <a:lnSpc>
                <a:spcPct val="90000"/>
              </a:lnSpc>
              <a:buFontTx/>
              <a:buNone/>
            </a:pPr>
            <a:r>
              <a:rPr lang="en-US" dirty="0" smtClean="0">
                <a:hlinkClick r:id="rId3"/>
              </a:rPr>
              <a:t>http://www.w3schools.com/XQuery/books.xml</a:t>
            </a:r>
            <a:endParaRPr lang="et-EE" dirty="0" smtClean="0"/>
          </a:p>
          <a:p>
            <a:pPr lvl="1" eaLnBrk="1" hangingPunct="1">
              <a:lnSpc>
                <a:spcPct val="90000"/>
              </a:lnSpc>
              <a:buFontTx/>
              <a:buNone/>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t-EE" smtClean="0"/>
              <a:t>XML namespaces</a:t>
            </a:r>
            <a:endParaRPr lang="en-US" smtClean="0"/>
          </a:p>
        </p:txBody>
      </p:sp>
      <p:sp>
        <p:nvSpPr>
          <p:cNvPr id="8195" name="Rectangle 3"/>
          <p:cNvSpPr>
            <a:spLocks noGrp="1" noChangeArrowheads="1"/>
          </p:cNvSpPr>
          <p:nvPr>
            <p:ph type="body" idx="1"/>
          </p:nvPr>
        </p:nvSpPr>
        <p:spPr/>
        <p:txBody>
          <a:bodyPr/>
          <a:lstStyle/>
          <a:p>
            <a:pPr eaLnBrk="1" hangingPunct="1">
              <a:lnSpc>
                <a:spcPct val="80000"/>
              </a:lnSpc>
              <a:buFontTx/>
              <a:buNone/>
            </a:pPr>
            <a:r>
              <a:rPr lang="en-US" sz="1800" dirty="0" smtClean="0"/>
              <a:t>&lt;root </a:t>
            </a:r>
            <a:r>
              <a:rPr lang="en-US" sz="1800" dirty="0" err="1" smtClean="0"/>
              <a:t>xmlns:h</a:t>
            </a:r>
            <a:r>
              <a:rPr lang="en-US" sz="1800" dirty="0" smtClean="0"/>
              <a:t>="http://www.w3.org/TR/html4/" </a:t>
            </a:r>
            <a:r>
              <a:rPr lang="en-US" sz="1800" dirty="0" err="1" smtClean="0"/>
              <a:t>xmlns:f</a:t>
            </a:r>
            <a:r>
              <a:rPr lang="en-US" sz="1800" dirty="0" smtClean="0"/>
              <a:t>="http://www.w3schools.com/furniture"&gt;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h:table</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h:tr</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h:td</a:t>
            </a:r>
            <a:r>
              <a:rPr lang="en-US" sz="1800" dirty="0" smtClean="0"/>
              <a:t>&gt;Apples&lt;/</a:t>
            </a:r>
            <a:r>
              <a:rPr lang="en-US" sz="1800" dirty="0" err="1" smtClean="0"/>
              <a:t>h:td</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h:td</a:t>
            </a:r>
            <a:r>
              <a:rPr lang="en-US" sz="1800" dirty="0" smtClean="0"/>
              <a:t>&gt;Bananas&lt;/</a:t>
            </a:r>
            <a:r>
              <a:rPr lang="en-US" sz="1800" dirty="0" err="1" smtClean="0"/>
              <a:t>h:td</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h:tr</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h:table</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f:table</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f:name</a:t>
            </a:r>
            <a:r>
              <a:rPr lang="en-US" sz="1800" dirty="0" smtClean="0"/>
              <a:t>&gt;African Coffee Table&lt;/</a:t>
            </a:r>
            <a:r>
              <a:rPr lang="en-US" sz="1800" dirty="0" err="1" smtClean="0"/>
              <a:t>f:name</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f:width</a:t>
            </a:r>
            <a:r>
              <a:rPr lang="en-US" sz="1800" dirty="0" smtClean="0"/>
              <a:t>&gt;80&lt;/</a:t>
            </a:r>
            <a:r>
              <a:rPr lang="en-US" sz="1800" dirty="0" err="1" smtClean="0"/>
              <a:t>f:width</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f:length</a:t>
            </a:r>
            <a:r>
              <a:rPr lang="en-US" sz="1800" dirty="0" smtClean="0"/>
              <a:t>&gt;120&lt;/</a:t>
            </a:r>
            <a:r>
              <a:rPr lang="en-US" sz="1800" dirty="0" err="1" smtClean="0"/>
              <a:t>f:length</a:t>
            </a:r>
            <a:r>
              <a:rPr lang="en-US" sz="1800" dirty="0" smtClean="0"/>
              <a:t>&gt; </a:t>
            </a:r>
            <a:endParaRPr lang="et-EE" sz="1800" dirty="0" smtClean="0"/>
          </a:p>
          <a:p>
            <a:pPr eaLnBrk="1" hangingPunct="1">
              <a:lnSpc>
                <a:spcPct val="80000"/>
              </a:lnSpc>
              <a:buFontTx/>
              <a:buNone/>
            </a:pPr>
            <a:r>
              <a:rPr lang="et-EE" sz="1800" dirty="0" smtClean="0"/>
              <a:t>	</a:t>
            </a:r>
            <a:r>
              <a:rPr lang="en-US" sz="1800" dirty="0" smtClean="0"/>
              <a:t>&lt;/</a:t>
            </a:r>
            <a:r>
              <a:rPr lang="en-US" sz="1800" dirty="0" err="1" smtClean="0"/>
              <a:t>f:table</a:t>
            </a:r>
            <a:r>
              <a:rPr lang="en-US" sz="1800" dirty="0" smtClean="0"/>
              <a:t>&gt; </a:t>
            </a:r>
            <a:endParaRPr lang="et-EE" sz="1800" dirty="0" smtClean="0"/>
          </a:p>
          <a:p>
            <a:pPr eaLnBrk="1" hangingPunct="1">
              <a:lnSpc>
                <a:spcPct val="80000"/>
              </a:lnSpc>
              <a:buFontTx/>
              <a:buNone/>
            </a:pPr>
            <a:r>
              <a:rPr lang="en-US" sz="1800" dirty="0" smtClean="0"/>
              <a:t>&lt;/root&gt; </a:t>
            </a:r>
            <a:endParaRPr lang="et-EE" sz="1800" dirty="0" smtClean="0"/>
          </a:p>
          <a:p>
            <a:pPr eaLnBrk="1" hangingPunct="1">
              <a:lnSpc>
                <a:spcPct val="80000"/>
              </a:lnSpc>
            </a:pPr>
            <a:endParaRPr lang="et-EE" sz="1800" dirty="0" smtClean="0"/>
          </a:p>
          <a:p>
            <a:pPr eaLnBrk="1" hangingPunct="1">
              <a:lnSpc>
                <a:spcPct val="80000"/>
              </a:lnSpc>
            </a:pPr>
            <a:r>
              <a:rPr lang="en-US" sz="2000" dirty="0" smtClean="0">
                <a:hlinkClick r:id="rId2"/>
              </a:rPr>
              <a:t>http://www.w3schools.com/xml/xml_namespaces.asp</a:t>
            </a:r>
            <a:endParaRPr lang="et-EE" sz="2000" dirty="0" smtClean="0"/>
          </a:p>
          <a:p>
            <a:pPr eaLnBrk="1" hangingPunct="1">
              <a:lnSpc>
                <a:spcPct val="80000"/>
              </a:lnSpc>
            </a:pPr>
            <a:endParaRPr lang="en-US" sz="24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101378" name="AutoShape 2"/>
          <p:cNvSpPr>
            <a:spLocks noGrp="1" noChangeArrowheads="1"/>
          </p:cNvSpPr>
          <p:nvPr>
            <p:ph type="title"/>
          </p:nvPr>
        </p:nvSpPr>
        <p:spPr/>
        <p:txBody>
          <a:bodyPr/>
          <a:lstStyle/>
          <a:p>
            <a:r>
              <a:rPr lang="et-EE"/>
              <a:t>XPath</a:t>
            </a:r>
            <a:endParaRPr lang="en-US"/>
          </a:p>
        </p:txBody>
      </p:sp>
      <p:sp>
        <p:nvSpPr>
          <p:cNvPr id="101379" name="Rectangle 3"/>
          <p:cNvSpPr>
            <a:spLocks noGrp="1" noChangeArrowheads="1"/>
          </p:cNvSpPr>
          <p:nvPr>
            <p:ph type="body" idx="1"/>
          </p:nvPr>
        </p:nvSpPr>
        <p:spPr/>
        <p:txBody>
          <a:bodyPr/>
          <a:lstStyle/>
          <a:p>
            <a:endParaRPr lang="et-EE"/>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t-EE" smtClean="0"/>
              <a:t>XPATH</a:t>
            </a:r>
            <a:endParaRPr lang="en-US" smtClean="0"/>
          </a:p>
        </p:txBody>
      </p:sp>
      <p:sp>
        <p:nvSpPr>
          <p:cNvPr id="9219" name="Rectangle 3"/>
          <p:cNvSpPr>
            <a:spLocks noGrp="1" noChangeArrowheads="1"/>
          </p:cNvSpPr>
          <p:nvPr>
            <p:ph type="body" idx="1"/>
          </p:nvPr>
        </p:nvSpPr>
        <p:spPr/>
        <p:txBody>
          <a:bodyPr/>
          <a:lstStyle/>
          <a:p>
            <a:pPr eaLnBrk="1" hangingPunct="1"/>
            <a:r>
              <a:rPr lang="et-EE" b="1" dirty="0" smtClean="0"/>
              <a:t>XPATH on päringukeel XML dokumentidest informatsiooni otsimisest nagu SQL on päringukeel andmebaasi tabelitest otsimiseks. </a:t>
            </a:r>
            <a:endParaRPr lang="en-US"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79874" name="AutoShape 2"/>
          <p:cNvSpPr>
            <a:spLocks noGrp="1" noChangeArrowheads="1"/>
          </p:cNvSpPr>
          <p:nvPr>
            <p:ph type="title"/>
          </p:nvPr>
        </p:nvSpPr>
        <p:spPr/>
        <p:txBody>
          <a:bodyPr/>
          <a:lstStyle/>
          <a:p>
            <a:r>
              <a:rPr lang="et-EE"/>
              <a:t>Mõned mõisted ja lühendid</a:t>
            </a:r>
            <a:endParaRPr lang="en-US"/>
          </a:p>
        </p:txBody>
      </p:sp>
      <p:sp>
        <p:nvSpPr>
          <p:cNvPr id="79875" name="Rectangle 3"/>
          <p:cNvSpPr>
            <a:spLocks noGrp="1" noChangeArrowheads="1"/>
          </p:cNvSpPr>
          <p:nvPr>
            <p:ph type="body" idx="1"/>
          </p:nvPr>
        </p:nvSpPr>
        <p:spPr/>
        <p:txBody>
          <a:bodyPr/>
          <a:lstStyle/>
          <a:p>
            <a:r>
              <a:rPr lang="et-EE" sz="2400" dirty="0"/>
              <a:t>Liides (</a:t>
            </a:r>
            <a:r>
              <a:rPr lang="et-EE" sz="2400" dirty="0" err="1"/>
              <a:t>interface</a:t>
            </a:r>
            <a:r>
              <a:rPr lang="et-EE" sz="2400" dirty="0"/>
              <a:t>)</a:t>
            </a:r>
          </a:p>
          <a:p>
            <a:r>
              <a:rPr lang="et-EE" sz="2400" dirty="0"/>
              <a:t>API (</a:t>
            </a:r>
            <a:r>
              <a:rPr lang="en-US" sz="2400" dirty="0"/>
              <a:t>application programming interface</a:t>
            </a:r>
            <a:r>
              <a:rPr lang="et-EE" sz="2400" dirty="0"/>
              <a:t>)</a:t>
            </a:r>
          </a:p>
          <a:p>
            <a:r>
              <a:rPr lang="et-EE" sz="2400" dirty="0"/>
              <a:t>WS (</a:t>
            </a:r>
            <a:r>
              <a:rPr lang="et-EE" sz="2400" dirty="0" err="1"/>
              <a:t>web</a:t>
            </a:r>
            <a:r>
              <a:rPr lang="et-EE" sz="2400" dirty="0"/>
              <a:t> </a:t>
            </a:r>
            <a:r>
              <a:rPr lang="et-EE" sz="2400" dirty="0" err="1"/>
              <a:t>service</a:t>
            </a:r>
            <a:r>
              <a:rPr lang="et-EE" sz="2400" dirty="0"/>
              <a:t>)</a:t>
            </a:r>
          </a:p>
          <a:p>
            <a:r>
              <a:rPr lang="et-EE" sz="2400" dirty="0"/>
              <a:t>SOA (</a:t>
            </a:r>
            <a:r>
              <a:rPr lang="et-EE" sz="2400" dirty="0" err="1"/>
              <a:t>service</a:t>
            </a:r>
            <a:r>
              <a:rPr lang="et-EE" sz="2400" dirty="0"/>
              <a:t> </a:t>
            </a:r>
            <a:r>
              <a:rPr lang="et-EE" sz="2400" dirty="0" err="1"/>
              <a:t>oriented</a:t>
            </a:r>
            <a:r>
              <a:rPr lang="et-EE" sz="2400" dirty="0"/>
              <a:t> </a:t>
            </a:r>
            <a:r>
              <a:rPr lang="et-EE" sz="2400" dirty="0" err="1"/>
              <a:t>architecture</a:t>
            </a:r>
            <a:r>
              <a:rPr lang="et-EE" sz="2400" dirty="0"/>
              <a:t>)</a:t>
            </a:r>
          </a:p>
          <a:p>
            <a:r>
              <a:rPr lang="et-EE" sz="2400" dirty="0"/>
              <a:t>XML (e</a:t>
            </a:r>
            <a:r>
              <a:rPr lang="en-US" sz="2400" dirty="0" err="1"/>
              <a:t>xtensible</a:t>
            </a:r>
            <a:r>
              <a:rPr lang="en-US" sz="2400" dirty="0"/>
              <a:t> </a:t>
            </a:r>
            <a:r>
              <a:rPr lang="et-EE" sz="2400" dirty="0"/>
              <a:t>m</a:t>
            </a:r>
            <a:r>
              <a:rPr lang="en-US" sz="2400" dirty="0" err="1"/>
              <a:t>arkup</a:t>
            </a:r>
            <a:r>
              <a:rPr lang="en-US" sz="2400" dirty="0"/>
              <a:t> </a:t>
            </a:r>
            <a:r>
              <a:rPr lang="et-EE" sz="2400" dirty="0"/>
              <a:t>l</a:t>
            </a:r>
            <a:r>
              <a:rPr lang="en-US" sz="2400" dirty="0" err="1"/>
              <a:t>anguage</a:t>
            </a:r>
            <a:r>
              <a:rPr lang="et-EE" sz="2400" dirty="0" smtClean="0"/>
              <a:t>)</a:t>
            </a:r>
          </a:p>
          <a:p>
            <a:r>
              <a:rPr lang="et-EE" sz="2400" dirty="0" smtClean="0"/>
              <a:t>JSON (</a:t>
            </a:r>
            <a:r>
              <a:rPr lang="et-EE" sz="2400" dirty="0" err="1" smtClean="0"/>
              <a:t>JavaScript</a:t>
            </a:r>
            <a:r>
              <a:rPr lang="et-EE" sz="2400" dirty="0" smtClean="0"/>
              <a:t> </a:t>
            </a:r>
            <a:r>
              <a:rPr lang="et-EE" sz="2400" dirty="0" err="1" smtClean="0"/>
              <a:t>Object</a:t>
            </a:r>
            <a:r>
              <a:rPr lang="et-EE" sz="2400" dirty="0" smtClean="0"/>
              <a:t> </a:t>
            </a:r>
            <a:r>
              <a:rPr lang="et-EE" sz="2400" dirty="0" err="1" smtClean="0"/>
              <a:t>Notation</a:t>
            </a:r>
            <a:r>
              <a:rPr lang="et-EE" sz="2400" dirty="0" smtClean="0"/>
              <a:t>)</a:t>
            </a:r>
            <a:endParaRPr lang="et-EE" sz="2400" dirty="0"/>
          </a:p>
          <a:p>
            <a:r>
              <a:rPr lang="et-EE" sz="2400" dirty="0" err="1"/>
              <a:t>XPath</a:t>
            </a:r>
            <a:r>
              <a:rPr lang="et-EE" sz="2400" dirty="0"/>
              <a:t> (XML </a:t>
            </a:r>
            <a:r>
              <a:rPr lang="et-EE" sz="2400" dirty="0" err="1"/>
              <a:t>path</a:t>
            </a:r>
            <a:r>
              <a:rPr lang="et-EE" sz="2400" dirty="0"/>
              <a:t> </a:t>
            </a:r>
            <a:r>
              <a:rPr lang="et-EE" sz="2400" dirty="0" err="1"/>
              <a:t>language</a:t>
            </a:r>
            <a:r>
              <a:rPr lang="et-EE" sz="2400" dirty="0" smtClean="0"/>
              <a:t>)</a:t>
            </a:r>
          </a:p>
          <a:p>
            <a:r>
              <a:rPr lang="et-EE" sz="2400" dirty="0" err="1" smtClean="0"/>
              <a:t>JSONPath</a:t>
            </a:r>
            <a:r>
              <a:rPr lang="et-EE" sz="2400" dirty="0" smtClean="0"/>
              <a:t> (JSON </a:t>
            </a:r>
            <a:r>
              <a:rPr lang="et-EE" sz="2400" dirty="0" err="1" smtClean="0"/>
              <a:t>path</a:t>
            </a:r>
            <a:r>
              <a:rPr lang="et-EE" sz="2400" dirty="0" smtClean="0"/>
              <a:t> </a:t>
            </a:r>
            <a:r>
              <a:rPr lang="et-EE" sz="2400" dirty="0" err="1" smtClean="0"/>
              <a:t>language</a:t>
            </a:r>
            <a:r>
              <a:rPr lang="et-EE" sz="2400" dirty="0" smtClean="0"/>
              <a:t>)</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t-EE" smtClean="0"/>
              <a:t>XPATH’i näited</a:t>
            </a:r>
            <a:endParaRPr lang="en-US" smtClean="0"/>
          </a:p>
        </p:txBody>
      </p:sp>
      <p:sp>
        <p:nvSpPr>
          <p:cNvPr id="10243" name="Rectangle 3"/>
          <p:cNvSpPr>
            <a:spLocks noGrp="1" noChangeArrowheads="1"/>
          </p:cNvSpPr>
          <p:nvPr>
            <p:ph type="body" idx="1"/>
          </p:nvPr>
        </p:nvSpPr>
        <p:spPr/>
        <p:txBody>
          <a:bodyPr/>
          <a:lstStyle/>
          <a:p>
            <a:pPr eaLnBrk="1" hangingPunct="1">
              <a:lnSpc>
                <a:spcPct val="90000"/>
              </a:lnSpc>
            </a:pPr>
            <a:r>
              <a:rPr lang="et-EE" sz="2400" dirty="0" err="1" smtClean="0"/>
              <a:t>Online</a:t>
            </a:r>
            <a:r>
              <a:rPr lang="et-EE" sz="2400" dirty="0" smtClean="0"/>
              <a:t> vahendeid</a:t>
            </a:r>
          </a:p>
          <a:p>
            <a:pPr lvl="1" eaLnBrk="1" hangingPunct="1">
              <a:lnSpc>
                <a:spcPct val="90000"/>
              </a:lnSpc>
            </a:pPr>
            <a:r>
              <a:rPr lang="et-EE" sz="2000" dirty="0" smtClean="0">
                <a:hlinkClick r:id="rId2"/>
              </a:rPr>
              <a:t>http://www.bit-101.com/xpath/</a:t>
            </a:r>
            <a:r>
              <a:rPr lang="et-EE" sz="2000" dirty="0" smtClean="0"/>
              <a:t> </a:t>
            </a:r>
          </a:p>
          <a:p>
            <a:pPr lvl="1" eaLnBrk="1" hangingPunct="1">
              <a:lnSpc>
                <a:spcPct val="90000"/>
              </a:lnSpc>
            </a:pPr>
            <a:r>
              <a:rPr lang="et-EE" sz="2000" dirty="0" smtClean="0">
                <a:hlinkClick r:id="rId3"/>
              </a:rPr>
              <a:t>http://www.futurelab.ch/xmlkurs/xpath.en.html</a:t>
            </a:r>
            <a:endParaRPr lang="et-EE" sz="2000" dirty="0" smtClean="0"/>
          </a:p>
          <a:p>
            <a:pPr lvl="1" eaLnBrk="1" hangingPunct="1">
              <a:lnSpc>
                <a:spcPct val="90000"/>
              </a:lnSpc>
            </a:pPr>
            <a:r>
              <a:rPr lang="et-EE" sz="2000" dirty="0" smtClean="0">
                <a:hlinkClick r:id="rId4"/>
              </a:rPr>
              <a:t>http://www.xmlme.com/XpathTool.aspx</a:t>
            </a:r>
            <a:endParaRPr lang="et-EE" sz="2000" dirty="0" smtClean="0"/>
          </a:p>
          <a:p>
            <a:pPr eaLnBrk="1" hangingPunct="1">
              <a:lnSpc>
                <a:spcPct val="90000"/>
              </a:lnSpc>
            </a:pPr>
            <a:r>
              <a:rPr lang="et-EE" sz="2400" dirty="0" smtClean="0"/>
              <a:t>Näite XML</a:t>
            </a:r>
          </a:p>
          <a:p>
            <a:pPr lvl="1" eaLnBrk="1" hangingPunct="1">
              <a:lnSpc>
                <a:spcPct val="90000"/>
              </a:lnSpc>
            </a:pPr>
            <a:r>
              <a:rPr lang="et-EE" sz="2000" dirty="0" smtClean="0">
                <a:hlinkClick r:id="rId5"/>
              </a:rPr>
              <a:t>http://www.w3schools.com/xml/cd_catalog.xml</a:t>
            </a:r>
            <a:endParaRPr lang="et-EE" sz="2000" dirty="0" smtClean="0"/>
          </a:p>
          <a:p>
            <a:pPr eaLnBrk="1" hangingPunct="1">
              <a:lnSpc>
                <a:spcPct val="90000"/>
              </a:lnSpc>
            </a:pPr>
            <a:r>
              <a:rPr lang="et-EE" sz="2400" dirty="0" smtClean="0"/>
              <a:t>Pärime välja kõik </a:t>
            </a:r>
            <a:r>
              <a:rPr lang="et-EE" sz="2400" dirty="0" err="1" smtClean="0"/>
              <a:t>title’d</a:t>
            </a:r>
            <a:endParaRPr lang="et-EE" sz="2400" dirty="0" smtClean="0"/>
          </a:p>
          <a:p>
            <a:pPr lvl="1" eaLnBrk="1" hangingPunct="1">
              <a:lnSpc>
                <a:spcPct val="90000"/>
              </a:lnSpc>
            </a:pPr>
            <a:r>
              <a:rPr lang="et-EE" sz="2000" dirty="0" smtClean="0"/>
              <a:t>/CATALOG/CD/TITLE</a:t>
            </a:r>
          </a:p>
          <a:p>
            <a:pPr lvl="1" eaLnBrk="1" hangingPunct="1">
              <a:lnSpc>
                <a:spcPct val="90000"/>
              </a:lnSpc>
            </a:pPr>
            <a:r>
              <a:rPr lang="et-EE" sz="2000" dirty="0" smtClean="0"/>
              <a:t>//TITLE </a:t>
            </a:r>
          </a:p>
          <a:p>
            <a:pPr eaLnBrk="1" hangingPunct="1">
              <a:lnSpc>
                <a:spcPct val="90000"/>
              </a:lnSpc>
            </a:pPr>
            <a:r>
              <a:rPr lang="et-EE" sz="2400" dirty="0" smtClean="0"/>
              <a:t>Pärime välja kõik </a:t>
            </a:r>
            <a:r>
              <a:rPr lang="et-EE" sz="2400" dirty="0" err="1" smtClean="0"/>
              <a:t>cd’d</a:t>
            </a:r>
            <a:r>
              <a:rPr lang="et-EE" sz="2400" dirty="0" smtClean="0"/>
              <a:t>, mille hind on suurem kui 10</a:t>
            </a:r>
          </a:p>
          <a:p>
            <a:pPr lvl="1" eaLnBrk="1" hangingPunct="1">
              <a:lnSpc>
                <a:spcPct val="90000"/>
              </a:lnSpc>
            </a:pPr>
            <a:r>
              <a:rPr lang="en-US" sz="2000" dirty="0" smtClean="0"/>
              <a:t>/CATALOG/CD[PRICE&gt;10] </a:t>
            </a:r>
            <a:endParaRPr lang="et-EE" sz="2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dirty="0" smtClean="0"/>
              <a:t>JSON (</a:t>
            </a:r>
            <a:r>
              <a:rPr lang="et-EE" sz="3600" dirty="0" err="1" smtClean="0"/>
              <a:t>JavaScript</a:t>
            </a:r>
            <a:r>
              <a:rPr lang="et-EE" sz="3600" dirty="0" smtClean="0"/>
              <a:t> </a:t>
            </a:r>
            <a:r>
              <a:rPr lang="et-EE" sz="3600" dirty="0" err="1" smtClean="0"/>
              <a:t>Object</a:t>
            </a:r>
            <a:r>
              <a:rPr lang="et-EE" sz="3600" dirty="0" smtClean="0"/>
              <a:t> </a:t>
            </a:r>
            <a:r>
              <a:rPr lang="et-EE" sz="3600" dirty="0" err="1" smtClean="0"/>
              <a:t>Notation</a:t>
            </a:r>
            <a:r>
              <a:rPr lang="et-EE" sz="3600" dirty="0" smtClean="0"/>
              <a:t>)</a:t>
            </a:r>
            <a:endParaRPr lang="et-EE" sz="3600" dirty="0"/>
          </a:p>
        </p:txBody>
      </p:sp>
      <p:sp>
        <p:nvSpPr>
          <p:cNvPr id="3" name="Content Placeholder 2"/>
          <p:cNvSpPr>
            <a:spLocks noGrp="1"/>
          </p:cNvSpPr>
          <p:nvPr>
            <p:ph idx="1"/>
          </p:nvPr>
        </p:nvSpPr>
        <p:spPr/>
        <p:txBody>
          <a:bodyPr/>
          <a:lstStyle/>
          <a:p>
            <a:r>
              <a:rPr lang="et-EE" dirty="0" smtClean="0"/>
              <a:t>Nimi-väärtus paaride kollektsioon</a:t>
            </a:r>
          </a:p>
          <a:p>
            <a:pPr>
              <a:buNone/>
            </a:pPr>
            <a:r>
              <a:rPr lang="et-EE" dirty="0" smtClean="0"/>
              <a:t>	{„</a:t>
            </a:r>
            <a:r>
              <a:rPr lang="et-EE" dirty="0" err="1" smtClean="0"/>
              <a:t>nimi“:“Juhan</a:t>
            </a:r>
            <a:r>
              <a:rPr lang="et-EE" dirty="0" smtClean="0"/>
              <a:t>“</a:t>
            </a:r>
          </a:p>
          <a:p>
            <a:pPr>
              <a:buNone/>
            </a:pPr>
            <a:r>
              <a:rPr lang="et-EE" dirty="0" smtClean="0"/>
              <a:t>	, „vanus“: 21</a:t>
            </a:r>
          </a:p>
          <a:p>
            <a:pPr>
              <a:buNone/>
            </a:pPr>
            <a:r>
              <a:rPr lang="et-EE" dirty="0" smtClean="0"/>
              <a:t>	}</a:t>
            </a:r>
          </a:p>
          <a:p>
            <a:r>
              <a:rPr lang="et-EE" dirty="0" smtClean="0">
                <a:hlinkClick r:id="rId2"/>
              </a:rPr>
              <a:t>http://www.w3schools.com/json/</a:t>
            </a:r>
            <a:endParaRPr lang="et-EE" dirty="0" smtClean="0"/>
          </a:p>
          <a:p>
            <a:endParaRPr lang="et-EE"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JSONPath</a:t>
            </a:r>
            <a:endParaRPr lang="et-EE" dirty="0"/>
          </a:p>
        </p:txBody>
      </p:sp>
      <p:sp>
        <p:nvSpPr>
          <p:cNvPr id="3" name="Content Placeholder 2"/>
          <p:cNvSpPr>
            <a:spLocks noGrp="1"/>
          </p:cNvSpPr>
          <p:nvPr>
            <p:ph idx="1"/>
          </p:nvPr>
        </p:nvSpPr>
        <p:spPr/>
        <p:txBody>
          <a:bodyPr/>
          <a:lstStyle/>
          <a:p>
            <a:r>
              <a:rPr lang="et-EE" dirty="0" err="1" smtClean="0"/>
              <a:t>Xpathi</a:t>
            </a:r>
            <a:r>
              <a:rPr lang="et-EE" dirty="0" smtClean="0"/>
              <a:t> analoog JSON-i jaoks</a:t>
            </a:r>
          </a:p>
          <a:p>
            <a:r>
              <a:rPr lang="et-EE" dirty="0" smtClean="0">
                <a:hlinkClick r:id="rId2"/>
              </a:rPr>
              <a:t>http://goessner.net/articles/JsonPath/</a:t>
            </a:r>
            <a:endParaRPr lang="et-EE" dirty="0" smtClean="0"/>
          </a:p>
          <a:p>
            <a:endParaRPr lang="et-EE" dirty="0" smtClean="0"/>
          </a:p>
          <a:p>
            <a:r>
              <a:rPr lang="et-EE" dirty="0" err="1" smtClean="0"/>
              <a:t>Online</a:t>
            </a:r>
            <a:r>
              <a:rPr lang="et-EE" dirty="0" smtClean="0"/>
              <a:t> vahendid</a:t>
            </a:r>
          </a:p>
          <a:p>
            <a:pPr lvl="1"/>
            <a:r>
              <a:rPr lang="et-EE" dirty="0" smtClean="0">
                <a:hlinkClick r:id="rId3"/>
              </a:rPr>
              <a:t>http://ashphy.com/JSONPathOnlineEvaluator/</a:t>
            </a:r>
            <a:endParaRPr lang="et-EE" dirty="0" smtClean="0"/>
          </a:p>
          <a:p>
            <a:pPr lvl="1"/>
            <a:r>
              <a:rPr lang="et-EE" dirty="0" smtClean="0">
                <a:hlinkClick r:id="rId4"/>
              </a:rPr>
              <a:t>http://jsonpath.curiousconcept.com/</a:t>
            </a:r>
            <a:endParaRPr lang="et-EE" dirty="0" smtClean="0"/>
          </a:p>
          <a:p>
            <a:endParaRPr lang="et-EE" dirty="0" smtClean="0"/>
          </a:p>
          <a:p>
            <a:pPr>
              <a:buNone/>
            </a:pPr>
            <a:endParaRPr lang="et-E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60418" name="AutoShape 2"/>
          <p:cNvSpPr>
            <a:spLocks noGrp="1" noChangeArrowheads="1"/>
          </p:cNvSpPr>
          <p:nvPr>
            <p:ph type="title"/>
          </p:nvPr>
        </p:nvSpPr>
        <p:spPr/>
        <p:txBody>
          <a:bodyPr/>
          <a:lstStyle/>
          <a:p>
            <a:r>
              <a:rPr lang="et-EE"/>
              <a:t>Kordamine: Mis on veebiteenus?</a:t>
            </a:r>
            <a:endParaRPr lang="en-US"/>
          </a:p>
        </p:txBody>
      </p:sp>
      <p:sp>
        <p:nvSpPr>
          <p:cNvPr id="60419" name="Rectangle 3"/>
          <p:cNvSpPr>
            <a:spLocks noGrp="1" noChangeArrowheads="1"/>
          </p:cNvSpPr>
          <p:nvPr>
            <p:ph type="body" idx="1"/>
          </p:nvPr>
        </p:nvSpPr>
        <p:spPr/>
        <p:txBody>
          <a:bodyPr/>
          <a:lstStyle/>
          <a:p>
            <a:endParaRPr lang="et-E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63490" name="AutoShape 2"/>
          <p:cNvSpPr>
            <a:spLocks noGrp="1" noChangeArrowheads="1"/>
          </p:cNvSpPr>
          <p:nvPr>
            <p:ph type="title"/>
          </p:nvPr>
        </p:nvSpPr>
        <p:spPr/>
        <p:txBody>
          <a:bodyPr/>
          <a:lstStyle/>
          <a:p>
            <a:r>
              <a:rPr lang="et-EE"/>
              <a:t>Veebiteenus</a:t>
            </a:r>
            <a:endParaRPr lang="en-US"/>
          </a:p>
        </p:txBody>
      </p:sp>
      <p:sp>
        <p:nvSpPr>
          <p:cNvPr id="63491" name="Rectangle 3"/>
          <p:cNvSpPr>
            <a:spLocks noGrp="1" noChangeArrowheads="1"/>
          </p:cNvSpPr>
          <p:nvPr>
            <p:ph type="body" idx="1"/>
          </p:nvPr>
        </p:nvSpPr>
        <p:spPr/>
        <p:txBody>
          <a:bodyPr/>
          <a:lstStyle/>
          <a:p>
            <a:pPr>
              <a:lnSpc>
                <a:spcPct val="90000"/>
              </a:lnSpc>
            </a:pPr>
            <a:r>
              <a:rPr lang="et-EE" dirty="0" smtClean="0"/>
              <a:t>Veebiteenus on üle veebi (http) välja kutsutav (käivitatav) meetod (protseduur või funktsioon).</a:t>
            </a:r>
          </a:p>
          <a:p>
            <a:pPr>
              <a:lnSpc>
                <a:spcPct val="90000"/>
              </a:lnSpc>
            </a:pPr>
            <a:r>
              <a:rPr lang="et-EE" dirty="0" smtClean="0"/>
              <a:t>Veebiteenust kutsutakse välja mingis kindlas formaadis sõnumiga (nt. SOAP) ja vastus saadakse samuti selles formaadis.</a:t>
            </a:r>
          </a:p>
          <a:p>
            <a:pPr>
              <a:lnSpc>
                <a:spcPct val="90000"/>
              </a:lnSpc>
            </a:pPr>
            <a:r>
              <a:rPr lang="et-EE" dirty="0" smtClean="0"/>
              <a:t>Sarnaselt tavaliste funktsioonidega saab ka veebiteenuse väljakutsel määrata sisendparameetreid.</a:t>
            </a:r>
          </a:p>
          <a:p>
            <a:pPr>
              <a:lnSpc>
                <a:spcPct val="90000"/>
              </a:lnSpc>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Mis eeliseid annavad veebiteenused?</a:t>
            </a:r>
            <a:endParaRPr lang="et-EE" dirty="0"/>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r>
              <a:rPr lang="en-US" smtClean="0"/>
              <a:t>Tarvo Treier    tarvo.treier@gmail.com</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98306" name="AutoShape 2"/>
          <p:cNvSpPr>
            <a:spLocks noGrp="1" noChangeArrowheads="1"/>
          </p:cNvSpPr>
          <p:nvPr>
            <p:ph type="title"/>
          </p:nvPr>
        </p:nvSpPr>
        <p:spPr/>
        <p:txBody>
          <a:bodyPr/>
          <a:lstStyle/>
          <a:p>
            <a:r>
              <a:rPr lang="et-EE" sz="3200"/>
              <a:t>Pilt veebiteenuste abil integreerimisest</a:t>
            </a:r>
            <a:endParaRPr lang="en-US" sz="3200"/>
          </a:p>
        </p:txBody>
      </p:sp>
      <p:sp>
        <p:nvSpPr>
          <p:cNvPr id="98307" name="Rectangle 3"/>
          <p:cNvSpPr>
            <a:spLocks noGrp="1" noChangeArrowheads="1"/>
          </p:cNvSpPr>
          <p:nvPr>
            <p:ph type="body" idx="1"/>
          </p:nvPr>
        </p:nvSpPr>
        <p:spPr/>
        <p:txBody>
          <a:bodyPr/>
          <a:lstStyle/>
          <a:p>
            <a:r>
              <a:rPr lang="et-EE"/>
              <a:t>Erinevad platvormid ja programmeerimiskeeled</a:t>
            </a:r>
          </a:p>
          <a:p>
            <a:r>
              <a:rPr lang="et-EE"/>
              <a:t>Erinevad kasutajaliidesed ühel kesksüsteemil</a:t>
            </a:r>
          </a:p>
          <a:p>
            <a:r>
              <a:rPr lang="et-EE"/>
              <a:t>Erinevad organisatsioonid</a:t>
            </a:r>
          </a:p>
          <a:p>
            <a:r>
              <a:rPr lang="et-EE"/>
              <a:t>Varjatud realisatsioon</a:t>
            </a:r>
          </a:p>
          <a:p>
            <a:r>
              <a:rPr lang="et-EE"/>
              <a:t>Kliendi ja teenusepakkuja sõltumatu arendus</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73730" name="AutoShape 2"/>
          <p:cNvSpPr>
            <a:spLocks noGrp="1" noChangeArrowheads="1"/>
          </p:cNvSpPr>
          <p:nvPr>
            <p:ph type="title"/>
          </p:nvPr>
        </p:nvSpPr>
        <p:spPr/>
        <p:txBody>
          <a:bodyPr/>
          <a:lstStyle/>
          <a:p>
            <a:r>
              <a:rPr lang="et-EE"/>
              <a:t>Veebiteenuste eelised..</a:t>
            </a:r>
            <a:endParaRPr lang="en-US"/>
          </a:p>
        </p:txBody>
      </p:sp>
      <p:sp>
        <p:nvSpPr>
          <p:cNvPr id="73731" name="Rectangle 3"/>
          <p:cNvSpPr>
            <a:spLocks noGrp="1" noChangeArrowheads="1"/>
          </p:cNvSpPr>
          <p:nvPr>
            <p:ph type="body" idx="1"/>
          </p:nvPr>
        </p:nvSpPr>
        <p:spPr/>
        <p:txBody>
          <a:bodyPr/>
          <a:lstStyle/>
          <a:p>
            <a:r>
              <a:rPr lang="et-EE" sz="2400" dirty="0"/>
              <a:t>Erinevate platvormide rakenduste koostöö võimaldamine</a:t>
            </a:r>
          </a:p>
          <a:p>
            <a:r>
              <a:rPr lang="et-EE" sz="2400" dirty="0"/>
              <a:t>Teksti põhised ja avatud standardid on arendajale arusaadavad</a:t>
            </a:r>
          </a:p>
          <a:p>
            <a:r>
              <a:rPr lang="et-EE" sz="2400" dirty="0"/>
              <a:t>Annavad võimaluse erinevate ettevõtete erinevas kohas asuvaid rakendusi ja teenuseid integreerida üheks uueks teenuseks</a:t>
            </a:r>
          </a:p>
          <a:p>
            <a:r>
              <a:rPr lang="et-EE" sz="2400" dirty="0"/>
              <a:t>Veebiteenuste taaskasutamise võimalus</a:t>
            </a:r>
          </a:p>
          <a:p>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Tarvo Treier    tarvo.treier@gmail.com</a:t>
            </a:r>
          </a:p>
        </p:txBody>
      </p:sp>
      <p:sp>
        <p:nvSpPr>
          <p:cNvPr id="75778" name="AutoShape 2"/>
          <p:cNvSpPr>
            <a:spLocks noGrp="1" noChangeArrowheads="1"/>
          </p:cNvSpPr>
          <p:nvPr>
            <p:ph type="title"/>
          </p:nvPr>
        </p:nvSpPr>
        <p:spPr/>
        <p:txBody>
          <a:bodyPr/>
          <a:lstStyle/>
          <a:p>
            <a:r>
              <a:rPr lang="et-EE"/>
              <a:t>... ja puudused</a:t>
            </a:r>
            <a:endParaRPr lang="en-US"/>
          </a:p>
        </p:txBody>
      </p:sp>
      <p:sp>
        <p:nvSpPr>
          <p:cNvPr id="75779" name="Rectangle 3"/>
          <p:cNvSpPr>
            <a:spLocks noGrp="1" noChangeArrowheads="1"/>
          </p:cNvSpPr>
          <p:nvPr>
            <p:ph type="body" idx="1"/>
          </p:nvPr>
        </p:nvSpPr>
        <p:spPr/>
        <p:txBody>
          <a:bodyPr/>
          <a:lstStyle/>
          <a:p>
            <a:r>
              <a:rPr lang="et-EE"/>
              <a:t>Suurem keerukus</a:t>
            </a:r>
          </a:p>
          <a:p>
            <a:r>
              <a:rPr lang="et-EE"/>
              <a:t>Väiksem jõudlus</a:t>
            </a:r>
          </a:p>
          <a:p>
            <a:r>
              <a:rPr lang="et-EE"/>
              <a:t>...</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2853</TotalTime>
  <Words>898</Words>
  <Application>Microsoft Office PowerPoint</Application>
  <PresentationFormat>On-screen Show (4:3)</PresentationFormat>
  <Paragraphs>205</Paragraphs>
  <Slides>32</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Times New Roman</vt:lpstr>
      <vt:lpstr>Wingdings</vt:lpstr>
      <vt:lpstr>Capsules</vt:lpstr>
      <vt:lpstr>IDU0075 Veebiteenused </vt:lpstr>
      <vt:lpstr>Täna kavas</vt:lpstr>
      <vt:lpstr>Mõned mõisted ja lühendid</vt:lpstr>
      <vt:lpstr>Kordamine: Mis on veebiteenus?</vt:lpstr>
      <vt:lpstr>Veebiteenus</vt:lpstr>
      <vt:lpstr>Mis eeliseid annavad veebiteenused?</vt:lpstr>
      <vt:lpstr>Pilt veebiteenuste abil integreerimisest</vt:lpstr>
      <vt:lpstr>Veebiteenuste eelised..</vt:lpstr>
      <vt:lpstr>... ja puudused</vt:lpstr>
      <vt:lpstr>Mis on tarkvara arhitektuur?</vt:lpstr>
      <vt:lpstr>Tarkvara arhitektuur</vt:lpstr>
      <vt:lpstr>Service-oriented architecture (SOA) </vt:lpstr>
      <vt:lpstr>SOA: On arhitektuur</vt:lpstr>
      <vt:lpstr>SOA: Ehitatakse teenustest</vt:lpstr>
      <vt:lpstr>SOA: integratsioon</vt:lpstr>
      <vt:lpstr>SOA: nõrk seotus</vt:lpstr>
      <vt:lpstr>SOA: taaskasutus</vt:lpstr>
      <vt:lpstr>SOA müügijutt..</vt:lpstr>
      <vt:lpstr>..jätkub</vt:lpstr>
      <vt:lpstr>What is SOA? Vol1</vt:lpstr>
      <vt:lpstr>What is SOA? Vol2</vt:lpstr>
      <vt:lpstr>Levinud arhitektuuride eelised ja puudused: kahekihiline</vt:lpstr>
      <vt:lpstr>Levinud arhitektuuride eelised ja puudused: kolmekihiline</vt:lpstr>
      <vt:lpstr>Levinud arhitektuuride eelised ja puudused: SOA</vt:lpstr>
      <vt:lpstr>XML</vt:lpstr>
      <vt:lpstr>XML (eXtended Markup Language)</vt:lpstr>
      <vt:lpstr>XML namespaces</vt:lpstr>
      <vt:lpstr>XPath</vt:lpstr>
      <vt:lpstr>XPATH</vt:lpstr>
      <vt:lpstr>XPATH’i näited</vt:lpstr>
      <vt:lpstr>JSON (JavaScript Object Notation)</vt:lpstr>
      <vt:lpstr>JSONPath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IT134LAPTOP</dc:creator>
  <cp:lastModifiedBy>Informaatikainstituut</cp:lastModifiedBy>
  <cp:revision>162</cp:revision>
  <cp:lastPrinted>1601-01-01T00:00:00Z</cp:lastPrinted>
  <dcterms:created xsi:type="dcterms:W3CDTF">1601-01-01T00:00:00Z</dcterms:created>
  <dcterms:modified xsi:type="dcterms:W3CDTF">2017-09-13T11:26:36Z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