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262" r:id="rId2"/>
    <p:sldId id="287" r:id="rId3"/>
    <p:sldId id="257" r:id="rId4"/>
    <p:sldId id="259" r:id="rId5"/>
    <p:sldId id="258" r:id="rId6"/>
    <p:sldId id="281" r:id="rId7"/>
    <p:sldId id="279" r:id="rId8"/>
    <p:sldId id="271" r:id="rId9"/>
    <p:sldId id="263" r:id="rId10"/>
    <p:sldId id="264" r:id="rId11"/>
    <p:sldId id="278" r:id="rId12"/>
    <p:sldId id="280" r:id="rId13"/>
    <p:sldId id="265" r:id="rId14"/>
    <p:sldId id="266" r:id="rId15"/>
    <p:sldId id="267" r:id="rId16"/>
    <p:sldId id="268" r:id="rId17"/>
    <p:sldId id="270" r:id="rId18"/>
    <p:sldId id="260" r:id="rId19"/>
    <p:sldId id="286" r:id="rId20"/>
    <p:sldId id="273" r:id="rId21"/>
    <p:sldId id="274" r:id="rId22"/>
    <p:sldId id="275" r:id="rId23"/>
    <p:sldId id="283" r:id="rId24"/>
    <p:sldId id="277" r:id="rId25"/>
    <p:sldId id="276" r:id="rId26"/>
    <p:sldId id="28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C125C-A62A-49B3-958D-7A48724B58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8D8F18-FF8C-4E84-921E-A125B9B72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72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E4CDB-8F03-4205-B7ED-6EEE8C4D5EC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6807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9B77-A119-488A-B965-C9DD45C71EC4}" type="slidenum">
              <a:rPr lang="en-US"/>
              <a:pPr/>
              <a:t>11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068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88A38-FF2B-4EE7-BAEE-2687FE2D14F1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6843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3EB8D-94C2-4E6C-8A25-56894F180720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6937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8C60F-CB1F-4020-947A-8EC9EBB796B9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3247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15ED6-91CD-4F08-AA83-DED0DF9473B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5812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BB0F7-D48F-4B70-BE7A-0C9A59F2ACB7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0327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BCD9B-8EB5-4873-AFD7-942D60128636}" type="slidenum">
              <a:rPr lang="en-US"/>
              <a:pPr/>
              <a:t>17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4247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65373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19476-2BA9-4348-B2EF-2BB67C0371FB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7030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497BD-9534-4985-A20F-6EFEC57EC6B3}" type="slidenum">
              <a:rPr lang="en-US"/>
              <a:pPr/>
              <a:t>21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624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8581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0627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210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3009E-F0DC-4EAC-8CBD-AE529968208A}" type="slidenum">
              <a:rPr lang="en-US"/>
              <a:pPr/>
              <a:t>24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6832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2569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50529-A93F-42FC-BE4E-35F9E9BE8B34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104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E4864-EE64-4060-B21D-D2CABE8D9B3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716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A1B69-4E54-46F3-8A02-A6F0615976BF}" type="slidenum">
              <a:rPr lang="en-US"/>
              <a:pPr/>
              <a:t>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4943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2A394-4C02-4DA0-807B-C7A8C8DE2AEB}" type="slidenum">
              <a:rPr lang="en-US"/>
              <a:pPr/>
              <a:t>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66987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F12A2-9720-498C-87E1-EAE4073FC2DF}" type="slidenum">
              <a:rPr lang="en-US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234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805FB-C117-49C5-B0EF-8EB99355091D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6287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1EA26-AC2B-41A6-898A-A640BAD145A8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266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51B391A-FE0C-442E-988E-D994EE77C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D84E1-5765-43C8-825A-3B42AFC8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8C08E-4F95-4072-AD90-C9C97D1B7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31A9B1-24E2-4867-ADFF-FB00F6C23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50250-3F8C-4EC2-A3CA-788DD0BD7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CC10B-3923-4382-B78C-7F2FBAF52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A943-3C00-4DD1-AB4B-374D5E7B2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04D33-FB3B-4AB4-82AE-CCF1580BD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A2A2-36AB-4A89-AB91-9741FC1CB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5713C-3384-4A1A-91BB-54115E7FE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7F4B8-0203-4378-A322-9E245DEA9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E8D0-3395-410C-AFC4-F99FF9394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AC3EB89-D485-43AE-917B-E166F37B3D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is.ttu.ee/ois2/docs/HKRIT.104246/idu0075_hindamiskriteeriumid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servicex.net/WS/WSDetails.aspx?WSID=64&amp;CATID=12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7/sygi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oks.google.ee/books/about/RESTful_Web_Services_Cookbook.html?id=LDuzpQlVuG4C&amp;redir_esc=y" TargetMode="External"/><Relationship Id="rId5" Type="http://schemas.openxmlformats.org/officeDocument/2006/relationships/hyperlink" Target="http://books.google.com/books?id=W2XrQRMIEd4C&amp;lpg=PP1&amp;pg=PP1" TargetMode="External"/><Relationship Id="rId4" Type="http://schemas.openxmlformats.org/officeDocument/2006/relationships/hyperlink" Target="http://www.tud.ttu.ee/im/Tarvo.Treier/idu0075/201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otsida XML dokumendist kasutades päringukeelt </a:t>
            </a:r>
            <a:r>
              <a:rPr lang="et-EE" sz="2000" dirty="0" err="1"/>
              <a:t>XPath</a:t>
            </a:r>
            <a:r>
              <a:rPr lang="et-EE" sz="20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transformeerida XML dokumenti kasutades XSLT-d.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märksõnu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i="1" dirty="0"/>
              <a:t>XML</a:t>
            </a:r>
          </a:p>
          <a:p>
            <a:r>
              <a:rPr lang="et-EE" sz="2400" dirty="0"/>
              <a:t>XSD</a:t>
            </a:r>
          </a:p>
          <a:p>
            <a:r>
              <a:rPr lang="et-EE" sz="2400" dirty="0"/>
              <a:t>WSDL</a:t>
            </a:r>
          </a:p>
          <a:p>
            <a:r>
              <a:rPr lang="et-EE" sz="2400" dirty="0" err="1" smtClean="0"/>
              <a:t>Xpath</a:t>
            </a:r>
            <a:endParaRPr lang="et-EE" sz="2400" dirty="0"/>
          </a:p>
          <a:p>
            <a:r>
              <a:rPr lang="et-EE" sz="2400" dirty="0" smtClean="0"/>
              <a:t>REST</a:t>
            </a:r>
          </a:p>
          <a:p>
            <a:r>
              <a:rPr lang="et-EE" sz="2400" i="1" dirty="0" smtClean="0"/>
              <a:t>JSON</a:t>
            </a:r>
            <a:endParaRPr lang="et-EE" sz="2400" i="1" dirty="0"/>
          </a:p>
          <a:p>
            <a:r>
              <a:rPr lang="et-EE" sz="2400" dirty="0" smtClean="0"/>
              <a:t>API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näiteid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Krediidiinfo päringud</a:t>
            </a:r>
            <a:endParaRPr lang="et-EE" dirty="0"/>
          </a:p>
          <a:p>
            <a:r>
              <a:rPr lang="et-EE" dirty="0" err="1" smtClean="0"/>
              <a:t>Mobiil-id</a:t>
            </a:r>
            <a:r>
              <a:rPr lang="et-EE" dirty="0" smtClean="0"/>
              <a:t>/</a:t>
            </a:r>
            <a:r>
              <a:rPr lang="et-EE" dirty="0" err="1" smtClean="0"/>
              <a:t>Smart</a:t>
            </a:r>
            <a:r>
              <a:rPr lang="et-EE" dirty="0" smtClean="0"/>
              <a:t>-id</a:t>
            </a:r>
            <a:endParaRPr lang="et-EE" dirty="0"/>
          </a:p>
          <a:p>
            <a:r>
              <a:rPr lang="et-EE" dirty="0" smtClean="0"/>
              <a:t>X-tee</a:t>
            </a:r>
          </a:p>
          <a:p>
            <a:r>
              <a:rPr lang="et-EE" dirty="0" err="1" smtClean="0"/>
              <a:t>Tesla</a:t>
            </a:r>
            <a:r>
              <a:rPr lang="et-EE" dirty="0" smtClean="0"/>
              <a:t> </a:t>
            </a:r>
            <a:r>
              <a:rPr lang="et-EE" dirty="0" err="1" smtClean="0"/>
              <a:t>Model</a:t>
            </a:r>
            <a:r>
              <a:rPr lang="et-EE" dirty="0" smtClean="0"/>
              <a:t> S Android API</a:t>
            </a:r>
          </a:p>
          <a:p>
            <a:r>
              <a:rPr lang="et-EE" dirty="0"/>
              <a:t>Gmail </a:t>
            </a:r>
            <a:r>
              <a:rPr lang="et-EE" dirty="0" smtClean="0"/>
              <a:t>API</a:t>
            </a:r>
          </a:p>
          <a:p>
            <a:r>
              <a:rPr lang="et-EE" dirty="0" smtClean="0"/>
              <a:t>Google </a:t>
            </a:r>
            <a:r>
              <a:rPr lang="et-EE" dirty="0" err="1" smtClean="0"/>
              <a:t>Maps</a:t>
            </a:r>
            <a:r>
              <a:rPr lang="et-EE" dirty="0" smtClean="0"/>
              <a:t> APIs</a:t>
            </a:r>
          </a:p>
          <a:p>
            <a:r>
              <a:rPr lang="et-EE" dirty="0" err="1" smtClean="0"/>
              <a:t>Pipedrive</a:t>
            </a:r>
            <a:r>
              <a:rPr lang="et-EE" dirty="0" smtClean="0"/>
              <a:t> </a:t>
            </a:r>
            <a:endParaRPr lang="et-EE" dirty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Hindamine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Kontrolltöö </a:t>
            </a:r>
            <a:r>
              <a:rPr lang="et-EE" dirty="0" err="1" smtClean="0"/>
              <a:t>max</a:t>
            </a:r>
            <a:r>
              <a:rPr lang="et-EE" dirty="0" smtClean="0"/>
              <a:t> 45p (45% </a:t>
            </a:r>
            <a:r>
              <a:rPr lang="et-EE" dirty="0"/>
              <a:t>hindest) </a:t>
            </a:r>
          </a:p>
          <a:p>
            <a:endParaRPr lang="et-EE" dirty="0"/>
          </a:p>
          <a:p>
            <a:r>
              <a:rPr lang="et-EE" dirty="0" smtClean="0"/>
              <a:t>Projekti </a:t>
            </a:r>
            <a:r>
              <a:rPr lang="et-EE" dirty="0" err="1" smtClean="0"/>
              <a:t>max</a:t>
            </a:r>
            <a:r>
              <a:rPr lang="et-EE" dirty="0" smtClean="0"/>
              <a:t> 45p (45% </a:t>
            </a:r>
            <a:r>
              <a:rPr lang="et-EE" dirty="0"/>
              <a:t>hindest)</a:t>
            </a:r>
          </a:p>
          <a:p>
            <a:endParaRPr lang="et-EE" dirty="0"/>
          </a:p>
          <a:p>
            <a:r>
              <a:rPr lang="et-EE" dirty="0" smtClean="0"/>
              <a:t>Tunniülesannete </a:t>
            </a:r>
            <a:r>
              <a:rPr lang="et-EE" dirty="0" err="1" smtClean="0"/>
              <a:t>max</a:t>
            </a:r>
            <a:r>
              <a:rPr lang="et-EE" dirty="0" smtClean="0"/>
              <a:t> 20p (20% </a:t>
            </a:r>
            <a:r>
              <a:rPr lang="et-EE" dirty="0"/>
              <a:t>hindest</a:t>
            </a:r>
            <a:r>
              <a:rPr lang="et-EE" dirty="0" smtClean="0"/>
              <a:t>)</a:t>
            </a:r>
          </a:p>
          <a:p>
            <a:pPr>
              <a:buNone/>
            </a:pPr>
            <a:endParaRPr lang="et-EE" dirty="0" smtClean="0"/>
          </a:p>
          <a:p>
            <a:r>
              <a:rPr lang="et-EE" sz="1800" dirty="0" smtClean="0"/>
              <a:t>Allikas: </a:t>
            </a:r>
            <a:r>
              <a:rPr lang="et-EE" sz="1800" dirty="0" smtClean="0">
                <a:hlinkClick r:id="rId3"/>
              </a:rPr>
              <a:t>ÕIS-s idu0075_hindamiskriteeriumid.pdf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Kontrolltöö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Toimub 9-nda nädala harjutustunnis.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Nii teoreetilised kui praktilised ülesanded seni loengutes ja praktikumides käsitletud teemadel.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Valikvastustega test + praktiline ülesanne.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</a:t>
            </a:r>
            <a:r>
              <a:rPr lang="et-EE" sz="2400" dirty="0" smtClean="0"/>
              <a:t>45-st</a:t>
            </a:r>
            <a:r>
              <a:rPr lang="et-EE" sz="24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peab olema sooritatud enne eksamisessiooni.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Pärast 9-ndat nädalat tehtud kontrolltöö tulemusest võetakse 5 punkti maha.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Koosneb veebiteenuste projekteerimisest, realiseerimisest, kasutamisest ja testimisest.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 </a:t>
            </a:r>
            <a:r>
              <a:rPr lang="et-EE" sz="2400" dirty="0" smtClean="0"/>
              <a:t>45-st</a:t>
            </a:r>
            <a:r>
              <a:rPr lang="et-EE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 peab olema esitatud 15-nda nädala lõpuks.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esitamisel pärast 15-ndat nädalat võetakse projekti tulemusest 5 punkti maha.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saab kaitsta 15., 16. nädala praktikumis või eksamisessiooni ajal.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Enne projekti kaitsmist peab kontrolltöö olema tehtud.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Tunniülesannete punktid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 dirty="0" smtClean="0"/>
              <a:t>Tunniülesannete punkte </a:t>
            </a:r>
            <a:r>
              <a:rPr lang="et-EE" dirty="0"/>
              <a:t>on võimalik koguda praktikumide ajal iseseisvaid ülesandeid lahendades ja loengus aktiivselt osaledes</a:t>
            </a:r>
            <a:r>
              <a:rPr lang="et-EE" dirty="0" smtClean="0"/>
              <a:t>.</a:t>
            </a:r>
          </a:p>
          <a:p>
            <a:r>
              <a:rPr lang="et-EE" dirty="0" smtClean="0"/>
              <a:t>Maksimaalselt arvestatakse 20 punkti. Koguda võib </a:t>
            </a:r>
            <a:r>
              <a:rPr lang="et-EE" dirty="0" err="1" smtClean="0"/>
              <a:t>rohkem</a:t>
            </a:r>
            <a:r>
              <a:rPr lang="et-EE" dirty="0" err="1" smtClean="0">
                <a:sym typeface="Wingdings" pitchFamily="2" charset="2"/>
              </a:rPr>
              <a:t>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Kordamine: mida ja millal esitama peab?</a:t>
            </a:r>
            <a:endParaRPr lang="en-US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Loengute ja praktikumide kava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1. Tunniülesande punkt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Tooge näiteid, kuidas on võimalik kahte rakendust omavahel suhtlema/andmeid vahetama panna.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Maailmas on palju programmeerimiskeeli, milles saab rakendusi kirjutada. </a:t>
            </a:r>
          </a:p>
          <a:p>
            <a:r>
              <a:rPr lang="et-EE" dirty="0"/>
              <a:t>Vahel on vaja need rakendused omavahel rääkima panna.</a:t>
            </a:r>
          </a:p>
          <a:p>
            <a:r>
              <a:rPr lang="et-EE" dirty="0"/>
              <a:t>Siinkohal </a:t>
            </a:r>
            <a:r>
              <a:rPr lang="et-EE" dirty="0" smtClean="0"/>
              <a:t>võivad </a:t>
            </a:r>
            <a:r>
              <a:rPr lang="et-EE" dirty="0"/>
              <a:t>osutuda heaks valikuks veebiteenused.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smtClean="0"/>
              <a:t>…tähendab programmide omavahelist suhtlemist ja andmevahetust üle hariliku veebi</a:t>
            </a:r>
            <a:r>
              <a:rPr lang="et-EE" dirty="0" smtClean="0"/>
              <a:t>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dirty="0" smtClean="0"/>
              <a:t>	</a:t>
            </a:r>
            <a:endParaRPr lang="et-EE" dirty="0" smtClean="0"/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/>
              <a:t>Veebiteenust kutsutakse </a:t>
            </a:r>
            <a:r>
              <a:rPr lang="et-EE" dirty="0" smtClean="0"/>
              <a:t>välja mingis kindlas formaadis sõnumiga (nt. SOAP) </a:t>
            </a:r>
            <a:r>
              <a:rPr lang="et-EE" dirty="0"/>
              <a:t>ja vastus saadakse samuti </a:t>
            </a:r>
            <a:r>
              <a:rPr lang="et-EE" dirty="0" smtClean="0"/>
              <a:t>selles </a:t>
            </a:r>
            <a:r>
              <a:rPr lang="et-EE" dirty="0"/>
              <a:t>formaadis.</a:t>
            </a:r>
          </a:p>
          <a:p>
            <a:pPr>
              <a:lnSpc>
                <a:spcPct val="90000"/>
              </a:lnSpc>
            </a:pPr>
            <a:r>
              <a:rPr lang="et-EE" dirty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 smtClean="0"/>
              <a:t>IP järgi riigi tuvastamise teenus</a:t>
            </a:r>
          </a:p>
          <a:p>
            <a:pPr lvl="1"/>
            <a:r>
              <a:rPr lang="et-EE" sz="2600" dirty="0">
                <a:hlinkClick r:id="rId4"/>
              </a:rPr>
              <a:t>http://</a:t>
            </a:r>
            <a:r>
              <a:rPr lang="et-EE" sz="2600" dirty="0" smtClean="0">
                <a:hlinkClick r:id="rId4"/>
              </a:rPr>
              <a:t>www.webservicex.net/WS/WSDetails.aspx?WSID=64&amp;CATID=12</a:t>
            </a:r>
            <a:endParaRPr lang="et-EE" sz="2600" dirty="0" smtClean="0"/>
          </a:p>
          <a:p>
            <a:pPr lvl="1"/>
            <a:endParaRPr lang="et-EE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Digiretsepti </a:t>
            </a:r>
            <a:r>
              <a:rPr lang="et-EE" dirty="0" smtClean="0"/>
              <a:t>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IDU0075 Veebiteenused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Aine </a:t>
            </a:r>
            <a:r>
              <a:rPr lang="et-EE" dirty="0" smtClean="0"/>
              <a:t>eesmärk õppekavas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2514600"/>
            <a:ext cx="7693025" cy="1133475"/>
          </a:xfrm>
        </p:spPr>
        <p:txBody>
          <a:bodyPr/>
          <a:lstStyle/>
          <a:p>
            <a:r>
              <a:rPr lang="et-EE" sz="2000" dirty="0" smtClean="0"/>
              <a:t>Eesmärk on anda sujuv </a:t>
            </a:r>
            <a:r>
              <a:rPr lang="et-EE" sz="2000" dirty="0"/>
              <a:t>ülemineku tavalistelt programmeerimisainetelt hajussüsteemide ainetele.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t-EE" dirty="0"/>
              <a:t>Igas nädalas: </a:t>
            </a:r>
          </a:p>
          <a:p>
            <a:pPr lvl="1"/>
            <a:r>
              <a:rPr lang="et-EE" dirty="0" smtClean="0"/>
              <a:t>1 loeng (kuni 14. nädal) </a:t>
            </a:r>
          </a:p>
          <a:p>
            <a:pPr lvl="1"/>
            <a:r>
              <a:rPr lang="et-EE" dirty="0" smtClean="0"/>
              <a:t>1 praktikum</a:t>
            </a:r>
            <a:endParaRPr lang="et-EE" dirty="0"/>
          </a:p>
          <a:p>
            <a:endParaRPr lang="et-EE" dirty="0" smtClean="0"/>
          </a:p>
          <a:p>
            <a:r>
              <a:rPr lang="et-EE" dirty="0" smtClean="0"/>
              <a:t>Kontrolltöö </a:t>
            </a:r>
            <a:r>
              <a:rPr lang="et-EE" dirty="0"/>
              <a:t>9-ndal nädalal</a:t>
            </a:r>
          </a:p>
          <a:p>
            <a:r>
              <a:rPr lang="et-EE" dirty="0"/>
              <a:t>Projekt esitada 15-nda nädala lõpuks</a:t>
            </a:r>
            <a:r>
              <a:rPr lang="en-US" dirty="0"/>
              <a:t> </a:t>
            </a:r>
            <a:endParaRPr lang="et-EE" dirty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Konsultatsioon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Palun konsultatsiooni </a:t>
            </a:r>
            <a:r>
              <a:rPr lang="et-EE" dirty="0"/>
              <a:t>soovist </a:t>
            </a:r>
            <a:r>
              <a:rPr lang="et-EE" dirty="0" smtClean="0"/>
              <a:t>emaili teel teada </a:t>
            </a:r>
            <a:r>
              <a:rPr lang="et-EE" dirty="0"/>
              <a:t>anda.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Õppejõud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887" y="2362200"/>
            <a:ext cx="7693025" cy="3724275"/>
          </a:xfrm>
        </p:spPr>
        <p:txBody>
          <a:bodyPr/>
          <a:lstStyle/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 smtClean="0"/>
              <a:t>Treier</a:t>
            </a:r>
            <a:r>
              <a:rPr lang="et-EE" dirty="0" smtClean="0"/>
              <a:t> (tarvo.treier@gmail.com)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Deklareerimine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deklareerivad </a:t>
            </a:r>
            <a:r>
              <a:rPr lang="et-EE" b="1"/>
              <a:t>Tarvo Treier</a:t>
            </a:r>
            <a:r>
              <a:rPr lang="et-EE"/>
              <a:t>ile. </a:t>
            </a:r>
          </a:p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sz="2000" dirty="0" smtClean="0">
                <a:hlinkClick r:id="rId3"/>
              </a:rPr>
              <a:t>http://www.tud.ttu.ee/im/Tarvo.Treier/idu0075/2017/sygis</a:t>
            </a:r>
            <a:endParaRPr lang="et-EE" sz="2000" dirty="0" smtClean="0"/>
          </a:p>
          <a:p>
            <a:r>
              <a:rPr lang="et-EE" sz="3600" dirty="0" smtClean="0"/>
              <a:t>Eelmise aasta materjalid</a:t>
            </a:r>
          </a:p>
          <a:p>
            <a:pPr lvl="1"/>
            <a:r>
              <a:rPr lang="et-EE" sz="2000" dirty="0" smtClean="0">
                <a:hlinkClick r:id="rId4"/>
              </a:rPr>
              <a:t>http://www.tud.ttu.ee/im/Tarvo.Treier/idu0075/2017/</a:t>
            </a:r>
            <a:endParaRPr lang="et-EE" sz="2000" dirty="0"/>
          </a:p>
          <a:p>
            <a:pPr lvl="1"/>
            <a:endParaRPr lang="et-EE" dirty="0"/>
          </a:p>
          <a:p>
            <a:r>
              <a:rPr lang="et-EE" sz="3600" dirty="0"/>
              <a:t>Raamat</a:t>
            </a:r>
          </a:p>
          <a:p>
            <a:pPr lvl="1">
              <a:buFontTx/>
              <a:buNone/>
            </a:pPr>
            <a:r>
              <a:rPr lang="et-EE" dirty="0" smtClean="0">
                <a:hlinkClick r:id="rId5"/>
              </a:rPr>
              <a:t>Java </a:t>
            </a:r>
            <a:r>
              <a:rPr lang="et-EE" dirty="0">
                <a:hlinkClick r:id="rId5"/>
              </a:rPr>
              <a:t>SOA </a:t>
            </a:r>
            <a:r>
              <a:rPr lang="et-EE" dirty="0" err="1" smtClean="0">
                <a:hlinkClick r:id="rId5"/>
              </a:rPr>
              <a:t>cookbook</a:t>
            </a:r>
            <a:endParaRPr lang="et-EE" dirty="0" smtClean="0"/>
          </a:p>
          <a:p>
            <a:pPr lvl="1">
              <a:buFontTx/>
              <a:buNone/>
            </a:pPr>
            <a:r>
              <a:rPr lang="et-EE" dirty="0" err="1" smtClean="0">
                <a:hlinkClick r:id="rId6"/>
              </a:rPr>
              <a:t>RESTful_Web_Services_Cookbook</a:t>
            </a:r>
            <a:endParaRPr lang="et-EE" dirty="0" smtClean="0"/>
          </a:p>
          <a:p>
            <a:pPr lvl="1">
              <a:buFontTx/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6313</TotalTime>
  <Words>704</Words>
  <Application>Microsoft Office PowerPoint</Application>
  <PresentationFormat>On-screen Show (4:3)</PresentationFormat>
  <Paragraphs>178</Paragraphs>
  <Slides>26</Slides>
  <Notes>23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Capsules</vt:lpstr>
      <vt:lpstr>IDU0075 Veebiteenused </vt:lpstr>
      <vt:lpstr>1. Tunniülesande punkt</vt:lpstr>
      <vt:lpstr>IDU0075 Veebiteenused</vt:lpstr>
      <vt:lpstr>Aine eesmärk õppekavas</vt:lpstr>
      <vt:lpstr>Korraldus</vt:lpstr>
      <vt:lpstr>Konsultatsioon</vt:lpstr>
      <vt:lpstr>Õppejõud</vt:lpstr>
      <vt:lpstr>Deklareerimine</vt:lpstr>
      <vt:lpstr>PowerPoint Presentation</vt:lpstr>
      <vt:lpstr>Õpiväljundid</vt:lpstr>
      <vt:lpstr>Valik märksõnu</vt:lpstr>
      <vt:lpstr>Valik näiteid</vt:lpstr>
      <vt:lpstr>Hindamine</vt:lpstr>
      <vt:lpstr>Kontrolltöö</vt:lpstr>
      <vt:lpstr>Projekt</vt:lpstr>
      <vt:lpstr>Tunniülesannete punktid</vt:lpstr>
      <vt:lpstr>Kordamine: mida ja millal esitama peab?</vt:lpstr>
      <vt:lpstr>Eeldused aine edukaks läbimiseks</vt:lpstr>
      <vt:lpstr>Loengute ja praktikumide kava</vt:lpstr>
      <vt:lpstr>Sissejuhatus</vt:lpstr>
      <vt:lpstr>Mis on veebiteenus?</vt:lpstr>
      <vt:lpstr>Veebiteenus…</vt:lpstr>
      <vt:lpstr>Veebiteenus</vt:lpstr>
      <vt:lpstr>Veebiteenused</vt:lpstr>
      <vt:lpstr>Veebiteenuse väljakutse demo</vt:lpstr>
      <vt:lpstr>Digiretsepti näide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Informaatikainstituut</cp:lastModifiedBy>
  <cp:revision>167</cp:revision>
  <cp:lastPrinted>1601-01-01T00:00:00Z</cp:lastPrinted>
  <dcterms:created xsi:type="dcterms:W3CDTF">1601-01-01T00:00:00Z</dcterms:created>
  <dcterms:modified xsi:type="dcterms:W3CDTF">2017-09-06T14:50:07Z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