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8"/>
  </p:notesMasterIdLst>
  <p:handoutMasterIdLst>
    <p:handoutMasterId r:id="rId19"/>
  </p:handoutMasterIdLst>
  <p:sldIdLst>
    <p:sldId id="262" r:id="rId2"/>
    <p:sldId id="332" r:id="rId3"/>
    <p:sldId id="333" r:id="rId4"/>
    <p:sldId id="334" r:id="rId5"/>
    <p:sldId id="336" r:id="rId6"/>
    <p:sldId id="335" r:id="rId7"/>
    <p:sldId id="337" r:id="rId8"/>
    <p:sldId id="338" r:id="rId9"/>
    <p:sldId id="340" r:id="rId10"/>
    <p:sldId id="357" r:id="rId11"/>
    <p:sldId id="342" r:id="rId12"/>
    <p:sldId id="343" r:id="rId13"/>
    <p:sldId id="358" r:id="rId14"/>
    <p:sldId id="344" r:id="rId15"/>
    <p:sldId id="352" r:id="rId16"/>
    <p:sldId id="356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48214CB-8C4A-43C0-97AB-9B08A192B5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78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3171CE-BD1C-441B-BFC1-FBA2A22ED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98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691D3F-6257-4732-AA1A-EB1E4E6C9FC6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847107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491004-B3E4-4155-80F9-A5BD1853B8AB}" type="slidenum">
              <a:rPr lang="en-US"/>
              <a:pPr/>
              <a:t>12</a:t>
            </a:fld>
            <a:endParaRPr lang="en-US"/>
          </a:p>
        </p:txBody>
      </p:sp>
      <p:sp>
        <p:nvSpPr>
          <p:cNvPr id="2160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FB8AE8C-BEAC-4926-BF7F-1FDE70B70746}" type="slidenum">
              <a:rPr lang="en-US" sz="1200"/>
              <a:pPr algn="r"/>
              <a:t>12</a:t>
            </a:fld>
            <a:endParaRPr lang="en-US" sz="1200"/>
          </a:p>
        </p:txBody>
      </p:sp>
      <p:sp>
        <p:nvSpPr>
          <p:cNvPr id="216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225996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DFC5FE-95C0-400B-929C-0DE20FBF402C}" type="slidenum">
              <a:rPr lang="en-US"/>
              <a:pPr/>
              <a:t>14</a:t>
            </a:fld>
            <a:endParaRPr lang="en-US"/>
          </a:p>
        </p:txBody>
      </p:sp>
      <p:sp>
        <p:nvSpPr>
          <p:cNvPr id="2181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8F30160-3C08-4020-8F03-F06BEFCCB14A}" type="slidenum">
              <a:rPr lang="en-US" sz="1200"/>
              <a:pPr algn="r"/>
              <a:t>14</a:t>
            </a:fld>
            <a:endParaRPr lang="en-US" sz="1200"/>
          </a:p>
        </p:txBody>
      </p:sp>
      <p:sp>
        <p:nvSpPr>
          <p:cNvPr id="218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11776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BDD89F-D9EC-4E29-ADD5-998CE5F59F56}" type="slidenum">
              <a:rPr lang="en-US"/>
              <a:pPr/>
              <a:t>15</a:t>
            </a:fld>
            <a:endParaRPr lang="en-US"/>
          </a:p>
        </p:txBody>
      </p:sp>
      <p:sp>
        <p:nvSpPr>
          <p:cNvPr id="2344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500793B-13E8-441F-A2A5-397869B757C2}" type="slidenum">
              <a:rPr lang="en-US" sz="1200"/>
              <a:pPr algn="r"/>
              <a:t>15</a:t>
            </a:fld>
            <a:endParaRPr lang="en-US" sz="1200"/>
          </a:p>
        </p:txBody>
      </p:sp>
      <p:sp>
        <p:nvSpPr>
          <p:cNvPr id="234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5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77700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A4451B-AFD9-4D15-BA04-1F69AB3867C4}" type="slidenum">
              <a:rPr lang="en-US"/>
              <a:pPr/>
              <a:t>2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81418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5B981-0257-44F5-BE26-E898F763D6AB}" type="slidenum">
              <a:rPr lang="en-US"/>
              <a:pPr/>
              <a:t>3</a:t>
            </a:fld>
            <a:endParaRPr lang="en-US"/>
          </a:p>
        </p:txBody>
      </p:sp>
      <p:sp>
        <p:nvSpPr>
          <p:cNvPr id="1966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B9FA591-61F2-4D3A-B32E-7544B9CB0F82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0444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81E01D-184F-4893-9F04-2116DAD134D2}" type="slidenum">
              <a:rPr lang="en-US"/>
              <a:pPr/>
              <a:t>4</a:t>
            </a:fld>
            <a:endParaRPr lang="en-US"/>
          </a:p>
        </p:txBody>
      </p:sp>
      <p:sp>
        <p:nvSpPr>
          <p:cNvPr id="1986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640ECFD-7F5B-4C2E-84DF-5956304CBB51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98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65052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2BFA85-E60E-4B51-860B-13D761636C33}" type="slidenum">
              <a:rPr lang="en-US"/>
              <a:pPr/>
              <a:t>6</a:t>
            </a:fld>
            <a:endParaRPr lang="en-US"/>
          </a:p>
        </p:txBody>
      </p:sp>
      <p:sp>
        <p:nvSpPr>
          <p:cNvPr id="20070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799A02D-A5E0-4A70-BE6E-CD7ED94DE3CE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97562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48B8AA-BB21-4863-B054-F459A8C7EE5E}" type="slidenum">
              <a:rPr lang="en-US"/>
              <a:pPr/>
              <a:t>7</a:t>
            </a:fld>
            <a:endParaRPr lang="en-US"/>
          </a:p>
        </p:txBody>
      </p:sp>
      <p:sp>
        <p:nvSpPr>
          <p:cNvPr id="2037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DDBF684-F4A7-401D-BF6D-FEEB3053E109}" type="slidenum">
              <a:rPr lang="en-US" sz="1200"/>
              <a:pPr algn="r"/>
              <a:t>7</a:t>
            </a:fld>
            <a:endParaRPr lang="en-US" sz="1200"/>
          </a:p>
        </p:txBody>
      </p:sp>
      <p:sp>
        <p:nvSpPr>
          <p:cNvPr id="203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387884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6160DE-5A69-4B93-A1DE-8A82BE7C7A33}" type="slidenum">
              <a:rPr lang="en-US"/>
              <a:pPr/>
              <a:t>8</a:t>
            </a:fld>
            <a:endParaRPr lang="en-US"/>
          </a:p>
        </p:txBody>
      </p:sp>
      <p:sp>
        <p:nvSpPr>
          <p:cNvPr id="2058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8C33F80-2E0F-4912-94BA-B14655B6EE3E}" type="slidenum">
              <a:rPr lang="en-US" sz="1200"/>
              <a:pPr algn="r"/>
              <a:t>8</a:t>
            </a:fld>
            <a:endParaRPr lang="en-US" sz="1200"/>
          </a:p>
        </p:txBody>
      </p:sp>
      <p:sp>
        <p:nvSpPr>
          <p:cNvPr id="205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97113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FAEC82-F95B-4D67-8F27-BE96846E35AF}" type="slidenum">
              <a:rPr lang="en-US"/>
              <a:pPr/>
              <a:t>9</a:t>
            </a:fld>
            <a:endParaRPr lang="en-US"/>
          </a:p>
        </p:txBody>
      </p:sp>
      <p:sp>
        <p:nvSpPr>
          <p:cNvPr id="2099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ED90573-83A7-4B0C-8A9A-3CD346D3C98C}" type="slidenum">
              <a:rPr lang="en-US" sz="1200"/>
              <a:pPr algn="r"/>
              <a:t>9</a:t>
            </a:fld>
            <a:endParaRPr lang="en-US" sz="1200"/>
          </a:p>
        </p:txBody>
      </p:sp>
      <p:sp>
        <p:nvSpPr>
          <p:cNvPr id="209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53141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4DBAEC-8A36-474F-A26E-0DEA01B8C0BA}" type="slidenum">
              <a:rPr lang="en-US"/>
              <a:pPr/>
              <a:t>11</a:t>
            </a:fld>
            <a:endParaRPr lang="en-US"/>
          </a:p>
        </p:txBody>
      </p:sp>
      <p:sp>
        <p:nvSpPr>
          <p:cNvPr id="2140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9955C22-DA39-44C0-AA0D-2D8A81318ACA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214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7215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341FA9CC-08AF-438A-AAB5-D2D0C6F3937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C72485-6095-4A41-81D0-05F60A074A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DE1EEB-0EEC-403E-B029-B8023A0385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77A44-886E-498A-B7F5-23BDBE828F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76CE3-1CDA-42DD-A159-6881502A25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3D1C6-E545-4598-8C16-72D1D7A7D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1F408-8339-40DB-A4F9-736D0915E7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E4AFAB-92FC-48AC-B356-8C99608773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6FA3E7-1EDB-45B7-BEE3-076DF59B8A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11BDE-6D18-4152-B46C-DF9CA6C029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8A795C-53A6-4A9B-8F5D-74B4BDA130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94C0C479-CAFB-4FCC-B7F9-D7ACEE6A4A3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Service-Mocking/mocking-soap-services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apui.org/Service-Mocking/simulating-complex-behaviour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6/kevad/Loengud/L7_REST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e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9.emf"/><Relationship Id="rId7" Type="http://schemas.openxmlformats.org/officeDocument/2006/relationships/image" Target="../media/image2.e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emf"/><Relationship Id="rId25" Type="http://schemas.openxmlformats.org/officeDocument/2006/relationships/image" Target="../media/image11.e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1.emf"/><Relationship Id="rId15" Type="http://schemas.openxmlformats.org/officeDocument/2006/relationships/image" Target="../media/image6.emf"/><Relationship Id="rId23" Type="http://schemas.openxmlformats.org/officeDocument/2006/relationships/image" Target="../media/image10.e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wsd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ws-standards.com/wsdl.asp" TargetMode="External"/><Relationship Id="rId4" Type="http://schemas.openxmlformats.org/officeDocument/2006/relationships/hyperlink" Target="http://w3schools.com/wsdl/default.asp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/>
              <a:t>IDU0075 </a:t>
            </a:r>
            <a:r>
              <a:rPr lang="et-EE" sz="3200" smtClean="0"/>
              <a:t>Veebiteenused</a:t>
            </a:r>
            <a:r>
              <a:rPr lang="en-US" sz="3200" smtClean="0"/>
              <a:t> </a:t>
            </a:r>
            <a:endParaRPr lang="en-US" sz="32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dirty="0" err="1"/>
              <a:t>Tarvo</a:t>
            </a:r>
            <a:r>
              <a:rPr lang="et-EE" dirty="0"/>
              <a:t> </a:t>
            </a:r>
            <a:r>
              <a:rPr lang="et-EE" dirty="0" err="1"/>
              <a:t>Treier</a:t>
            </a:r>
            <a:endParaRPr lang="et-EE" dirty="0"/>
          </a:p>
          <a:p>
            <a:r>
              <a:rPr lang="et-EE" dirty="0"/>
              <a:t>Tarvo.treier@gmail.com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Teenuse kirjelduse loomise näide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 smtClean="0"/>
              <a:t>  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12994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12995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sz="3200"/>
              <a:t>WSDL kui süsteemi simuleerimise alus</a:t>
            </a:r>
            <a:endParaRPr lang="en-US" sz="3200"/>
          </a:p>
        </p:txBody>
      </p:sp>
      <p:sp>
        <p:nvSpPr>
          <p:cNvPr id="21299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t-EE" dirty="0"/>
              <a:t>Kui meil on </a:t>
            </a:r>
            <a:r>
              <a:rPr lang="et-EE" dirty="0" err="1"/>
              <a:t>WSDL-ga</a:t>
            </a:r>
            <a:r>
              <a:rPr lang="et-EE" dirty="0"/>
              <a:t> kirjeldatud teenus, mida me soovime kasutada, kuid reaalset veebiteenust veel ei eksisteeri, pole võrgust kättesaadav või on tasuline, kuid me soovime siiski </a:t>
            </a:r>
            <a:r>
              <a:rPr lang="et-EE" dirty="0" err="1"/>
              <a:t>WSDL-le</a:t>
            </a:r>
            <a:r>
              <a:rPr lang="et-EE" dirty="0"/>
              <a:t> vastavat teenust enda testkeskkonnas kasutada, siis aitavad meid </a:t>
            </a:r>
            <a:r>
              <a:rPr lang="et-EE" dirty="0" err="1"/>
              <a:t>Mock</a:t>
            </a:r>
            <a:r>
              <a:rPr lang="et-EE" dirty="0"/>
              <a:t> teenused.</a:t>
            </a:r>
          </a:p>
          <a:p>
            <a:pPr marL="457200" indent="-457200">
              <a:lnSpc>
                <a:spcPct val="90000"/>
              </a:lnSpc>
            </a:pPr>
            <a:r>
              <a:rPr lang="et-EE" dirty="0">
                <a:hlinkClick r:id="rId3"/>
              </a:rPr>
              <a:t>http://www.soapui.org/Service-Mocking/mocking-soap-services.html</a:t>
            </a:r>
            <a:endParaRPr lang="et-EE" dirty="0"/>
          </a:p>
          <a:p>
            <a:pPr marL="457200" indent="-457200">
              <a:lnSpc>
                <a:spcPct val="90000"/>
              </a:lnSpc>
            </a:pP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15042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15043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sz="3200"/>
              <a:t>Teenuse simulatsiooni (ServiceMock) kasutamine</a:t>
            </a:r>
            <a:endParaRPr lang="en-US" sz="3200"/>
          </a:p>
        </p:txBody>
      </p:sp>
      <p:sp>
        <p:nvSpPr>
          <p:cNvPr id="21504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AutoNum type="arabicPeriod"/>
            </a:pPr>
            <a:r>
              <a:rPr lang="et-EE" dirty="0"/>
              <a:t>genereeri WSDL-i põhjal töötav teenuse </a:t>
            </a:r>
            <a:r>
              <a:rPr lang="et-EE" dirty="0" err="1"/>
              <a:t>Mock</a:t>
            </a:r>
            <a:r>
              <a:rPr lang="et-EE" dirty="0"/>
              <a:t> näiteks </a:t>
            </a:r>
            <a:r>
              <a:rPr lang="et-EE" dirty="0" err="1"/>
              <a:t>SoapUI-ga</a:t>
            </a:r>
            <a:r>
              <a:rPr lang="et-EE" dirty="0"/>
              <a:t>. 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t-EE" dirty="0"/>
              <a:t>Arendada enda süsteemi kasutades </a:t>
            </a:r>
            <a:r>
              <a:rPr lang="et-EE" dirty="0" err="1"/>
              <a:t>Mock</a:t>
            </a:r>
            <a:r>
              <a:rPr lang="et-EE" dirty="0"/>
              <a:t> teenust.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t-EE" dirty="0"/>
              <a:t>Hiljem asenda lihtsalt </a:t>
            </a:r>
            <a:r>
              <a:rPr lang="et-EE" dirty="0" err="1"/>
              <a:t>Mock</a:t>
            </a:r>
            <a:r>
              <a:rPr lang="et-EE" dirty="0"/>
              <a:t> teenuse </a:t>
            </a:r>
            <a:r>
              <a:rPr lang="et-EE" i="1" dirty="0" err="1"/>
              <a:t>endpoint</a:t>
            </a:r>
            <a:r>
              <a:rPr lang="et-EE" dirty="0"/>
              <a:t> reaalse teenuse asukohaga. </a:t>
            </a:r>
          </a:p>
          <a:p>
            <a:pPr marL="533400" indent="-533400"/>
            <a:endParaRPr lang="en-US" dirty="0"/>
          </a:p>
          <a:p>
            <a:pPr marL="533400" indent="-53340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MockOperation</a:t>
            </a:r>
            <a:r>
              <a:rPr lang="et-EE" dirty="0" smtClean="0"/>
              <a:t> </a:t>
            </a:r>
            <a:r>
              <a:rPr lang="et-EE" dirty="0" err="1" smtClean="0"/>
              <a:t>Dispatching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Default</a:t>
            </a:r>
            <a:endParaRPr lang="et-EE" dirty="0" smtClean="0"/>
          </a:p>
          <a:p>
            <a:r>
              <a:rPr lang="et-EE" dirty="0" err="1" smtClean="0"/>
              <a:t>Sequence</a:t>
            </a:r>
            <a:endParaRPr lang="et-EE" dirty="0" smtClean="0"/>
          </a:p>
          <a:p>
            <a:r>
              <a:rPr lang="et-EE" dirty="0" err="1" smtClean="0"/>
              <a:t>Random</a:t>
            </a:r>
            <a:endParaRPr lang="et-EE" dirty="0" smtClean="0"/>
          </a:p>
          <a:p>
            <a:r>
              <a:rPr lang="et-EE" dirty="0" err="1" smtClean="0"/>
              <a:t>Query-match</a:t>
            </a:r>
            <a:endParaRPr lang="et-EE" dirty="0" smtClean="0"/>
          </a:p>
          <a:p>
            <a:endParaRPr lang="et-EE" dirty="0" smtClean="0"/>
          </a:p>
          <a:p>
            <a:r>
              <a:rPr lang="et-EE" sz="2400" dirty="0" smtClean="0">
                <a:hlinkClick r:id="rId2"/>
              </a:rPr>
              <a:t>http://www.soapui.org/Service-Mocking/simulating-complex-behaviour.html#XPath_Dispatching</a:t>
            </a:r>
            <a:endParaRPr lang="et-EE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17090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17091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sz="3200"/>
              <a:t>WSDL-i põhjal loodud Mock-ide kasutamise eelised</a:t>
            </a:r>
            <a:endParaRPr lang="en-US" sz="3200"/>
          </a:p>
        </p:txBody>
      </p:sp>
      <p:sp>
        <p:nvSpPr>
          <p:cNvPr id="21709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/>
              <a:t>Reaalse teenusega asendamine on valutu.</a:t>
            </a:r>
          </a:p>
          <a:p>
            <a:r>
              <a:rPr lang="et-EE"/>
              <a:t>Me ei pea ootama reaalse teenuse arenduse või teenuse kättesaadavaks tegemise tõttu.</a:t>
            </a:r>
          </a:p>
          <a:p>
            <a:r>
              <a:rPr lang="et-EE"/>
              <a:t>Saame raha kokku hoida, kui kasutame arenduskeskkonnas reaalse tasulise teenuse asemel ise tehtud teenuse simulatsiooni.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33474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33475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dirty="0" smtClean="0"/>
              <a:t>Simuleerimise </a:t>
            </a:r>
            <a:r>
              <a:rPr lang="et-EE" dirty="0"/>
              <a:t>näide</a:t>
            </a:r>
            <a:endParaRPr lang="en-US" dirty="0"/>
          </a:p>
        </p:txBody>
      </p:sp>
      <p:sp>
        <p:nvSpPr>
          <p:cNvPr id="23347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lvl="1"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416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REST teenused iseseisvaks uurimiseks</a:t>
            </a:r>
            <a:endParaRPr lang="en-US" sz="3200"/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idu0075/2016/</a:t>
            </a:r>
            <a:r>
              <a:rPr lang="en-US" dirty="0" err="1" smtClean="0">
                <a:hlinkClick r:id="rId2"/>
              </a:rPr>
              <a:t>kevad</a:t>
            </a:r>
            <a:r>
              <a:rPr lang="en-US" dirty="0" smtClean="0">
                <a:hlinkClick r:id="rId2"/>
              </a:rPr>
              <a:t>/</a:t>
            </a:r>
            <a:r>
              <a:rPr lang="en-US" dirty="0" err="1" smtClean="0">
                <a:hlinkClick r:id="rId2"/>
              </a:rPr>
              <a:t>Loengud</a:t>
            </a:r>
            <a:r>
              <a:rPr lang="en-US" smtClean="0">
                <a:hlinkClick r:id="rId2"/>
              </a:rPr>
              <a:t>/L7_REST.pptx</a:t>
            </a:r>
            <a:endParaRPr lang="et-EE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3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Sisukord</a:t>
            </a:r>
            <a:endParaRPr lang="en-US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dirty="0" smtClean="0"/>
              <a:t>WSDL (</a:t>
            </a:r>
            <a:r>
              <a:rPr lang="et-EE" dirty="0" err="1" smtClean="0"/>
              <a:t>Web</a:t>
            </a:r>
            <a:r>
              <a:rPr lang="et-EE" dirty="0" smtClean="0"/>
              <a:t> Service </a:t>
            </a:r>
            <a:r>
              <a:rPr lang="et-EE" dirty="0" err="1" smtClean="0"/>
              <a:t>Definition</a:t>
            </a:r>
            <a:r>
              <a:rPr lang="et-EE" dirty="0" smtClean="0"/>
              <a:t> </a:t>
            </a:r>
            <a:r>
              <a:rPr lang="et-EE" dirty="0" err="1" smtClean="0"/>
              <a:t>Language</a:t>
            </a:r>
            <a:r>
              <a:rPr lang="et-EE" dirty="0" smtClean="0"/>
              <a:t>)</a:t>
            </a:r>
            <a:endParaRPr lang="et-EE" dirty="0"/>
          </a:p>
          <a:p>
            <a:pPr>
              <a:lnSpc>
                <a:spcPct val="90000"/>
              </a:lnSpc>
            </a:pPr>
            <a:r>
              <a:rPr lang="et-EE" dirty="0" smtClean="0"/>
              <a:t>Teenuse kirjelduse </a:t>
            </a:r>
            <a:r>
              <a:rPr lang="et-EE" smtClean="0"/>
              <a:t>loomise näide</a:t>
            </a:r>
          </a:p>
          <a:p>
            <a:pPr>
              <a:lnSpc>
                <a:spcPct val="90000"/>
              </a:lnSpc>
            </a:pPr>
            <a:endParaRPr lang="et-EE" dirty="0"/>
          </a:p>
          <a:p>
            <a:pPr>
              <a:lnSpc>
                <a:spcPct val="90000"/>
              </a:lnSpc>
            </a:pPr>
            <a:r>
              <a:rPr lang="et-EE" dirty="0" smtClean="0"/>
              <a:t>WSDL </a:t>
            </a:r>
            <a:r>
              <a:rPr lang="et-EE" dirty="0"/>
              <a:t>kui süsteemi simuleerimise </a:t>
            </a:r>
            <a:r>
              <a:rPr lang="et-EE" dirty="0" smtClean="0"/>
              <a:t>alus</a:t>
            </a:r>
          </a:p>
          <a:p>
            <a:pPr>
              <a:lnSpc>
                <a:spcPct val="90000"/>
              </a:lnSpc>
            </a:pPr>
            <a:r>
              <a:rPr lang="et-EE" dirty="0" smtClean="0"/>
              <a:t>Teenuse simuleerimine </a:t>
            </a:r>
            <a:r>
              <a:rPr lang="et-EE" dirty="0" err="1" smtClean="0"/>
              <a:t>SoapUI-ga</a:t>
            </a:r>
            <a:endParaRPr lang="et-EE" dirty="0" smtClean="0"/>
          </a:p>
          <a:p>
            <a:pPr>
              <a:lnSpc>
                <a:spcPct val="90000"/>
              </a:lnSpc>
            </a:pPr>
            <a:r>
              <a:rPr lang="et-EE" dirty="0" smtClean="0"/>
              <a:t>Simuleerimise näide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5586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195587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sz="3200"/>
              <a:t>Veebiteenustega seotud standardid</a:t>
            </a:r>
            <a:endParaRPr lang="en-US" sz="3200"/>
          </a:p>
        </p:txBody>
      </p:sp>
      <p:sp>
        <p:nvSpPr>
          <p:cNvPr id="19558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t-EE"/>
          </a:p>
        </p:txBody>
      </p:sp>
      <p:graphicFrame>
        <p:nvGraphicFramePr>
          <p:cNvPr id="195589" name="Object 23"/>
          <p:cNvGraphicFramePr>
            <a:graphicFrameLocks noChangeAspect="1"/>
          </p:cNvGraphicFramePr>
          <p:nvPr/>
        </p:nvGraphicFramePr>
        <p:xfrm>
          <a:off x="1576388" y="4795838"/>
          <a:ext cx="6951662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11" name="Visio" r:id="rId4" imgW="6373178" imgH="1301115" progId="">
                  <p:embed/>
                </p:oleObj>
              </mc:Choice>
              <mc:Fallback>
                <p:oleObj name="Visio" r:id="rId4" imgW="6373178" imgH="1301115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388" y="4795838"/>
                        <a:ext cx="6951662" cy="141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1F0EE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590" name="Object 24"/>
          <p:cNvGraphicFramePr>
            <a:graphicFrameLocks noChangeAspect="1"/>
          </p:cNvGraphicFramePr>
          <p:nvPr/>
        </p:nvGraphicFramePr>
        <p:xfrm>
          <a:off x="1989138" y="5080000"/>
          <a:ext cx="4953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12" name="Visio" r:id="rId6" imgW="494824" imgH="516255" progId="">
                  <p:embed/>
                </p:oleObj>
              </mc:Choice>
              <mc:Fallback>
                <p:oleObj name="Visio" r:id="rId6" imgW="494824" imgH="516255" progId="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9138" y="5080000"/>
                        <a:ext cx="49530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591" name="Object 25"/>
          <p:cNvGraphicFramePr>
            <a:graphicFrameLocks noChangeAspect="1"/>
          </p:cNvGraphicFramePr>
          <p:nvPr/>
        </p:nvGraphicFramePr>
        <p:xfrm>
          <a:off x="1901825" y="4621213"/>
          <a:ext cx="6858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13" name="Visio" r:id="rId8" imgW="685800" imgH="397764" progId="">
                  <p:embed/>
                </p:oleObj>
              </mc:Choice>
              <mc:Fallback>
                <p:oleObj name="Visio" r:id="rId8" imgW="685800" imgH="397764" progId="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4621213"/>
                        <a:ext cx="685800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592" name="Object 26"/>
          <p:cNvGraphicFramePr>
            <a:graphicFrameLocks noChangeAspect="1"/>
          </p:cNvGraphicFramePr>
          <p:nvPr/>
        </p:nvGraphicFramePr>
        <p:xfrm>
          <a:off x="7367588" y="4592638"/>
          <a:ext cx="6858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14" name="Visio" r:id="rId10" imgW="685800" imgH="397764" progId="">
                  <p:embed/>
                </p:oleObj>
              </mc:Choice>
              <mc:Fallback>
                <p:oleObj name="Visio" r:id="rId10" imgW="685800" imgH="397764" progId="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7588" y="4592638"/>
                        <a:ext cx="685800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593" name="Object 27"/>
          <p:cNvGraphicFramePr>
            <a:graphicFrameLocks noChangeAspect="1"/>
          </p:cNvGraphicFramePr>
          <p:nvPr/>
        </p:nvGraphicFramePr>
        <p:xfrm>
          <a:off x="3135313" y="4778375"/>
          <a:ext cx="3925887" cy="25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15" name="Visio" r:id="rId12" imgW="3925824" imgH="255422" progId="">
                  <p:embed/>
                </p:oleObj>
              </mc:Choice>
              <mc:Fallback>
                <p:oleObj name="Visio" r:id="rId12" imgW="3925824" imgH="255422" progId="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5313" y="4778375"/>
                        <a:ext cx="3925887" cy="25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594" name="Object 28"/>
          <p:cNvGraphicFramePr>
            <a:graphicFrameLocks noChangeAspect="1"/>
          </p:cNvGraphicFramePr>
          <p:nvPr/>
        </p:nvGraphicFramePr>
        <p:xfrm>
          <a:off x="6410325" y="4833938"/>
          <a:ext cx="333375" cy="23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16" name="Visio" r:id="rId14" imgW="333451" imgH="235915" progId="">
                  <p:embed/>
                </p:oleObj>
              </mc:Choice>
              <mc:Fallback>
                <p:oleObj name="Visio" r:id="rId14" imgW="333451" imgH="235915" progId="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0325" y="4833938"/>
                        <a:ext cx="333375" cy="236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595" name="Object 29"/>
          <p:cNvGraphicFramePr>
            <a:graphicFrameLocks noChangeAspect="1"/>
          </p:cNvGraphicFramePr>
          <p:nvPr/>
        </p:nvGraphicFramePr>
        <p:xfrm>
          <a:off x="3167063" y="4427538"/>
          <a:ext cx="3925887" cy="25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17" name="Visio" r:id="rId16" imgW="3925824" imgH="255422" progId="">
                  <p:embed/>
                </p:oleObj>
              </mc:Choice>
              <mc:Fallback>
                <p:oleObj name="Visio" r:id="rId16" imgW="3925824" imgH="255422" progId="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7063" y="4427538"/>
                        <a:ext cx="3925887" cy="255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596" name="Object 30"/>
          <p:cNvGraphicFramePr>
            <a:graphicFrameLocks noChangeAspect="1"/>
          </p:cNvGraphicFramePr>
          <p:nvPr/>
        </p:nvGraphicFramePr>
        <p:xfrm>
          <a:off x="3270250" y="4208463"/>
          <a:ext cx="3016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18" name="Visio" r:id="rId18" imgW="301752" imgH="355702" progId="">
                  <p:embed/>
                </p:oleObj>
              </mc:Choice>
              <mc:Fallback>
                <p:oleObj name="Visio" r:id="rId18" imgW="301752" imgH="355702" progId="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0" y="4208463"/>
                        <a:ext cx="3016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597" name="Object 31"/>
          <p:cNvGraphicFramePr>
            <a:graphicFrameLocks noChangeAspect="1"/>
          </p:cNvGraphicFramePr>
          <p:nvPr/>
        </p:nvGraphicFramePr>
        <p:xfrm>
          <a:off x="2317750" y="1884363"/>
          <a:ext cx="1657350" cy="238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19" name="Visio" r:id="rId20" imgW="1657807" imgH="2385670" progId="">
                  <p:embed/>
                </p:oleObj>
              </mc:Choice>
              <mc:Fallback>
                <p:oleObj name="Visio" r:id="rId20" imgW="1657807" imgH="2385670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0" y="1884363"/>
                        <a:ext cx="1657350" cy="2386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598" name="Object 32"/>
          <p:cNvGraphicFramePr>
            <a:graphicFrameLocks noChangeAspect="1"/>
          </p:cNvGraphicFramePr>
          <p:nvPr/>
        </p:nvGraphicFramePr>
        <p:xfrm>
          <a:off x="6248400" y="1752600"/>
          <a:ext cx="1724025" cy="237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20" name="Visio" r:id="rId22" imgW="1723644" imgH="2371649" progId="">
                  <p:embed/>
                </p:oleObj>
              </mc:Choice>
              <mc:Fallback>
                <p:oleObj name="Visio" r:id="rId22" imgW="1723644" imgH="2371649" progId="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752600"/>
                        <a:ext cx="1724025" cy="237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599" name="Object 33"/>
          <p:cNvGraphicFramePr>
            <a:graphicFrameLocks noChangeAspect="1"/>
          </p:cNvGraphicFramePr>
          <p:nvPr/>
        </p:nvGraphicFramePr>
        <p:xfrm>
          <a:off x="6858000" y="152400"/>
          <a:ext cx="1400175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21" name="Visio" r:id="rId24" imgW="1399642" imgH="1215542" progId="">
                  <p:embed/>
                </p:oleObj>
              </mc:Choice>
              <mc:Fallback>
                <p:oleObj name="Visio" r:id="rId24" imgW="1399642" imgH="1215542" progId="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152400"/>
                        <a:ext cx="1400175" cy="121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600" name="Line 34"/>
          <p:cNvSpPr>
            <a:spLocks noChangeShapeType="1"/>
          </p:cNvSpPr>
          <p:nvPr/>
        </p:nvSpPr>
        <p:spPr bwMode="auto">
          <a:xfrm>
            <a:off x="6196013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95601" name="Line 35"/>
          <p:cNvSpPr>
            <a:spLocks noChangeShapeType="1"/>
          </p:cNvSpPr>
          <p:nvPr/>
        </p:nvSpPr>
        <p:spPr bwMode="auto">
          <a:xfrm flipH="1">
            <a:off x="3940175" y="2603500"/>
            <a:ext cx="2392363" cy="107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95602" name="Line 36"/>
          <p:cNvSpPr>
            <a:spLocks noChangeShapeType="1"/>
          </p:cNvSpPr>
          <p:nvPr/>
        </p:nvSpPr>
        <p:spPr bwMode="auto">
          <a:xfrm flipH="1">
            <a:off x="7048500" y="3962400"/>
            <a:ext cx="114300" cy="896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95603" name="Line 37"/>
          <p:cNvSpPr>
            <a:spLocks noChangeShapeType="1"/>
          </p:cNvSpPr>
          <p:nvPr/>
        </p:nvSpPr>
        <p:spPr bwMode="auto">
          <a:xfrm flipH="1">
            <a:off x="7010400" y="1371600"/>
            <a:ext cx="1074738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7634" name="Footer Placeholder 2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1976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 sz="2800"/>
              <a:t>WSDL (Web Service Definition Language)</a:t>
            </a:r>
            <a:endParaRPr lang="en-US" sz="2800"/>
          </a:p>
        </p:txBody>
      </p:sp>
      <p:sp>
        <p:nvSpPr>
          <p:cNvPr id="19763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/>
              <a:t>WSDL on XML põhine keel, mis kirjeldab veebiteenuseid </a:t>
            </a:r>
          </a:p>
          <a:p>
            <a:pPr lvl="1">
              <a:lnSpc>
                <a:spcPct val="90000"/>
              </a:lnSpc>
            </a:pPr>
            <a:r>
              <a:rPr lang="et-EE"/>
              <a:t>Operatsioonid</a:t>
            </a:r>
          </a:p>
          <a:p>
            <a:pPr lvl="1">
              <a:lnSpc>
                <a:spcPct val="90000"/>
              </a:lnSpc>
            </a:pPr>
            <a:r>
              <a:rPr lang="et-EE"/>
              <a:t>Sõnumid</a:t>
            </a:r>
          </a:p>
          <a:p>
            <a:pPr lvl="1">
              <a:lnSpc>
                <a:spcPct val="90000"/>
              </a:lnSpc>
            </a:pPr>
            <a:r>
              <a:rPr lang="et-EE"/>
              <a:t>Andmetüübid</a:t>
            </a:r>
          </a:p>
          <a:p>
            <a:pPr>
              <a:lnSpc>
                <a:spcPct val="90000"/>
              </a:lnSpc>
            </a:pPr>
            <a:r>
              <a:rPr lang="et-EE" b="1"/>
              <a:t>Viited</a:t>
            </a:r>
          </a:p>
          <a:p>
            <a:pPr lvl="1">
              <a:lnSpc>
                <a:spcPct val="90000"/>
              </a:lnSpc>
            </a:pPr>
            <a:r>
              <a:rPr lang="en-US" b="1">
                <a:hlinkClick r:id="rId3"/>
              </a:rPr>
              <a:t>http://www.w3.org/TR/wsdl</a:t>
            </a:r>
            <a:endParaRPr lang="et-EE" b="1"/>
          </a:p>
          <a:p>
            <a:pPr lvl="1">
              <a:lnSpc>
                <a:spcPct val="90000"/>
              </a:lnSpc>
            </a:pPr>
            <a:r>
              <a:rPr lang="et-EE" b="1">
                <a:hlinkClick r:id="rId4"/>
              </a:rPr>
              <a:t>http://w3schools.com/wsdl/default.asp</a:t>
            </a:r>
            <a:endParaRPr lang="et-EE" b="1"/>
          </a:p>
          <a:p>
            <a:pPr lvl="1">
              <a:lnSpc>
                <a:spcPct val="90000"/>
              </a:lnSpc>
            </a:pPr>
            <a:r>
              <a:rPr lang="et-EE" b="1">
                <a:hlinkClick r:id="rId5"/>
              </a:rPr>
              <a:t>http://www.ws-standards.com/wsdl.asp</a:t>
            </a:r>
            <a:endParaRPr lang="et-EE" b="1"/>
          </a:p>
          <a:p>
            <a:pPr lvl="1">
              <a:lnSpc>
                <a:spcPct val="90000"/>
              </a:lnSpc>
            </a:pPr>
            <a:endParaRPr lang="et-EE"/>
          </a:p>
          <a:p>
            <a:pPr>
              <a:lnSpc>
                <a:spcPct val="90000"/>
              </a:lnSpc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1730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/>
              <a:t>Operatsioonid ja sõnumid</a:t>
            </a:r>
            <a:endParaRPr lang="en-US"/>
          </a:p>
        </p:txBody>
      </p:sp>
      <p:sp>
        <p:nvSpPr>
          <p:cNvPr id="201731" name="AutoShape 3"/>
          <p:cNvSpPr>
            <a:spLocks noGrp="1" noChangeAspect="1" noChangeArrowheads="1"/>
          </p:cNvSpPr>
          <p:nvPr>
            <p:ph type="body" idx="4294967295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endParaRPr lang="et-EE"/>
          </a:p>
          <a:p>
            <a:endParaRPr lang="et-EE"/>
          </a:p>
          <a:p>
            <a:endParaRPr lang="et-EE"/>
          </a:p>
          <a:p>
            <a:endParaRPr lang="et-EE"/>
          </a:p>
          <a:p>
            <a:endParaRPr lang="et-EE"/>
          </a:p>
          <a:p>
            <a:endParaRPr lang="et-EE"/>
          </a:p>
          <a:p>
            <a:endParaRPr lang="et-EE" sz="1200"/>
          </a:p>
          <a:p>
            <a:endParaRPr lang="et-EE" sz="1200"/>
          </a:p>
          <a:p>
            <a:endParaRPr lang="et-EE" sz="1200"/>
          </a:p>
          <a:p>
            <a:endParaRPr lang="et-EE" sz="1200"/>
          </a:p>
          <a:p>
            <a:r>
              <a:rPr lang="et-EE" sz="1200"/>
              <a:t>Allikas: </a:t>
            </a:r>
            <a:r>
              <a:rPr lang="en-US" sz="1200"/>
              <a:t>http://msdn.microsoft.com/en-us/library/ms996486.aspx</a:t>
            </a:r>
          </a:p>
        </p:txBody>
      </p:sp>
      <p:pic>
        <p:nvPicPr>
          <p:cNvPr id="20173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286000"/>
            <a:ext cx="363855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9682" name="Footer Placeholder 2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pic>
        <p:nvPicPr>
          <p:cNvPr id="19968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6238" y="1557338"/>
            <a:ext cx="29781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2754" name="Footer Placeholder 2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0275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WSDL’i elemendid</a:t>
            </a:r>
            <a:endParaRPr lang="en-US"/>
          </a:p>
        </p:txBody>
      </p:sp>
      <p:sp>
        <p:nvSpPr>
          <p:cNvPr id="20275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&lt;definitions&gt; 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t-EE"/>
              <a:t>	</a:t>
            </a:r>
            <a:r>
              <a:rPr lang="en-US"/>
              <a:t>&lt;types&gt;</a:t>
            </a:r>
            <a:r>
              <a:rPr lang="en-US" b="1"/>
              <a:t>... </a:t>
            </a:r>
            <a:r>
              <a:rPr lang="en-US"/>
              <a:t>&lt;/types&gt; 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t-EE"/>
              <a:t>	</a:t>
            </a:r>
            <a:r>
              <a:rPr lang="en-US"/>
              <a:t>&lt;message&gt;</a:t>
            </a:r>
            <a:r>
              <a:rPr lang="en-US" b="1"/>
              <a:t>... </a:t>
            </a:r>
            <a:r>
              <a:rPr lang="en-US"/>
              <a:t>&lt;/message&gt; 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t-EE"/>
              <a:t>	</a:t>
            </a:r>
            <a:r>
              <a:rPr lang="en-US"/>
              <a:t>&lt;portType&gt;</a:t>
            </a:r>
            <a:r>
              <a:rPr lang="en-US" b="1"/>
              <a:t>... </a:t>
            </a:r>
            <a:r>
              <a:rPr lang="en-US"/>
              <a:t>&lt;/portType&gt; 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t-EE"/>
              <a:t>	</a:t>
            </a:r>
            <a:r>
              <a:rPr lang="en-US"/>
              <a:t>&lt;binding&gt;</a:t>
            </a:r>
            <a:r>
              <a:rPr lang="en-US" b="1"/>
              <a:t>... </a:t>
            </a:r>
            <a:r>
              <a:rPr lang="en-US"/>
              <a:t>&lt;/binding&gt; 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t-EE"/>
              <a:t>	</a:t>
            </a:r>
            <a:r>
              <a:rPr lang="en-US"/>
              <a:t>&lt;</a:t>
            </a:r>
            <a:r>
              <a:rPr lang="et-EE"/>
              <a:t>service</a:t>
            </a:r>
            <a:r>
              <a:rPr lang="en-US"/>
              <a:t>&gt;</a:t>
            </a:r>
            <a:r>
              <a:rPr lang="en-US" b="1"/>
              <a:t>... </a:t>
            </a:r>
            <a:r>
              <a:rPr lang="en-US"/>
              <a:t>&lt;/</a:t>
            </a:r>
            <a:r>
              <a:rPr lang="et-EE"/>
              <a:t>service</a:t>
            </a:r>
            <a:r>
              <a:rPr lang="en-US"/>
              <a:t>&gt;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n-US"/>
              <a:t>&lt;/definitions&gt;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4802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04803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/>
              <a:t>WSDL’i elemendid</a:t>
            </a:r>
            <a:endParaRPr lang="en-US"/>
          </a:p>
        </p:txBody>
      </p:sp>
      <p:sp>
        <p:nvSpPr>
          <p:cNvPr id="20480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/>
              <a:t>Types – siin saame XSD importida või kohapeal deklareerida</a:t>
            </a:r>
          </a:p>
          <a:p>
            <a:pPr>
              <a:lnSpc>
                <a:spcPct val="90000"/>
              </a:lnSpc>
            </a:pPr>
            <a:r>
              <a:rPr lang="et-EE" sz="2400"/>
              <a:t>Messages – iga requesti ja response jaoks on siin üks sõnum</a:t>
            </a:r>
          </a:p>
          <a:p>
            <a:pPr>
              <a:lnSpc>
                <a:spcPct val="90000"/>
              </a:lnSpc>
            </a:pPr>
            <a:r>
              <a:rPr lang="et-EE" sz="2400"/>
              <a:t>PortType – kirjeldab operatsioonid ja nende sisend ning väljund sõnumid. </a:t>
            </a:r>
          </a:p>
          <a:p>
            <a:pPr>
              <a:lnSpc>
                <a:spcPct val="90000"/>
              </a:lnSpc>
            </a:pPr>
            <a:r>
              <a:rPr lang="et-EE" sz="2400"/>
              <a:t>Binding - määratakse sõnumivahetuse transport iga operatsiooni kohta (document+literal recommended) </a:t>
            </a:r>
          </a:p>
          <a:p>
            <a:pPr>
              <a:lnSpc>
                <a:spcPct val="90000"/>
              </a:lnSpc>
            </a:pPr>
            <a:r>
              <a:rPr lang="et-EE" sz="2400"/>
              <a:t>Service – nimi ja asukoht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8898" name="Footer Placeholder 2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0889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Näide</a:t>
            </a:r>
            <a:endParaRPr lang="en-US"/>
          </a:p>
        </p:txBody>
      </p:sp>
      <p:sp>
        <p:nvSpPr>
          <p:cNvPr id="20890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&lt;message name="</a:t>
            </a:r>
            <a:r>
              <a:rPr lang="en-US" sz="2000" b="1" dirty="0" err="1"/>
              <a:t>getTermRequest</a:t>
            </a:r>
            <a:r>
              <a:rPr lang="en-US" sz="2000" b="1" dirty="0"/>
              <a:t>"&gt; 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dirty="0"/>
              <a:t>	</a:t>
            </a:r>
            <a:r>
              <a:rPr lang="en-US" sz="2000" b="1" dirty="0"/>
              <a:t>&lt;part name="term" type="</a:t>
            </a:r>
            <a:r>
              <a:rPr lang="en-US" sz="2000" b="1" dirty="0" err="1"/>
              <a:t>xs:string</a:t>
            </a:r>
            <a:r>
              <a:rPr lang="en-US" sz="2000" b="1" dirty="0"/>
              <a:t>"/&gt; 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&lt;/message&gt; 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&lt;message name="</a:t>
            </a:r>
            <a:r>
              <a:rPr lang="en-US" sz="2000" b="1" dirty="0" err="1"/>
              <a:t>getTermResponse</a:t>
            </a:r>
            <a:r>
              <a:rPr lang="en-US" sz="2000" b="1" dirty="0"/>
              <a:t>"&gt; 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dirty="0"/>
              <a:t>	</a:t>
            </a:r>
            <a:r>
              <a:rPr lang="en-US" sz="2000" b="1" dirty="0"/>
              <a:t>&lt;part name="value" type="</a:t>
            </a:r>
            <a:r>
              <a:rPr lang="en-US" sz="2000" b="1" dirty="0" err="1"/>
              <a:t>xs:string</a:t>
            </a:r>
            <a:r>
              <a:rPr lang="en-US" sz="2000" b="1" dirty="0"/>
              <a:t>"/&gt; 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&lt;/message&gt; 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&lt;</a:t>
            </a:r>
            <a:r>
              <a:rPr lang="en-US" sz="2000" b="1" dirty="0" err="1"/>
              <a:t>portType</a:t>
            </a:r>
            <a:r>
              <a:rPr lang="en-US" sz="2000" b="1" dirty="0"/>
              <a:t> name="</a:t>
            </a:r>
            <a:r>
              <a:rPr lang="en-US" sz="2000" b="1" dirty="0" err="1"/>
              <a:t>glossaryTerms</a:t>
            </a:r>
            <a:r>
              <a:rPr lang="en-US" sz="2000" b="1" dirty="0"/>
              <a:t>"&gt;</a:t>
            </a:r>
            <a:br>
              <a:rPr lang="en-US" sz="2000" b="1" dirty="0"/>
            </a:br>
            <a:r>
              <a:rPr lang="en-US" sz="2000" b="1" dirty="0"/>
              <a:t>&lt;operation name="</a:t>
            </a:r>
            <a:r>
              <a:rPr lang="en-US" sz="2000" b="1" dirty="0" err="1"/>
              <a:t>getTerm</a:t>
            </a:r>
            <a:r>
              <a:rPr lang="en-US" sz="2000" b="1" dirty="0"/>
              <a:t>"&gt;</a:t>
            </a:r>
            <a:br>
              <a:rPr lang="en-US" sz="2000" b="1" dirty="0"/>
            </a:br>
            <a:r>
              <a:rPr lang="et-EE" sz="2000" b="1" dirty="0"/>
              <a:t>	</a:t>
            </a:r>
            <a:r>
              <a:rPr lang="en-US" sz="2000" b="1" dirty="0"/>
              <a:t>&lt;input message="</a:t>
            </a:r>
            <a:r>
              <a:rPr lang="en-US" sz="2000" b="1" dirty="0" err="1"/>
              <a:t>getTermRequest</a:t>
            </a:r>
            <a:r>
              <a:rPr lang="en-US" sz="2000" b="1" dirty="0"/>
              <a:t>"/&gt;</a:t>
            </a:r>
            <a:br>
              <a:rPr lang="en-US" sz="2000" b="1" dirty="0"/>
            </a:br>
            <a:r>
              <a:rPr lang="et-EE" sz="2000" b="1" dirty="0"/>
              <a:t>	</a:t>
            </a:r>
            <a:r>
              <a:rPr lang="en-US" sz="2000" b="1" dirty="0"/>
              <a:t>&lt;output message="</a:t>
            </a:r>
            <a:r>
              <a:rPr lang="en-US" sz="2000" b="1" dirty="0" err="1"/>
              <a:t>getTermResponse</a:t>
            </a:r>
            <a:r>
              <a:rPr lang="en-US" sz="2000" b="1" dirty="0" smtClean="0"/>
              <a:t>"/&gt;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>&lt;/operation&gt;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&lt;/</a:t>
            </a:r>
            <a:r>
              <a:rPr lang="en-US" sz="2000" b="1" dirty="0" err="1"/>
              <a:t>portType</a:t>
            </a:r>
            <a:r>
              <a:rPr lang="en-US" sz="2000" b="1" dirty="0"/>
              <a:t>&gt;</a:t>
            </a:r>
            <a:r>
              <a:rPr lang="en-US" sz="2000" dirty="0"/>
              <a:t> </a:t>
            </a:r>
            <a:endParaRPr lang="et-EE" sz="20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3189</TotalTime>
  <Words>372</Words>
  <Application>Microsoft Office PowerPoint</Application>
  <PresentationFormat>On-screen Show (4:3)</PresentationFormat>
  <Paragraphs>126</Paragraphs>
  <Slides>16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Times New Roman</vt:lpstr>
      <vt:lpstr>Wingdings</vt:lpstr>
      <vt:lpstr>Capsules</vt:lpstr>
      <vt:lpstr>Visio</vt:lpstr>
      <vt:lpstr>IDU0075 Veebiteenused </vt:lpstr>
      <vt:lpstr>Sisukord</vt:lpstr>
      <vt:lpstr>Veebiteenustega seotud standardid</vt:lpstr>
      <vt:lpstr>WSDL (Web Service Definition Language)</vt:lpstr>
      <vt:lpstr>Operatsioonid ja sõnumid</vt:lpstr>
      <vt:lpstr>PowerPoint Presentation</vt:lpstr>
      <vt:lpstr>WSDL’i elemendid</vt:lpstr>
      <vt:lpstr>WSDL’i elemendid</vt:lpstr>
      <vt:lpstr>Näide</vt:lpstr>
      <vt:lpstr>Teenuse kirjelduse loomise näide</vt:lpstr>
      <vt:lpstr>WSDL kui süsteemi simuleerimise alus</vt:lpstr>
      <vt:lpstr>Teenuse simulatsiooni (ServiceMock) kasutamine</vt:lpstr>
      <vt:lpstr>MockOperation Dispatching</vt:lpstr>
      <vt:lpstr>WSDL-i põhjal loodud Mock-ide kasutamise eelised</vt:lpstr>
      <vt:lpstr>Simuleerimise näide</vt:lpstr>
      <vt:lpstr>REST teenused iseseisvaks uurimiseks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Tarvo Treier</cp:lastModifiedBy>
  <cp:revision>177</cp:revision>
  <cp:lastPrinted>1601-01-01T00:00:00Z</cp:lastPrinted>
  <dcterms:created xsi:type="dcterms:W3CDTF">1601-01-01T00:00:00Z</dcterms:created>
  <dcterms:modified xsi:type="dcterms:W3CDTF">2016-04-16T10:17:32Z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