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5"/>
  </p:notesMasterIdLst>
  <p:handoutMasterIdLst>
    <p:handoutMasterId r:id="rId46"/>
  </p:handoutMasterIdLst>
  <p:sldIdLst>
    <p:sldId id="262" r:id="rId2"/>
    <p:sldId id="311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317" r:id="rId11"/>
    <p:sldId id="312" r:id="rId12"/>
    <p:sldId id="314" r:id="rId13"/>
    <p:sldId id="274" r:id="rId14"/>
    <p:sldId id="315" r:id="rId15"/>
    <p:sldId id="275" r:id="rId16"/>
    <p:sldId id="277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31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16" r:id="rId40"/>
    <p:sldId id="307" r:id="rId41"/>
    <p:sldId id="308" r:id="rId42"/>
    <p:sldId id="309" r:id="rId43"/>
    <p:sldId id="31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D493B-CC20-4A90-A754-E445ADDF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411CE-71EC-4985-91DE-4058E832C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8D98-319C-40F9-A4FB-E57C184B37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30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6310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3284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476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E3CAF-9A8E-4327-9755-A3B896A267FD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3133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0250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5C677-18E0-4544-B549-436F1C887A65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135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19A73-2785-4FD8-B7AA-D46855138229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3786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3D75-F6A6-405D-8811-3F7AC9644555}" type="slidenum">
              <a:rPr lang="en-US"/>
              <a:pPr/>
              <a:t>17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075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1B6D-7339-4C6C-904E-999B95DCC8E1}" type="slidenum">
              <a:rPr lang="en-US"/>
              <a:pPr/>
              <a:t>18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3473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66789-6706-4DBA-BAF9-7C2665385EC4}" type="slidenum">
              <a:rPr lang="en-US"/>
              <a:pPr/>
              <a:t>19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135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5864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1975-7D86-4755-8BBE-FB0DE14CD438}" type="slidenum">
              <a:rPr lang="en-US"/>
              <a:pPr/>
              <a:t>20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92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ED0C-B662-424E-8208-6A01B287C466}" type="slidenum">
              <a:rPr lang="en-US"/>
              <a:pPr/>
              <a:t>21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3071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0ABB3-3EAB-44FE-B173-3B63809B1549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9763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0ED-4524-4BE1-86D6-B81AC712709C}" type="slidenum">
              <a:rPr lang="en-US"/>
              <a:pPr/>
              <a:t>23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645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4FE9-B12E-48CC-B1C2-F496FF2ABC3F}" type="slidenum">
              <a:rPr lang="en-US"/>
              <a:pPr/>
              <a:t>24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1889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2A294-C583-41C9-B237-14EF915FDC0D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63742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5B06E-212D-4512-BFAD-252BDECB30FA}" type="slidenum">
              <a:rPr lang="en-US"/>
              <a:pPr/>
              <a:t>26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053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86FCD-3E11-4E6B-9E53-1A59DD962368}" type="slidenum">
              <a:rPr lang="en-US"/>
              <a:pPr/>
              <a:t>27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95829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DD89-9E8E-41F4-8859-353271137C58}" type="slidenum">
              <a:rPr lang="en-US"/>
              <a:pPr/>
              <a:t>28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5577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0024D-E18B-4CFD-A410-47D9A42F5571}" type="slidenum">
              <a:rPr lang="en-US"/>
              <a:pPr/>
              <a:t>29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462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DDE88-CE8A-460A-97DD-FB428C4AB7DF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92617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31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4015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32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99845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33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6050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34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71241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35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05636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36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74855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37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60929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38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3827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40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79008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41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84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86FD5-E119-4619-960B-057A79746E5E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42017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42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332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1160A-60FC-45F4-811C-6DF32543C4E6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651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7037-BE84-4795-A5D6-38709791EDF6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0373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7BCF1-EA86-4884-A5C4-0C9A53156B3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649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94821-82CD-4227-8D16-8C8405D50326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8040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8194-6F11-45B6-85AF-5CD245727ABB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16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5D335C7-991A-4FAF-872F-8360B85901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8D2E-ED7A-40EE-B7F3-3E376773A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554D-C09F-4A52-9CD3-814FA968C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5DF5-4081-48DC-AB5E-F54049AD0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9606-6D84-4272-8C19-3B9219290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203A-3E5A-4087-A595-EE486B886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50343-7905-492D-83F5-444CADAC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BD53-FC40-4F5D-9404-398D3CEEC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C01C-E51B-416F-9DF7-28A002B84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6EEB-94B3-41D9-8B85-4592989E0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56D9-C41C-43D1-A7BA-95FB2C563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E516D51-141C-4FD9-8374-D302D9516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0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kevad/kau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books?id=W2XrQRMIEd4C&amp;lpg=PP1&amp;pg=PP1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kevad/Loengud/L3_xsd_xslt/L3_XSL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 smtClean="0"/>
              <a:t>)</a:t>
            </a:r>
          </a:p>
          <a:p>
            <a:r>
              <a:rPr lang="et-EE" dirty="0" smtClean="0"/>
              <a:t>XSD (XML </a:t>
            </a:r>
            <a:r>
              <a:rPr lang="et-EE" dirty="0" err="1" smtClean="0"/>
              <a:t>Schema</a:t>
            </a:r>
            <a:r>
              <a:rPr lang="et-EE" dirty="0" smtClean="0"/>
              <a:t> </a:t>
            </a:r>
            <a:r>
              <a:rPr lang="et-EE" dirty="0" err="1" smtClean="0"/>
              <a:t>Definition</a:t>
            </a:r>
            <a:r>
              <a:rPr lang="et-EE" dirty="0" smtClean="0"/>
              <a:t>)</a:t>
            </a:r>
          </a:p>
          <a:p>
            <a:r>
              <a:rPr lang="et-EE" dirty="0" smtClean="0"/>
              <a:t>JSON (</a:t>
            </a:r>
            <a:r>
              <a:rPr lang="et-EE" dirty="0" err="1" smtClean="0"/>
              <a:t>JavaScript</a:t>
            </a:r>
            <a:r>
              <a:rPr lang="et-EE" dirty="0" smtClean="0"/>
              <a:t> </a:t>
            </a:r>
            <a:r>
              <a:rPr lang="et-EE" dirty="0" err="1" smtClean="0"/>
              <a:t>Object</a:t>
            </a:r>
            <a:r>
              <a:rPr lang="et-EE" dirty="0" smtClean="0"/>
              <a:t> </a:t>
            </a:r>
            <a:r>
              <a:rPr lang="et-EE" dirty="0" err="1" smtClean="0"/>
              <a:t>Notation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Erinevad platvormid ja programmeerimiskeeled</a:t>
            </a:r>
          </a:p>
          <a:p>
            <a:r>
              <a:rPr lang="et-EE" dirty="0"/>
              <a:t>Erinevad kasutajaliidesed ühel kesksüsteemil</a:t>
            </a:r>
          </a:p>
          <a:p>
            <a:r>
              <a:rPr lang="et-EE" dirty="0"/>
              <a:t>Erinevad organisatsioonid</a:t>
            </a:r>
          </a:p>
          <a:p>
            <a:r>
              <a:rPr lang="et-EE" dirty="0"/>
              <a:t>Varjatud realisatsioon</a:t>
            </a:r>
          </a:p>
          <a:p>
            <a:r>
              <a:rPr lang="et-EE" dirty="0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Erinevate platvormide rakenduste koostöö võimaldamine</a:t>
            </a:r>
          </a:p>
          <a:p>
            <a:r>
              <a:rPr lang="et-EE" sz="2400"/>
              <a:t>Teksti põhised ja avatud standardid on arendajale arusaadavad</a:t>
            </a:r>
          </a:p>
          <a:p>
            <a:r>
              <a:rPr lang="et-EE" sz="2400"/>
              <a:t>Annavad võimaluse erinevate ettevõtete erinevas kohas asuvaid rakendusi ja teenuseid integreerida üheks uueks teenuseks</a:t>
            </a:r>
          </a:p>
          <a:p>
            <a:r>
              <a:rPr lang="et-EE" sz="2400"/>
              <a:t>Veebiteenuste taaskasutamise võimalus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SOA esindab ühte võimalust süsteemide integratsiooniks. </a:t>
            </a:r>
          </a:p>
          <a:p>
            <a:r>
              <a:rPr lang="et-EE" sz="2400"/>
              <a:t>Erinevate süsteemide kokkuühendamise võib lahendada mõne P2P lahendusega palju kiiremini. </a:t>
            </a:r>
          </a:p>
          <a:p>
            <a:r>
              <a:rPr lang="et-EE" sz="2400"/>
              <a:t>Samas võib minna alternatiivide puhul ka palju rohkem aega, kuna süsteemid räägivad erinevat keelt (sõnumite formaat).</a:t>
            </a:r>
          </a:p>
          <a:p>
            <a:r>
              <a:rPr lang="et-EE" sz="2400"/>
              <a:t>SOA kasutab sõnumivahetuses XML-i.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SOA-s püütakse teha nõrgalt seotud komponente, ehk teenuseid, mis ei tea midagi klientidest, kes neid kasutama hakkavad.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Pole alati hädavajalik.</a:t>
            </a:r>
          </a:p>
          <a:p>
            <a:r>
              <a:rPr lang="et-EE"/>
              <a:t>Samas, kui ühegi komponendi taaskasutus võimalust pole ega näe ka tulemas, siis on tõenäoliselt tegu üle mõeldud lahendusega ja kindlasti mitte SOA-ga.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Kattes oma süsteemi selgroo (mission critical) veebiteenustega, mis opereerivad SOA raamistikul, saad sa kergesti</a:t>
            </a:r>
          </a:p>
          <a:p>
            <a:pPr lvl="1"/>
            <a:r>
              <a:rPr lang="et-EE" sz="2800"/>
              <a:t>laiendatava,</a:t>
            </a:r>
          </a:p>
          <a:p>
            <a:pPr lvl="1"/>
            <a:r>
              <a:rPr lang="et-EE" sz="2800"/>
              <a:t>taaskasutatava ja</a:t>
            </a:r>
          </a:p>
          <a:p>
            <a:pPr lvl="1"/>
            <a:r>
              <a:rPr lang="et-EE" sz="2800"/>
              <a:t>asendatava lahenduse.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turvalisus. </a:t>
            </a:r>
          </a:p>
          <a:p>
            <a:pPr lvl="1"/>
            <a:r>
              <a:rPr lang="et-EE" dirty="0"/>
              <a:t>Arendajad </a:t>
            </a:r>
            <a:r>
              <a:rPr lang="et-EE" dirty="0" smtClean="0"/>
              <a:t>saavad keskenduda </a:t>
            </a:r>
            <a:r>
              <a:rPr lang="et-EE" dirty="0"/>
              <a:t>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t-EE" dirty="0"/>
              <a:t>Kohtumised: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20.02.2016</a:t>
            </a:r>
            <a:r>
              <a:rPr lang="en-US" dirty="0" smtClean="0"/>
              <a:t> 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</a:t>
            </a:r>
            <a:r>
              <a:rPr lang="et-EE" dirty="0" smtClean="0"/>
              <a:t>19.03.2016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</a:t>
            </a:r>
            <a:r>
              <a:rPr lang="et-EE" dirty="0" smtClean="0"/>
              <a:t>16.04.2016</a:t>
            </a:r>
            <a:endParaRPr lang="et-EE" dirty="0" smtClean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</a:t>
            </a:r>
            <a:r>
              <a:rPr lang="et-EE" dirty="0" smtClean="0"/>
              <a:t>14.05.2016</a:t>
            </a:r>
            <a:endParaRPr lang="et-EE" dirty="0"/>
          </a:p>
          <a:p>
            <a:pPr marL="533400" indent="-533400">
              <a:buFont typeface="Wingdings" pitchFamily="2" charset="2"/>
              <a:buNone/>
            </a:pPr>
            <a:r>
              <a:rPr lang="et-EE" dirty="0"/>
              <a:t>+ eksamisessioon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JSON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0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1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2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3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4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5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6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7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8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9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40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dirty="0" smtClean="0"/>
              <a:t>Lokaalseid elemente ei saa taaskasutada.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sz="2900" dirty="0" smtClean="0">
                <a:hlinkClick r:id="rId3"/>
              </a:rPr>
              <a:t>http://www.tud.ttu.ee/im/Tarvo.Treier/idu0075/2016/kevad/kaug/</a:t>
            </a:r>
            <a:r>
              <a:rPr lang="et-EE" sz="2900" dirty="0" smtClean="0"/>
              <a:t> </a:t>
            </a:r>
            <a:endParaRPr lang="et-EE" sz="2900" dirty="0" smtClean="0"/>
          </a:p>
          <a:p>
            <a:r>
              <a:rPr lang="et-EE" sz="4000" dirty="0" smtClean="0"/>
              <a:t>Raamat</a:t>
            </a:r>
            <a:endParaRPr lang="et-EE" sz="4000" dirty="0"/>
          </a:p>
          <a:p>
            <a:pPr lvl="1">
              <a:buFontTx/>
              <a:buNone/>
            </a:pPr>
            <a:r>
              <a:rPr lang="et-EE" dirty="0">
                <a:hlinkClick r:id="rId4"/>
              </a:rPr>
              <a:t>Java SOA </a:t>
            </a:r>
            <a:r>
              <a:rPr lang="et-EE" dirty="0" err="1">
                <a:hlinkClick r:id="rId4"/>
              </a:rPr>
              <a:t>cookbook</a:t>
            </a:r>
            <a:endParaRPr lang="et-EE" dirty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XSLT iseseisvaks uurimiseks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Loengud</a:t>
            </a:r>
            <a:r>
              <a:rPr lang="en-US" dirty="0" smtClean="0">
                <a:hlinkClick r:id="rId2"/>
              </a:rPr>
              <a:t>/L3_xsd_xslt/L3_XSLT.pptx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/>
              <a:t>Oskab otsida XML dokumendist kasutades päringukeelt XPath.</a:t>
            </a:r>
          </a:p>
          <a:p>
            <a:pPr>
              <a:lnSpc>
                <a:spcPct val="80000"/>
              </a:lnSpc>
            </a:pPr>
            <a:r>
              <a:rPr lang="et-EE" sz="2000"/>
              <a:t>Oskab transformeerida XML dokumenti kasutades XSLT-d.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 eksamil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/>
              <a:t>max</a:t>
            </a:r>
            <a:r>
              <a:rPr lang="et-EE" dirty="0"/>
              <a:t> 45p (45% hindest) </a:t>
            </a:r>
          </a:p>
          <a:p>
            <a:endParaRPr lang="et-EE" dirty="0"/>
          </a:p>
          <a:p>
            <a:r>
              <a:rPr lang="et-EE" dirty="0"/>
              <a:t>Projekti </a:t>
            </a:r>
            <a:r>
              <a:rPr lang="et-EE" dirty="0" err="1"/>
              <a:t>max</a:t>
            </a:r>
            <a:r>
              <a:rPr lang="et-EE" dirty="0"/>
              <a:t> 45p (45% hindest)</a:t>
            </a:r>
          </a:p>
          <a:p>
            <a:endParaRPr lang="et-EE" dirty="0"/>
          </a:p>
          <a:p>
            <a:r>
              <a:rPr lang="et-EE" dirty="0"/>
              <a:t>Tunniülesannete </a:t>
            </a:r>
            <a:r>
              <a:rPr lang="et-EE" dirty="0" err="1"/>
              <a:t>max</a:t>
            </a:r>
            <a:r>
              <a:rPr lang="et-EE" dirty="0"/>
              <a:t> 20p (20% hindest)</a:t>
            </a:r>
          </a:p>
          <a:p>
            <a:pPr>
              <a:buNone/>
            </a:pPr>
            <a:endParaRPr lang="et-EE" dirty="0"/>
          </a:p>
          <a:p>
            <a:r>
              <a:rPr lang="et-EE" sz="1800" dirty="0"/>
              <a:t>Allikas: </a:t>
            </a:r>
            <a:r>
              <a:rPr lang="et-EE" sz="1800" dirty="0" err="1">
                <a:hlinkClick r:id="rId3"/>
              </a:rPr>
              <a:t>ÕIS-s</a:t>
            </a:r>
            <a:r>
              <a:rPr lang="et-EE" sz="1800" dirty="0">
                <a:hlinkClick r:id="rId3"/>
              </a:rPr>
              <a:t>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Kontrolltöö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dirty="0"/>
              <a:t>Toimub </a:t>
            </a:r>
            <a:r>
              <a:rPr lang="et-EE" dirty="0" smtClean="0"/>
              <a:t>kaugõppel eksamil. </a:t>
            </a:r>
            <a:endParaRPr lang="et-EE" dirty="0"/>
          </a:p>
          <a:p>
            <a:pPr>
              <a:lnSpc>
                <a:spcPct val="80000"/>
              </a:lnSpc>
            </a:pPr>
            <a:r>
              <a:rPr lang="et-EE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dirty="0"/>
              <a:t>Valikvastustega test + </a:t>
            </a:r>
            <a:r>
              <a:rPr lang="et-EE" dirty="0" smtClean="0"/>
              <a:t>veebiteenuse kirjelduse loomine (WSDL). </a:t>
            </a:r>
            <a:endParaRPr lang="et-EE" dirty="0"/>
          </a:p>
          <a:p>
            <a:pPr>
              <a:lnSpc>
                <a:spcPct val="80000"/>
              </a:lnSpc>
            </a:pPr>
            <a:r>
              <a:rPr lang="et-EE" dirty="0"/>
              <a:t>Kontrolltöö eest peab saama vähemalt 23 punkti 45-st.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t-E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Koosneb veebiteenuste projekteerimisest, realiseerimisest, kasutamisest ja testimisest.</a:t>
            </a:r>
          </a:p>
          <a:p>
            <a:r>
              <a:rPr lang="et-EE" dirty="0"/>
              <a:t>Projekti eest peab saama vähemalt </a:t>
            </a:r>
            <a:r>
              <a:rPr lang="et-EE" dirty="0" smtClean="0"/>
              <a:t>23 </a:t>
            </a:r>
            <a:r>
              <a:rPr lang="et-EE" dirty="0"/>
              <a:t>punkti  </a:t>
            </a:r>
            <a:r>
              <a:rPr lang="et-EE" dirty="0" smtClean="0"/>
              <a:t>45-st</a:t>
            </a:r>
            <a:r>
              <a:rPr lang="et-EE" dirty="0"/>
              <a:t>. </a:t>
            </a:r>
          </a:p>
          <a:p>
            <a:r>
              <a:rPr lang="et-EE" dirty="0"/>
              <a:t>Projekt peab olema esitatud kaks päeva enne kaitsmisele tulekut.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Tunnipunkte </a:t>
            </a:r>
            <a:r>
              <a:rPr lang="et-EE" dirty="0"/>
              <a:t>on võimalik koguda praktikumide ajal iseseisvaid ülesandeid ette näidates</a:t>
            </a:r>
            <a:r>
              <a:rPr lang="et-EE" dirty="0" smtClean="0"/>
              <a:t>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4829</TotalTime>
  <Words>1233</Words>
  <Application>Microsoft Office PowerPoint</Application>
  <PresentationFormat>On-screen Show (4:3)</PresentationFormat>
  <Paragraphs>307</Paragraphs>
  <Slides>43</Slides>
  <Notes>40</Notes>
  <HiddenSlides>2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Times New Roman</vt:lpstr>
      <vt:lpstr>Wingdings</vt:lpstr>
      <vt:lpstr>Capsules</vt:lpstr>
      <vt:lpstr>Visio</vt:lpstr>
      <vt:lpstr>IDU0075 Veebiteenused </vt:lpstr>
      <vt:lpstr>Veebiteenused</vt:lpstr>
      <vt:lpstr>KORRALDUS</vt:lpstr>
      <vt:lpstr>PowerPoint Presentation</vt:lpstr>
      <vt:lpstr>Õpiväljundid</vt:lpstr>
      <vt:lpstr>Hindamine eksamil</vt:lpstr>
      <vt:lpstr>Kontrolltöö</vt:lpstr>
      <vt:lpstr>Projekt</vt:lpstr>
      <vt:lpstr>Tunnipunktid</vt:lpstr>
      <vt:lpstr>Eeldused aine edukaks läbimiseks</vt:lpstr>
      <vt:lpstr>Mõned mõisted ja lühendid</vt:lpstr>
      <vt:lpstr>Veebiteenuse väljakutse demo</vt:lpstr>
      <vt:lpstr>Mis on veebiteenus?</vt:lpstr>
      <vt:lpstr>Veebiteenus…</vt:lpstr>
      <vt:lpstr>Veebiteenus</vt:lpstr>
      <vt:lpstr>Veebiteenused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XPath</vt:lpstr>
      <vt:lpstr>JSON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XSLT iseseisvaks uurimiseks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143</cp:revision>
  <cp:lastPrinted>1601-01-01T00:00:00Z</cp:lastPrinted>
  <dcterms:created xsi:type="dcterms:W3CDTF">1601-01-01T00:00:00Z</dcterms:created>
  <dcterms:modified xsi:type="dcterms:W3CDTF">2016-02-20T10:27:21Z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