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3"/>
  </p:notesMasterIdLst>
  <p:handoutMasterIdLst>
    <p:handoutMasterId r:id="rId14"/>
  </p:handoutMasterIdLst>
  <p:sldIdLst>
    <p:sldId id="262" r:id="rId2"/>
    <p:sldId id="273" r:id="rId3"/>
    <p:sldId id="263" r:id="rId4"/>
    <p:sldId id="265" r:id="rId5"/>
    <p:sldId id="266" r:id="rId6"/>
    <p:sldId id="276" r:id="rId7"/>
    <p:sldId id="277" r:id="rId8"/>
    <p:sldId id="278" r:id="rId9"/>
    <p:sldId id="280" r:id="rId10"/>
    <p:sldId id="279" r:id="rId11"/>
    <p:sldId id="28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8F2339-FBFB-4A5D-93DE-D131139706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E24D4D-AE58-4678-B3CD-52A84B8D71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727DF6-BFB5-4073-9B3B-83EBEEBDCDA5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C8BFE-E31F-4A89-A8FB-5120471B4E2A}" type="slidenum">
              <a:rPr lang="en-US"/>
              <a:pPr/>
              <a:t>2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74B98-FB04-43C6-A285-A4C2E7F715E8}" type="slidenum">
              <a:rPr lang="en-US"/>
              <a:pPr/>
              <a:t>3</a:t>
            </a:fld>
            <a:endParaRPr lang="en-US"/>
          </a:p>
        </p:txBody>
      </p:sp>
      <p:sp>
        <p:nvSpPr>
          <p:cNvPr id="196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71A418E-F22E-455D-BC11-396F053CFF12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479BE2-F6E0-4F11-9541-A4C91567BA64}" type="slidenum">
              <a:rPr lang="en-US"/>
              <a:pPr/>
              <a:t>4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87E650-773A-417B-B07A-D10FFC972EA6}" type="slidenum">
              <a:rPr lang="en-US"/>
              <a:pPr/>
              <a:t>5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9CD846D6-6CF1-4151-8031-ABC7E64DDB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20D34-432C-46E0-BA5A-C7797B069A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8463D-B897-4234-AFF2-7CD7069EF8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19A22-7D33-4AD5-9321-ED7165E584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86DC3-5EC8-44FE-AE58-28936CE22B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8286B-7C00-4E28-8295-251AE5D187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7810A-1A28-463F-BC6F-55439398C3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45D3A-75FD-4D00-A3F4-CE0717FA18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5A689-D1B7-417B-8192-E1D8047442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DCCE2-3162-42EE-863F-0F98D86E54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1917A-3B80-4AC3-8395-180CAEDD8F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56422171-0DE7-4A55-AC84-80F256F507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6/Netbeansi%20installeerimise%20juhen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8/WS/Greet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7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Veebiteenusele kliendi loomine (NetBeans)</a:t>
            </a:r>
            <a:endParaRPr lang="en-US" sz="320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Veebiteenuse kliendi genereerimine WSDL-i põhjal kasutades </a:t>
            </a:r>
            <a:r>
              <a:rPr lang="et-EE" dirty="0" err="1"/>
              <a:t>NetBeans-i</a:t>
            </a:r>
            <a:r>
              <a:rPr lang="et-EE" dirty="0"/>
              <a:t>.</a:t>
            </a:r>
          </a:p>
          <a:p>
            <a:endParaRPr lang="et-EE" dirty="0"/>
          </a:p>
          <a:p>
            <a:r>
              <a:rPr lang="et-EE" dirty="0"/>
              <a:t>Vihje: </a:t>
            </a:r>
            <a:r>
              <a:rPr lang="et-EE" dirty="0" err="1"/>
              <a:t>new</a:t>
            </a:r>
            <a:r>
              <a:rPr lang="et-EE" dirty="0"/>
              <a:t> -</a:t>
            </a:r>
            <a:r>
              <a:rPr lang="et-EE" dirty="0" err="1"/>
              <a:t>&gt;web</a:t>
            </a:r>
            <a:r>
              <a:rPr lang="et-EE" dirty="0"/>
              <a:t> </a:t>
            </a:r>
            <a:r>
              <a:rPr lang="et-EE" dirty="0" err="1"/>
              <a:t>service</a:t>
            </a:r>
            <a:r>
              <a:rPr lang="et-EE" dirty="0"/>
              <a:t> </a:t>
            </a:r>
            <a:r>
              <a:rPr lang="et-EE" dirty="0" err="1"/>
              <a:t>client</a:t>
            </a:r>
            <a:r>
              <a:rPr lang="et-EE" dirty="0"/>
              <a:t>... </a:t>
            </a:r>
          </a:p>
          <a:p>
            <a:endParaRPr lang="et-EE" dirty="0"/>
          </a:p>
          <a:p>
            <a:r>
              <a:rPr lang="et-EE" dirty="0" smtClean="0"/>
              <a:t>Video: </a:t>
            </a:r>
            <a:r>
              <a:rPr lang="en-US" dirty="0" smtClean="0">
                <a:hlinkClick r:id="rId2"/>
              </a:rPr>
              <a:t>Consuming a Web Service using </a:t>
            </a:r>
            <a:r>
              <a:rPr lang="en-US" dirty="0" err="1" smtClean="0">
                <a:hlinkClick r:id="rId2"/>
              </a:rPr>
              <a:t>netbeans</a:t>
            </a:r>
            <a:r>
              <a:rPr lang="en-US" dirty="0" smtClean="0">
                <a:hlinkClick r:id="rId2"/>
              </a:rPr>
              <a:t> 7</a:t>
            </a:r>
            <a:endParaRPr lang="et-EE" dirty="0" smtClean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Demod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1. </a:t>
            </a:r>
            <a:r>
              <a:rPr lang="et-EE" dirty="0" err="1"/>
              <a:t>HindedApplication</a:t>
            </a:r>
            <a:r>
              <a:rPr lang="et-EE" dirty="0"/>
              <a:t> </a:t>
            </a:r>
            <a:r>
              <a:rPr lang="et-EE" dirty="0" smtClean="0"/>
              <a:t>(tavaline </a:t>
            </a:r>
            <a:r>
              <a:rPr lang="et-EE" dirty="0" err="1"/>
              <a:t>java</a:t>
            </a:r>
            <a:r>
              <a:rPr lang="et-EE" dirty="0"/>
              <a:t> </a:t>
            </a:r>
            <a:r>
              <a:rPr lang="et-EE" dirty="0" smtClean="0"/>
              <a:t>projekt)</a:t>
            </a:r>
          </a:p>
          <a:p>
            <a:pPr lvl="1"/>
            <a:r>
              <a:rPr lang="et-EE" dirty="0" err="1" smtClean="0"/>
              <a:t>int</a:t>
            </a:r>
            <a:r>
              <a:rPr lang="et-EE" dirty="0" smtClean="0"/>
              <a:t> </a:t>
            </a:r>
            <a:r>
              <a:rPr lang="et-EE" dirty="0" err="1"/>
              <a:t>getHinne</a:t>
            </a:r>
            <a:r>
              <a:rPr lang="et-EE" dirty="0"/>
              <a:t>(String </a:t>
            </a:r>
            <a:r>
              <a:rPr lang="et-EE" dirty="0" err="1"/>
              <a:t>matrikliNr</a:t>
            </a:r>
            <a:r>
              <a:rPr lang="et-EE" dirty="0" smtClean="0"/>
              <a:t>)</a:t>
            </a:r>
            <a:endParaRPr lang="et-EE" dirty="0"/>
          </a:p>
          <a:p>
            <a:r>
              <a:rPr lang="et-EE" dirty="0" smtClean="0"/>
              <a:t>2</a:t>
            </a:r>
            <a:r>
              <a:rPr lang="et-EE" dirty="0"/>
              <a:t>. </a:t>
            </a:r>
            <a:r>
              <a:rPr lang="et-EE" dirty="0" err="1"/>
              <a:t>HindedKlientApplication</a:t>
            </a:r>
            <a:r>
              <a:rPr lang="et-EE" dirty="0"/>
              <a:t> </a:t>
            </a:r>
            <a:r>
              <a:rPr lang="et-EE" dirty="0" smtClean="0"/>
              <a:t>(tavaline </a:t>
            </a:r>
            <a:r>
              <a:rPr lang="et-EE" dirty="0" err="1" smtClean="0"/>
              <a:t>java</a:t>
            </a:r>
            <a:r>
              <a:rPr lang="et-EE" dirty="0" smtClean="0"/>
              <a:t>)</a:t>
            </a:r>
            <a:endParaRPr lang="et-EE" dirty="0"/>
          </a:p>
          <a:p>
            <a:r>
              <a:rPr lang="et-EE" dirty="0" smtClean="0"/>
              <a:t>3</a:t>
            </a:r>
            <a:r>
              <a:rPr lang="et-EE" dirty="0"/>
              <a:t>. </a:t>
            </a:r>
            <a:r>
              <a:rPr lang="et-EE" dirty="0" err="1" smtClean="0"/>
              <a:t>HindedWebApplication</a:t>
            </a:r>
            <a:r>
              <a:rPr lang="et-EE" dirty="0" smtClean="0"/>
              <a:t> (</a:t>
            </a:r>
            <a:r>
              <a:rPr lang="et-EE" dirty="0" err="1" smtClean="0"/>
              <a:t>java</a:t>
            </a:r>
            <a:r>
              <a:rPr lang="et-EE" dirty="0" smtClean="0"/>
              <a:t> </a:t>
            </a:r>
            <a:r>
              <a:rPr lang="et-EE" dirty="0" err="1"/>
              <a:t>web</a:t>
            </a:r>
            <a:r>
              <a:rPr lang="et-EE" dirty="0"/>
              <a:t> </a:t>
            </a:r>
            <a:r>
              <a:rPr lang="et-EE" dirty="0" err="1" smtClean="0"/>
              <a:t>project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9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70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Sisukord</a:t>
            </a:r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JAX-WS</a:t>
            </a:r>
          </a:p>
          <a:p>
            <a:r>
              <a:rPr lang="et-EE" dirty="0" err="1"/>
              <a:t>Netbeans</a:t>
            </a:r>
            <a:r>
              <a:rPr lang="et-EE" dirty="0"/>
              <a:t> IDE &amp; </a:t>
            </a:r>
            <a:r>
              <a:rPr lang="et-EE" dirty="0" err="1"/>
              <a:t>GlassFish</a:t>
            </a:r>
            <a:r>
              <a:rPr lang="et-EE" dirty="0"/>
              <a:t> server (install)</a:t>
            </a:r>
          </a:p>
          <a:p>
            <a:r>
              <a:rPr lang="et-EE" dirty="0"/>
              <a:t>Veebiteenuse loomise võimalused</a:t>
            </a:r>
          </a:p>
          <a:p>
            <a:r>
              <a:rPr lang="et-EE" dirty="0"/>
              <a:t>Kliendi loomine </a:t>
            </a:r>
            <a:r>
              <a:rPr lang="et-EE" dirty="0" smtClean="0"/>
              <a:t>Javas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3200" b="0"/>
              <a:t>Java API for XML Web Service</a:t>
            </a:r>
            <a:r>
              <a:rPr lang="en-US" sz="3200"/>
              <a:t> (</a:t>
            </a:r>
            <a:r>
              <a:rPr lang="et-EE" sz="3200" b="0"/>
              <a:t>JAX-WS</a:t>
            </a:r>
            <a:r>
              <a:rPr lang="en-US" sz="3200"/>
              <a:t>) </a:t>
            </a:r>
            <a:endParaRPr lang="en-US" sz="2800"/>
          </a:p>
        </p:txBody>
      </p:sp>
      <p:pic>
        <p:nvPicPr>
          <p:cNvPr id="1955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173288"/>
            <a:ext cx="6553200" cy="4303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The world of JAX-WS</a:t>
            </a: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 b="1" dirty="0"/>
              <a:t>JAX-WS on kõrgtaseme API veebiteenuste pakkumiseks ja tarbimiseks. </a:t>
            </a:r>
          </a:p>
          <a:p>
            <a:r>
              <a:rPr lang="et-EE" sz="2400" b="1" dirty="0"/>
              <a:t>SAAJ (</a:t>
            </a:r>
            <a:r>
              <a:rPr lang="et-EE" sz="2400" b="1" dirty="0" err="1"/>
              <a:t>Attachments</a:t>
            </a:r>
            <a:r>
              <a:rPr lang="et-EE" sz="2400" b="1" dirty="0"/>
              <a:t> API </a:t>
            </a:r>
            <a:r>
              <a:rPr lang="et-EE" sz="2400" b="1" dirty="0" err="1"/>
              <a:t>for</a:t>
            </a:r>
            <a:r>
              <a:rPr lang="et-EE" sz="2400" b="1" dirty="0"/>
              <a:t> Java) – sellega saab SOAP sõnumitega manipuleerida (luua, muuta </a:t>
            </a:r>
            <a:r>
              <a:rPr lang="et-EE" sz="2400" b="1" dirty="0" err="1"/>
              <a:t>header</a:t>
            </a:r>
            <a:r>
              <a:rPr lang="et-EE" sz="2400" b="1" dirty="0"/>
              <a:t>, </a:t>
            </a:r>
            <a:r>
              <a:rPr lang="et-EE" sz="2400" b="1" dirty="0" err="1"/>
              <a:t>body</a:t>
            </a:r>
            <a:r>
              <a:rPr lang="et-EE" sz="2400" b="1" dirty="0"/>
              <a:t> elementi, lisada XML dokumente </a:t>
            </a:r>
            <a:r>
              <a:rPr lang="et-EE" sz="2400" b="1" dirty="0" err="1"/>
              <a:t>body</a:t>
            </a:r>
            <a:r>
              <a:rPr lang="et-EE" sz="2400" b="1" dirty="0"/>
              <a:t> sisse). </a:t>
            </a:r>
          </a:p>
          <a:p>
            <a:r>
              <a:rPr lang="et-EE" sz="2400" b="1" dirty="0"/>
              <a:t>JAX–WS (Java API </a:t>
            </a:r>
            <a:r>
              <a:rPr lang="et-EE" sz="2400" b="1" dirty="0" err="1"/>
              <a:t>for</a:t>
            </a:r>
            <a:r>
              <a:rPr lang="et-EE" sz="2400" b="1" dirty="0"/>
              <a:t> XML WS) – kasutab SAAJ ja on abstraktsioonikiht selle peal, et me ei peaks pisikeste detailidega mässama.</a:t>
            </a:r>
          </a:p>
          <a:p>
            <a:pPr lvl="1">
              <a:buFontTx/>
              <a:buNone/>
            </a:pP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SAAJ vs JAX-WS</a:t>
            </a: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b="1" dirty="0"/>
              <a:t>Vaatame SAAJ nagu XML vaadet ja JAX-WS-i nagu objektivaadet SOAP sõnumitele. </a:t>
            </a:r>
          </a:p>
          <a:p>
            <a:pPr>
              <a:lnSpc>
                <a:spcPct val="90000"/>
              </a:lnSpc>
            </a:pPr>
            <a:r>
              <a:rPr lang="et-EE" b="1" dirty="0"/>
              <a:t>JAX-WS varjab meie eest XML struktuuri.</a:t>
            </a:r>
          </a:p>
          <a:p>
            <a:pPr>
              <a:lnSpc>
                <a:spcPct val="90000"/>
              </a:lnSpc>
            </a:pPr>
            <a:r>
              <a:rPr lang="et-EE" b="1" dirty="0"/>
              <a:t>(JAX-WS-i peamine komponent on </a:t>
            </a:r>
            <a:r>
              <a:rPr lang="et-EE" b="1" dirty="0" err="1"/>
              <a:t>javax.jws</a:t>
            </a:r>
            <a:r>
              <a:rPr lang="et-EE" b="1" dirty="0"/>
              <a:t>. Seal on ainult 6 annotatsiooni ja üks </a:t>
            </a:r>
            <a:r>
              <a:rPr lang="et-EE" b="1" dirty="0" err="1"/>
              <a:t>enum</a:t>
            </a:r>
            <a:r>
              <a:rPr lang="et-EE" b="1" dirty="0"/>
              <a:t>.)</a:t>
            </a:r>
          </a:p>
          <a:p>
            <a:pPr>
              <a:lnSpc>
                <a:spcPct val="90000"/>
              </a:lnSpc>
            </a:pPr>
            <a:r>
              <a:rPr lang="et-EE" b="1" dirty="0"/>
              <a:t>(JAX-WS asendab JAX-RPC API) </a:t>
            </a:r>
          </a:p>
          <a:p>
            <a:pPr>
              <a:lnSpc>
                <a:spcPct val="90000"/>
              </a:lnSpc>
            </a:pPr>
            <a:endParaRPr lang="et-EE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Netbeans IDE &amp; GlassFish server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Soovituslik keskkond praktikumides ja projekti realiseerimiseks.</a:t>
            </a:r>
          </a:p>
          <a:p>
            <a:r>
              <a:rPr lang="et-EE" dirty="0"/>
              <a:t>Installeerimisjuhendi viide</a:t>
            </a:r>
            <a:r>
              <a:rPr lang="et-EE" dirty="0" smtClean="0"/>
              <a:t>: </a:t>
            </a:r>
            <a:r>
              <a:rPr lang="et-EE" dirty="0" smtClean="0">
                <a:hlinkClick r:id="rId2"/>
              </a:rPr>
              <a:t>/idu0075/2016/</a:t>
            </a:r>
            <a:r>
              <a:rPr lang="et-EE" dirty="0" err="1" smtClean="0">
                <a:hlinkClick r:id="rId2"/>
              </a:rPr>
              <a:t>Netbeansi</a:t>
            </a:r>
            <a:r>
              <a:rPr lang="et-EE" dirty="0" smtClean="0">
                <a:hlinkClick r:id="rId2"/>
              </a:rPr>
              <a:t> installeerimise juhend.docx</a:t>
            </a:r>
            <a:endParaRPr lang="et-EE" dirty="0" smtClean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loomise võimalused</a:t>
            </a: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WSDL -</a:t>
            </a:r>
            <a:r>
              <a:rPr lang="et-EE" dirty="0" err="1"/>
              <a:t>&gt;Java</a:t>
            </a:r>
            <a:endParaRPr lang="et-EE" dirty="0"/>
          </a:p>
          <a:p>
            <a:r>
              <a:rPr lang="et-EE" dirty="0"/>
              <a:t>Java -&gt; WSDL</a:t>
            </a:r>
          </a:p>
          <a:p>
            <a:r>
              <a:rPr lang="et-EE" dirty="0"/>
              <a:t>Alustades </a:t>
            </a:r>
            <a:r>
              <a:rPr lang="et-EE" dirty="0" err="1"/>
              <a:t>Java-st</a:t>
            </a:r>
            <a:r>
              <a:rPr lang="et-EE" dirty="0"/>
              <a:t> ja </a:t>
            </a:r>
            <a:r>
              <a:rPr lang="et-EE" dirty="0" err="1"/>
              <a:t>WSDL-st</a:t>
            </a:r>
            <a:r>
              <a:rPr lang="et-EE" dirty="0"/>
              <a:t> korraga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JAVA-&gt;WSDL (JAX-WS)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1800" dirty="0"/>
              <a:t>Teenuse loomine kasutades ainult JAX-WS-i. Loome lihtsa </a:t>
            </a:r>
            <a:r>
              <a:rPr lang="et-EE" sz="1800" dirty="0" err="1"/>
              <a:t>java</a:t>
            </a:r>
            <a:r>
              <a:rPr lang="et-EE" sz="1800" dirty="0"/>
              <a:t> klassi suvalise vahendiga.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t-EE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javax.jws.WebMethod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javax.jws.WebService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/>
              <a:t>@</a:t>
            </a:r>
            <a:r>
              <a:rPr lang="en-US" sz="1800" i="1" dirty="0" err="1"/>
              <a:t>WebService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public class </a:t>
            </a:r>
            <a:r>
              <a:rPr lang="en-US" sz="1800" dirty="0" err="1"/>
              <a:t>HelloWorld</a:t>
            </a:r>
            <a:r>
              <a:rPr lang="en-US" sz="1800" dirty="0"/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</a:t>
            </a:r>
            <a:r>
              <a:rPr lang="en-US" sz="1800" i="1" dirty="0"/>
              <a:t>@</a:t>
            </a:r>
            <a:r>
              <a:rPr lang="en-US" sz="1800" i="1" dirty="0" err="1"/>
              <a:t>WebMethod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public String hello(String name){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    return "Hello " +name;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 publitseerimine localhost-s (JAX-WS)</a:t>
            </a:r>
            <a:endParaRPr lang="en-US" sz="320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import </a:t>
            </a:r>
            <a:r>
              <a:rPr lang="en-US" sz="2200" dirty="0" err="1"/>
              <a:t>javax.xml.ws.Endpoint</a:t>
            </a:r>
            <a:r>
              <a:rPr lang="en-US" sz="2200" dirty="0"/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public class Main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public static void main(String[] </a:t>
            </a:r>
            <a:r>
              <a:rPr lang="en-US" sz="2200" dirty="0" err="1"/>
              <a:t>args</a:t>
            </a:r>
            <a:r>
              <a:rPr lang="en-US" sz="2200" dirty="0"/>
              <a:t>) {</a:t>
            </a:r>
            <a:r>
              <a:rPr lang="et-EE" sz="2200" dirty="0"/>
              <a:t>	</a:t>
            </a:r>
            <a:r>
              <a:rPr lang="en-US" sz="2200" dirty="0" err="1"/>
              <a:t>Endpoint.publish</a:t>
            </a:r>
            <a:r>
              <a:rPr lang="en-US" sz="2200" dirty="0" smtClean="0"/>
              <a:t>(</a:t>
            </a:r>
            <a:r>
              <a:rPr lang="et-EE" sz="2200" dirty="0" smtClean="0">
                <a:hlinkClick r:id="rId2"/>
              </a:rPr>
              <a:t>“</a:t>
            </a:r>
            <a:r>
              <a:rPr lang="en-US" sz="2200" dirty="0" smtClean="0">
                <a:hlinkClick r:id="rId2"/>
              </a:rPr>
              <a:t>http</a:t>
            </a:r>
            <a:r>
              <a:rPr lang="en-US" sz="2200" dirty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localhost:8088/WS/Greeting</a:t>
            </a:r>
            <a:r>
              <a:rPr lang="et-EE" sz="2200" dirty="0" smtClean="0"/>
              <a:t>”</a:t>
            </a:r>
            <a:r>
              <a:rPr lang="et-EE" sz="2200" dirty="0"/>
              <a:t>					</a:t>
            </a:r>
            <a:r>
              <a:rPr lang="en-US" sz="2200" dirty="0"/>
              <a:t>, new </a:t>
            </a:r>
            <a:r>
              <a:rPr lang="en-US" sz="2200" dirty="0" err="1"/>
              <a:t>HelloWorld</a:t>
            </a:r>
            <a:r>
              <a:rPr lang="en-US" sz="2200" dirty="0"/>
              <a:t>());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7666</TotalTime>
  <Words>341</Words>
  <Application>Microsoft Office PowerPoint</Application>
  <PresentationFormat>On-screen Show (4:3)</PresentationFormat>
  <Paragraphs>73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Capsules</vt:lpstr>
      <vt:lpstr>IDU0075 Veebiteenused </vt:lpstr>
      <vt:lpstr>Sisukord</vt:lpstr>
      <vt:lpstr>Java API for XML Web Service (JAX-WS) </vt:lpstr>
      <vt:lpstr>The world of JAX-WS</vt:lpstr>
      <vt:lpstr>SAAJ vs JAX-WS</vt:lpstr>
      <vt:lpstr>Netbeans IDE &amp; GlassFish server</vt:lpstr>
      <vt:lpstr>Veebiteenuse loomise võimalused</vt:lpstr>
      <vt:lpstr>JAVA-&gt;WSDL (JAX-WS)</vt:lpstr>
      <vt:lpstr>Veebiteenuse publitseerimine localhost-s (JAX-WS)</vt:lpstr>
      <vt:lpstr>Veebiteenusele kliendi loomine (NetBeans)</vt:lpstr>
      <vt:lpstr>Demod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246</cp:revision>
  <cp:lastPrinted>1601-01-01T00:00:00Z</cp:lastPrinted>
  <dcterms:created xsi:type="dcterms:W3CDTF">1601-01-01T00:00:00Z</dcterms:created>
  <dcterms:modified xsi:type="dcterms:W3CDTF">2016-11-04T13:54:11Z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