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7" r:id="rId6"/>
    <p:sldId id="268" r:id="rId7"/>
    <p:sldId id="270" r:id="rId8"/>
    <p:sldId id="271" r:id="rId9"/>
    <p:sldId id="258" r:id="rId10"/>
    <p:sldId id="272" r:id="rId11"/>
    <p:sldId id="273" r:id="rId12"/>
    <p:sldId id="277" r:id="rId13"/>
    <p:sldId id="260" r:id="rId14"/>
    <p:sldId id="281" r:id="rId15"/>
    <p:sldId id="282" r:id="rId16"/>
    <p:sldId id="263" r:id="rId17"/>
    <p:sldId id="274" r:id="rId18"/>
    <p:sldId id="276" r:id="rId19"/>
    <p:sldId id="278" r:id="rId20"/>
    <p:sldId id="279" r:id="rId21"/>
    <p:sldId id="275" r:id="rId22"/>
    <p:sldId id="28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3D9E-A45C-4E29-960B-5F9F67B975D7}" type="datetimeFigureOut">
              <a:rPr lang="en-US" smtClean="0"/>
              <a:t>10/23/2016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2EC42-5E8D-43CE-9C13-4F26060E9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3D9E-A45C-4E29-960B-5F9F67B975D7}" type="datetimeFigureOut">
              <a:rPr lang="en-US" smtClean="0"/>
              <a:t>10/23/2016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2EC42-5E8D-43CE-9C13-4F26060E9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260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3D9E-A45C-4E29-960B-5F9F67B975D7}" type="datetimeFigureOut">
              <a:rPr lang="en-US" smtClean="0"/>
              <a:t>10/23/2016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2EC42-5E8D-43CE-9C13-4F26060E9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138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3D9E-A45C-4E29-960B-5F9F67B975D7}" type="datetimeFigureOut">
              <a:rPr lang="en-US" smtClean="0"/>
              <a:t>10/23/2016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2EC42-5E8D-43CE-9C13-4F26060E9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808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3D9E-A45C-4E29-960B-5F9F67B975D7}" type="datetimeFigureOut">
              <a:rPr lang="en-US" smtClean="0"/>
              <a:t>10/23/2016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2EC42-5E8D-43CE-9C13-4F26060E9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261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3D9E-A45C-4E29-960B-5F9F67B975D7}" type="datetimeFigureOut">
              <a:rPr lang="en-US" smtClean="0"/>
              <a:t>10/23/2016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2EC42-5E8D-43CE-9C13-4F26060E9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564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3D9E-A45C-4E29-960B-5F9F67B975D7}" type="datetimeFigureOut">
              <a:rPr lang="en-US" smtClean="0"/>
              <a:t>10/23/2016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2EC42-5E8D-43CE-9C13-4F26060E9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922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3D9E-A45C-4E29-960B-5F9F67B975D7}" type="datetimeFigureOut">
              <a:rPr lang="en-US" smtClean="0"/>
              <a:t>10/23/2016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2EC42-5E8D-43CE-9C13-4F26060E9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16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3D9E-A45C-4E29-960B-5F9F67B975D7}" type="datetimeFigureOut">
              <a:rPr lang="en-US" smtClean="0"/>
              <a:t>10/23/2016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2EC42-5E8D-43CE-9C13-4F26060E9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690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3D9E-A45C-4E29-960B-5F9F67B975D7}" type="datetimeFigureOut">
              <a:rPr lang="en-US" smtClean="0"/>
              <a:t>10/23/2016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2EC42-5E8D-43CE-9C13-4F26060E9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64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3D9E-A45C-4E29-960B-5F9F67B975D7}" type="datetimeFigureOut">
              <a:rPr lang="en-US" smtClean="0"/>
              <a:t>10/23/2016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2EC42-5E8D-43CE-9C13-4F26060E9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860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73D9E-A45C-4E29-960B-5F9F67B975D7}" type="datetimeFigureOut">
              <a:rPr lang="en-US" smtClean="0"/>
              <a:t>10/23/2016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2EC42-5E8D-43CE-9C13-4F26060E9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976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nordicapis.com/why-api-keys-are-not-enough/" TargetMode="External"/><Relationship Id="rId2" Type="http://schemas.openxmlformats.org/officeDocument/2006/relationships/hyperlink" Target="https://stormpath.com/blog/top-six-reasons-use-api-keys-and-how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WS-Security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REST/SOAP Security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91060" y="3670852"/>
            <a:ext cx="3139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smtClean="0"/>
              <a:t>A Brief Introduction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4521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Credential Processing &amp; Wire-level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Under users/roles security, a client furnishes a form of identification together with a security credential that vouches for the identification</a:t>
            </a:r>
          </a:p>
          <a:p>
            <a:r>
              <a:rPr lang="en-CA" dirty="0" smtClean="0"/>
              <a:t>To avoid hijacking, the credentials should be relayed over a </a:t>
            </a:r>
            <a:r>
              <a:rPr lang="en-CA" b="1" dirty="0" smtClean="0"/>
              <a:t>secure channel </a:t>
            </a:r>
            <a:r>
              <a:rPr lang="en-CA" dirty="0" smtClean="0"/>
              <a:t>whose setup and teardown is generally the responsibility of a wire-level security framework</a:t>
            </a:r>
          </a:p>
          <a:p>
            <a:r>
              <a:rPr lang="en-CA" b="1" dirty="0" smtClean="0"/>
              <a:t>Wire-level security</a:t>
            </a:r>
            <a:r>
              <a:rPr lang="en-CA" dirty="0" smtClean="0"/>
              <a:t> is thus the foundation upon which users/roles security is implemented</a:t>
            </a:r>
          </a:p>
          <a:p>
            <a:r>
              <a:rPr lang="en-CA" dirty="0" smtClean="0"/>
              <a:t>HTTPS is a good way to provide wire-level security for web services (REST &amp; SOAP)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254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Credential Processing: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 smtClean="0"/>
              <a:t>Problem:</a:t>
            </a:r>
            <a:r>
              <a:rPr lang="en-CA" dirty="0" smtClean="0"/>
              <a:t> </a:t>
            </a:r>
            <a:r>
              <a:rPr lang="en-CA" dirty="0" smtClean="0"/>
              <a:t>I’m a security guard in charge of a warehouse. Someone wants to enter the building but since I am uncertain of their identity I am unable to proceed.</a:t>
            </a:r>
            <a:endParaRPr lang="en-CA" dirty="0" smtClean="0"/>
          </a:p>
          <a:p>
            <a:endParaRPr lang="en-CA" dirty="0"/>
          </a:p>
          <a:p>
            <a:r>
              <a:rPr lang="en-CA" dirty="0" smtClean="0"/>
              <a:t> </a:t>
            </a:r>
            <a:r>
              <a:rPr lang="en-CA" b="1" dirty="0" smtClean="0"/>
              <a:t>Solution: </a:t>
            </a:r>
            <a:r>
              <a:rPr lang="en-CA" dirty="0" smtClean="0"/>
              <a:t>Ask the caller for their identification code.</a:t>
            </a:r>
          </a:p>
          <a:p>
            <a:endParaRPr lang="en-CA" b="1" dirty="0"/>
          </a:p>
          <a:p>
            <a:r>
              <a:rPr lang="en-CA" b="1" dirty="0" smtClean="0"/>
              <a:t>Analogy: </a:t>
            </a:r>
            <a:r>
              <a:rPr lang="en-CA" dirty="0" smtClean="0"/>
              <a:t>Username/password combination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79327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Note on Credential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b="1" dirty="0" smtClean="0"/>
              <a:t>Username and password</a:t>
            </a:r>
            <a:r>
              <a:rPr lang="en-CA" dirty="0" smtClean="0"/>
              <a:t> pair – self-explanatory</a:t>
            </a:r>
          </a:p>
          <a:p>
            <a:r>
              <a:rPr lang="en-CA" b="1" dirty="0" smtClean="0"/>
              <a:t>API key </a:t>
            </a:r>
            <a:r>
              <a:rPr lang="en-CA" dirty="0" smtClean="0"/>
              <a:t>–</a:t>
            </a:r>
            <a:r>
              <a:rPr lang="en-CA" b="1" dirty="0" smtClean="0"/>
              <a:t> </a:t>
            </a:r>
            <a:r>
              <a:rPr lang="en-CA" dirty="0" smtClean="0"/>
              <a:t>basically a unique identifier handed out to each user</a:t>
            </a:r>
          </a:p>
          <a:p>
            <a:r>
              <a:rPr lang="en-CA" dirty="0" smtClean="0"/>
              <a:t>Pros:</a:t>
            </a:r>
          </a:p>
          <a:p>
            <a:pPr lvl="1"/>
            <a:r>
              <a:rPr lang="en-CA" dirty="0" smtClean="0"/>
              <a:t>UN/PW often less secure</a:t>
            </a:r>
          </a:p>
          <a:p>
            <a:pPr lvl="1"/>
            <a:r>
              <a:rPr lang="en-CA" dirty="0" smtClean="0"/>
              <a:t>Easy reset</a:t>
            </a:r>
          </a:p>
          <a:p>
            <a:pPr lvl="1"/>
            <a:r>
              <a:rPr lang="en-CA" dirty="0" smtClean="0"/>
              <a:t>Independent of master credentials (i.e. actual UN/PW)</a:t>
            </a:r>
          </a:p>
          <a:p>
            <a:pPr lvl="1"/>
            <a:r>
              <a:rPr lang="en-CA" dirty="0" smtClean="0"/>
              <a:t>Saves time since UN/PW processing is slower by necessity (due to extra steps and protection against cyber attacks)</a:t>
            </a:r>
          </a:p>
          <a:p>
            <a:pPr lvl="1"/>
            <a:r>
              <a:rPr lang="en-CA" dirty="0" smtClean="0">
                <a:hlinkClick r:id="rId2"/>
              </a:rPr>
              <a:t>https://stormpath.com/blog/top-six-reasons-use-api-keys-and-how</a:t>
            </a:r>
            <a:r>
              <a:rPr lang="en-CA" dirty="0" smtClean="0"/>
              <a:t> </a:t>
            </a:r>
            <a:endParaRPr lang="en-CA" dirty="0"/>
          </a:p>
          <a:p>
            <a:r>
              <a:rPr lang="en-CA" dirty="0" smtClean="0"/>
              <a:t>Cons: </a:t>
            </a:r>
          </a:p>
          <a:p>
            <a:pPr lvl="1"/>
            <a:r>
              <a:rPr lang="en-CA" dirty="0" smtClean="0"/>
              <a:t>Still need a secure comm. channel</a:t>
            </a:r>
          </a:p>
          <a:p>
            <a:pPr lvl="1"/>
            <a:r>
              <a:rPr lang="en-CA" dirty="0" smtClean="0"/>
              <a:t>Not really a security feature</a:t>
            </a:r>
          </a:p>
          <a:p>
            <a:pPr lvl="1"/>
            <a:r>
              <a:rPr lang="en-US" dirty="0" smtClean="0">
                <a:hlinkClick r:id="rId3"/>
              </a:rPr>
              <a:t>http://nordicapis.com/why-api-keys-are-not-enough/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386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Credential Transmission over HTTPS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Basic </a:t>
            </a:r>
          </a:p>
          <a:p>
            <a:pPr lvl="1"/>
            <a:r>
              <a:rPr lang="en-CA" dirty="0" smtClean="0"/>
              <a:t>Encoded transmission, not much better than plain text</a:t>
            </a:r>
          </a:p>
          <a:p>
            <a:r>
              <a:rPr lang="en-CA" dirty="0" smtClean="0"/>
              <a:t>Digest</a:t>
            </a:r>
          </a:p>
          <a:p>
            <a:pPr lvl="1"/>
            <a:r>
              <a:rPr lang="en-CA" dirty="0" smtClean="0"/>
              <a:t>Hash transmission, a slight improvement</a:t>
            </a:r>
          </a:p>
          <a:p>
            <a:r>
              <a:rPr lang="en-CA" dirty="0" smtClean="0"/>
              <a:t>Cryptographic scheme</a:t>
            </a:r>
          </a:p>
          <a:p>
            <a:pPr lvl="1"/>
            <a:r>
              <a:rPr lang="en-CA" dirty="0" smtClean="0"/>
              <a:t>Public key cryptography (symmetric/asymmetric)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562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Basic access authentication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81385"/>
            <a:ext cx="9888379" cy="6097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020076"/>
            <a:ext cx="9281073" cy="6982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081865"/>
            <a:ext cx="6797040" cy="544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147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Digest access authentication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347788"/>
            <a:ext cx="7468642" cy="23530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6158" y="3789702"/>
            <a:ext cx="7287642" cy="285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27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Credential Processing: 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 smtClean="0"/>
              <a:t>Problem:</a:t>
            </a:r>
            <a:r>
              <a:rPr lang="en-CA" dirty="0" smtClean="0"/>
              <a:t> </a:t>
            </a:r>
            <a:r>
              <a:rPr lang="en-CA" dirty="0" smtClean="0"/>
              <a:t>An authenticated party has already entered the building. He is requesting access for storage compartment #43.</a:t>
            </a:r>
            <a:endParaRPr lang="en-CA" dirty="0" smtClean="0"/>
          </a:p>
          <a:p>
            <a:endParaRPr lang="en-CA" dirty="0"/>
          </a:p>
          <a:p>
            <a:r>
              <a:rPr lang="en-CA" b="1" dirty="0" smtClean="0"/>
              <a:t>Solution: </a:t>
            </a:r>
            <a:r>
              <a:rPr lang="en-CA" dirty="0" smtClean="0"/>
              <a:t>Come up with a mapping that associates each authenticated party to the </a:t>
            </a:r>
            <a:r>
              <a:rPr lang="en-CA" dirty="0" smtClean="0"/>
              <a:t>storage compartments they are allowed to access.</a:t>
            </a:r>
            <a:endParaRPr lang="en-CA" dirty="0" smtClean="0"/>
          </a:p>
          <a:p>
            <a:endParaRPr lang="en-CA" b="1" dirty="0"/>
          </a:p>
          <a:p>
            <a:r>
              <a:rPr lang="en-CA" b="1" dirty="0" smtClean="0"/>
              <a:t>Analogy: </a:t>
            </a:r>
            <a:r>
              <a:rPr lang="en-CA" dirty="0" smtClean="0"/>
              <a:t>Authorization schemes</a:t>
            </a:r>
            <a:endParaRPr lang="en-CA" b="1" dirty="0" smtClean="0"/>
          </a:p>
        </p:txBody>
      </p:sp>
    </p:spTree>
    <p:extLst>
      <p:ext uri="{BB962C8B-B14F-4D97-AF65-F5344CB8AC3E}">
        <p14:creationId xmlns:p14="http://schemas.microsoft.com/office/powerpoint/2010/main" val="4018589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about SOAP and REST?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6615"/>
          </a:xfrm>
        </p:spPr>
        <p:txBody>
          <a:bodyPr/>
          <a:lstStyle/>
          <a:p>
            <a:r>
              <a:rPr lang="en-CA" dirty="0" smtClean="0"/>
              <a:t>SOAP – a messaging framework often employed by web services</a:t>
            </a:r>
          </a:p>
          <a:p>
            <a:r>
              <a:rPr lang="en-CA" dirty="0" smtClean="0"/>
              <a:t>REST – an architecture style often used in the design of web services</a:t>
            </a:r>
          </a:p>
          <a:p>
            <a:r>
              <a:rPr lang="en-CA" dirty="0" smtClean="0"/>
              <a:t>Irrespective of which particular framework/style was used in the implementation of a web service, the previously discussion about security measures still applies</a:t>
            </a:r>
          </a:p>
          <a:p>
            <a:r>
              <a:rPr lang="en-CA" dirty="0" smtClean="0"/>
              <a:t>Additionally, there is always the option to define custom security schemes:</a:t>
            </a:r>
          </a:p>
          <a:p>
            <a:pPr lvl="1"/>
            <a:r>
              <a:rPr lang="en-CA" dirty="0" smtClean="0"/>
              <a:t>Custom HTTP headers for REST</a:t>
            </a:r>
          </a:p>
          <a:p>
            <a:pPr lvl="1"/>
            <a:r>
              <a:rPr lang="en-CA" dirty="0" smtClean="0"/>
              <a:t>Custom SOAP extensions</a:t>
            </a:r>
          </a:p>
        </p:txBody>
      </p:sp>
    </p:spTree>
    <p:extLst>
      <p:ext uri="{BB962C8B-B14F-4D97-AF65-F5344CB8AC3E}">
        <p14:creationId xmlns:p14="http://schemas.microsoft.com/office/powerpoint/2010/main" val="3821614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Note on WS-Security (WSS)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 family of specifications providing a unified, </a:t>
            </a:r>
            <a:r>
              <a:rPr lang="en-CA" b="1" dirty="0" smtClean="0"/>
              <a:t>transport-neutral</a:t>
            </a:r>
            <a:r>
              <a:rPr lang="en-CA" dirty="0" smtClean="0"/>
              <a:t>, </a:t>
            </a:r>
            <a:r>
              <a:rPr lang="en-CA" b="1" dirty="0" smtClean="0"/>
              <a:t>container-neutral</a:t>
            </a:r>
            <a:r>
              <a:rPr lang="en-CA" dirty="0" smtClean="0"/>
              <a:t>, </a:t>
            </a:r>
            <a:r>
              <a:rPr lang="en-CA" b="1" dirty="0" smtClean="0"/>
              <a:t>end-to-end </a:t>
            </a:r>
            <a:r>
              <a:rPr lang="en-CA" dirty="0" smtClean="0"/>
              <a:t>framework for higher levels of security such as message confidentiality and authentication/authorization</a:t>
            </a:r>
          </a:p>
          <a:p>
            <a:r>
              <a:rPr lang="en-US" dirty="0" smtClean="0"/>
              <a:t>“The </a:t>
            </a:r>
            <a:r>
              <a:rPr lang="en-US" dirty="0"/>
              <a:t>protocol specifies how integrity and confidentiality can be enforced on messages and allows the communication of various security token </a:t>
            </a:r>
            <a:r>
              <a:rPr lang="en-US" dirty="0" smtClean="0"/>
              <a:t>formats</a:t>
            </a:r>
            <a:r>
              <a:rPr lang="en-US" dirty="0"/>
              <a:t>” (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en.wikipedia.org/wiki/WS-Security</a:t>
            </a:r>
            <a:r>
              <a:rPr lang="en-US" dirty="0" smtClean="0"/>
              <a:t>) </a:t>
            </a:r>
            <a:endParaRPr lang="en-US" dirty="0" smtClean="0"/>
          </a:p>
          <a:p>
            <a:r>
              <a:rPr lang="en-CA" dirty="0" smtClean="0"/>
              <a:t>F. ex. WSS specifies how digital signatures and encryption information can be inserted into SOAP headers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593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Note on WS-Security (WSS) (cont.)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95992" y="2248528"/>
            <a:ext cx="6200015" cy="340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384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Quick Review: Protocol Layering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5585"/>
            <a:ext cx="11056533" cy="4967493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The Internet can be viewed as a layered stack of </a:t>
            </a:r>
            <a:r>
              <a:rPr lang="en-CA" b="1" dirty="0" smtClean="0"/>
              <a:t>protocols</a:t>
            </a:r>
          </a:p>
          <a:p>
            <a:r>
              <a:rPr lang="en-CA" dirty="0" smtClean="0"/>
              <a:t>Each layer offers </a:t>
            </a:r>
            <a:r>
              <a:rPr lang="en-CA" b="1" dirty="0" smtClean="0"/>
              <a:t>services</a:t>
            </a:r>
            <a:r>
              <a:rPr lang="en-CA" dirty="0" smtClean="0"/>
              <a:t> to the layer above and consumes those provided by the underlying layer</a:t>
            </a:r>
          </a:p>
          <a:p>
            <a:r>
              <a:rPr lang="en-CA" dirty="0" smtClean="0"/>
              <a:t>The services provided by a layer form its </a:t>
            </a:r>
            <a:r>
              <a:rPr lang="en-CA" b="1" dirty="0" smtClean="0"/>
              <a:t>service model</a:t>
            </a:r>
          </a:p>
          <a:p>
            <a:r>
              <a:rPr lang="en-CA" dirty="0" smtClean="0"/>
              <a:t>Two protocols that belong to the same layer should offer some common service:</a:t>
            </a:r>
          </a:p>
          <a:p>
            <a:pPr lvl="1"/>
            <a:r>
              <a:rPr lang="en-CA" i="1" dirty="0" smtClean="0"/>
              <a:t>TCP and UDP both offer a transport service for application-layer messages</a:t>
            </a:r>
            <a:endParaRPr lang="en-CA" i="1" dirty="0"/>
          </a:p>
          <a:p>
            <a:r>
              <a:rPr lang="en-CA" dirty="0" smtClean="0"/>
              <a:t>But the general </a:t>
            </a:r>
            <a:r>
              <a:rPr lang="en-CA" b="1" dirty="0" smtClean="0"/>
              <a:t>nature</a:t>
            </a:r>
            <a:r>
              <a:rPr lang="en-CA" dirty="0" smtClean="0"/>
              <a:t> of the service may vary:</a:t>
            </a:r>
          </a:p>
          <a:p>
            <a:pPr lvl="1"/>
            <a:r>
              <a:rPr lang="en-CA" i="1" dirty="0" smtClean="0"/>
              <a:t>TCP is connection-oriented – UDP is connectionless</a:t>
            </a:r>
          </a:p>
          <a:p>
            <a:r>
              <a:rPr lang="en-CA" dirty="0" smtClean="0"/>
              <a:t>Same goes for the </a:t>
            </a:r>
            <a:r>
              <a:rPr lang="en-CA" b="1" dirty="0" smtClean="0"/>
              <a:t>properties</a:t>
            </a:r>
            <a:r>
              <a:rPr lang="en-CA" dirty="0" smtClean="0"/>
              <a:t> of the service</a:t>
            </a:r>
          </a:p>
          <a:p>
            <a:pPr lvl="1"/>
            <a:r>
              <a:rPr lang="en-CA" i="1" dirty="0" smtClean="0"/>
              <a:t>TCP guarantees delivery – UDP provides no guarantees</a:t>
            </a:r>
            <a:endParaRPr lang="en-CA" i="1" dirty="0"/>
          </a:p>
        </p:txBody>
      </p:sp>
    </p:spTree>
    <p:extLst>
      <p:ext uri="{BB962C8B-B14F-4D97-AF65-F5344CB8AC3E}">
        <p14:creationId xmlns:p14="http://schemas.microsoft.com/office/powerpoint/2010/main" val="107803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“Wire-level” security (HTTPS)</a:t>
            </a:r>
          </a:p>
          <a:p>
            <a:pPr lvl="1"/>
            <a:r>
              <a:rPr lang="en-CA" dirty="0" smtClean="0"/>
              <a:t>Peer authentication</a:t>
            </a:r>
          </a:p>
          <a:p>
            <a:pPr lvl="1"/>
            <a:r>
              <a:rPr lang="en-CA" dirty="0" smtClean="0"/>
              <a:t>Integrity</a:t>
            </a:r>
          </a:p>
          <a:p>
            <a:pPr lvl="1"/>
            <a:r>
              <a:rPr lang="en-CA" dirty="0" smtClean="0"/>
              <a:t>Confidentiality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Credential processing:</a:t>
            </a:r>
          </a:p>
          <a:p>
            <a:pPr lvl="1"/>
            <a:r>
              <a:rPr lang="en-CA" dirty="0" smtClean="0"/>
              <a:t>Phase I: User authentication</a:t>
            </a:r>
          </a:p>
          <a:p>
            <a:pPr lvl="1"/>
            <a:r>
              <a:rPr lang="en-CA" dirty="0" smtClean="0"/>
              <a:t>Phase II: User authorization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210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Martin Kalin. “</a:t>
            </a:r>
            <a:r>
              <a:rPr lang="en-CA" i="1" dirty="0" smtClean="0"/>
              <a:t>Java Web Services: Up and Running</a:t>
            </a:r>
            <a:r>
              <a:rPr lang="en-CA" dirty="0" smtClean="0"/>
              <a:t>” 2</a:t>
            </a:r>
            <a:r>
              <a:rPr lang="en-CA" baseline="30000" dirty="0" smtClean="0"/>
              <a:t>nd</a:t>
            </a:r>
            <a:r>
              <a:rPr lang="en-CA" dirty="0" smtClean="0"/>
              <a:t> ed. pg. 231 – 291.</a:t>
            </a:r>
          </a:p>
          <a:p>
            <a:endParaRPr lang="en-CA" dirty="0" smtClean="0"/>
          </a:p>
          <a:p>
            <a:r>
              <a:rPr lang="en-CA" dirty="0" smtClean="0"/>
              <a:t>James F. Kurose, Keith W. Ross. </a:t>
            </a:r>
            <a:r>
              <a:rPr lang="en-CA" i="1" dirty="0" smtClean="0"/>
              <a:t>“Computer Networking: A Top-Down Approach”</a:t>
            </a:r>
            <a:r>
              <a:rPr lang="en-CA" dirty="0" smtClean="0"/>
              <a:t> 6</a:t>
            </a:r>
            <a:r>
              <a:rPr lang="en-CA" baseline="30000" dirty="0" smtClean="0"/>
              <a:t>th</a:t>
            </a:r>
            <a:r>
              <a:rPr lang="en-CA" dirty="0" smtClean="0"/>
              <a:t> Intl. ed. pg. 81 – 87, 73 – 79.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2343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2574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Quick Review: Protocol Layering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8166"/>
            <a:ext cx="10515600" cy="4351338"/>
          </a:xfrm>
        </p:spPr>
        <p:txBody>
          <a:bodyPr/>
          <a:lstStyle/>
          <a:p>
            <a:r>
              <a:rPr lang="en-CA" dirty="0" smtClean="0"/>
              <a:t>In a broad sense, </a:t>
            </a:r>
            <a:r>
              <a:rPr lang="en-CA" b="1" dirty="0" smtClean="0"/>
              <a:t>web services </a:t>
            </a:r>
            <a:r>
              <a:rPr lang="en-CA" dirty="0" smtClean="0"/>
              <a:t>are </a:t>
            </a:r>
            <a:r>
              <a:rPr lang="en-CA" b="1" dirty="0" smtClean="0"/>
              <a:t>application-layer</a:t>
            </a:r>
            <a:r>
              <a:rPr lang="en-CA" dirty="0" smtClean="0"/>
              <a:t> entities that use HTTP as a communication protocol</a:t>
            </a:r>
          </a:p>
          <a:p>
            <a:r>
              <a:rPr lang="en-CA" dirty="0" smtClean="0"/>
              <a:t>Security </a:t>
            </a:r>
            <a:r>
              <a:rPr lang="en-CA" b="1" dirty="0" smtClean="0"/>
              <a:t>is not </a:t>
            </a:r>
            <a:r>
              <a:rPr lang="en-CA" dirty="0" smtClean="0"/>
              <a:t>included in HTTP’s service model</a:t>
            </a:r>
          </a:p>
          <a:p>
            <a:r>
              <a:rPr lang="en-CA" dirty="0"/>
              <a:t>I</a:t>
            </a:r>
            <a:r>
              <a:rPr lang="en-CA" dirty="0" smtClean="0"/>
              <a:t>f we want a secure web service, we have a few options:</a:t>
            </a:r>
          </a:p>
          <a:p>
            <a:pPr lvl="1"/>
            <a:r>
              <a:rPr lang="en-CA" dirty="0" smtClean="0"/>
              <a:t>Provide security measures at the service level (or the periphery thereof)</a:t>
            </a:r>
          </a:p>
          <a:p>
            <a:pPr lvl="1"/>
            <a:r>
              <a:rPr lang="en-CA" dirty="0" smtClean="0"/>
              <a:t>Use a more secure message transport protocol (f. ex. HTTP over SSL)</a:t>
            </a:r>
          </a:p>
          <a:p>
            <a:pPr lvl="1"/>
            <a:r>
              <a:rPr lang="en-CA" dirty="0" smtClean="0"/>
              <a:t>Both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45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Web Service Security: An Approach to the 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“Wire-level” security (HTTPS)</a:t>
            </a:r>
          </a:p>
          <a:p>
            <a:pPr lvl="1"/>
            <a:r>
              <a:rPr lang="en-CA" dirty="0" smtClean="0"/>
              <a:t>Peer authentication</a:t>
            </a:r>
          </a:p>
          <a:p>
            <a:pPr lvl="1"/>
            <a:r>
              <a:rPr lang="en-CA" dirty="0" smtClean="0"/>
              <a:t>Integrity</a:t>
            </a:r>
          </a:p>
          <a:p>
            <a:pPr lvl="1"/>
            <a:r>
              <a:rPr lang="en-CA" dirty="0" smtClean="0"/>
              <a:t>Confidentiality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Credential processing:</a:t>
            </a:r>
          </a:p>
          <a:p>
            <a:pPr lvl="1"/>
            <a:r>
              <a:rPr lang="en-CA" dirty="0" smtClean="0"/>
              <a:t>Phase I: User authentication</a:t>
            </a:r>
          </a:p>
          <a:p>
            <a:pPr lvl="1"/>
            <a:r>
              <a:rPr lang="en-CA" dirty="0" smtClean="0"/>
              <a:t>Phase II: User </a:t>
            </a:r>
            <a:r>
              <a:rPr lang="en-CA" dirty="0"/>
              <a:t>a</a:t>
            </a:r>
            <a:r>
              <a:rPr lang="en-CA" dirty="0" smtClean="0"/>
              <a:t>uthorization</a:t>
            </a:r>
          </a:p>
        </p:txBody>
      </p:sp>
    </p:spTree>
    <p:extLst>
      <p:ext uri="{BB962C8B-B14F-4D97-AF65-F5344CB8AC3E}">
        <p14:creationId xmlns:p14="http://schemas.microsoft.com/office/powerpoint/2010/main" val="78962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Wire-level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 smtClean="0"/>
              <a:t>Problem: </a:t>
            </a:r>
            <a:r>
              <a:rPr lang="en-CA" dirty="0" smtClean="0"/>
              <a:t>As a government official, I want to conduct business securely.</a:t>
            </a:r>
          </a:p>
          <a:p>
            <a:endParaRPr lang="en-CA" dirty="0" smtClean="0"/>
          </a:p>
          <a:p>
            <a:r>
              <a:rPr lang="en-CA" b="1" dirty="0" smtClean="0"/>
              <a:t>Solution: </a:t>
            </a:r>
            <a:r>
              <a:rPr lang="en-CA" dirty="0" smtClean="0"/>
              <a:t>Set up a private phone line.</a:t>
            </a:r>
          </a:p>
          <a:p>
            <a:endParaRPr lang="en-CA" b="1" dirty="0"/>
          </a:p>
          <a:p>
            <a:r>
              <a:rPr lang="en-CA" b="1" dirty="0" smtClean="0"/>
              <a:t>Analogy: </a:t>
            </a:r>
            <a:r>
              <a:rPr lang="en-CA" dirty="0" smtClean="0"/>
              <a:t>HTTPS connections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1999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Wire-level Security: Confidentiality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 smtClean="0"/>
              <a:t>Problem: </a:t>
            </a:r>
            <a:r>
              <a:rPr lang="en-CA" dirty="0" smtClean="0"/>
              <a:t>My “private” phone line is still connected to the central telephone network. A listening device could be attached to it.</a:t>
            </a:r>
          </a:p>
          <a:p>
            <a:endParaRPr lang="en-CA" dirty="0" smtClean="0"/>
          </a:p>
          <a:p>
            <a:r>
              <a:rPr lang="en-CA" b="1" dirty="0" smtClean="0"/>
              <a:t>Solution:</a:t>
            </a:r>
            <a:r>
              <a:rPr lang="en-CA" dirty="0" smtClean="0"/>
              <a:t> Encode all wire traffic before it leaves the office, decode traffic as it enters the office.</a:t>
            </a:r>
          </a:p>
          <a:p>
            <a:endParaRPr lang="en-CA" b="1" dirty="0"/>
          </a:p>
          <a:p>
            <a:r>
              <a:rPr lang="en-CA" b="1" dirty="0" smtClean="0"/>
              <a:t>Analogy: </a:t>
            </a:r>
            <a:r>
              <a:rPr lang="en-CA" dirty="0" smtClean="0"/>
              <a:t>HTTPS Encryption/Decryption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408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Wire-level Security: Peer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604095"/>
          </a:xfrm>
        </p:spPr>
        <p:txBody>
          <a:bodyPr>
            <a:normAutofit/>
          </a:bodyPr>
          <a:lstStyle/>
          <a:p>
            <a:r>
              <a:rPr lang="en-CA" b="1" dirty="0" smtClean="0"/>
              <a:t>Problems: </a:t>
            </a:r>
          </a:p>
          <a:p>
            <a:pPr lvl="1"/>
            <a:r>
              <a:rPr lang="en-CA" dirty="0" smtClean="0"/>
              <a:t>I only want to accept phone calls from people on the green list</a:t>
            </a:r>
          </a:p>
          <a:p>
            <a:pPr lvl="1"/>
            <a:r>
              <a:rPr lang="en-CA" dirty="0" smtClean="0"/>
              <a:t>Impostors could call a green listed person and pretend to be me</a:t>
            </a:r>
            <a:endParaRPr lang="en-CA" dirty="0"/>
          </a:p>
          <a:p>
            <a:endParaRPr lang="en-CA" b="1" dirty="0" smtClean="0"/>
          </a:p>
          <a:p>
            <a:r>
              <a:rPr lang="en-CA" b="1" dirty="0" smtClean="0"/>
              <a:t>Solution: </a:t>
            </a:r>
            <a:r>
              <a:rPr lang="en-CA" dirty="0" smtClean="0"/>
              <a:t>Before discussing any confidential issues, callers should introduce themselves by exchanging (sufficient) information about their respective identities.</a:t>
            </a:r>
          </a:p>
          <a:p>
            <a:endParaRPr lang="en-CA" b="1" dirty="0"/>
          </a:p>
          <a:p>
            <a:r>
              <a:rPr lang="en-CA" b="1" dirty="0" smtClean="0"/>
              <a:t>Analogy: </a:t>
            </a:r>
            <a:r>
              <a:rPr lang="en-CA" dirty="0" smtClean="0"/>
              <a:t>HTTPS digital certificate exchange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6016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Wire-level Security: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Problem: </a:t>
            </a:r>
            <a:r>
              <a:rPr lang="en-CA" dirty="0" smtClean="0"/>
              <a:t>Callers may mishear me due to interference or deliberate tampering.</a:t>
            </a:r>
          </a:p>
          <a:p>
            <a:endParaRPr lang="en-CA" dirty="0" smtClean="0"/>
          </a:p>
          <a:p>
            <a:r>
              <a:rPr lang="en-CA" b="1" dirty="0" smtClean="0"/>
              <a:t>Solution: </a:t>
            </a:r>
            <a:r>
              <a:rPr lang="en-CA" dirty="0" smtClean="0"/>
              <a:t>End each sentence by relaying the first letter of every word spoken – the caller will then try to match this against the message they received.</a:t>
            </a:r>
            <a:endParaRPr lang="en-CA" b="1" dirty="0" smtClean="0"/>
          </a:p>
          <a:p>
            <a:pPr marL="0" indent="0">
              <a:buNone/>
            </a:pPr>
            <a:endParaRPr lang="en-CA" dirty="0" smtClean="0"/>
          </a:p>
          <a:p>
            <a:r>
              <a:rPr lang="en-CA" b="1" dirty="0" smtClean="0"/>
              <a:t>Analogy: </a:t>
            </a:r>
            <a:r>
              <a:rPr lang="en-CA" dirty="0" smtClean="0"/>
              <a:t>HTTPS Message Digests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3234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Credential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Web services provide clients with access to </a:t>
            </a:r>
            <a:r>
              <a:rPr lang="en-CA" b="1" dirty="0" smtClean="0"/>
              <a:t>resources</a:t>
            </a:r>
          </a:p>
          <a:p>
            <a:r>
              <a:rPr lang="en-CA" dirty="0" smtClean="0"/>
              <a:t>If a resource is secured, the client should have the </a:t>
            </a:r>
            <a:r>
              <a:rPr lang="en-CA" b="1" dirty="0" smtClean="0"/>
              <a:t>appropriate credentials</a:t>
            </a:r>
            <a:r>
              <a:rPr lang="en-CA" dirty="0" smtClean="0"/>
              <a:t> to gain access</a:t>
            </a:r>
          </a:p>
          <a:p>
            <a:r>
              <a:rPr lang="en-CA" dirty="0" smtClean="0"/>
              <a:t>The credentials are </a:t>
            </a:r>
            <a:r>
              <a:rPr lang="en-CA" b="1" dirty="0" smtClean="0"/>
              <a:t>presented</a:t>
            </a:r>
            <a:r>
              <a:rPr lang="en-CA" dirty="0" smtClean="0"/>
              <a:t> </a:t>
            </a:r>
            <a:r>
              <a:rPr lang="en-CA" b="1" dirty="0" smtClean="0"/>
              <a:t>and verified </a:t>
            </a:r>
            <a:r>
              <a:rPr lang="en-CA" dirty="0" smtClean="0"/>
              <a:t>through a two-phase process:</a:t>
            </a:r>
          </a:p>
          <a:p>
            <a:pPr lvl="1"/>
            <a:r>
              <a:rPr lang="en-CA" dirty="0" smtClean="0"/>
              <a:t>Phase I: Authentication</a:t>
            </a:r>
          </a:p>
          <a:p>
            <a:pPr lvl="1"/>
            <a:r>
              <a:rPr lang="en-CA" dirty="0" smtClean="0"/>
              <a:t>Phase II: Authorizatio</a:t>
            </a:r>
            <a:r>
              <a:rPr lang="en-CA" dirty="0"/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44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996</Words>
  <Application>Microsoft Office PowerPoint</Application>
  <PresentationFormat>Widescreen</PresentationFormat>
  <Paragraphs>122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REST/SOAP Security</vt:lpstr>
      <vt:lpstr>Quick Review: Protocol Layering</vt:lpstr>
      <vt:lpstr>Quick Review: Protocol Layering (cont.)</vt:lpstr>
      <vt:lpstr>Web Service Security: An Approach to the Topic</vt:lpstr>
      <vt:lpstr>Wire-level Security</vt:lpstr>
      <vt:lpstr>Wire-level Security: Confidentiality</vt:lpstr>
      <vt:lpstr>Wire-level Security: Peer authentication</vt:lpstr>
      <vt:lpstr>Wire-level Security: Integrity</vt:lpstr>
      <vt:lpstr>Credential Processing</vt:lpstr>
      <vt:lpstr>Credential Processing &amp; Wire-level Security</vt:lpstr>
      <vt:lpstr>Credential Processing: Authentication</vt:lpstr>
      <vt:lpstr>A Note on Credential Format</vt:lpstr>
      <vt:lpstr>Credential Transmission over HTTPS</vt:lpstr>
      <vt:lpstr>Basic access authentication</vt:lpstr>
      <vt:lpstr>Digest access authentication</vt:lpstr>
      <vt:lpstr>Credential Processing: Authorization</vt:lpstr>
      <vt:lpstr>What about SOAP and REST?</vt:lpstr>
      <vt:lpstr>A Note on WS-Security (WSS)</vt:lpstr>
      <vt:lpstr>A Note on WS-Security (WSS) (cont.)</vt:lpstr>
      <vt:lpstr>Recap</vt:lpstr>
      <vt:lpstr>Sources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REST/SOAP Security</dc:title>
  <dc:creator>Tanel Prikk</dc:creator>
  <cp:lastModifiedBy>Tanel Prikk</cp:lastModifiedBy>
  <cp:revision>148</cp:revision>
  <dcterms:created xsi:type="dcterms:W3CDTF">2016-10-22T16:08:18Z</dcterms:created>
  <dcterms:modified xsi:type="dcterms:W3CDTF">2016-10-23T09:37:17Z</dcterms:modified>
</cp:coreProperties>
</file>