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1"/>
  </p:notesMasterIdLst>
  <p:handoutMasterIdLst>
    <p:handoutMasterId r:id="rId22"/>
  </p:handoutMasterIdLst>
  <p:sldIdLst>
    <p:sldId id="262" r:id="rId2"/>
    <p:sldId id="275" r:id="rId3"/>
    <p:sldId id="300" r:id="rId4"/>
    <p:sldId id="301" r:id="rId5"/>
    <p:sldId id="308" r:id="rId6"/>
    <p:sldId id="302" r:id="rId7"/>
    <p:sldId id="306" r:id="rId8"/>
    <p:sldId id="304" r:id="rId9"/>
    <p:sldId id="307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6C9CE-40A5-49A5-BA02-55E13829D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8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916362-1F40-4F89-97D2-08E6C4709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7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82376-237C-4AB3-B13E-BD98138BF91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858288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39666-B6A1-43FF-A559-F1A49F97A905}" type="slidenum">
              <a:rPr lang="en-US"/>
              <a:pPr/>
              <a:t>11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9802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09DAF1-167D-45DE-B46D-70809288F65D}" type="slidenum">
              <a:rPr lang="en-US"/>
              <a:pPr/>
              <a:t>12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9653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BB252-3729-4D5B-BC49-440D5EFE2AA3}" type="slidenum">
              <a:rPr lang="en-US"/>
              <a:pPr/>
              <a:t>13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9065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5B644-0242-478A-8692-2C42B59171CC}" type="slidenum">
              <a:rPr lang="en-US"/>
              <a:pPr/>
              <a:t>14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85612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20835-A413-410D-BFA9-7C533C73B7D6}" type="slidenum">
              <a:rPr lang="en-US"/>
              <a:pPr/>
              <a:t>15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07845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A2A7B-2698-4CA4-B5B0-D03A9DE79925}" type="slidenum">
              <a:rPr lang="en-US"/>
              <a:pPr/>
              <a:t>16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8426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0909A-A131-41BF-AD1C-77996DB571E7}" type="slidenum">
              <a:rPr lang="en-US"/>
              <a:pPr/>
              <a:t>17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9578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816C8-31D1-4EC7-AF8B-AF5556B6CB54}" type="slidenum">
              <a:rPr lang="en-US"/>
              <a:pPr/>
              <a:t>18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089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69EC3-CE78-459D-A9E8-3F14810C309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2471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514A3-F9D5-49ED-BE8B-025326C73C5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568673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24C09-CE7D-4F6B-A0D3-29497A921D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1156767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8BA079-67EF-4548-83C9-9F3BD02E87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01503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E79BA-EBD0-4EFF-8300-0A1120A50FB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932435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13C5D-A41F-48B3-B32D-D99AC984681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34768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985C5-5FC6-4677-B4DC-7731D95B7AB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3933273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5FC74-870A-4497-8B77-A971A0A8472A}" type="slidenum">
              <a:rPr lang="en-US"/>
              <a:pPr/>
              <a:t>10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686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62621ED-0855-4D49-9350-ACC84CD3D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2719-E133-4520-83A6-4C31B2062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C77DF-1BB3-4961-93DB-61455A97C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C7915-FE87-4257-9198-189B0C9B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4724-86A8-457B-80CB-ACB2ED72C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F984B-E918-4C28-AC77-FD72D14D6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558FD-F569-4F22-84BD-EFBAA420E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087F-1667-4D41-9679-9041FD65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160D-DF98-418F-B7B6-135A15375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60F5-B762-4070-8E0B-7F4074026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A25A9-2131-4723-89B4-87D4929E0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E357B0-7CCA-4776-9AAB-FD8DBE9B0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6/Loengud/L4_wsdl/NewService.wsd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3schools.com/webservices/ws_wsdl_intro.as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9999/hello?wsd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IDU0075 Veebiteenused</a:t>
            </a:r>
            <a:r>
              <a:rPr lang="en-US" sz="3200" dirty="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77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Teenuse kanditaatide tuvastamine</a:t>
            </a:r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Kui sul on haamer, siis kõik asjad näivad naeltena.</a:t>
            </a:r>
          </a:p>
          <a:p>
            <a:endParaRPr lang="et-EE" dirty="0"/>
          </a:p>
          <a:p>
            <a:pPr>
              <a:buFont typeface="Wingdings" pitchFamily="2" charset="2"/>
              <a:buNone/>
            </a:pPr>
            <a:r>
              <a:rPr lang="et-EE" dirty="0"/>
              <a:t>Kas kõiki süsteemis olevaid meetodeid on mõtet teha veebiteenusteks? Miks?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 (Eben Hewitt)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t-EE" dirty="0"/>
              <a:t>Defineeritud liidese abil, mis võib olla platvormist sõltumatu</a:t>
            </a:r>
          </a:p>
          <a:p>
            <a:pPr marL="533400" indent="-533400">
              <a:lnSpc>
                <a:spcPct val="90000"/>
              </a:lnSpc>
            </a:pPr>
            <a:endParaRPr lang="et-EE" dirty="0"/>
          </a:p>
          <a:p>
            <a:pPr marL="533400" indent="-533400">
              <a:lnSpc>
                <a:spcPct val="90000"/>
              </a:lnSpc>
            </a:pPr>
            <a:r>
              <a:rPr lang="et-EE" dirty="0"/>
              <a:t>Kättesaadav üle võrgu</a:t>
            </a:r>
          </a:p>
          <a:p>
            <a:pPr marL="533400" indent="-533400">
              <a:lnSpc>
                <a:spcPct val="90000"/>
              </a:lnSpc>
            </a:pPr>
            <a:endParaRPr lang="et-EE" dirty="0"/>
          </a:p>
          <a:p>
            <a:pPr marL="533400" indent="-533400">
              <a:lnSpc>
                <a:spcPct val="90000"/>
              </a:lnSpc>
            </a:pPr>
            <a:r>
              <a:rPr lang="et-EE" dirty="0"/>
              <a:t>Liideses defineeritud operatsioonid </a:t>
            </a:r>
            <a:r>
              <a:rPr lang="et-EE" dirty="0" smtClean="0"/>
              <a:t>esindavad </a:t>
            </a:r>
            <a:r>
              <a:rPr lang="et-EE" dirty="0"/>
              <a:t>äri(toimimis)-funktsioone, mis opereerivad äriobjektidega</a:t>
            </a:r>
          </a:p>
          <a:p>
            <a:pPr marL="533400" indent="-533400">
              <a:lnSpc>
                <a:spcPct val="90000"/>
              </a:lnSpc>
            </a:pPr>
            <a:endParaRPr lang="en-US" dirty="0"/>
          </a:p>
          <a:p>
            <a:pPr marL="533400" indent="-5334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1/2</a:t>
            </a:r>
            <a:endParaRPr lang="en-US" sz="320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Vastab, eelmisel slaidil toodud definitsioonile.</a:t>
            </a:r>
          </a:p>
          <a:p>
            <a:r>
              <a:rPr lang="et-EE" sz="2400"/>
              <a:t>Kas teenust on vaja kasutada erinevatel platvormidel või on tarbijaks väline klient/partner.</a:t>
            </a:r>
          </a:p>
          <a:p>
            <a:r>
              <a:rPr lang="et-EE" sz="2400"/>
              <a:t>On ta liides mõne CRM, majandustarkavara või muu süsteemi ees?</a:t>
            </a:r>
          </a:p>
          <a:p>
            <a:r>
              <a:rPr lang="et-EE" sz="2400"/>
              <a:t>On see lihtsalt programm või sobib see täpselt mingisse kindlasse äriprotsessi. </a:t>
            </a:r>
          </a:p>
          <a:p>
            <a:r>
              <a:rPr lang="et-EE" sz="2400"/>
              <a:t>Kas ettevõte on huvitatud selle teenuse elutsükli jälgimisest?</a:t>
            </a:r>
          </a:p>
          <a:p>
            <a:endParaRPr lang="et-E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2/2</a:t>
            </a:r>
            <a:endParaRPr lang="en-US" sz="320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Kas selle realiseerimine teenusena vähendab tulevaste projektide integreerimiskulusi?</a:t>
            </a:r>
          </a:p>
          <a:p>
            <a:r>
              <a:rPr lang="et-EE"/>
              <a:t>Kas ta pakub mingit äriväärtust?</a:t>
            </a:r>
          </a:p>
          <a:p>
            <a:r>
              <a:rPr lang="et-EE"/>
              <a:t>Kas ta on paraja suurusega?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54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tuvastamise meetodid</a:t>
            </a: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Ülalt alla</a:t>
            </a:r>
          </a:p>
          <a:p>
            <a:pPr lvl="1">
              <a:buFontTx/>
              <a:buNone/>
            </a:pPr>
            <a:endParaRPr lang="et-EE"/>
          </a:p>
          <a:p>
            <a:r>
              <a:rPr lang="et-EE"/>
              <a:t>Alt ülesse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1/2</a:t>
            </a:r>
            <a:endParaRPr lang="en-US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Olemiteenus (entity)</a:t>
            </a:r>
          </a:p>
          <a:p>
            <a:pPr lvl="1"/>
            <a:r>
              <a:rPr lang="et-EE" sz="2000"/>
              <a:t>Esindab ühte või mitut äriolemit. CRUD operatsioonid.</a:t>
            </a:r>
          </a:p>
          <a:p>
            <a:pPr lvl="1"/>
            <a:r>
              <a:rPr lang="et-EE" sz="2000"/>
              <a:t>Näiteks CustomerAccount võib vajada juba teiste osapooltega suhtlemist ja pole enam lihtne olemiteenus. </a:t>
            </a:r>
          </a:p>
          <a:p>
            <a:r>
              <a:rPr lang="et-EE" sz="2400"/>
              <a:t>Funktsionaalne teenus</a:t>
            </a:r>
          </a:p>
          <a:p>
            <a:pPr lvl="1"/>
            <a:r>
              <a:rPr lang="et-EE" sz="2000"/>
              <a:t>Tehnoloogiale orienteeritud teenus (mitte ärile).</a:t>
            </a:r>
          </a:p>
          <a:p>
            <a:pPr lvl="1"/>
            <a:r>
              <a:rPr lang="et-EE" sz="2000"/>
              <a:t>Abiteenused, mida teised saavad kasutada(logimine, emaili saatmine...)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7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2/2</a:t>
            </a: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Protsessiteenus</a:t>
            </a:r>
          </a:p>
          <a:p>
            <a:pPr lvl="1"/>
            <a:r>
              <a:rPr lang="et-EE"/>
              <a:t>Esinab teenust, kus on terve seeria omavahel seotud ülesandeid. Selliste teenuste tükeldamine muudab need teenused veel keerulisemaks.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modelleerimine</a:t>
            </a: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Üldistamine</a:t>
            </a:r>
          </a:p>
          <a:p>
            <a:pPr lvl="1">
              <a:lnSpc>
                <a:spcPct val="90000"/>
              </a:lnSpc>
            </a:pPr>
            <a:r>
              <a:rPr lang="et-EE"/>
              <a:t>Klient on inimene ja töötaja on inimene</a:t>
            </a:r>
          </a:p>
          <a:p>
            <a:pPr>
              <a:lnSpc>
                <a:spcPct val="90000"/>
              </a:lnSpc>
            </a:pPr>
            <a:r>
              <a:rPr lang="et-EE"/>
              <a:t>Dekomponeerimine</a:t>
            </a:r>
          </a:p>
          <a:p>
            <a:pPr lvl="1">
              <a:lnSpc>
                <a:spcPct val="90000"/>
              </a:lnSpc>
            </a:pPr>
            <a:r>
              <a:rPr lang="et-EE"/>
              <a:t>Mida väiksemad tükid, seda suurem on tn taaskasutada</a:t>
            </a:r>
          </a:p>
          <a:p>
            <a:pPr>
              <a:lnSpc>
                <a:spcPct val="90000"/>
              </a:lnSpc>
            </a:pPr>
            <a:r>
              <a:rPr lang="et-EE"/>
              <a:t>Agregeerimine</a:t>
            </a:r>
          </a:p>
          <a:p>
            <a:pPr lvl="1">
              <a:lnSpc>
                <a:spcPct val="90000"/>
              </a:lnSpc>
            </a:pPr>
            <a:r>
              <a:rPr lang="et-EE"/>
              <a:t>Analüüsime, millise teise elemendi osa see teenus olla võiks. See aitab ka dekomponeerida paremini.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Modelleerimise soovitus</a:t>
            </a: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Ära seo teenusega ühtegi kindlat äriprotsessi.</a:t>
            </a:r>
          </a:p>
          <a:p>
            <a:pPr>
              <a:lnSpc>
                <a:spcPct val="90000"/>
              </a:lnSpc>
            </a:pPr>
            <a:r>
              <a:rPr lang="et-EE" dirty="0"/>
              <a:t>Protsessi koodi hoia BPEL-s või mõnes muus protsessi teenuses.</a:t>
            </a:r>
          </a:p>
          <a:p>
            <a:pPr>
              <a:lnSpc>
                <a:spcPct val="90000"/>
              </a:lnSpc>
            </a:pPr>
            <a:r>
              <a:rPr lang="et-EE" dirty="0"/>
              <a:t>Näide</a:t>
            </a:r>
          </a:p>
          <a:p>
            <a:pPr lvl="1">
              <a:lnSpc>
                <a:spcPct val="90000"/>
              </a:lnSpc>
            </a:pPr>
            <a:r>
              <a:rPr lang="et-EE" dirty="0"/>
              <a:t>Kui ühel protsessil on vaja kliendi andmeid koos krediidikontrolliga ja teisel ilma, siis tuleks eraldi teha teenus kliendi andmete küsimiseks ja krediidikontrolliks.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kirjelduse loomise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hlinkClick r:id="rId2"/>
              </a:rPr>
              <a:t>/Loengud/L4_wsdl/</a:t>
            </a:r>
            <a:r>
              <a:rPr lang="et-EE" smtClean="0">
                <a:hlinkClick r:id="rId2"/>
              </a:rPr>
              <a:t>NewService.wsdl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350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Veebiteenustega seotud standardid</a:t>
            </a:r>
            <a:endParaRPr lang="en-US" sz="3200" smtClean="0"/>
          </a:p>
        </p:txBody>
      </p:sp>
      <p:sp>
        <p:nvSpPr>
          <p:cNvPr id="635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t-EE" smtClean="0"/>
          </a:p>
        </p:txBody>
      </p:sp>
      <p:graphicFrame>
        <p:nvGraphicFramePr>
          <p:cNvPr id="63492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7" name="Visio" r:id="rId4" imgW="6373178" imgH="1301115" progId="">
                  <p:embed/>
                </p:oleObj>
              </mc:Choice>
              <mc:Fallback>
                <p:oleObj name="Visio" r:id="rId4" imgW="6373178" imgH="1301115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8" name="Visio" r:id="rId6" imgW="494824" imgH="516255" progId="">
                  <p:embed/>
                </p:oleObj>
              </mc:Choice>
              <mc:Fallback>
                <p:oleObj name="Visio" r:id="rId6" imgW="494824" imgH="516255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4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9" name="Visio" r:id="rId8" imgW="685800" imgH="397764" progId="">
                  <p:embed/>
                </p:oleObj>
              </mc:Choice>
              <mc:Fallback>
                <p:oleObj name="Visio" r:id="rId8" imgW="685800" imgH="397764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5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0" name="Visio" r:id="rId10" imgW="685800" imgH="397764" progId="">
                  <p:embed/>
                </p:oleObj>
              </mc:Choice>
              <mc:Fallback>
                <p:oleObj name="Visio" r:id="rId10" imgW="685800" imgH="397764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1" name="Visio" r:id="rId12" imgW="3925824" imgH="255422" progId="">
                  <p:embed/>
                </p:oleObj>
              </mc:Choice>
              <mc:Fallback>
                <p:oleObj name="Visio" r:id="rId12" imgW="3925824" imgH="255422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2" name="Visio" r:id="rId14" imgW="333451" imgH="235915" progId="">
                  <p:embed/>
                </p:oleObj>
              </mc:Choice>
              <mc:Fallback>
                <p:oleObj name="Visio" r:id="rId14" imgW="333451" imgH="235915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3" name="Visio" r:id="rId16" imgW="3925824" imgH="255422" progId="">
                  <p:embed/>
                </p:oleObj>
              </mc:Choice>
              <mc:Fallback>
                <p:oleObj name="Visio" r:id="rId16" imgW="3925824" imgH="255422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9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4" name="Visio" r:id="rId18" imgW="301752" imgH="355702" progId="">
                  <p:embed/>
                </p:oleObj>
              </mc:Choice>
              <mc:Fallback>
                <p:oleObj name="Visio" r:id="rId18" imgW="301752" imgH="355702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0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5" name="Visio" r:id="rId20" imgW="1657807" imgH="2385670" progId="">
                  <p:embed/>
                </p:oleObj>
              </mc:Choice>
              <mc:Fallback>
                <p:oleObj name="Visio" r:id="rId20" imgW="1657807" imgH="2385670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1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6" name="Visio" r:id="rId22" imgW="1723644" imgH="2371649" progId="">
                  <p:embed/>
                </p:oleObj>
              </mc:Choice>
              <mc:Fallback>
                <p:oleObj name="Visio" r:id="rId22" imgW="1723644" imgH="2371649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2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7" name="Visio" r:id="rId24" imgW="1399642" imgH="1215542" progId="">
                  <p:embed/>
                </p:oleObj>
              </mc:Choice>
              <mc:Fallback>
                <p:oleObj name="Visio" r:id="rId24" imgW="1399642" imgH="1215542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6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7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8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9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dirty="0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dirty="0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>
                <a:hlinkClick r:id="rId3"/>
              </a:rPr>
              <a:t>http://www.w3.org/TR/wsdl</a:t>
            </a:r>
            <a:endParaRPr lang="et-EE" b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b="1" dirty="0">
                <a:hlinkClick r:id="rId4"/>
              </a:rPr>
              <a:t>http://</a:t>
            </a:r>
            <a:r>
              <a:rPr lang="et-EE" b="1" dirty="0" smtClean="0">
                <a:hlinkClick r:id="rId4"/>
              </a:rPr>
              <a:t>www.w3schools.com/webservices/ws_wsdl_intro.asp</a:t>
            </a:r>
            <a:endParaRPr lang="et-EE" b="1" dirty="0" smtClean="0"/>
          </a:p>
          <a:p>
            <a:pPr lvl="1" eaLnBrk="1" hangingPunct="1">
              <a:lnSpc>
                <a:spcPct val="90000"/>
              </a:lnSpc>
            </a:pPr>
            <a:endParaRPr lang="et-EE" dirty="0" smtClean="0"/>
          </a:p>
          <a:p>
            <a:pPr eaLnBrk="1" hangingPunct="1"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pic>
        <p:nvPicPr>
          <p:cNvPr id="6758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Operatsioonid ja sõnumid</a:t>
            </a:r>
            <a:endParaRPr lang="en-US" smtClean="0"/>
          </a:p>
        </p:txBody>
      </p:sp>
      <p:sp>
        <p:nvSpPr>
          <p:cNvPr id="8294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r>
              <a:rPr lang="et-EE" sz="1200" smtClean="0"/>
              <a:t>Allikas: </a:t>
            </a:r>
            <a:r>
              <a:rPr lang="en-US" sz="1200" smtClean="0"/>
              <a:t>http://msdn.microsoft.com/en-us/library/ms996486.aspx</a:t>
            </a:r>
          </a:p>
        </p:txBody>
      </p:sp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&lt;definitions&gt;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&lt;types&gt;</a:t>
            </a:r>
            <a:r>
              <a:rPr lang="en-US" b="1" smtClean="0"/>
              <a:t>... </a:t>
            </a:r>
            <a:r>
              <a:rPr lang="en-US" smtClean="0"/>
              <a:t>&lt;/types&gt;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&lt;message&gt;</a:t>
            </a:r>
            <a:r>
              <a:rPr lang="en-US" b="1" smtClean="0"/>
              <a:t>... </a:t>
            </a:r>
            <a:r>
              <a:rPr lang="en-US" smtClean="0"/>
              <a:t>&lt;/message&gt;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&lt;portType&gt;</a:t>
            </a:r>
            <a:r>
              <a:rPr lang="en-US" b="1" smtClean="0"/>
              <a:t>... </a:t>
            </a:r>
            <a:r>
              <a:rPr lang="en-US" smtClean="0"/>
              <a:t>&lt;/portType&gt;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&lt;binding&gt;</a:t>
            </a:r>
            <a:r>
              <a:rPr lang="en-US" b="1" smtClean="0"/>
              <a:t>... </a:t>
            </a:r>
            <a:r>
              <a:rPr lang="en-US" smtClean="0"/>
              <a:t>&lt;/binding&gt;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</a:t>
            </a:r>
            <a:r>
              <a:rPr lang="et-EE" smtClean="0"/>
              <a:t>service</a:t>
            </a:r>
            <a:r>
              <a:rPr lang="en-US" smtClean="0"/>
              <a:t>&gt;</a:t>
            </a:r>
            <a:r>
              <a:rPr lang="en-US" b="1" smtClean="0"/>
              <a:t>... </a:t>
            </a:r>
            <a:r>
              <a:rPr lang="en-US" smtClean="0"/>
              <a:t>&lt;/</a:t>
            </a:r>
            <a:r>
              <a:rPr lang="et-EE" smtClean="0"/>
              <a:t>service</a:t>
            </a:r>
            <a:r>
              <a:rPr lang="en-US" smtClean="0"/>
              <a:t>&gt;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Types</a:t>
            </a:r>
            <a:r>
              <a:rPr lang="et-EE" sz="2400" dirty="0" smtClean="0"/>
              <a:t> – siin saame XSD importida või kohapeal deklareerida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Messages</a:t>
            </a:r>
            <a:r>
              <a:rPr lang="et-EE" sz="2400" dirty="0" smtClean="0"/>
              <a:t> – iga </a:t>
            </a:r>
            <a:r>
              <a:rPr lang="et-EE" sz="2400" dirty="0" err="1" smtClean="0"/>
              <a:t>requesti</a:t>
            </a:r>
            <a:r>
              <a:rPr lang="et-EE" sz="2400" dirty="0" smtClean="0"/>
              <a:t> ja </a:t>
            </a:r>
            <a:r>
              <a:rPr lang="et-EE" sz="2400" dirty="0" err="1" smtClean="0"/>
              <a:t>response</a:t>
            </a:r>
            <a:r>
              <a:rPr lang="et-EE" sz="2400" dirty="0" smtClean="0"/>
              <a:t> jaoks on siin üks sõnum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PortType</a:t>
            </a:r>
            <a:r>
              <a:rPr lang="et-EE" sz="2400" dirty="0" smtClean="0"/>
              <a:t> – kirjeldab operatsioonid ja nende sisend ning väljund sõnumid.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Binding</a:t>
            </a:r>
            <a:r>
              <a:rPr lang="et-EE" sz="2400" dirty="0" smtClean="0"/>
              <a:t> - määratakse sõnumivahetuse transport iga operatsiooni kohta (</a:t>
            </a:r>
            <a:r>
              <a:rPr lang="et-EE" sz="2400" dirty="0" err="1" smtClean="0"/>
              <a:t>document+literal</a:t>
            </a:r>
            <a:r>
              <a:rPr lang="et-EE" sz="2400" dirty="0" smtClean="0"/>
              <a:t> </a:t>
            </a:r>
            <a:r>
              <a:rPr lang="et-EE" sz="2400" dirty="0" err="1" smtClean="0"/>
              <a:t>recommended</a:t>
            </a:r>
            <a:r>
              <a:rPr lang="et-EE" sz="2400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Service – nimi ja asukoht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Näide</a:t>
            </a:r>
            <a:endParaRPr 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&lt;message name="</a:t>
            </a:r>
            <a:r>
              <a:rPr lang="en-US" sz="2000" b="1" dirty="0" err="1" smtClean="0"/>
              <a:t>getTermRequest</a:t>
            </a:r>
            <a:r>
              <a:rPr lang="en-US" sz="2000" b="1" dirty="0" smtClean="0"/>
              <a:t>"&gt;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</a:t>
            </a:r>
            <a:r>
              <a:rPr lang="en-US" sz="2000" b="1" dirty="0" smtClean="0"/>
              <a:t>&lt;part name="term" type="</a:t>
            </a:r>
            <a:r>
              <a:rPr lang="en-US" sz="2000" b="1" dirty="0" err="1" smtClean="0"/>
              <a:t>xs:string</a:t>
            </a:r>
            <a:r>
              <a:rPr lang="en-US" sz="2000" b="1" dirty="0" smtClean="0"/>
              <a:t>"/&gt;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&lt;/message&gt;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&lt;message name="</a:t>
            </a:r>
            <a:r>
              <a:rPr lang="en-US" sz="2000" b="1" dirty="0" err="1" smtClean="0"/>
              <a:t>getTermResponse</a:t>
            </a:r>
            <a:r>
              <a:rPr lang="en-US" sz="2000" b="1" dirty="0" smtClean="0"/>
              <a:t>"&gt;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</a:t>
            </a:r>
            <a:r>
              <a:rPr lang="en-US" sz="2000" b="1" dirty="0" smtClean="0"/>
              <a:t>&lt;part name="value" type="</a:t>
            </a:r>
            <a:r>
              <a:rPr lang="en-US" sz="2000" b="1" dirty="0" err="1" smtClean="0"/>
              <a:t>xs:string</a:t>
            </a:r>
            <a:r>
              <a:rPr lang="en-US" sz="2000" b="1" dirty="0" smtClean="0"/>
              <a:t>"/&gt;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&lt;/message&gt;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</a:t>
            </a:r>
            <a:r>
              <a:rPr lang="en-US" sz="2000" b="1" dirty="0" err="1" smtClean="0"/>
              <a:t>portType</a:t>
            </a:r>
            <a:r>
              <a:rPr lang="en-US" sz="2000" b="1" dirty="0" smtClean="0"/>
              <a:t> name="</a:t>
            </a:r>
            <a:r>
              <a:rPr lang="en-US" sz="2000" b="1" dirty="0" err="1" smtClean="0"/>
              <a:t>glossaryTerms</a:t>
            </a:r>
            <a:r>
              <a:rPr lang="en-US" sz="2000" b="1" dirty="0" smtClean="0"/>
              <a:t>"&gt;</a:t>
            </a:r>
            <a:br>
              <a:rPr lang="en-US" sz="2000" b="1" dirty="0" smtClean="0"/>
            </a:br>
            <a:r>
              <a:rPr lang="en-US" sz="2000" b="1" dirty="0" smtClean="0"/>
              <a:t>&lt;operation name="</a:t>
            </a:r>
            <a:r>
              <a:rPr lang="en-US" sz="2000" b="1" dirty="0" err="1" smtClean="0"/>
              <a:t>getTerm</a:t>
            </a:r>
            <a:r>
              <a:rPr lang="en-US" sz="2000" b="1" dirty="0" smtClean="0"/>
              <a:t>"&gt;</a:t>
            </a:r>
            <a:br>
              <a:rPr lang="en-US" sz="2000" b="1" dirty="0" smtClean="0"/>
            </a:br>
            <a:r>
              <a:rPr lang="et-EE" sz="2000" b="1" dirty="0" smtClean="0"/>
              <a:t>	</a:t>
            </a:r>
            <a:r>
              <a:rPr lang="en-US" sz="2000" b="1" dirty="0" smtClean="0"/>
              <a:t>&lt;input message="</a:t>
            </a:r>
            <a:r>
              <a:rPr lang="en-US" sz="2000" b="1" dirty="0" err="1" smtClean="0"/>
              <a:t>getTermRequest</a:t>
            </a:r>
            <a:r>
              <a:rPr lang="en-US" sz="2000" b="1" dirty="0" smtClean="0"/>
              <a:t>"/&gt;</a:t>
            </a:r>
            <a:br>
              <a:rPr lang="en-US" sz="2000" b="1" dirty="0" smtClean="0"/>
            </a:br>
            <a:r>
              <a:rPr lang="et-EE" sz="2000" b="1" dirty="0" smtClean="0"/>
              <a:t>	</a:t>
            </a:r>
            <a:r>
              <a:rPr lang="en-US" sz="2000" b="1" dirty="0" smtClean="0"/>
              <a:t>&lt;output message="</a:t>
            </a:r>
            <a:r>
              <a:rPr lang="en-US" sz="2000" b="1" dirty="0" err="1" smtClean="0"/>
              <a:t>getTermResponse</a:t>
            </a:r>
            <a:r>
              <a:rPr lang="en-US" sz="2000" b="1" dirty="0" smtClean="0"/>
              <a:t>"/&gt;</a:t>
            </a:r>
            <a:br>
              <a:rPr lang="en-US" sz="2000" b="1" dirty="0" smtClean="0"/>
            </a:br>
            <a:r>
              <a:rPr lang="en-US" sz="2000" b="1" dirty="0" smtClean="0"/>
              <a:t>&lt;/operation&gt;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&lt;</a:t>
            </a:r>
            <a:r>
              <a:rPr lang="et-EE" sz="2000" b="1" dirty="0" err="1" smtClean="0"/>
              <a:t>operation</a:t>
            </a:r>
            <a:r>
              <a:rPr lang="et-EE" sz="2000" b="1" dirty="0" smtClean="0"/>
              <a:t>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…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</a:t>
            </a:r>
            <a:r>
              <a:rPr lang="en-US" sz="2000" b="1" dirty="0" err="1" smtClean="0"/>
              <a:t>portType</a:t>
            </a:r>
            <a:r>
              <a:rPr lang="en-US" sz="2000" b="1" dirty="0" smtClean="0"/>
              <a:t>&gt;</a:t>
            </a:r>
            <a:r>
              <a:rPr lang="en-US" sz="2000" dirty="0" smtClean="0"/>
              <a:t> 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 asukoht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mtClean="0"/>
              <a:t>Tüüpiliselt asub WSDL aadressil:</a:t>
            </a:r>
          </a:p>
          <a:p>
            <a:pPr lvl="1" eaLnBrk="1" hangingPunct="1"/>
            <a:r>
              <a:rPr lang="et-EE" smtClean="0"/>
              <a:t>endpoint?wsdl</a:t>
            </a:r>
          </a:p>
          <a:p>
            <a:pPr eaLnBrk="1" hangingPunct="1"/>
            <a:r>
              <a:rPr lang="et-EE" smtClean="0"/>
              <a:t>Näiteks </a:t>
            </a:r>
            <a:r>
              <a:rPr lang="et-EE" smtClean="0">
                <a:hlinkClick r:id="rId3"/>
              </a:rPr>
              <a:t>http://localhost:9999/hello?wsdl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3151</TotalTime>
  <Words>492</Words>
  <Application>Microsoft Office PowerPoint</Application>
  <PresentationFormat>On-screen Show (4:3)</PresentationFormat>
  <Paragraphs>137</Paragraphs>
  <Slides>19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Capsules</vt:lpstr>
      <vt:lpstr>Visio</vt:lpstr>
      <vt:lpstr>IDU0075 Veebiteenused </vt:lpstr>
      <vt:lpstr>Veebiteenustega seotud standardid</vt:lpstr>
      <vt:lpstr>WSDL</vt:lpstr>
      <vt:lpstr>PowerPoint Presentation</vt:lpstr>
      <vt:lpstr>Operatsioonid ja sõnumid</vt:lpstr>
      <vt:lpstr>WSDL’i elemendid</vt:lpstr>
      <vt:lpstr>WSDL’i elemendid</vt:lpstr>
      <vt:lpstr>Näide</vt:lpstr>
      <vt:lpstr>WSDL asukoht</vt:lpstr>
      <vt:lpstr>Teenuse kanditaatide tuvastamine</vt:lpstr>
      <vt:lpstr>Mis on veebiteenus? (Eben Hewitt)</vt:lpstr>
      <vt:lpstr>Teenusekanditaatide omaduste nimekiri (soovituslik) 1/2</vt:lpstr>
      <vt:lpstr>Teenusekanditaatide omaduste nimekiri (soovituslik) 2/2</vt:lpstr>
      <vt:lpstr>Teenuste tuvastamise meetodid</vt:lpstr>
      <vt:lpstr>Teenuste tüübid 1/2</vt:lpstr>
      <vt:lpstr>Teenuste tüübid 2/2</vt:lpstr>
      <vt:lpstr>Teenuste modelleerimine</vt:lpstr>
      <vt:lpstr>Modelleerimise soovitus</vt:lpstr>
      <vt:lpstr>Teenuse kirjelduse loomise näide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141</cp:revision>
  <cp:lastPrinted>1601-01-01T00:00:00Z</cp:lastPrinted>
  <dcterms:created xsi:type="dcterms:W3CDTF">1601-01-01T00:00:00Z</dcterms:created>
  <dcterms:modified xsi:type="dcterms:W3CDTF">2016-09-26T14:24:27Z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