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60" r:id="rId4"/>
    <p:sldId id="264" r:id="rId5"/>
    <p:sldId id="259" r:id="rId6"/>
    <p:sldId id="265" r:id="rId7"/>
    <p:sldId id="271" r:id="rId8"/>
    <p:sldId id="272" r:id="rId9"/>
    <p:sldId id="270" r:id="rId10"/>
    <p:sldId id="269" r:id="rId11"/>
    <p:sldId id="273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597C7A2-3C27-460D-8923-0C4F9286B5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912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9FFA1E-CF8F-4C92-9121-7AAE91C04A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64DEA0-0D68-4227-AD55-8F7B30F561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5EC5A-9ABD-43B7-8025-6B66BA419A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C35FB4-8631-4548-BE8E-A22BC062C0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647F2-44A8-4FDB-83E0-2DBB9BBB13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E9139-3768-46B2-A46D-F7D356FDBB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D6723-E47B-4369-89E7-C14C478885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B13FAB-C10A-4008-A6A4-884EBCC8F4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7FFC9-6B0F-42E1-BDA8-E1BD885A73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D4B240-5BE3-475A-8C81-56EA0D6A97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7B7912-9425-454B-8076-E2A2297FB1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0115A3F-6796-41CE-A4A4-08621693BD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ipaev.ee/mod/rss.x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imees.e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xml/cd_catalog.xml" TargetMode="External"/><Relationship Id="rId2" Type="http://schemas.openxmlformats.org/officeDocument/2006/relationships/hyperlink" Target="http://www.w3schools.com/xml/default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XQuery/books.x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ml/xml_namespaces.a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path/default.as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t-101.com/xpath/" TargetMode="External"/><Relationship Id="rId2" Type="http://schemas.openxmlformats.org/officeDocument/2006/relationships/hyperlink" Target="http://codebeautify.org/Xpath-Tes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xml/cd_catalog.x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Query/books.x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o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shphy.com/JSONPathOnlineEvaluator/" TargetMode="External"/><Relationship Id="rId2" Type="http://schemas.openxmlformats.org/officeDocument/2006/relationships/hyperlink" Target="http://goessner.net/articles/JsonPath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4000" dirty="0" smtClean="0"/>
              <a:t>XPATH &amp; JSONPATH</a:t>
            </a:r>
            <a:br>
              <a:rPr lang="et-EE" sz="4000" dirty="0" smtClean="0"/>
            </a:b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3 (</a:t>
            </a:r>
            <a:r>
              <a:rPr lang="et-EE" dirty="0" err="1" smtClean="0"/>
              <a:t>xpath</a:t>
            </a:r>
            <a:r>
              <a:rPr lang="et-EE" dirty="0" smtClean="0"/>
              <a:t>)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Leia järgmisest uudistevoo </a:t>
            </a:r>
            <a:r>
              <a:rPr lang="et-EE" dirty="0" err="1" smtClean="0"/>
              <a:t>xml-st</a:t>
            </a:r>
            <a:r>
              <a:rPr lang="et-EE" dirty="0" smtClean="0"/>
              <a:t>:</a:t>
            </a:r>
          </a:p>
          <a:p>
            <a:pPr lvl="1"/>
            <a:r>
              <a:rPr lang="en-US" dirty="0" smtClean="0">
                <a:hlinkClick r:id="rId2"/>
              </a:rPr>
              <a:t>http://www.aripaev.ee/mod/rss.xml</a:t>
            </a:r>
            <a:endParaRPr lang="et-EE" dirty="0" smtClean="0"/>
          </a:p>
          <a:p>
            <a:r>
              <a:rPr lang="et-EE" dirty="0" smtClean="0"/>
              <a:t>Kõikide uudiste (</a:t>
            </a:r>
            <a:r>
              <a:rPr lang="et-EE" i="1" dirty="0" err="1" smtClean="0"/>
              <a:t>item</a:t>
            </a:r>
            <a:r>
              <a:rPr lang="et-EE" dirty="0" smtClean="0"/>
              <a:t>) lingid (</a:t>
            </a:r>
            <a:r>
              <a:rPr lang="et-EE" i="1" dirty="0" smtClean="0"/>
              <a:t>link</a:t>
            </a:r>
            <a:r>
              <a:rPr lang="et-EE" dirty="0" smtClean="0"/>
              <a:t>), kus kirjeldused (</a:t>
            </a:r>
            <a:r>
              <a:rPr lang="et-EE" i="1" dirty="0" err="1" smtClean="0"/>
              <a:t>description</a:t>
            </a:r>
            <a:r>
              <a:rPr lang="et-EE" dirty="0" smtClean="0"/>
              <a:t>) sisaldavad sõna ‘Eesti’.</a:t>
            </a:r>
          </a:p>
          <a:p>
            <a:r>
              <a:rPr lang="et-EE" dirty="0" smtClean="0"/>
              <a:t>0.5 punkti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Lisaülesanne (</a:t>
            </a:r>
            <a:r>
              <a:rPr lang="et-EE" dirty="0" err="1" smtClean="0"/>
              <a:t>xpath</a:t>
            </a:r>
            <a:r>
              <a:rPr lang="et-EE" dirty="0" smtClean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Leia Postimehe kodulehelt </a:t>
            </a:r>
            <a:r>
              <a:rPr lang="et-EE" dirty="0" err="1" smtClean="0">
                <a:hlinkClick r:id="rId2"/>
              </a:rPr>
              <a:t>www.postimees.ee</a:t>
            </a:r>
            <a:r>
              <a:rPr lang="et-EE" dirty="0" smtClean="0"/>
              <a:t> postimehe logo element (&lt;a </a:t>
            </a:r>
            <a:r>
              <a:rPr lang="et-EE" dirty="0" err="1" smtClean="0"/>
              <a:t>class="pmLogo</a:t>
            </a:r>
            <a:r>
              <a:rPr lang="et-EE" dirty="0" smtClean="0"/>
              <a:t>" </a:t>
            </a:r>
            <a:r>
              <a:rPr lang="et-EE" dirty="0" err="1" smtClean="0"/>
              <a:t>href="</a:t>
            </a:r>
            <a:r>
              <a:rPr lang="et-EE" dirty="0" err="1" smtClean="0">
                <a:hlinkClick r:id="rId2"/>
              </a:rPr>
              <a:t>http://www.postimees.ee</a:t>
            </a:r>
            <a:r>
              <a:rPr lang="et-EE" dirty="0" err="1" smtClean="0"/>
              <a:t>"&gt;&lt;/a</a:t>
            </a:r>
            <a:r>
              <a:rPr lang="et-EE" dirty="0" smtClean="0"/>
              <a:t>&gt;) kasutades </a:t>
            </a:r>
            <a:r>
              <a:rPr lang="et-EE" dirty="0" err="1" smtClean="0"/>
              <a:t>xPathi</a:t>
            </a:r>
            <a:r>
              <a:rPr lang="et-EE" dirty="0" smtClean="0"/>
              <a:t>. </a:t>
            </a:r>
            <a:r>
              <a:rPr lang="et-EE" dirty="0" err="1" smtClean="0"/>
              <a:t>xPathi</a:t>
            </a:r>
            <a:r>
              <a:rPr lang="et-EE" dirty="0" smtClean="0"/>
              <a:t> saad proovida kasutades </a:t>
            </a:r>
            <a:r>
              <a:rPr lang="et-EE" dirty="0" err="1" smtClean="0"/>
              <a:t>fireBugi</a:t>
            </a:r>
            <a:r>
              <a:rPr lang="et-EE" dirty="0" smtClean="0"/>
              <a:t> või </a:t>
            </a:r>
            <a:r>
              <a:rPr lang="et-EE" dirty="0" err="1" smtClean="0"/>
              <a:t>Chrome'i</a:t>
            </a:r>
            <a:r>
              <a:rPr lang="et-EE" dirty="0" smtClean="0"/>
              <a:t> konsooli (F12)</a:t>
            </a:r>
          </a:p>
          <a:p>
            <a:r>
              <a:rPr lang="et-EE" smtClean="0"/>
              <a:t>0.5 punkti</a:t>
            </a:r>
            <a:endParaRPr lang="et-E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4000" smtClean="0"/>
              <a:t>XML (</a:t>
            </a:r>
            <a:r>
              <a:rPr lang="en-US" sz="4000" smtClean="0"/>
              <a:t>eXtended Markup Language</a:t>
            </a:r>
            <a:r>
              <a:rPr lang="et-EE" sz="4000" smtClean="0"/>
              <a:t>)</a:t>
            </a:r>
            <a:endParaRPr 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t-EE" b="1" dirty="0" smtClean="0"/>
              <a:t>XML õppetund w3Schools lehel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t-EE" b="1" dirty="0" smtClean="0">
                <a:hlinkClick r:id="rId2"/>
              </a:rPr>
              <a:t>http://www.w3schools.com/xml/default.asp</a:t>
            </a:r>
            <a:endParaRPr lang="et-EE" b="1" dirty="0" smtClean="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t-EE" sz="2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err="1" smtClean="0"/>
              <a:t>Root</a:t>
            </a:r>
            <a:r>
              <a:rPr lang="et-EE" sz="2400" dirty="0" smtClean="0"/>
              <a:t> element (</a:t>
            </a:r>
            <a:r>
              <a:rPr lang="et-EE" sz="2400" dirty="0" err="1" smtClean="0"/>
              <a:t>document</a:t>
            </a:r>
            <a:r>
              <a:rPr lang="et-EE" sz="2400" dirty="0" smtClean="0"/>
              <a:t> element)</a:t>
            </a:r>
            <a:endParaRPr lang="et-EE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/>
              <a:t>&lt;</a:t>
            </a:r>
            <a:r>
              <a:rPr lang="en-US" sz="2400" b="1" dirty="0" err="1" smtClean="0"/>
              <a:t>element_name</a:t>
            </a:r>
            <a:r>
              <a:rPr lang="en-US" sz="2400" dirty="0" smtClean="0"/>
              <a:t> </a:t>
            </a:r>
            <a:r>
              <a:rPr lang="en-US" sz="2400" dirty="0" err="1" smtClean="0"/>
              <a:t>attribute_name</a:t>
            </a:r>
            <a:r>
              <a:rPr lang="en-US" sz="2400" dirty="0" smtClean="0"/>
              <a:t>="</a:t>
            </a:r>
            <a:r>
              <a:rPr lang="en-US" sz="2400" dirty="0" err="1" smtClean="0"/>
              <a:t>attribute_value</a:t>
            </a:r>
            <a:r>
              <a:rPr lang="en-US" sz="2400" dirty="0" smtClean="0"/>
              <a:t>"</a:t>
            </a:r>
            <a:r>
              <a:rPr lang="en-US" sz="2400" b="1" dirty="0" smtClean="0"/>
              <a:t>&gt;</a:t>
            </a:r>
            <a:r>
              <a:rPr lang="et-EE" sz="2400" b="1" dirty="0" smtClean="0"/>
              <a:t>        	</a:t>
            </a:r>
            <a:r>
              <a:rPr lang="en-US" sz="2400" dirty="0" smtClean="0"/>
              <a:t>Element Content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t-EE" sz="2400" b="1" dirty="0" smtClean="0"/>
              <a:t>    </a:t>
            </a:r>
            <a:r>
              <a:rPr lang="en-US" sz="2400" b="1" dirty="0" smtClean="0"/>
              <a:t>&lt;/</a:t>
            </a:r>
            <a:r>
              <a:rPr lang="en-US" sz="2400" b="1" dirty="0" err="1" smtClean="0"/>
              <a:t>element_name</a:t>
            </a:r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smtClean="0"/>
              <a:t>Element </a:t>
            </a:r>
            <a:r>
              <a:rPr lang="et-EE" sz="2400" dirty="0" err="1" smtClean="0"/>
              <a:t>content</a:t>
            </a:r>
            <a:r>
              <a:rPr lang="et-EE" sz="2400" dirty="0" smtClean="0"/>
              <a:t> võib olla </a:t>
            </a:r>
            <a:r>
              <a:rPr lang="et-EE" sz="2400" dirty="0" err="1" smtClean="0"/>
              <a:t>Child</a:t>
            </a:r>
            <a:r>
              <a:rPr lang="et-EE" sz="2400" dirty="0" smtClean="0"/>
              <a:t> element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err="1" smtClean="0"/>
              <a:t>XML’i</a:t>
            </a:r>
            <a:r>
              <a:rPr lang="et-EE" sz="2400" dirty="0" smtClean="0"/>
              <a:t> näited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hlinkClick r:id="rId3"/>
              </a:rPr>
              <a:t>http://www.w3schools.com/xml/cd_catalog.xml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hlinkClick r:id="rId4"/>
              </a:rPr>
              <a:t>http://www.w3schools.com/XQuery/books.xml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XML namespaces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/>
              <a:t>&lt;root </a:t>
            </a:r>
            <a:r>
              <a:rPr lang="en-US" sz="1800" dirty="0" err="1" smtClean="0"/>
              <a:t>xmlns:h</a:t>
            </a:r>
            <a:r>
              <a:rPr lang="en-US" sz="1800" dirty="0" smtClean="0"/>
              <a:t>="http://www.w3.org/TR/html4/" </a:t>
            </a:r>
            <a:r>
              <a:rPr lang="en-US" sz="1800" dirty="0" err="1" smtClean="0"/>
              <a:t>xmlns:f</a:t>
            </a:r>
            <a:r>
              <a:rPr lang="en-US" sz="1800" dirty="0" smtClean="0"/>
              <a:t>="http://www.w3schools.com/furniture"&gt;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h:tr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&gt;Apples&lt;/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&gt;Bananas&lt;/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&lt;/</a:t>
            </a:r>
            <a:r>
              <a:rPr lang="en-US" sz="1800" dirty="0" err="1" smtClean="0"/>
              <a:t>h:tr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</a:t>
            </a:r>
            <a:r>
              <a:rPr lang="en-US" sz="1800" dirty="0" smtClean="0"/>
              <a:t>&lt;/</a:t>
            </a:r>
            <a:r>
              <a:rPr lang="en-US" sz="1800" dirty="0" err="1" smtClean="0"/>
              <a:t>h:table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</a:t>
            </a:r>
            <a:r>
              <a:rPr lang="en-US" sz="1800" dirty="0" smtClean="0"/>
              <a:t>&lt;</a:t>
            </a:r>
            <a:r>
              <a:rPr lang="en-US" sz="1800" dirty="0" err="1" smtClean="0"/>
              <a:t>f:table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f:name</a:t>
            </a:r>
            <a:r>
              <a:rPr lang="en-US" sz="1800" dirty="0" smtClean="0"/>
              <a:t>&gt;African Coffee Table&lt;/</a:t>
            </a:r>
            <a:r>
              <a:rPr lang="en-US" sz="1800" dirty="0" err="1" smtClean="0"/>
              <a:t>f:name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f:width</a:t>
            </a:r>
            <a:r>
              <a:rPr lang="en-US" sz="1800" dirty="0" smtClean="0"/>
              <a:t>&gt;80&lt;/</a:t>
            </a:r>
            <a:r>
              <a:rPr lang="en-US" sz="1800" dirty="0" err="1" smtClean="0"/>
              <a:t>f:width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f:length</a:t>
            </a:r>
            <a:r>
              <a:rPr lang="en-US" sz="1800" dirty="0" smtClean="0"/>
              <a:t>&gt;120&lt;/</a:t>
            </a:r>
            <a:r>
              <a:rPr lang="en-US" sz="1800" dirty="0" err="1" smtClean="0"/>
              <a:t>f:length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</a:t>
            </a:r>
            <a:r>
              <a:rPr lang="en-US" sz="1800" dirty="0" smtClean="0"/>
              <a:t>&lt;/</a:t>
            </a:r>
            <a:r>
              <a:rPr lang="en-US" sz="1800" dirty="0" err="1" smtClean="0"/>
              <a:t>f:table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/>
              <a:t>&lt;/root&gt;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t-EE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hlinkClick r:id="rId2"/>
              </a:rPr>
              <a:t>http://www.w3schools.com/xml/xml_namespaces.asp</a:t>
            </a:r>
            <a:endParaRPr lang="et-EE" sz="24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XPATH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b="1" smtClean="0"/>
              <a:t>XPATH õppetund w3Schools lehel iseseisvaks lugemiseks tunnis:</a:t>
            </a:r>
          </a:p>
          <a:p>
            <a:pPr lvl="1" eaLnBrk="1" hangingPunct="1"/>
            <a:r>
              <a:rPr lang="en-US" b="1" smtClean="0">
                <a:hlinkClick r:id="rId2"/>
              </a:rPr>
              <a:t>http://www.w3schools.com/xpath/default.asp</a:t>
            </a:r>
            <a:endParaRPr lang="et-EE" b="1" smtClean="0"/>
          </a:p>
          <a:p>
            <a:pPr eaLnBrk="1" hangingPunct="1"/>
            <a:r>
              <a:rPr lang="et-EE" smtClean="0"/>
              <a:t>XPATH on päringukeel XML dokumentidest informatsiooni otsimisest nagu SQL on päringukeel andmebaasi tabelitest otsimiseks.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XPATH’i näited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Online</a:t>
            </a:r>
            <a:r>
              <a:rPr lang="et-EE" sz="2400" smtClean="0"/>
              <a:t> </a:t>
            </a:r>
            <a:r>
              <a:rPr lang="et-EE" sz="2400" smtClean="0"/>
              <a:t>vahend</a:t>
            </a:r>
            <a:endParaRPr lang="et-EE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>
                <a:hlinkClick r:id="rId2"/>
              </a:rPr>
              <a:t>http://codebeautify.org/Xpath-Tester</a:t>
            </a:r>
            <a:endParaRPr lang="et-EE" sz="2000" dirty="0" smtClean="0">
              <a:hlinkClick r:id="rId3"/>
            </a:endParaRPr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Näite </a:t>
            </a:r>
            <a:r>
              <a:rPr lang="et-EE" sz="2400" dirty="0" smtClean="0"/>
              <a:t>XML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>
                <a:hlinkClick r:id="rId4"/>
              </a:rPr>
              <a:t>http://www.w3schools.com/xml/cd_catalog.xml</a:t>
            </a:r>
            <a:endParaRPr lang="et-EE" sz="2000" dirty="0" smtClean="0"/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Pärime välja kõik </a:t>
            </a:r>
            <a:r>
              <a:rPr lang="et-EE" sz="2400" dirty="0" err="1" smtClean="0"/>
              <a:t>title’d</a:t>
            </a:r>
            <a:endParaRPr lang="et-EE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/>
              <a:t>/CATALOG/CD/TITLE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/>
              <a:t>//TITLE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Pärime välja kõik </a:t>
            </a:r>
            <a:r>
              <a:rPr lang="et-EE" sz="2400" dirty="0" err="1" smtClean="0"/>
              <a:t>cd’d</a:t>
            </a:r>
            <a:r>
              <a:rPr lang="et-EE" sz="2400" dirty="0" smtClean="0"/>
              <a:t>, mille hind on suurem kui 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/CATALOG/CD[PRICE&gt;10] </a:t>
            </a:r>
            <a:endParaRPr lang="et-E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Ülesanne 1 (</a:t>
            </a:r>
            <a:r>
              <a:rPr lang="et-EE" dirty="0" err="1" smtClean="0"/>
              <a:t>xpath</a:t>
            </a:r>
            <a:r>
              <a:rPr lang="et-EE" dirty="0" smtClean="0"/>
              <a:t>)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Kirjuta XPATH-ga päring, mis tagastaks kõik raamatu (</a:t>
            </a:r>
            <a:r>
              <a:rPr lang="et-EE" dirty="0" err="1" smtClean="0"/>
              <a:t>book</a:t>
            </a:r>
            <a:r>
              <a:rPr lang="et-EE" dirty="0" smtClean="0"/>
              <a:t>) pealkirjad (</a:t>
            </a:r>
            <a:r>
              <a:rPr lang="et-EE" dirty="0" err="1" smtClean="0"/>
              <a:t>title</a:t>
            </a:r>
            <a:r>
              <a:rPr lang="et-EE" dirty="0" smtClean="0"/>
              <a:t>), mille kategooriaks (</a:t>
            </a:r>
            <a:r>
              <a:rPr lang="et-EE" dirty="0" err="1" smtClean="0"/>
              <a:t>category</a:t>
            </a:r>
            <a:r>
              <a:rPr lang="et-EE" dirty="0" smtClean="0"/>
              <a:t>) on märgitud WEB ja hind (</a:t>
            </a:r>
            <a:r>
              <a:rPr lang="et-EE" dirty="0" err="1" smtClean="0"/>
              <a:t>price</a:t>
            </a:r>
            <a:r>
              <a:rPr lang="et-EE" dirty="0" smtClean="0"/>
              <a:t>) on suurem kui 40.</a:t>
            </a:r>
          </a:p>
          <a:p>
            <a:pPr lvl="1" eaLnBrk="1" hangingPunct="1"/>
            <a:r>
              <a:rPr lang="et-EE" dirty="0" smtClean="0">
                <a:hlinkClick r:id="rId2"/>
              </a:rPr>
              <a:t>http://www.w3schools.com/XQuery/books.xml</a:t>
            </a:r>
            <a:endParaRPr lang="et-EE" dirty="0" smtClean="0"/>
          </a:p>
          <a:p>
            <a:pPr eaLnBrk="1" hangingPunct="1"/>
            <a:r>
              <a:rPr lang="et-EE" dirty="0" smtClean="0"/>
              <a:t>0.5 punkti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600" dirty="0" smtClean="0"/>
              <a:t>JSON (</a:t>
            </a:r>
            <a:r>
              <a:rPr lang="et-EE" sz="3600" dirty="0" err="1" smtClean="0"/>
              <a:t>JavaScript</a:t>
            </a:r>
            <a:r>
              <a:rPr lang="et-EE" sz="3600" dirty="0" smtClean="0"/>
              <a:t> </a:t>
            </a:r>
            <a:r>
              <a:rPr lang="et-EE" sz="3600" dirty="0" err="1" smtClean="0"/>
              <a:t>Object</a:t>
            </a:r>
            <a:r>
              <a:rPr lang="et-EE" sz="3600" dirty="0" smtClean="0"/>
              <a:t> </a:t>
            </a:r>
            <a:r>
              <a:rPr lang="et-EE" sz="3600" dirty="0" err="1" smtClean="0"/>
              <a:t>Notation</a:t>
            </a:r>
            <a:r>
              <a:rPr lang="et-EE" sz="3600" dirty="0" smtClean="0"/>
              <a:t>)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Nimi-väärtus paaride kollektsioon</a:t>
            </a:r>
          </a:p>
          <a:p>
            <a:pPr>
              <a:buNone/>
            </a:pPr>
            <a:r>
              <a:rPr lang="et-EE" dirty="0" smtClean="0"/>
              <a:t>	{„</a:t>
            </a:r>
            <a:r>
              <a:rPr lang="et-EE" dirty="0" err="1" smtClean="0"/>
              <a:t>nimi“:“Juhan</a:t>
            </a:r>
            <a:r>
              <a:rPr lang="et-EE" dirty="0" smtClean="0"/>
              <a:t>“</a:t>
            </a:r>
          </a:p>
          <a:p>
            <a:pPr>
              <a:buNone/>
            </a:pPr>
            <a:r>
              <a:rPr lang="et-EE" dirty="0" smtClean="0"/>
              <a:t>	, „vanus“: 21</a:t>
            </a:r>
          </a:p>
          <a:p>
            <a:pPr>
              <a:buNone/>
            </a:pPr>
            <a:r>
              <a:rPr lang="et-EE" dirty="0" smtClean="0"/>
              <a:t>	}</a:t>
            </a:r>
          </a:p>
          <a:p>
            <a:r>
              <a:rPr lang="et-EE" dirty="0" smtClean="0">
                <a:hlinkClick r:id="rId2"/>
              </a:rPr>
              <a:t>http://www.w3schools.com/json/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JSONPath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Xpathi</a:t>
            </a:r>
            <a:r>
              <a:rPr lang="et-EE" dirty="0" smtClean="0"/>
              <a:t> analoog JSON-i jaoks</a:t>
            </a:r>
          </a:p>
          <a:p>
            <a:r>
              <a:rPr lang="et-EE" dirty="0" smtClean="0">
                <a:hlinkClick r:id="rId2"/>
              </a:rPr>
              <a:t>http://goessner.net/articles/JsonPath/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err="1" smtClean="0"/>
              <a:t>Online</a:t>
            </a:r>
            <a:r>
              <a:rPr lang="et-EE" dirty="0" smtClean="0"/>
              <a:t> </a:t>
            </a:r>
            <a:r>
              <a:rPr lang="et-EE" dirty="0" smtClean="0"/>
              <a:t>vahend</a:t>
            </a:r>
            <a:endParaRPr lang="et-EE" dirty="0" smtClean="0"/>
          </a:p>
          <a:p>
            <a:pPr lvl="1"/>
            <a:r>
              <a:rPr lang="et-EE" dirty="0" smtClean="0">
                <a:hlinkClick r:id="rId3"/>
              </a:rPr>
              <a:t>http://ashphy.com/JSONPathOnlineEvaluator/</a:t>
            </a:r>
            <a:endParaRPr lang="et-EE" dirty="0" smtClean="0"/>
          </a:p>
          <a:p>
            <a:pPr marL="0" indent="0">
              <a:buNone/>
            </a:pPr>
            <a:endParaRPr lang="et-EE" dirty="0" smtClean="0"/>
          </a:p>
          <a:p>
            <a:pPr>
              <a:buNone/>
            </a:pPr>
            <a:endParaRPr lang="et-E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2 (</a:t>
            </a:r>
            <a:r>
              <a:rPr lang="et-EE" dirty="0" err="1" smtClean="0"/>
              <a:t>jsonpath</a:t>
            </a:r>
            <a:r>
              <a:rPr lang="et-EE" dirty="0" smtClean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Konverteerige ülesandes 1 antud </a:t>
            </a:r>
            <a:r>
              <a:rPr lang="et-EE" dirty="0" err="1" smtClean="0"/>
              <a:t>xml</a:t>
            </a:r>
            <a:r>
              <a:rPr lang="et-EE" dirty="0" smtClean="0"/>
              <a:t> -&gt; </a:t>
            </a:r>
            <a:r>
              <a:rPr lang="et-EE" dirty="0" err="1" smtClean="0"/>
              <a:t>json</a:t>
            </a:r>
            <a:r>
              <a:rPr lang="et-EE" dirty="0" smtClean="0"/>
              <a:t> formaati</a:t>
            </a:r>
          </a:p>
          <a:p>
            <a:r>
              <a:rPr lang="et-EE" dirty="0" smtClean="0"/>
              <a:t>Sooritage </a:t>
            </a:r>
            <a:r>
              <a:rPr lang="et-EE" smtClean="0"/>
              <a:t>ülesandes 1 </a:t>
            </a:r>
            <a:r>
              <a:rPr lang="et-EE" dirty="0" smtClean="0"/>
              <a:t>kirjeldatud päring kasutades </a:t>
            </a:r>
            <a:r>
              <a:rPr lang="et-EE" dirty="0" err="1" smtClean="0"/>
              <a:t>jsonpath</a:t>
            </a:r>
            <a:r>
              <a:rPr lang="et-EE" dirty="0" smtClean="0"/>
              <a:t>-i.</a:t>
            </a:r>
          </a:p>
          <a:p>
            <a:r>
              <a:rPr lang="et-EE" dirty="0" smtClean="0"/>
              <a:t>0.5 punkti</a:t>
            </a:r>
          </a:p>
          <a:p>
            <a:pPr>
              <a:buNone/>
            </a:pPr>
            <a:endParaRPr lang="et-EE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</TotalTime>
  <Words>270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Default Design</vt:lpstr>
      <vt:lpstr>XPATH &amp; JSONPATH </vt:lpstr>
      <vt:lpstr>XML (eXtended Markup Language)</vt:lpstr>
      <vt:lpstr>XML namespaces</vt:lpstr>
      <vt:lpstr>XPATH</vt:lpstr>
      <vt:lpstr>XPATH’i näited</vt:lpstr>
      <vt:lpstr>Ülesanne 1 (xpath)</vt:lpstr>
      <vt:lpstr>JSON (JavaScript Object Notation)</vt:lpstr>
      <vt:lpstr>JSONPath</vt:lpstr>
      <vt:lpstr>Ülesanne 2 (jsonpath)</vt:lpstr>
      <vt:lpstr>Ülesanne 3 (xpath)</vt:lpstr>
      <vt:lpstr>Lisaülesanne (xpath)</vt:lpstr>
    </vt:vector>
  </TitlesOfParts>
  <Company>Kodune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Tarvo Treier</cp:lastModifiedBy>
  <cp:revision>119</cp:revision>
  <dcterms:created xsi:type="dcterms:W3CDTF">2008-09-03T07:00:13Z</dcterms:created>
  <dcterms:modified xsi:type="dcterms:W3CDTF">2015-02-12T08:45:33Z</dcterms:modified>
</cp:coreProperties>
</file>