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9"/>
  </p:notesMasterIdLst>
  <p:handoutMasterIdLst>
    <p:handoutMasterId r:id="rId20"/>
  </p:handoutMasterIdLst>
  <p:sldIdLst>
    <p:sldId id="262" r:id="rId2"/>
    <p:sldId id="332" r:id="rId3"/>
    <p:sldId id="334" r:id="rId4"/>
    <p:sldId id="337" r:id="rId5"/>
    <p:sldId id="360" r:id="rId6"/>
    <p:sldId id="357" r:id="rId7"/>
    <p:sldId id="358" r:id="rId8"/>
    <p:sldId id="359" r:id="rId9"/>
    <p:sldId id="371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42248B-6F33-412F-8FBF-E5B32DCF12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76BCD0-34B2-4723-94B4-4AB6C6735A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8CCA2-D2B3-42BD-BBB9-39C6424B9123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B523F-726D-48CB-B504-9C24092AAAF9}" type="slidenum">
              <a:rPr lang="en-US"/>
              <a:pPr/>
              <a:t>2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63E8F-303A-4E91-9A12-7325E9479408}" type="slidenum">
              <a:rPr lang="en-US"/>
              <a:pPr/>
              <a:t>3</a:t>
            </a:fld>
            <a:endParaRPr lang="en-US"/>
          </a:p>
        </p:txBody>
      </p:sp>
      <p:sp>
        <p:nvSpPr>
          <p:cNvPr id="1986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808FC68-0475-478F-B924-433CF28B6900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0BD73C-6D82-4E6C-BE73-F6993F765B59}" type="slidenum">
              <a:rPr lang="en-US"/>
              <a:pPr/>
              <a:t>4</a:t>
            </a:fld>
            <a:endParaRPr lang="en-US"/>
          </a:p>
        </p:txBody>
      </p:sp>
      <p:sp>
        <p:nvSpPr>
          <p:cNvPr id="203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E4D881-63C0-4223-93B4-276A509E715D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248AAB-8DAE-421C-AF4B-A2C60C7EC9D9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AB05015-4D32-4233-8870-C75A84234300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243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61FEC2-FE78-4A68-AB3E-742612EAA154}" type="slidenum">
              <a:rPr lang="en-US"/>
              <a:pPr/>
              <a:t>7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37924-1823-4186-89F7-CDAE3F05B3DF}" type="slidenum">
              <a:rPr lang="en-US"/>
              <a:pPr/>
              <a:t>8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3C36A32-6EB3-40C4-9D77-47B7F15843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87D4D-C636-4107-95A5-F6BBCB6F61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034A5-D7A1-4DDF-AD0F-81DE7161A4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D98D7-6FD7-452C-92A2-92FB02B65C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15983-55D4-4662-B715-6BCD15743B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643DD-C552-4909-A898-E762F7F2D1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FD15E-8388-4000-816F-775DCDCE86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69147-D90A-46F3-AC7A-65A3FE05EF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74FEC-9996-4DDE-B6F2-18A1490D71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37F32-416A-46F4-BEC2-5C24DA724E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674D5-6779-4B6C-9A87-6052006E1D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11F30069-9735-41B8-A919-58FF5A5C18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8/WS/Greeti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4/demo/2_veebiteenuse_loomine_deploymine_ja_testimine.AVI" TargetMode="External"/><Relationship Id="rId2" Type="http://schemas.openxmlformats.org/officeDocument/2006/relationships/hyperlink" Target="http://www.tud.ttu.ee/im/Tarvo.Treier/idu0075/2014/demo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oapui.com/Functional-Testing/getting-started-with-assertions.html" TargetMode="External"/><Relationship Id="rId2" Type="http://schemas.openxmlformats.org/officeDocument/2006/relationships/hyperlink" Target="http://www.soapui.org/Functional-Testing/structuring-and-running-test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apui.org/Functional-Testing/functional-testing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arvo.treier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4/idu0075_kt_teemad.do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tud.ttu.ee/im/Tarvo.Treier/idu0075/2014/IDU0075_Projekti_n%f5uded_ja_info_kaitsmiseks_2014.do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4/Netbeansi%20installeerimise%20juhend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(JAX-WS)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Teenuse loomine kasutades ainult JAX-WS-i. Loome lihtsa </a:t>
            </a:r>
            <a:r>
              <a:rPr lang="et-EE" sz="1800" dirty="0" err="1"/>
              <a:t>java</a:t>
            </a:r>
            <a:r>
              <a:rPr lang="et-EE" sz="1800" dirty="0"/>
              <a:t> klassi suvalise vahendiga.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javax.jws.WebMethod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javax.jws.WebService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/>
              <a:t>@</a:t>
            </a:r>
            <a:r>
              <a:rPr lang="en-US" sz="1800" i="1" dirty="0" err="1"/>
              <a:t>WebService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public class </a:t>
            </a:r>
            <a:r>
              <a:rPr lang="en-US" sz="1800" dirty="0" err="1"/>
              <a:t>HelloWorld</a:t>
            </a:r>
            <a:r>
              <a:rPr lang="en-US" sz="1800" dirty="0"/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</a:t>
            </a:r>
            <a:r>
              <a:rPr lang="en-US" sz="1800" i="1" dirty="0"/>
              <a:t>@</a:t>
            </a:r>
            <a:r>
              <a:rPr lang="en-US" sz="1800" i="1" dirty="0" err="1"/>
              <a:t>WebMethod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public String hello(String name){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    return "Hello " +name;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 publitseerimine localhost-s (JAX-WS)</a:t>
            </a:r>
            <a:endParaRPr lang="en-US" sz="320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import </a:t>
            </a:r>
            <a:r>
              <a:rPr lang="en-US" sz="2200" dirty="0" err="1"/>
              <a:t>javax.xml.ws.Endpoint</a:t>
            </a:r>
            <a:r>
              <a:rPr lang="en-US" sz="2200" dirty="0"/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public class Main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  <a:r>
              <a:rPr lang="et-EE" sz="2200" dirty="0"/>
              <a:t>	</a:t>
            </a:r>
            <a:r>
              <a:rPr lang="en-US" sz="2200" dirty="0" err="1"/>
              <a:t>Endpoint.publish</a:t>
            </a:r>
            <a:r>
              <a:rPr lang="en-US" sz="2200" dirty="0" smtClean="0"/>
              <a:t>(</a:t>
            </a:r>
            <a:r>
              <a:rPr lang="et-EE" sz="2200" dirty="0" smtClean="0">
                <a:hlinkClick r:id="rId2"/>
              </a:rPr>
              <a:t>“</a:t>
            </a:r>
            <a:r>
              <a:rPr lang="en-US" sz="2200" dirty="0" smtClean="0">
                <a:hlinkClick r:id="rId2"/>
              </a:rPr>
              <a:t>http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localhost:8088/WS/Greeting</a:t>
            </a:r>
            <a:r>
              <a:rPr lang="et-EE" sz="2200" smtClean="0"/>
              <a:t>”</a:t>
            </a:r>
            <a:r>
              <a:rPr lang="et-EE" sz="2200" dirty="0"/>
              <a:t>					</a:t>
            </a:r>
            <a:r>
              <a:rPr lang="en-US" sz="2200" dirty="0"/>
              <a:t>, new </a:t>
            </a:r>
            <a:r>
              <a:rPr lang="en-US" sz="2200" dirty="0" err="1"/>
              <a:t>HelloWorld</a:t>
            </a:r>
            <a:r>
              <a:rPr lang="en-US" sz="2200" dirty="0"/>
              <a:t>());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7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Veebiteenusele kliendi loomine (NetBeans)</a:t>
            </a:r>
            <a:endParaRPr lang="en-US" sz="320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Veebiteenuse kliendi genereerimine WSDL-i põhjal kasutades </a:t>
            </a:r>
            <a:r>
              <a:rPr lang="et-EE" dirty="0" err="1"/>
              <a:t>NetBeans-i</a:t>
            </a:r>
            <a:r>
              <a:rPr lang="et-EE" dirty="0"/>
              <a:t>.</a:t>
            </a:r>
          </a:p>
          <a:p>
            <a:endParaRPr lang="et-EE" dirty="0"/>
          </a:p>
          <a:p>
            <a:r>
              <a:rPr lang="et-EE" dirty="0"/>
              <a:t>Vihje: </a:t>
            </a:r>
            <a:r>
              <a:rPr lang="et-EE" dirty="0" err="1"/>
              <a:t>new</a:t>
            </a:r>
            <a:r>
              <a:rPr lang="et-EE" dirty="0"/>
              <a:t> -</a:t>
            </a:r>
            <a:r>
              <a:rPr lang="et-EE" dirty="0" err="1"/>
              <a:t>&gt;web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client</a:t>
            </a:r>
            <a:r>
              <a:rPr lang="et-EE" dirty="0"/>
              <a:t>... </a:t>
            </a:r>
          </a:p>
          <a:p>
            <a:endParaRPr lang="et-EE" dirty="0"/>
          </a:p>
          <a:p>
            <a:r>
              <a:rPr lang="et-EE" dirty="0" smtClean="0"/>
              <a:t>Video: </a:t>
            </a:r>
            <a:r>
              <a:rPr lang="en-US" dirty="0" smtClean="0">
                <a:hlinkClick r:id="rId2"/>
              </a:rPr>
              <a:t>Consuming a Web Service using </a:t>
            </a:r>
            <a:r>
              <a:rPr lang="en-US" dirty="0" err="1" smtClean="0">
                <a:hlinkClick r:id="rId2"/>
              </a:rPr>
              <a:t>netbeans</a:t>
            </a:r>
            <a:endParaRPr lang="et-EE" dirty="0" smtClean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6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(NetBeans)</a:t>
            </a:r>
            <a:endParaRPr lang="en-US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Java veebiteenuse loomine </a:t>
            </a:r>
            <a:r>
              <a:rPr lang="et-EE" sz="1800" dirty="0" err="1"/>
              <a:t>NetBeans-i</a:t>
            </a:r>
            <a:r>
              <a:rPr lang="et-EE" sz="1800" dirty="0"/>
              <a:t> Java </a:t>
            </a:r>
            <a:r>
              <a:rPr lang="et-EE" sz="1800" dirty="0" err="1"/>
              <a:t>Web</a:t>
            </a:r>
            <a:r>
              <a:rPr lang="et-EE" sz="1800" dirty="0"/>
              <a:t> </a:t>
            </a:r>
            <a:r>
              <a:rPr lang="et-EE" sz="1800" dirty="0" err="1"/>
              <a:t>Application-sse</a:t>
            </a:r>
            <a:r>
              <a:rPr lang="et-EE" sz="1800" dirty="0"/>
              <a:t> kasutades JAX-WS-i. </a:t>
            </a:r>
          </a:p>
          <a:p>
            <a:pPr lvl="1">
              <a:lnSpc>
                <a:spcPct val="80000"/>
              </a:lnSpc>
            </a:pPr>
            <a:r>
              <a:rPr lang="et-EE" sz="1600" dirty="0"/>
              <a:t>Loome veebi projekti: </a:t>
            </a:r>
            <a:r>
              <a:rPr lang="et-EE" sz="1600" dirty="0" err="1"/>
              <a:t>New</a:t>
            </a:r>
            <a:r>
              <a:rPr lang="et-EE" sz="1600" dirty="0"/>
              <a:t> -</a:t>
            </a:r>
            <a:r>
              <a:rPr lang="et-EE" sz="1600" dirty="0" err="1"/>
              <a:t>&gt;Java</a:t>
            </a:r>
            <a:r>
              <a:rPr lang="et-EE" sz="1600" dirty="0"/>
              <a:t> </a:t>
            </a:r>
            <a:r>
              <a:rPr lang="et-EE" sz="1600" dirty="0" err="1"/>
              <a:t>Project-&gt;Java-Web-&gt;WebApplication</a:t>
            </a:r>
            <a:r>
              <a:rPr lang="et-EE" sz="1600" dirty="0"/>
              <a:t> </a:t>
            </a:r>
          </a:p>
          <a:p>
            <a:pPr lvl="1">
              <a:lnSpc>
                <a:spcPct val="80000"/>
              </a:lnSpc>
            </a:pPr>
            <a:r>
              <a:rPr lang="et-EE" sz="1600" dirty="0"/>
              <a:t>Loome projekti klassi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javax.jws.WebMethod</a:t>
            </a:r>
            <a:r>
              <a:rPr lang="en-US" sz="1600" dirty="0"/>
              <a:t>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javax.jws.WebService</a:t>
            </a:r>
            <a:r>
              <a:rPr lang="en-US" sz="1600" dirty="0"/>
              <a:t>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sz="1600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i="1" dirty="0"/>
              <a:t>@</a:t>
            </a:r>
            <a:r>
              <a:rPr lang="en-US" sz="1600" i="1" dirty="0" err="1"/>
              <a:t>WebService</a:t>
            </a:r>
            <a:endParaRPr lang="en-US" sz="1600" i="1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public class </a:t>
            </a:r>
            <a:r>
              <a:rPr lang="en-US" sz="1600" dirty="0" err="1"/>
              <a:t>HelloWorld</a:t>
            </a:r>
            <a:r>
              <a:rPr lang="en-US" sz="1600" dirty="0"/>
              <a:t> {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</a:t>
            </a:r>
            <a:r>
              <a:rPr lang="en-US" sz="1600" i="1" dirty="0"/>
              <a:t>@</a:t>
            </a:r>
            <a:r>
              <a:rPr lang="en-US" sz="1600" i="1" dirty="0" err="1"/>
              <a:t>WebMethod</a:t>
            </a:r>
            <a:endParaRPr lang="en-US" sz="1600" i="1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public String hello(String name){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    return "Hello " +name;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}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}</a:t>
            </a:r>
          </a:p>
          <a:p>
            <a:pPr lvl="1">
              <a:lnSpc>
                <a:spcPct val="80000"/>
              </a:lnSpc>
            </a:pPr>
            <a:endParaRPr lang="et-EE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8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Java veebirakenduse laadimine serverile (NetBeans+GlassFish)</a:t>
            </a:r>
            <a:endParaRPr lang="en-US" sz="320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Kõigepealt peab olema loodud </a:t>
            </a:r>
            <a:r>
              <a:rPr lang="et-EE" dirty="0" err="1">
                <a:solidFill>
                  <a:schemeClr val="bg1">
                    <a:lumMod val="50000"/>
                  </a:schemeClr>
                </a:solidFill>
              </a:rPr>
              <a:t>GlassFishi</a:t>
            </a:r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 serveri domeen. </a:t>
            </a:r>
          </a:p>
          <a:p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Veebirakenduse projekti loomisel tuleb valida vastav domeen.</a:t>
            </a:r>
          </a:p>
          <a:p>
            <a:r>
              <a:rPr lang="et-EE" dirty="0"/>
              <a:t>Käivitada serveri domeen. </a:t>
            </a:r>
          </a:p>
          <a:p>
            <a:r>
              <a:rPr lang="et-EE" dirty="0"/>
              <a:t>Projekti peal valida </a:t>
            </a:r>
            <a:r>
              <a:rPr lang="et-EE" dirty="0" err="1"/>
              <a:t>deploy</a:t>
            </a:r>
            <a:r>
              <a:rPr lang="et-EE" dirty="0"/>
              <a:t>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0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(</a:t>
            </a:r>
            <a:r>
              <a:rPr lang="et-EE" dirty="0" err="1" smtClean="0"/>
              <a:t>XSD-&gt;)WSDL-</a:t>
            </a:r>
            <a:r>
              <a:rPr lang="et-EE" dirty="0" err="1"/>
              <a:t>&gt;Java</a:t>
            </a:r>
            <a:r>
              <a:rPr lang="et-EE" dirty="0"/>
              <a:t> (</a:t>
            </a:r>
            <a:r>
              <a:rPr lang="et-EE" dirty="0" err="1"/>
              <a:t>NetBeans</a:t>
            </a:r>
            <a:r>
              <a:rPr lang="et-EE" dirty="0"/>
              <a:t>)</a:t>
            </a:r>
            <a:endParaRPr lang="en-US" dirty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 dirty="0"/>
              <a:t>Lisainfot demo kohta</a:t>
            </a:r>
            <a:r>
              <a:rPr lang="et-EE" sz="2400" dirty="0" smtClean="0"/>
              <a:t>: </a:t>
            </a:r>
            <a:r>
              <a:rPr lang="et-EE" sz="2400" dirty="0" smtClean="0">
                <a:hlinkClick r:id="rId2"/>
              </a:rPr>
              <a:t>http://www.tud.ttu.ee/im/Tarvo.Treier/idu0075/2014/demo/</a:t>
            </a:r>
            <a:endParaRPr lang="et-EE" sz="2400" dirty="0" smtClean="0"/>
          </a:p>
          <a:p>
            <a:pPr>
              <a:lnSpc>
                <a:spcPct val="90000"/>
              </a:lnSpc>
            </a:pPr>
            <a:endParaRPr lang="et-EE" sz="2400" dirty="0"/>
          </a:p>
          <a:p>
            <a:pPr>
              <a:lnSpc>
                <a:spcPct val="90000"/>
              </a:lnSpc>
            </a:pPr>
            <a:r>
              <a:rPr lang="en-US" sz="2400" dirty="0" smtClean="0">
                <a:hlinkClick r:id="rId3"/>
              </a:rPr>
              <a:t>http://www.tud.ttu.ee/im/Tarvo.Treier/idu0075/2014/demo/2_veebiteenuse_loomine_deploymine_ja_testimine.AVI</a:t>
            </a:r>
            <a:endParaRPr lang="et-EE" sz="2400" dirty="0" smtClean="0"/>
          </a:p>
          <a:p>
            <a:pPr>
              <a:lnSpc>
                <a:spcPct val="90000"/>
              </a:lnSpc>
            </a:pPr>
            <a:endParaRPr lang="et-EE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Testimise näide ja juhendid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375" y="2286000"/>
            <a:ext cx="7693025" cy="3724275"/>
          </a:xfrm>
        </p:spPr>
        <p:txBody>
          <a:bodyPr/>
          <a:lstStyle/>
          <a:p>
            <a:pPr eaLnBrk="1" hangingPunct="1"/>
            <a:r>
              <a:rPr lang="et-EE" smtClean="0">
                <a:latin typeface="Arial" charset="0"/>
                <a:cs typeface="Arial" charset="0"/>
                <a:hlinkClick r:id="rId2"/>
              </a:rPr>
              <a:t>http</a:t>
            </a:r>
            <a:r>
              <a:rPr lang="et-EE" dirty="0" smtClean="0">
                <a:latin typeface="Arial" charset="0"/>
                <a:cs typeface="Arial" charset="0"/>
                <a:hlinkClick r:id="rId2"/>
              </a:rPr>
              <a:t>://www.soapui.org/Functional-Testing/structuring-and-running-tests.html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3"/>
              </a:rPr>
              <a:t>http://soapui.com/Functional-Testing/getting-started-with-assertions.html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4"/>
              </a:rPr>
              <a:t>http://www.soapui.org/Functional-Testing/functional-testing.html</a:t>
            </a:r>
            <a:endParaRPr lang="et-EE" dirty="0" smtClean="0">
              <a:latin typeface="Arial" charset="0"/>
              <a:cs typeface="Arial" charset="0"/>
            </a:endParaRP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61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Näidisprojekti teema tutvustus</a:t>
            </a:r>
            <a:endParaRPr lang="en-US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 smtClean="0"/>
              <a:t>Eksamile registreerumine</a:t>
            </a:r>
            <a:endParaRPr lang="et-EE" sz="2400" dirty="0"/>
          </a:p>
          <a:p>
            <a:pPr>
              <a:lnSpc>
                <a:spcPct val="80000"/>
              </a:lnSpc>
            </a:pPr>
            <a:r>
              <a:rPr lang="et-EE" sz="2400" dirty="0"/>
              <a:t>Eksami osade tutvustus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Kontrolltöö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Projekti </a:t>
            </a:r>
            <a:r>
              <a:rPr lang="et-EE" sz="2000" dirty="0" err="1"/>
              <a:t>kaitmine</a:t>
            </a: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400" dirty="0"/>
              <a:t>JAX-WS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Keskkond: </a:t>
            </a:r>
            <a:r>
              <a:rPr lang="et-EE" sz="2400" dirty="0" err="1"/>
              <a:t>Netbeans</a:t>
            </a:r>
            <a:r>
              <a:rPr lang="et-EE" sz="2400" dirty="0"/>
              <a:t> </a:t>
            </a:r>
            <a:r>
              <a:rPr lang="et-EE" sz="2400" dirty="0" err="1"/>
              <a:t>&amp;GlassFish</a:t>
            </a:r>
            <a:endParaRPr lang="et-EE" sz="2400" dirty="0"/>
          </a:p>
          <a:p>
            <a:pPr>
              <a:lnSpc>
                <a:spcPct val="80000"/>
              </a:lnSpc>
            </a:pPr>
            <a:r>
              <a:rPr lang="et-EE" sz="2400" dirty="0"/>
              <a:t>Veebiteenuse loomise võimalused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JAVA-&gt;WSDL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WSDL-&gt;JAVA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Veebiteenuse kliendi </a:t>
            </a:r>
            <a:r>
              <a:rPr lang="et-EE" sz="2400" dirty="0" smtClean="0"/>
              <a:t>loomine</a:t>
            </a:r>
          </a:p>
          <a:p>
            <a:pPr>
              <a:lnSpc>
                <a:spcPct val="80000"/>
              </a:lnSpc>
            </a:pPr>
            <a:r>
              <a:rPr lang="et-EE" sz="2400" dirty="0" smtClean="0"/>
              <a:t>Veebiteenuse testimine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763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976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2800" dirty="0" smtClean="0"/>
              <a:t>Eksamile registreerumine</a:t>
            </a:r>
            <a:endParaRPr lang="en-US" sz="2800" dirty="0"/>
          </a:p>
        </p:txBody>
      </p:sp>
      <p:sp>
        <p:nvSpPr>
          <p:cNvPr id="19763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 smtClean="0"/>
              <a:t>Eksamile registreerumine toimub ÕIS-s. Kohtade arv on piiratud. Kui kõik </a:t>
            </a:r>
            <a:r>
              <a:rPr lang="et-EE" dirty="0"/>
              <a:t>eksamikohad on täis või te ei leia sobilikku aega, siis palun võtke aegsasti ühendust </a:t>
            </a:r>
            <a:r>
              <a:rPr lang="et-EE" dirty="0" err="1">
                <a:hlinkClick r:id="rId3"/>
              </a:rPr>
              <a:t>tarvo.treier@gmail.com</a:t>
            </a:r>
            <a:r>
              <a:rPr lang="et-EE" dirty="0" smtClean="0"/>
              <a:t>.</a:t>
            </a:r>
          </a:p>
          <a:p>
            <a:pPr>
              <a:lnSpc>
                <a:spcPct val="90000"/>
              </a:lnSpc>
            </a:pPr>
            <a:endParaRPr lang="et-EE" dirty="0" smtClean="0"/>
          </a:p>
          <a:p>
            <a:pPr>
              <a:lnSpc>
                <a:spcPct val="90000"/>
              </a:lnSpc>
            </a:pPr>
            <a:r>
              <a:rPr lang="et-EE" dirty="0" smtClean="0"/>
              <a:t>Eksamiajad selguvad </a:t>
            </a:r>
            <a:r>
              <a:rPr lang="et-EE" smtClean="0"/>
              <a:t>järgmiseks kohtumiseks</a:t>
            </a:r>
            <a:endParaRPr lang="et-EE" dirty="0"/>
          </a:p>
          <a:p>
            <a:pPr>
              <a:lnSpc>
                <a:spcPct val="90000"/>
              </a:lnSpc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275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27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Eksam</a:t>
            </a:r>
            <a:endParaRPr lang="en-US"/>
          </a:p>
        </p:txBody>
      </p:sp>
      <p:sp>
        <p:nvSpPr>
          <p:cNvPr id="2027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 dirty="0"/>
              <a:t>Kontrolltöö (</a:t>
            </a:r>
            <a:r>
              <a:rPr lang="en-US" sz="2400" dirty="0">
                <a:hlinkClick r:id="rId3"/>
              </a:rPr>
              <a:t>idu0075_kt_teemad.doc</a:t>
            </a:r>
            <a:r>
              <a:rPr lang="et-EE" sz="2400" dirty="0"/>
              <a:t>)</a:t>
            </a:r>
          </a:p>
          <a:p>
            <a:pPr lvl="1"/>
            <a:r>
              <a:rPr lang="et-EE" sz="2000" dirty="0" smtClean="0"/>
              <a:t>20min </a:t>
            </a:r>
            <a:r>
              <a:rPr lang="et-EE" sz="2000" dirty="0"/>
              <a:t>teooriatest</a:t>
            </a:r>
          </a:p>
          <a:p>
            <a:pPr lvl="1"/>
            <a:r>
              <a:rPr lang="et-EE" sz="2000" dirty="0" smtClean="0"/>
              <a:t>1h </a:t>
            </a:r>
            <a:r>
              <a:rPr lang="et-EE" sz="2000" dirty="0"/>
              <a:t>WSDL-i loomine</a:t>
            </a:r>
          </a:p>
          <a:p>
            <a:r>
              <a:rPr lang="et-EE" sz="2400" dirty="0"/>
              <a:t>Projekti kaitsmine </a:t>
            </a:r>
            <a:r>
              <a:rPr lang="et-EE" sz="2400" dirty="0" smtClean="0"/>
              <a:t>(</a:t>
            </a:r>
            <a:r>
              <a:rPr lang="en-US" sz="2400" dirty="0" smtClean="0">
                <a:hlinkClick r:id="rId4"/>
              </a:rPr>
              <a:t>IDU0075_Projekti_nõuded_ja_info_kaitsmiseks_2014.doc</a:t>
            </a:r>
            <a:r>
              <a:rPr lang="et-EE" sz="2400" dirty="0" smtClean="0"/>
              <a:t>)</a:t>
            </a:r>
            <a:endParaRPr lang="et-EE" sz="2400" dirty="0"/>
          </a:p>
          <a:p>
            <a:endParaRPr lang="et-EE" sz="2400" dirty="0"/>
          </a:p>
          <a:p>
            <a:pPr>
              <a:buFont typeface="Wingdings" pitchFamily="2" charset="2"/>
              <a:buNone/>
            </a:pPr>
            <a:r>
              <a:rPr lang="et-EE" sz="2400" dirty="0"/>
              <a:t>Projekti kaitsmine toimub kontrolltööde valmimise järjekorras.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88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Netbeans IDE &amp; GlassFish server</a:t>
            </a:r>
            <a:endParaRPr lang="en-US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Soovituslik keskkond praktikumides ja projekti realiseerimiseks.</a:t>
            </a:r>
          </a:p>
          <a:p>
            <a:r>
              <a:rPr lang="et-EE" dirty="0"/>
              <a:t>Installeerimisjuhendi viide: </a:t>
            </a:r>
            <a:r>
              <a:rPr lang="en-US" dirty="0" err="1" smtClean="0">
                <a:hlinkClick r:id="rId2"/>
              </a:rPr>
              <a:t>Netbeansi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installeerimise</a:t>
            </a:r>
            <a:r>
              <a:rPr lang="en-US" dirty="0" smtClean="0">
                <a:hlinkClick r:id="rId2"/>
              </a:rPr>
              <a:t> juhend.docx</a:t>
            </a:r>
            <a:endParaRPr lang="et-EE" dirty="0" smtClean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3200" b="0"/>
              <a:t>Java API for XML Web Service</a:t>
            </a:r>
            <a:r>
              <a:rPr lang="en-US" sz="3200"/>
              <a:t> (</a:t>
            </a:r>
            <a:r>
              <a:rPr lang="et-EE" sz="3200" b="0"/>
              <a:t>JAX-WS</a:t>
            </a:r>
            <a:r>
              <a:rPr lang="en-US" sz="3200"/>
              <a:t>) </a:t>
            </a:r>
            <a:endParaRPr lang="en-US" sz="2800"/>
          </a:p>
        </p:txBody>
      </p:sp>
      <p:pic>
        <p:nvPicPr>
          <p:cNvPr id="2426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173288"/>
            <a:ext cx="6553200" cy="4303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The world of JAX-WS</a:t>
            </a:r>
            <a:endParaRPr lang="en-US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 b="1"/>
              <a:t>JAX-WS on kõrgtaseme API veebiteenuste pakkumiseks ja tarbimiseks. </a:t>
            </a:r>
          </a:p>
          <a:p>
            <a:r>
              <a:rPr lang="et-EE" sz="2400" b="1"/>
              <a:t>SAAJ (Attachments API for Java) – sellega saab SOAP sõnumitega manipuleerida (luua, muuta header, body elementi, lisada XML dokumente body sisse). </a:t>
            </a:r>
          </a:p>
          <a:p>
            <a:r>
              <a:rPr lang="et-EE" sz="2400" b="1"/>
              <a:t>JAX–WS (Java API for XML WS) – kasutab SAAJ ja on abstraktsioonikiht selle peal, et me ei peaks pisikeste detailidega mässama.</a:t>
            </a:r>
          </a:p>
          <a:p>
            <a:pPr lvl="1">
              <a:buFontTx/>
              <a:buNone/>
            </a:pP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SAAJ vs JAX-WS</a:t>
            </a:r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b="1"/>
              <a:t>Vaatame SAAJ nagu XML vaadet ja JAX-WS-i nagu objektivaadet SOAP sõnumitele. </a:t>
            </a:r>
          </a:p>
          <a:p>
            <a:pPr>
              <a:lnSpc>
                <a:spcPct val="90000"/>
              </a:lnSpc>
            </a:pPr>
            <a:r>
              <a:rPr lang="et-EE" b="1"/>
              <a:t>JAX-WS varjab meie eest XML struktuuri.</a:t>
            </a:r>
          </a:p>
          <a:p>
            <a:pPr>
              <a:lnSpc>
                <a:spcPct val="90000"/>
              </a:lnSpc>
            </a:pPr>
            <a:r>
              <a:rPr lang="et-EE" b="1"/>
              <a:t>(JAX-WS-i peamine komponent on javax.jws. Seal on ainult 6 annotatsiooni ja üks enum.)</a:t>
            </a:r>
          </a:p>
          <a:p>
            <a:pPr>
              <a:lnSpc>
                <a:spcPct val="90000"/>
              </a:lnSpc>
            </a:pPr>
            <a:r>
              <a:rPr lang="et-EE" b="1"/>
              <a:t>(JAX-WS asendab JAX-RPC API) </a:t>
            </a:r>
          </a:p>
          <a:p>
            <a:pPr>
              <a:lnSpc>
                <a:spcPct val="90000"/>
              </a:lnSpc>
            </a:pPr>
            <a:endParaRPr lang="et-EE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loomise võimalused</a:t>
            </a: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WSDL -</a:t>
            </a:r>
            <a:r>
              <a:rPr lang="et-EE" dirty="0" err="1"/>
              <a:t>&gt;Java</a:t>
            </a:r>
            <a:endParaRPr lang="et-EE" dirty="0"/>
          </a:p>
          <a:p>
            <a:r>
              <a:rPr lang="et-EE" dirty="0"/>
              <a:t>Java -&gt; WSDL</a:t>
            </a:r>
          </a:p>
          <a:p>
            <a:r>
              <a:rPr lang="et-EE" dirty="0"/>
              <a:t>Alustades </a:t>
            </a:r>
            <a:r>
              <a:rPr lang="et-EE" dirty="0" err="1"/>
              <a:t>Java-st</a:t>
            </a:r>
            <a:r>
              <a:rPr lang="et-EE" dirty="0"/>
              <a:t> ja </a:t>
            </a:r>
            <a:r>
              <a:rPr lang="et-EE" dirty="0" err="1"/>
              <a:t>WSDL-st</a:t>
            </a:r>
            <a:r>
              <a:rPr lang="et-EE" dirty="0"/>
              <a:t> korraga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4947</TotalTime>
  <Words>540</Words>
  <Application>Microsoft Office PowerPoint</Application>
  <PresentationFormat>On-screen Show (4:3)</PresentationFormat>
  <Paragraphs>126</Paragraphs>
  <Slides>17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Capsules</vt:lpstr>
      <vt:lpstr>IDU0075 Veebiteenused</vt:lpstr>
      <vt:lpstr>Sisukord</vt:lpstr>
      <vt:lpstr>Eksamile registreerumine</vt:lpstr>
      <vt:lpstr>Eksam</vt:lpstr>
      <vt:lpstr>Netbeans IDE &amp; GlassFish server</vt:lpstr>
      <vt:lpstr>Java API for XML Web Service (JAX-WS) </vt:lpstr>
      <vt:lpstr>The world of JAX-WS</vt:lpstr>
      <vt:lpstr>SAAJ vs JAX-WS</vt:lpstr>
      <vt:lpstr>Veebiteenuse loomise võimalused</vt:lpstr>
      <vt:lpstr>JAVA-&gt;WSDL (JAX-WS)</vt:lpstr>
      <vt:lpstr>Veebiteenuse publitseerimine localhost-s (JAX-WS)</vt:lpstr>
      <vt:lpstr>Veebiteenusele kliendi loomine (NetBeans)</vt:lpstr>
      <vt:lpstr>JAVA-&gt;WSDL (NetBeans)</vt:lpstr>
      <vt:lpstr>Java veebirakenduse laadimine serverile (NetBeans+GlassFish)</vt:lpstr>
      <vt:lpstr>(XSD-&gt;)WSDL-&gt;Java (NetBeans)</vt:lpstr>
      <vt:lpstr>Testimise näide ja juhendid</vt:lpstr>
      <vt:lpstr>Näidisprojekti teema tutvustus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179</cp:revision>
  <cp:lastPrinted>1601-01-01T00:00:00Z</cp:lastPrinted>
  <dcterms:created xsi:type="dcterms:W3CDTF">1601-01-01T00:00:00Z</dcterms:created>
  <dcterms:modified xsi:type="dcterms:W3CDTF">2014-11-01T09:14:53Z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