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7"/>
  </p:notesMasterIdLst>
  <p:handoutMasterIdLst>
    <p:handoutMasterId r:id="rId28"/>
  </p:handoutMasterIdLst>
  <p:sldIdLst>
    <p:sldId id="262" r:id="rId2"/>
    <p:sldId id="308" r:id="rId3"/>
    <p:sldId id="328" r:id="rId4"/>
    <p:sldId id="329" r:id="rId5"/>
    <p:sldId id="330" r:id="rId6"/>
    <p:sldId id="331" r:id="rId7"/>
    <p:sldId id="332" r:id="rId8"/>
    <p:sldId id="350" r:id="rId9"/>
    <p:sldId id="334" r:id="rId10"/>
    <p:sldId id="335" r:id="rId11"/>
    <p:sldId id="336" r:id="rId12"/>
    <p:sldId id="337" r:id="rId13"/>
    <p:sldId id="339" r:id="rId14"/>
    <p:sldId id="340" r:id="rId15"/>
    <p:sldId id="341" r:id="rId16"/>
    <p:sldId id="342" r:id="rId17"/>
    <p:sldId id="343" r:id="rId18"/>
    <p:sldId id="351" r:id="rId19"/>
    <p:sldId id="347" r:id="rId20"/>
    <p:sldId id="349" r:id="rId21"/>
    <p:sldId id="348" r:id="rId22"/>
    <p:sldId id="344" r:id="rId23"/>
    <p:sldId id="345" r:id="rId24"/>
    <p:sldId id="352" r:id="rId25"/>
    <p:sldId id="33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34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AD99EB-5307-457F-9066-0516D4BFB0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29DF87-081B-4096-B5B3-02C3B760EA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8C0350B-EB72-4578-94FA-DCD19D78B06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EB460868-140C-4225-9A60-E6252000AF47}"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33E538-7F93-467A-9655-246897EFB29B}" type="slidenum">
              <a:rPr lang="en-US" sz="1200"/>
              <a:pPr algn="r"/>
              <a:t>3</a:t>
            </a:fld>
            <a:endParaRPr lang="en-US" sz="12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AE6AF88-1666-4D97-81E3-1CC59AE0560B}" type="slidenum">
              <a:rPr lang="en-US" sz="1200"/>
              <a:pPr algn="r"/>
              <a:t>4</a:t>
            </a:fld>
            <a:endParaRPr lang="en-US" sz="12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r>
              <a:rPr lang="en-US"/>
              <a:t>Tarvo Treier    tarvo.treier@gmail.com</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CD14D5-D394-4A03-9FA5-DE29D0E01B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D1F4B33B-2F11-414C-97F2-112F8FFD2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C264F368-B50E-4679-BC8A-3425698A95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E5D8B24F-FEEF-4729-953E-94CCD25B61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3AA0479C-2C12-455C-B3F7-3A8F854C03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F7BEB577-23E9-45D8-A411-777D09F655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9" name="Rectangle 13"/>
          <p:cNvSpPr>
            <a:spLocks noGrp="1" noChangeArrowheads="1"/>
          </p:cNvSpPr>
          <p:nvPr>
            <p:ph type="sldNum" sz="quarter" idx="12"/>
          </p:nvPr>
        </p:nvSpPr>
        <p:spPr>
          <a:ln/>
        </p:spPr>
        <p:txBody>
          <a:bodyPr/>
          <a:lstStyle>
            <a:lvl1pPr>
              <a:defRPr/>
            </a:lvl1pPr>
          </a:lstStyle>
          <a:p>
            <a:pPr>
              <a:defRPr/>
            </a:pPr>
            <a:fld id="{4E72C4DE-57B2-48BE-A0E2-355F476C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5" name="Rectangle 13"/>
          <p:cNvSpPr>
            <a:spLocks noGrp="1" noChangeArrowheads="1"/>
          </p:cNvSpPr>
          <p:nvPr>
            <p:ph type="sldNum" sz="quarter" idx="12"/>
          </p:nvPr>
        </p:nvSpPr>
        <p:spPr>
          <a:ln/>
        </p:spPr>
        <p:txBody>
          <a:bodyPr/>
          <a:lstStyle>
            <a:lvl1pPr>
              <a:defRPr/>
            </a:lvl1pPr>
          </a:lstStyle>
          <a:p>
            <a:pPr>
              <a:defRPr/>
            </a:pPr>
            <a:fld id="{AFA3B2BC-C0F7-4BEB-A0F7-949B877A5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4" name="Rectangle 13"/>
          <p:cNvSpPr>
            <a:spLocks noGrp="1" noChangeArrowheads="1"/>
          </p:cNvSpPr>
          <p:nvPr>
            <p:ph type="sldNum" sz="quarter" idx="12"/>
          </p:nvPr>
        </p:nvSpPr>
        <p:spPr>
          <a:ln/>
        </p:spPr>
        <p:txBody>
          <a:bodyPr/>
          <a:lstStyle>
            <a:lvl1pPr>
              <a:defRPr/>
            </a:lvl1pPr>
          </a:lstStyle>
          <a:p>
            <a:pPr>
              <a:defRPr/>
            </a:pPr>
            <a:fld id="{927766D0-D047-48BF-9EAD-7AEFFAAA3D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3F049914-D040-4909-8D79-6F61C14C82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10D0A459-4E48-4C61-B94A-3FA278CEE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A57FF475-3F4B-43B7-BC18-259993800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3.org/2001/12/soap-envelop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cme.com/inventory/product/003" TargetMode="External"/><Relationship Id="rId2" Type="http://schemas.openxmlformats.org/officeDocument/2006/relationships/hyperlink" Target="http://www.acme.com/inventory/product003.x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jopera.org/files/soa-amsterdam-restws-pautasso-talk.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aps.googleapis.com/maps/api/geocode/xml?address=1600+Amphitheatre+Parkway,+Mountain+View,+CA&amp;sensor=true" TargetMode="External"/><Relationship Id="rId2" Type="http://schemas.openxmlformats.org/officeDocument/2006/relationships/hyperlink" Target="https://developers.google.com/maps/documentation/geocoding/" TargetMode="External"/><Relationship Id="rId1" Type="http://schemas.openxmlformats.org/officeDocument/2006/relationships/slideLayout" Target="../slideLayouts/slideLayout2.xml"/><Relationship Id="rId4" Type="http://schemas.openxmlformats.org/officeDocument/2006/relationships/hyperlink" Target="http://maps.googleapis.com/maps/api/geocode/json?address=1600+Amphitheatre+Parkway,+Mountain+View,+CA&amp;sensor=tru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evelopers.pipedrive.com/v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nfoq.com/articles/designing-restful-http-apps-roth" TargetMode="External"/><Relationship Id="rId2" Type="http://schemas.openxmlformats.org/officeDocument/2006/relationships/hyperlink" Target="http://rest.elkstein.org/" TargetMode="External"/><Relationship Id="rId1" Type="http://schemas.openxmlformats.org/officeDocument/2006/relationships/slideLayout" Target="../slideLayouts/slideLayout2.xml"/><Relationship Id="rId4" Type="http://schemas.openxmlformats.org/officeDocument/2006/relationships/hyperlink" Target="http://www.xfront.com/REST-Web-Servi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rest.elkstein.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xfront.com/5-minute-intro-to-REST.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ctrTitle"/>
          </p:nvPr>
        </p:nvSpPr>
        <p:spPr/>
        <p:txBody>
          <a:bodyPr/>
          <a:lstStyle/>
          <a:p>
            <a:pPr eaLnBrk="1" hangingPunct="1"/>
            <a:r>
              <a:rPr lang="et-EE" sz="3200" dirty="0" smtClean="0"/>
              <a:t>IDU0075 </a:t>
            </a:r>
            <a:r>
              <a:rPr lang="et-EE" sz="3200" dirty="0" smtClean="0"/>
              <a:t>Veebiteenused</a:t>
            </a:r>
            <a:r>
              <a:rPr lang="en-US" sz="3200" dirty="0" smtClean="0"/>
              <a:t> </a:t>
            </a:r>
            <a:endParaRPr lang="en-US" sz="3200" dirty="0" smtClean="0"/>
          </a:p>
        </p:txBody>
      </p:sp>
      <p:sp>
        <p:nvSpPr>
          <p:cNvPr id="15362" name="Rectangle 3"/>
          <p:cNvSpPr>
            <a:spLocks noGrp="1" noChangeArrowheads="1"/>
          </p:cNvSpPr>
          <p:nvPr>
            <p:ph type="subTitle" idx="1"/>
          </p:nvPr>
        </p:nvSpPr>
        <p:spPr/>
        <p:txBody>
          <a:bodyPr/>
          <a:lstStyle/>
          <a:p>
            <a:pPr eaLnBrk="1" hangingPunct="1"/>
            <a:endParaRPr lang="et-EE" smtClean="0"/>
          </a:p>
          <a:p>
            <a:pPr eaLnBrk="1" hangingPunct="1"/>
            <a:r>
              <a:rPr lang="et-EE" smtClean="0"/>
              <a:t>Tarvo Treier</a:t>
            </a:r>
          </a:p>
          <a:p>
            <a:pPr eaLnBrk="1" hangingPunct="1"/>
            <a:r>
              <a:rPr lang="et-EE" smtClean="0"/>
              <a:t>Tarvo.treier@gmail.com</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t-EE" smtClean="0"/>
              <a:t>SOAP (</a:t>
            </a:r>
            <a:r>
              <a:rPr lang="en-US" smtClean="0"/>
              <a:t>querying a phonebook</a:t>
            </a:r>
            <a:r>
              <a:rPr lang="et-EE" smtClean="0"/>
              <a:t>)</a:t>
            </a:r>
            <a:endParaRPr lang="en-US" smtClean="0"/>
          </a:p>
        </p:txBody>
      </p:sp>
      <p:sp>
        <p:nvSpPr>
          <p:cNvPr id="107523" name="Rectangle 3"/>
          <p:cNvSpPr>
            <a:spLocks noGrp="1" noChangeArrowheads="1"/>
          </p:cNvSpPr>
          <p:nvPr>
            <p:ph type="body" idx="1"/>
          </p:nvPr>
        </p:nvSpPr>
        <p:spPr/>
        <p:txBody>
          <a:bodyPr/>
          <a:lstStyle/>
          <a:p>
            <a:r>
              <a:rPr lang="en-US" sz="2000" smtClean="0"/>
              <a:t>&lt;?xml version="1.0"?&gt; &lt;soap:Envelope xmlns:soap=</a:t>
            </a:r>
            <a:r>
              <a:rPr lang="en-US" sz="2000" smtClean="0">
                <a:hlinkClick r:id="rId2"/>
              </a:rPr>
              <a:t>http://www.w3.org/2001/12/soap-envelope</a:t>
            </a:r>
            <a:r>
              <a:rPr lang="et-EE" sz="2000" smtClean="0"/>
              <a:t> </a:t>
            </a:r>
            <a:r>
              <a:rPr lang="en-US" sz="2000" smtClean="0"/>
              <a:t>soap:encodingStyle="http://www.w3.org/2001/12/soap-encoding"&gt; </a:t>
            </a:r>
            <a:endParaRPr lang="et-EE" sz="2000" smtClean="0"/>
          </a:p>
          <a:p>
            <a:pPr lvl="1"/>
            <a:r>
              <a:rPr lang="en-US" sz="1800" smtClean="0"/>
              <a:t>&lt;soap:body pb="http://www.acme.com/phonebook"&gt; </a:t>
            </a:r>
            <a:r>
              <a:rPr lang="et-EE" sz="1800" smtClean="0"/>
              <a:t>	</a:t>
            </a:r>
            <a:r>
              <a:rPr lang="en-US" sz="1800" smtClean="0"/>
              <a:t>&lt;pb:GetUserDetails&gt; </a:t>
            </a:r>
            <a:endParaRPr lang="et-EE" sz="1800" smtClean="0"/>
          </a:p>
          <a:p>
            <a:pPr lvl="3">
              <a:buFontTx/>
              <a:buNone/>
            </a:pPr>
            <a:r>
              <a:rPr lang="en-US" smtClean="0"/>
              <a:t>&lt;pb:UserID&gt;12345&lt;/pb:UserID&gt;</a:t>
            </a:r>
            <a:endParaRPr lang="et-EE" smtClean="0"/>
          </a:p>
          <a:p>
            <a:pPr lvl="2">
              <a:buFont typeface="Wingdings" pitchFamily="2" charset="2"/>
              <a:buNone/>
            </a:pPr>
            <a:r>
              <a:rPr lang="en-US" smtClean="0"/>
              <a:t>&lt;/pb:GetUserDetails&gt;</a:t>
            </a:r>
            <a:endParaRPr lang="et-EE" smtClean="0"/>
          </a:p>
          <a:p>
            <a:pPr lvl="1"/>
            <a:r>
              <a:rPr lang="en-US" sz="2000" smtClean="0"/>
              <a:t>&lt;/soap:Body&gt; </a:t>
            </a:r>
            <a:endParaRPr lang="et-EE" sz="2000" smtClean="0"/>
          </a:p>
          <a:p>
            <a:pPr lvl="1">
              <a:buFontTx/>
              <a:buNone/>
            </a:pPr>
            <a:r>
              <a:rPr lang="en-US" sz="2000" smtClean="0"/>
              <a:t>&lt;/soap:Envelope&gt;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t-EE" smtClean="0"/>
              <a:t>REST (</a:t>
            </a:r>
            <a:r>
              <a:rPr lang="en-US" smtClean="0"/>
              <a:t>querying a phonebook</a:t>
            </a:r>
            <a:r>
              <a:rPr lang="et-EE" smtClean="0"/>
              <a:t>)</a:t>
            </a:r>
            <a:endParaRPr lang="en-US" smtClean="0"/>
          </a:p>
        </p:txBody>
      </p:sp>
      <p:sp>
        <p:nvSpPr>
          <p:cNvPr id="108547" name="Rectangle 3"/>
          <p:cNvSpPr>
            <a:spLocks noGrp="1" noChangeArrowheads="1"/>
          </p:cNvSpPr>
          <p:nvPr>
            <p:ph type="body" idx="1"/>
          </p:nvPr>
        </p:nvSpPr>
        <p:spPr/>
        <p:txBody>
          <a:bodyPr/>
          <a:lstStyle/>
          <a:p>
            <a:r>
              <a:rPr lang="et-EE" dirty="0" smtClean="0"/>
              <a:t>Hea näide:</a:t>
            </a:r>
          </a:p>
          <a:p>
            <a:pPr lvl="1"/>
            <a:r>
              <a:rPr lang="en-US" b="1" dirty="0" smtClean="0"/>
              <a:t>http://www.acme.com/phonebook/UserDetails/12345</a:t>
            </a:r>
            <a:r>
              <a:rPr lang="en-US" dirty="0" smtClean="0"/>
              <a:t> </a:t>
            </a:r>
            <a:endParaRPr lang="et-EE" dirty="0" smtClean="0"/>
          </a:p>
          <a:p>
            <a:r>
              <a:rPr lang="et-EE" dirty="0" smtClean="0"/>
              <a:t>Halb näide</a:t>
            </a:r>
          </a:p>
          <a:p>
            <a:pPr lvl="1"/>
            <a:r>
              <a:rPr lang="en-US" dirty="0" smtClean="0"/>
              <a:t>http://www.acme.com/phonebook/</a:t>
            </a:r>
            <a:r>
              <a:rPr lang="et-EE" dirty="0" err="1" smtClean="0"/>
              <a:t>get</a:t>
            </a:r>
            <a:r>
              <a:rPr lang="en-US" dirty="0" err="1" smtClean="0"/>
              <a:t>UserDetails</a:t>
            </a:r>
            <a:r>
              <a:rPr lang="et-EE" dirty="0" smtClean="0"/>
              <a:t>?id=</a:t>
            </a:r>
            <a:r>
              <a:rPr lang="en-US" dirty="0" smtClean="0"/>
              <a:t>12345</a:t>
            </a:r>
            <a:endParaRPr lang="et-EE" dirty="0" smtClean="0"/>
          </a:p>
          <a:p>
            <a:r>
              <a:rPr lang="et-EE" dirty="0" smtClean="0"/>
              <a:t>Veel halvem </a:t>
            </a:r>
            <a:r>
              <a:rPr lang="et-EE" dirty="0" err="1" smtClean="0"/>
              <a:t>näide</a:t>
            </a:r>
            <a:r>
              <a:rPr lang="et-EE" dirty="0" err="1" smtClean="0">
                <a:sym typeface="Wingdings" pitchFamily="2" charset="2"/>
              </a:rPr>
              <a:t></a:t>
            </a:r>
            <a:endParaRPr lang="et-EE" dirty="0" smtClean="0">
              <a:sym typeface="Wingdings" pitchFamily="2" charset="2"/>
            </a:endParaRPr>
          </a:p>
          <a:p>
            <a:pPr lvl="1"/>
            <a:r>
              <a:rPr lang="en-US" dirty="0" smtClean="0"/>
              <a:t>http://www.acme.com/phonebook/</a:t>
            </a:r>
            <a:r>
              <a:rPr lang="et-EE" dirty="0" err="1" smtClean="0"/>
              <a:t>user</a:t>
            </a:r>
            <a:r>
              <a:rPr lang="en-US" dirty="0" smtClean="0"/>
              <a:t>12345</a:t>
            </a:r>
            <a:r>
              <a:rPr lang="et-EE" dirty="0" smtClean="0"/>
              <a:t>.</a:t>
            </a:r>
            <a:r>
              <a:rPr lang="et-EE" dirty="0" err="1" smtClean="0"/>
              <a:t>xml</a:t>
            </a:r>
            <a:endParaRPr lang="et-EE" dirty="0" smtClean="0"/>
          </a:p>
          <a:p>
            <a:pPr lvl="1"/>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t-EE" smtClean="0"/>
              <a:t>REST-i põhimõtted</a:t>
            </a:r>
            <a:endParaRPr lang="en-US" smtClean="0"/>
          </a:p>
        </p:txBody>
      </p:sp>
      <p:sp>
        <p:nvSpPr>
          <p:cNvPr id="109571" name="Rectangle 3"/>
          <p:cNvSpPr>
            <a:spLocks noGrp="1" noChangeArrowheads="1"/>
          </p:cNvSpPr>
          <p:nvPr>
            <p:ph type="body" idx="1"/>
          </p:nvPr>
        </p:nvSpPr>
        <p:spPr/>
        <p:txBody>
          <a:bodyPr/>
          <a:lstStyle/>
          <a:p>
            <a:pPr>
              <a:lnSpc>
                <a:spcPct val="90000"/>
              </a:lnSpc>
            </a:pPr>
            <a:r>
              <a:rPr lang="en-US" sz="2000" dirty="0" smtClean="0"/>
              <a:t>REST services are stateless</a:t>
            </a:r>
          </a:p>
          <a:p>
            <a:pPr lvl="1">
              <a:lnSpc>
                <a:spcPct val="90000"/>
              </a:lnSpc>
            </a:pPr>
            <a:r>
              <a:rPr lang="en-US" sz="1800" dirty="0" smtClean="0"/>
              <a:t>no cookies; Cache-ability is important too, especially for GETs.</a:t>
            </a:r>
            <a:endParaRPr lang="et-EE" sz="1800" dirty="0" smtClean="0"/>
          </a:p>
          <a:p>
            <a:pPr>
              <a:lnSpc>
                <a:spcPct val="90000"/>
              </a:lnSpc>
            </a:pPr>
            <a:r>
              <a:rPr lang="en-US" sz="2000" dirty="0" smtClean="0"/>
              <a:t>REST services have a uniform interface</a:t>
            </a:r>
          </a:p>
          <a:p>
            <a:pPr lvl="1">
              <a:lnSpc>
                <a:spcPct val="90000"/>
              </a:lnSpc>
            </a:pPr>
            <a:r>
              <a:rPr lang="en-US" sz="1800" dirty="0" smtClean="0"/>
              <a:t>There is no WSDL in REST.</a:t>
            </a:r>
          </a:p>
          <a:p>
            <a:pPr lvl="1">
              <a:lnSpc>
                <a:spcPct val="90000"/>
              </a:lnSpc>
            </a:pPr>
            <a:r>
              <a:rPr lang="et-EE" sz="1800" dirty="0" smtClean="0"/>
              <a:t>I</a:t>
            </a:r>
            <a:r>
              <a:rPr lang="en-US" sz="1800" dirty="0" err="1" smtClean="0"/>
              <a:t>nterface</a:t>
            </a:r>
            <a:r>
              <a:rPr lang="en-US" sz="1800" dirty="0" smtClean="0"/>
              <a:t> is provided by the standard HTTP methods (PUT, GET,POST, DELETE).</a:t>
            </a:r>
            <a:endParaRPr lang="et-EE" sz="1800" dirty="0" smtClean="0"/>
          </a:p>
          <a:p>
            <a:pPr>
              <a:lnSpc>
                <a:spcPct val="90000"/>
              </a:lnSpc>
            </a:pPr>
            <a:r>
              <a:rPr lang="en-US" sz="2000" dirty="0" smtClean="0"/>
              <a:t>Resources are manipulated through representations</a:t>
            </a:r>
          </a:p>
          <a:p>
            <a:pPr lvl="1">
              <a:lnSpc>
                <a:spcPct val="90000"/>
              </a:lnSpc>
            </a:pPr>
            <a:r>
              <a:rPr lang="en-US" sz="1800" dirty="0" smtClean="0"/>
              <a:t>	The components in the system exchange data (usually XML documents) that represents the resource.</a:t>
            </a:r>
          </a:p>
          <a:p>
            <a:pPr lvl="2">
              <a:lnSpc>
                <a:spcPct val="90000"/>
              </a:lnSpc>
            </a:pPr>
            <a:r>
              <a:rPr lang="en-US" sz="1600" dirty="0" smtClean="0"/>
              <a:t>XML</a:t>
            </a:r>
          </a:p>
          <a:p>
            <a:pPr lvl="2">
              <a:lnSpc>
                <a:spcPct val="90000"/>
              </a:lnSpc>
            </a:pPr>
            <a:r>
              <a:rPr lang="en-US" sz="1600" dirty="0" smtClean="0"/>
              <a:t>XHTML</a:t>
            </a:r>
          </a:p>
          <a:p>
            <a:pPr lvl="2">
              <a:lnSpc>
                <a:spcPct val="90000"/>
              </a:lnSpc>
            </a:pPr>
            <a:r>
              <a:rPr lang="en-US" sz="1600" dirty="0" smtClean="0"/>
              <a:t>JPEG image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t-EE" smtClean="0"/>
              <a:t>Soovituslikud põhimõtted 1</a:t>
            </a:r>
            <a:endParaRPr lang="en-US" smtClean="0"/>
          </a:p>
        </p:txBody>
      </p:sp>
      <p:sp>
        <p:nvSpPr>
          <p:cNvPr id="111619" name="Rectangle 3"/>
          <p:cNvSpPr>
            <a:spLocks noGrp="1" noChangeArrowheads="1"/>
          </p:cNvSpPr>
          <p:nvPr>
            <p:ph type="body" idx="1"/>
          </p:nvPr>
        </p:nvSpPr>
        <p:spPr/>
        <p:txBody>
          <a:bodyPr/>
          <a:lstStyle/>
          <a:p>
            <a:r>
              <a:rPr lang="en-US" sz="2600" smtClean="0"/>
              <a:t>Do not use "physical" URLs. A physical URL points at something physical</a:t>
            </a:r>
            <a:r>
              <a:rPr lang="et-EE" sz="2600" smtClean="0"/>
              <a:t>.</a:t>
            </a:r>
            <a:r>
              <a:rPr lang="en-US" sz="2600" smtClean="0"/>
              <a:t> </a:t>
            </a:r>
            <a:endParaRPr lang="et-EE" sz="2600" smtClean="0"/>
          </a:p>
          <a:p>
            <a:r>
              <a:rPr lang="et-EE" sz="2600" smtClean="0"/>
              <a:t>Physical</a:t>
            </a:r>
            <a:r>
              <a:rPr lang="en-US" sz="2600" smtClean="0"/>
              <a:t>: </a:t>
            </a:r>
            <a:r>
              <a:rPr lang="en-US" sz="2600" smtClean="0">
                <a:hlinkClick r:id="rId2"/>
              </a:rPr>
              <a:t>http://www.acme.com/inventory/product003.xm</a:t>
            </a:r>
            <a:r>
              <a:rPr lang="et-EE" sz="2600" smtClean="0">
                <a:hlinkClick r:id="rId2"/>
              </a:rPr>
              <a:t>l</a:t>
            </a:r>
            <a:r>
              <a:rPr lang="et-EE" sz="2600" smtClean="0"/>
              <a:t>.</a:t>
            </a:r>
          </a:p>
          <a:p>
            <a:r>
              <a:rPr lang="et-EE" sz="2600" smtClean="0"/>
              <a:t>L</a:t>
            </a:r>
            <a:r>
              <a:rPr lang="en-US" sz="2600" smtClean="0"/>
              <a:t>ogical</a:t>
            </a:r>
            <a:r>
              <a:rPr lang="et-EE" sz="2600" smtClean="0"/>
              <a:t>:</a:t>
            </a:r>
            <a:r>
              <a:rPr lang="en-US" sz="2600" smtClean="0"/>
              <a:t> </a:t>
            </a:r>
            <a:r>
              <a:rPr lang="en-US" sz="2600" smtClean="0">
                <a:hlinkClick r:id="rId3"/>
              </a:rPr>
              <a:t>http://www.acme.com/inventory/product/003</a:t>
            </a:r>
            <a:endParaRPr lang="et-EE" sz="2600" smtClean="0"/>
          </a:p>
          <a:p>
            <a:endParaRPr lang="en-US" sz="2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t-EE" smtClean="0"/>
              <a:t>Soovituslikud põhimõtted 2</a:t>
            </a:r>
            <a:endParaRPr lang="en-US" smtClean="0"/>
          </a:p>
        </p:txBody>
      </p:sp>
      <p:sp>
        <p:nvSpPr>
          <p:cNvPr id="112643" name="Rectangle 3"/>
          <p:cNvSpPr>
            <a:spLocks noGrp="1" noChangeArrowheads="1"/>
          </p:cNvSpPr>
          <p:nvPr>
            <p:ph type="body" idx="1"/>
          </p:nvPr>
        </p:nvSpPr>
        <p:spPr/>
        <p:txBody>
          <a:bodyPr/>
          <a:lstStyle/>
          <a:p>
            <a:r>
              <a:rPr lang="en-US" smtClean="0"/>
              <a:t>Queries should not return an overload of data. </a:t>
            </a:r>
            <a:endParaRPr lang="et-EE" smtClean="0"/>
          </a:p>
          <a:p>
            <a:r>
              <a:rPr lang="en-US" smtClean="0"/>
              <a:t>If needed, provide a paging mechanism. For example, a "product list" GET request should return the first n products (e.g., the first 10), with next/prev links.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t-EE" smtClean="0"/>
              <a:t>Soovituslikud põhimõtted 3</a:t>
            </a:r>
            <a:endParaRPr lang="en-US" smtClean="0"/>
          </a:p>
        </p:txBody>
      </p:sp>
      <p:sp>
        <p:nvSpPr>
          <p:cNvPr id="113667" name="Rectangle 3"/>
          <p:cNvSpPr>
            <a:spLocks noGrp="1" noChangeArrowheads="1"/>
          </p:cNvSpPr>
          <p:nvPr>
            <p:ph type="body" idx="1"/>
          </p:nvPr>
        </p:nvSpPr>
        <p:spPr/>
        <p:txBody>
          <a:bodyPr/>
          <a:lstStyle/>
          <a:p>
            <a:r>
              <a:rPr lang="en-US" dirty="0" smtClean="0"/>
              <a:t>Even though the REST response can be anything, make sure it's well documented, and do not change the output format lightly (since it will break existing clients).</a:t>
            </a:r>
          </a:p>
          <a:p>
            <a:r>
              <a:rPr lang="en-US" dirty="0" smtClean="0"/>
              <a:t>Remember, even if the output is human-readable, your clients aren't human users.</a:t>
            </a:r>
          </a:p>
          <a:p>
            <a:r>
              <a:rPr lang="en-US" dirty="0" smtClean="0"/>
              <a:t>If the output is in XML, make sure you document it with a schema</a:t>
            </a:r>
            <a:r>
              <a:rPr lang="et-EE"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t-EE" smtClean="0"/>
              <a:t>Soovituslikud põhimõtted 4</a:t>
            </a:r>
            <a:endParaRPr lang="en-US" smtClean="0"/>
          </a:p>
        </p:txBody>
      </p:sp>
      <p:sp>
        <p:nvSpPr>
          <p:cNvPr id="114691" name="Rectangle 3"/>
          <p:cNvSpPr>
            <a:spLocks noGrp="1" noChangeArrowheads="1"/>
          </p:cNvSpPr>
          <p:nvPr>
            <p:ph type="body" idx="1"/>
          </p:nvPr>
        </p:nvSpPr>
        <p:spPr/>
        <p:txBody>
          <a:bodyPr/>
          <a:lstStyle/>
          <a:p>
            <a:pPr>
              <a:lnSpc>
                <a:spcPct val="90000"/>
              </a:lnSpc>
            </a:pPr>
            <a:r>
              <a:rPr lang="en-US" sz="2000" dirty="0" smtClean="0"/>
              <a:t>Rather than letting clients construct URLs for additional actions, include the actual URLs with REST responses. For example, a "product list" request could return an ID per product, and the specification says that you should use http://www.acme.com/product/PRODUCT_ID to get additional details. That's bad design. Rather, the response should include the actual URL with each item: http://www.acme.com/product/001263, etc.</a:t>
            </a:r>
          </a:p>
          <a:p>
            <a:pPr>
              <a:lnSpc>
                <a:spcPct val="90000"/>
              </a:lnSpc>
            </a:pPr>
            <a:endParaRPr lang="et-EE" sz="2000" dirty="0" smtClean="0"/>
          </a:p>
          <a:p>
            <a:pPr>
              <a:lnSpc>
                <a:spcPct val="90000"/>
              </a:lnSpc>
            </a:pPr>
            <a:r>
              <a:rPr lang="en-US" sz="2000" dirty="0" smtClean="0"/>
              <a:t>Yes, this means that the output is larger. But it also means that you can easily direct clients to new URLs as needed, without requiring a change in client code.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t-EE" smtClean="0"/>
              <a:t>Soovituslikud põhimõtted 5</a:t>
            </a:r>
            <a:endParaRPr lang="en-US" smtClean="0"/>
          </a:p>
        </p:txBody>
      </p:sp>
      <p:sp>
        <p:nvSpPr>
          <p:cNvPr id="115715" name="Rectangle 3"/>
          <p:cNvSpPr>
            <a:spLocks noGrp="1" noChangeArrowheads="1"/>
          </p:cNvSpPr>
          <p:nvPr>
            <p:ph type="body" idx="1"/>
          </p:nvPr>
        </p:nvSpPr>
        <p:spPr/>
        <p:txBody>
          <a:bodyPr/>
          <a:lstStyle/>
          <a:p>
            <a:r>
              <a:rPr lang="en-US" smtClean="0"/>
              <a:t>GET access requests should never cause a state change. Anything that changes the server state should be a POST request (or other HTTP verbs, such as DELETE)</a:t>
            </a:r>
            <a:endParaRPr lang="et-EE" smtClean="0"/>
          </a:p>
          <a:p>
            <a:endParaRPr lang="et-EE" smtClean="0"/>
          </a:p>
          <a:p>
            <a:r>
              <a:rPr lang="et-EE" smtClean="0"/>
              <a:t>Mis võib juhtuda, kui panete veebi lingi, millega on võimalik näiteks andmebaasist rida kustutada?</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Ligipääsu piiramine</a:t>
            </a:r>
            <a:endParaRPr lang="et-EE" dirty="0"/>
          </a:p>
        </p:txBody>
      </p:sp>
      <p:sp>
        <p:nvSpPr>
          <p:cNvPr id="3" name="Content Placeholder 2"/>
          <p:cNvSpPr>
            <a:spLocks noGrp="1"/>
          </p:cNvSpPr>
          <p:nvPr>
            <p:ph idx="1"/>
          </p:nvPr>
        </p:nvSpPr>
        <p:spPr/>
        <p:txBody>
          <a:bodyPr/>
          <a:lstStyle/>
          <a:p>
            <a:r>
              <a:rPr lang="et-EE" dirty="0" err="1" smtClean="0"/>
              <a:t>http/s</a:t>
            </a:r>
            <a:r>
              <a:rPr lang="et-EE" dirty="0" smtClean="0"/>
              <a:t> autentimise </a:t>
            </a:r>
            <a:r>
              <a:rPr lang="et-EE" dirty="0" smtClean="0"/>
              <a:t>kasutamine</a:t>
            </a:r>
          </a:p>
          <a:p>
            <a:r>
              <a:rPr lang="et-EE" dirty="0" err="1" smtClean="0"/>
              <a:t>access_token</a:t>
            </a:r>
            <a:endParaRPr lang="et-EE" dirty="0" smtClean="0"/>
          </a:p>
          <a:p>
            <a:pPr lvl="1"/>
            <a:r>
              <a:rPr lang="et-EE" dirty="0" smtClean="0"/>
              <a:t>teenusepakkuja lahendus (kasutaja küsib teenusepakkujalt </a:t>
            </a:r>
            <a:r>
              <a:rPr lang="et-EE" dirty="0" err="1" smtClean="0"/>
              <a:t>access</a:t>
            </a:r>
            <a:r>
              <a:rPr lang="et-EE" dirty="0" smtClean="0"/>
              <a:t> </a:t>
            </a:r>
            <a:r>
              <a:rPr lang="et-EE" dirty="0" err="1" smtClean="0"/>
              <a:t>tokeni</a:t>
            </a:r>
            <a:r>
              <a:rPr lang="et-EE" dirty="0" smtClean="0"/>
              <a:t>)</a:t>
            </a:r>
          </a:p>
          <a:p>
            <a:pPr lvl="1"/>
            <a:r>
              <a:rPr lang="et-EE" dirty="0" smtClean="0"/>
              <a:t>kolmanda osapoole kaudu ( kasutades </a:t>
            </a:r>
            <a:r>
              <a:rPr lang="et-EE" dirty="0" err="1" smtClean="0"/>
              <a:t>OAuth</a:t>
            </a:r>
            <a:r>
              <a:rPr lang="et-EE" dirty="0" smtClean="0"/>
              <a:t>, </a:t>
            </a:r>
            <a:r>
              <a:rPr lang="et-EE" dirty="0" err="1" smtClean="0"/>
              <a:t>OpenID</a:t>
            </a:r>
            <a:r>
              <a:rPr lang="et-EE" dirty="0" smtClean="0"/>
              <a:t> vms lahendust)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Järgnevad REST ja WS-* näited</a:t>
            </a:r>
            <a:endParaRPr lang="et-EE" dirty="0"/>
          </a:p>
        </p:txBody>
      </p:sp>
      <p:sp>
        <p:nvSpPr>
          <p:cNvPr id="3" name="Content Placeholder 2"/>
          <p:cNvSpPr>
            <a:spLocks noGrp="1"/>
          </p:cNvSpPr>
          <p:nvPr>
            <p:ph idx="1"/>
          </p:nvPr>
        </p:nvSpPr>
        <p:spPr/>
        <p:txBody>
          <a:bodyPr/>
          <a:lstStyle/>
          <a:p>
            <a:r>
              <a:rPr lang="et-EE" dirty="0" smtClean="0"/>
              <a:t>Allikas: </a:t>
            </a:r>
            <a:r>
              <a:rPr lang="et-EE" dirty="0" smtClean="0">
                <a:hlinkClick r:id="rId2"/>
              </a:rPr>
              <a:t>http://www.jopera.org/files/soa-amsterdam-restws-pautasso-talk.pdf</a:t>
            </a:r>
            <a:r>
              <a:rPr lang="et-EE" dirty="0" smtClean="0"/>
              <a:t> </a:t>
            </a:r>
          </a:p>
          <a:p>
            <a:pPr lvl="1">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Tarvo Treier    tarvo.treier@gmail.com</a:t>
            </a:r>
          </a:p>
        </p:txBody>
      </p:sp>
      <p:sp>
        <p:nvSpPr>
          <p:cNvPr id="17410" name="AutoShape 2"/>
          <p:cNvSpPr>
            <a:spLocks noGrp="1" noChangeArrowheads="1"/>
          </p:cNvSpPr>
          <p:nvPr>
            <p:ph type="title"/>
          </p:nvPr>
        </p:nvSpPr>
        <p:spPr/>
        <p:txBody>
          <a:bodyPr/>
          <a:lstStyle/>
          <a:p>
            <a:pPr eaLnBrk="1" hangingPunct="1"/>
            <a:r>
              <a:rPr lang="et-EE" smtClean="0"/>
              <a:t>Täna kavas</a:t>
            </a:r>
            <a:endParaRPr lang="en-US" smtClean="0"/>
          </a:p>
        </p:txBody>
      </p:sp>
      <p:sp>
        <p:nvSpPr>
          <p:cNvPr id="17411" name="Rectangle 3"/>
          <p:cNvSpPr>
            <a:spLocks noGrp="1" noChangeArrowheads="1"/>
          </p:cNvSpPr>
          <p:nvPr>
            <p:ph type="body" idx="1"/>
          </p:nvPr>
        </p:nvSpPr>
        <p:spPr/>
        <p:txBody>
          <a:bodyPr/>
          <a:lstStyle/>
          <a:p>
            <a:pPr eaLnBrk="1" hangingPunct="1"/>
            <a:r>
              <a:rPr lang="et-EE" dirty="0" smtClean="0"/>
              <a:t>REST-i tutvustus</a:t>
            </a:r>
          </a:p>
          <a:p>
            <a:pPr lvl="1" eaLnBrk="1" hangingPunct="1"/>
            <a:r>
              <a:rPr lang="et-EE" dirty="0" smtClean="0"/>
              <a:t>5-minuti </a:t>
            </a:r>
            <a:r>
              <a:rPr lang="et-EE" dirty="0" smtClean="0"/>
              <a:t>näide</a:t>
            </a:r>
          </a:p>
          <a:p>
            <a:pPr lvl="1" eaLnBrk="1" hangingPunct="1"/>
            <a:r>
              <a:rPr lang="et-EE" dirty="0" smtClean="0"/>
              <a:t>Ressurss</a:t>
            </a:r>
            <a:endParaRPr lang="et-EE" dirty="0" smtClean="0"/>
          </a:p>
          <a:p>
            <a:pPr lvl="1" eaLnBrk="1" hangingPunct="1"/>
            <a:r>
              <a:rPr lang="et-EE" dirty="0" smtClean="0"/>
              <a:t>REST-i põhimõtted </a:t>
            </a:r>
            <a:endParaRPr lang="et-EE" dirty="0" smtClean="0"/>
          </a:p>
          <a:p>
            <a:pPr lvl="1" eaLnBrk="1" hangingPunct="1"/>
            <a:r>
              <a:rPr lang="et-EE" dirty="0" smtClean="0"/>
              <a:t>Ligipääsu piiramine</a:t>
            </a:r>
            <a:endParaRPr lang="et-EE" dirty="0" smtClean="0"/>
          </a:p>
          <a:p>
            <a:pPr lvl="1" eaLnBrk="1" hangingPunct="1"/>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 </a:t>
            </a:r>
            <a:r>
              <a:rPr lang="et-EE" dirty="0" smtClean="0"/>
              <a:t>näited</a:t>
            </a:r>
          </a:p>
          <a:p>
            <a:pPr lvl="1" eaLnBrk="1" hangingPunct="1"/>
            <a:r>
              <a:rPr lang="et-EE" dirty="0" err="1" smtClean="0"/>
              <a:t>Pipedrive</a:t>
            </a:r>
            <a:r>
              <a:rPr lang="et-EE" dirty="0" smtClean="0"/>
              <a:t> </a:t>
            </a:r>
            <a:r>
              <a:rPr lang="et-EE" dirty="0" smtClean="0"/>
              <a:t>API </a:t>
            </a:r>
            <a:r>
              <a:rPr lang="et-EE" dirty="0" smtClean="0"/>
              <a:t>näited</a:t>
            </a:r>
            <a:endParaRPr lang="et-EE"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7762" name="Picture 2"/>
          <p:cNvPicPr>
            <a:picLocks noChangeAspect="1" noChangeArrowheads="1"/>
          </p:cNvPicPr>
          <p:nvPr/>
        </p:nvPicPr>
        <p:blipFill>
          <a:blip r:embed="rId2" cstate="print"/>
          <a:srcRect/>
          <a:stretch>
            <a:fillRect/>
          </a:stretch>
        </p:blipFill>
        <p:spPr bwMode="auto">
          <a:xfrm>
            <a:off x="576263" y="609600"/>
            <a:ext cx="7991475" cy="5638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8786" name="Picture 2"/>
          <p:cNvPicPr>
            <a:picLocks noChangeAspect="1" noChangeArrowheads="1"/>
          </p:cNvPicPr>
          <p:nvPr/>
        </p:nvPicPr>
        <p:blipFill>
          <a:blip r:embed="rId2" cstate="print"/>
          <a:srcRect/>
          <a:stretch>
            <a:fillRect/>
          </a:stretch>
        </p:blipFill>
        <p:spPr bwMode="auto">
          <a:xfrm>
            <a:off x="585788" y="619125"/>
            <a:ext cx="7972425" cy="56197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a:t>
            </a:r>
            <a:endParaRPr lang="en-US" dirty="0" smtClean="0"/>
          </a:p>
        </p:txBody>
      </p:sp>
      <p:sp>
        <p:nvSpPr>
          <p:cNvPr id="116739" name="Rectangle 3"/>
          <p:cNvSpPr>
            <a:spLocks noGrp="1" noChangeArrowheads="1"/>
          </p:cNvSpPr>
          <p:nvPr>
            <p:ph type="body" idx="1"/>
          </p:nvPr>
        </p:nvSpPr>
        <p:spPr/>
        <p:txBody>
          <a:bodyPr/>
          <a:lstStyle/>
          <a:p>
            <a:r>
              <a:rPr lang="et-EE" dirty="0" err="1" smtClean="0"/>
              <a:t>Documentation</a:t>
            </a:r>
            <a:endParaRPr lang="et-EE" dirty="0" smtClean="0"/>
          </a:p>
          <a:p>
            <a:pPr lvl="1"/>
            <a:r>
              <a:rPr lang="et-EE" dirty="0" smtClean="0">
                <a:hlinkClick r:id="rId2"/>
              </a:rPr>
              <a:t>https://developers.google.com/maps/documentation/geocoding/</a:t>
            </a:r>
            <a:endParaRPr lang="et-EE" dirty="0" smtClean="0"/>
          </a:p>
          <a:p>
            <a:r>
              <a:rPr lang="et-EE" dirty="0" err="1" smtClean="0"/>
              <a:t>Request</a:t>
            </a:r>
            <a:r>
              <a:rPr lang="et-EE" dirty="0" smtClean="0"/>
              <a:t> </a:t>
            </a:r>
            <a:r>
              <a:rPr lang="et-EE" dirty="0" err="1" smtClean="0"/>
              <a:t>for</a:t>
            </a:r>
            <a:r>
              <a:rPr lang="et-EE" dirty="0" smtClean="0"/>
              <a:t> XML </a:t>
            </a:r>
            <a:r>
              <a:rPr lang="et-EE" dirty="0" err="1" smtClean="0"/>
              <a:t>response</a:t>
            </a:r>
            <a:endParaRPr lang="et-EE" dirty="0" smtClean="0"/>
          </a:p>
          <a:p>
            <a:pPr lvl="1"/>
            <a:r>
              <a:rPr lang="et-EE" sz="1800" dirty="0" smtClean="0">
                <a:hlinkClick r:id="rId3"/>
              </a:rPr>
              <a:t>http://maps.googleapis.com/maps/api/geocode/xml?address=1600+Amphitheatre+Parkway,+Mountain+View,+CA&amp;sensor=true</a:t>
            </a:r>
            <a:endParaRPr lang="et-EE" sz="1800" dirty="0" smtClean="0"/>
          </a:p>
          <a:p>
            <a:r>
              <a:rPr lang="et-EE" dirty="0" err="1" smtClean="0"/>
              <a:t>Request</a:t>
            </a:r>
            <a:r>
              <a:rPr lang="et-EE" dirty="0" smtClean="0"/>
              <a:t> </a:t>
            </a:r>
            <a:r>
              <a:rPr lang="et-EE" dirty="0" err="1" smtClean="0"/>
              <a:t>for</a:t>
            </a:r>
            <a:r>
              <a:rPr lang="et-EE" dirty="0" smtClean="0"/>
              <a:t> JSON </a:t>
            </a:r>
            <a:r>
              <a:rPr lang="et-EE" dirty="0" err="1" smtClean="0"/>
              <a:t>response</a:t>
            </a:r>
            <a:endParaRPr lang="et-EE" dirty="0" smtClean="0"/>
          </a:p>
          <a:p>
            <a:pPr lvl="1"/>
            <a:r>
              <a:rPr lang="et-EE" sz="1800" dirty="0" smtClean="0">
                <a:hlinkClick r:id="rId4"/>
              </a:rPr>
              <a:t>http://maps.googleapis.com/maps/api/geocode/json?address=1600+Amphitheatre+Parkway,+Mountain+View,+CA&amp;sensor=true</a:t>
            </a:r>
            <a:endParaRPr lang="et-EE" sz="1800" dirty="0" smtClean="0"/>
          </a:p>
          <a:p>
            <a:pPr lvl="1"/>
            <a:endParaRPr lang="et-EE" sz="1800" dirty="0" smtClean="0"/>
          </a:p>
          <a:p>
            <a:pPr lvl="1"/>
            <a:endParaRPr lang="et-EE" dirty="0" smtClean="0"/>
          </a:p>
          <a:p>
            <a:pPr lvl="1"/>
            <a:endParaRPr lang="en-US" sz="3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Ettekannete teemad</a:t>
            </a:r>
            <a:endParaRPr lang="et-EE" dirty="0"/>
          </a:p>
        </p:txBody>
      </p:sp>
      <p:sp>
        <p:nvSpPr>
          <p:cNvPr id="3" name="Content Placeholder 2"/>
          <p:cNvSpPr>
            <a:spLocks noGrp="1"/>
          </p:cNvSpPr>
          <p:nvPr>
            <p:ph idx="1"/>
          </p:nvPr>
        </p:nvSpPr>
        <p:spPr/>
        <p:txBody>
          <a:bodyPr/>
          <a:lstStyle/>
          <a:p>
            <a:r>
              <a:rPr lang="et-EE" dirty="0" smtClean="0"/>
              <a:t>Järgmises </a:t>
            </a:r>
            <a:r>
              <a:rPr lang="et-EE" smtClean="0"/>
              <a:t>loengus võimalik </a:t>
            </a:r>
            <a:r>
              <a:rPr lang="et-EE" dirty="0" smtClean="0"/>
              <a:t>teenida 10-15 min pikkuse ettekandega 5 boonuspunkti</a:t>
            </a:r>
          </a:p>
          <a:p>
            <a:pPr lvl="1"/>
            <a:r>
              <a:rPr lang="et-EE" dirty="0" smtClean="0"/>
              <a:t>JSON</a:t>
            </a:r>
          </a:p>
          <a:p>
            <a:pPr lvl="1"/>
            <a:r>
              <a:rPr lang="et-EE" dirty="0" smtClean="0"/>
              <a:t>WADL</a:t>
            </a:r>
          </a:p>
          <a:p>
            <a:pPr lvl="1"/>
            <a:r>
              <a:rPr lang="et-EE" dirty="0" smtClean="0"/>
              <a:t>REST </a:t>
            </a:r>
            <a:r>
              <a:rPr lang="et-EE" dirty="0" err="1" smtClean="0"/>
              <a:t>Security</a:t>
            </a:r>
            <a:r>
              <a:rPr lang="et-EE" dirty="0" smtClean="0"/>
              <a:t> (</a:t>
            </a:r>
            <a:r>
              <a:rPr lang="et-EE" dirty="0" err="1" smtClean="0"/>
              <a:t>https</a:t>
            </a:r>
            <a:r>
              <a:rPr lang="et-EE" dirty="0" smtClean="0"/>
              <a:t>)</a:t>
            </a:r>
          </a:p>
          <a:p>
            <a:pPr lvl="1"/>
            <a:r>
              <a:rPr lang="et-EE" dirty="0" smtClean="0"/>
              <a:t>SOAP </a:t>
            </a:r>
            <a:r>
              <a:rPr lang="et-EE" dirty="0" err="1" smtClean="0"/>
              <a:t>Security</a:t>
            </a:r>
            <a:r>
              <a:rPr lang="et-EE" dirty="0" smtClean="0"/>
              <a:t> (</a:t>
            </a:r>
            <a:r>
              <a:rPr lang="et-EE" dirty="0" err="1" smtClean="0"/>
              <a:t>WS-Security</a:t>
            </a:r>
            <a:r>
              <a:rPr lang="et-EE" dirty="0" smtClean="0"/>
              <a:t>)</a:t>
            </a:r>
          </a:p>
          <a:p>
            <a:pPr lvl="1"/>
            <a:r>
              <a:rPr lang="et-EE" dirty="0" err="1" smtClean="0"/>
              <a:t>Mocking</a:t>
            </a:r>
            <a:r>
              <a:rPr lang="et-EE" dirty="0" smtClean="0"/>
              <a:t> REST Service (</a:t>
            </a:r>
            <a:r>
              <a:rPr lang="et-EE" dirty="0" err="1" smtClean="0"/>
              <a:t>SoapUI</a:t>
            </a:r>
            <a:r>
              <a:rPr lang="et-EE" dirty="0" smtClean="0"/>
              <a:t>)</a:t>
            </a:r>
          </a:p>
          <a:p>
            <a:pPr lvl="1"/>
            <a:r>
              <a:rPr lang="et-EE" dirty="0" err="1" smtClean="0"/>
              <a:t>Testing</a:t>
            </a:r>
            <a:r>
              <a:rPr lang="et-EE" dirty="0" smtClean="0"/>
              <a:t> REST Service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Pipedrive</a:t>
            </a:r>
            <a:r>
              <a:rPr lang="et-EE" dirty="0" smtClean="0"/>
              <a:t> API näited</a:t>
            </a:r>
            <a:endParaRPr lang="et-EE" dirty="0"/>
          </a:p>
        </p:txBody>
      </p:sp>
      <p:sp>
        <p:nvSpPr>
          <p:cNvPr id="3" name="Content Placeholder 2"/>
          <p:cNvSpPr>
            <a:spLocks noGrp="1"/>
          </p:cNvSpPr>
          <p:nvPr>
            <p:ph idx="1"/>
          </p:nvPr>
        </p:nvSpPr>
        <p:spPr/>
        <p:txBody>
          <a:bodyPr/>
          <a:lstStyle/>
          <a:p>
            <a:r>
              <a:rPr lang="et-EE" dirty="0" smtClean="0">
                <a:hlinkClick r:id="rId2"/>
              </a:rPr>
              <a:t>https://</a:t>
            </a:r>
            <a:r>
              <a:rPr lang="et-EE" dirty="0" smtClean="0">
                <a:hlinkClick r:id="rId2"/>
              </a:rPr>
              <a:t>developers.pipedrive.com/v1</a:t>
            </a:r>
            <a:endParaRPr lang="et-EE" dirty="0" smtClean="0"/>
          </a:p>
          <a:p>
            <a:endParaRPr lang="et-EE" dirty="0" smtClean="0"/>
          </a:p>
          <a:p>
            <a:r>
              <a:rPr lang="et-EE" dirty="0" err="1" smtClean="0"/>
              <a:t>Deal-de</a:t>
            </a:r>
            <a:r>
              <a:rPr lang="et-EE" dirty="0" smtClean="0"/>
              <a:t> nimekiri (</a:t>
            </a:r>
            <a:r>
              <a:rPr lang="et-EE" dirty="0" err="1" smtClean="0"/>
              <a:t>SoapUI</a:t>
            </a:r>
            <a:r>
              <a:rPr lang="et-EE" dirty="0" smtClean="0"/>
              <a:t> ja veebilehitseja)</a:t>
            </a:r>
          </a:p>
          <a:p>
            <a:r>
              <a:rPr lang="et-EE" dirty="0" smtClean="0"/>
              <a:t>Deal detailandmed </a:t>
            </a:r>
            <a:r>
              <a:rPr lang="et-EE" dirty="0" smtClean="0"/>
              <a:t>(</a:t>
            </a:r>
            <a:r>
              <a:rPr lang="et-EE" dirty="0" err="1" smtClean="0"/>
              <a:t>SoapUI</a:t>
            </a:r>
            <a:r>
              <a:rPr lang="et-EE" dirty="0" smtClean="0"/>
              <a:t> ja veebilehitseja)</a:t>
            </a:r>
          </a:p>
          <a:p>
            <a:r>
              <a:rPr lang="et-EE" dirty="0" err="1" smtClean="0"/>
              <a:t>Deal-i</a:t>
            </a:r>
            <a:r>
              <a:rPr lang="et-EE" dirty="0" smtClean="0"/>
              <a:t> lisamine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t-EE" smtClean="0"/>
              <a:t>Kasulikke viiteid</a:t>
            </a:r>
            <a:endParaRPr lang="en-US" smtClean="0"/>
          </a:p>
        </p:txBody>
      </p:sp>
      <p:sp>
        <p:nvSpPr>
          <p:cNvPr id="105475" name="Rectangle 3"/>
          <p:cNvSpPr>
            <a:spLocks noGrp="1" noChangeArrowheads="1"/>
          </p:cNvSpPr>
          <p:nvPr>
            <p:ph type="body" idx="1"/>
          </p:nvPr>
        </p:nvSpPr>
        <p:spPr/>
        <p:txBody>
          <a:bodyPr/>
          <a:lstStyle/>
          <a:p>
            <a:r>
              <a:rPr lang="en-US" dirty="0" smtClean="0">
                <a:hlinkClick r:id="rId2"/>
              </a:rPr>
              <a:t>http://rest.elkstein.org/</a:t>
            </a:r>
            <a:endParaRPr lang="et-EE" dirty="0" smtClean="0"/>
          </a:p>
          <a:p>
            <a:r>
              <a:rPr lang="en-US" dirty="0" smtClean="0">
                <a:hlinkClick r:id="rId3"/>
              </a:rPr>
              <a:t>http://www.infoq.com/articles/designing-restful-http-apps-roth</a:t>
            </a:r>
            <a:endParaRPr lang="et-EE" dirty="0" smtClean="0"/>
          </a:p>
          <a:p>
            <a:r>
              <a:rPr lang="et-EE" dirty="0" smtClean="0">
                <a:hlinkClick r:id="rId4"/>
              </a:rPr>
              <a:t>http://www.xfront.com/REST-Web-Services.html</a:t>
            </a:r>
            <a:endParaRPr lang="et-EE" dirty="0" smtClean="0"/>
          </a:p>
          <a:p>
            <a:endParaRPr lang="et-EE"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98307" name="AutoShape 2"/>
          <p:cNvSpPr>
            <a:spLocks noGrp="1" noChangeArrowheads="1"/>
          </p:cNvSpPr>
          <p:nvPr>
            <p:ph type="title" idx="4294967295"/>
          </p:nvPr>
        </p:nvSpPr>
        <p:spPr/>
        <p:txBody>
          <a:bodyPr/>
          <a:lstStyle/>
          <a:p>
            <a:pPr eaLnBrk="1" hangingPunct="1"/>
            <a:r>
              <a:rPr lang="et-EE" sz="3200" smtClean="0"/>
              <a:t>Representational State Transfer (REST)</a:t>
            </a:r>
            <a:endParaRPr lang="en-US" sz="3200" smtClean="0"/>
          </a:p>
        </p:txBody>
      </p:sp>
      <p:sp>
        <p:nvSpPr>
          <p:cNvPr id="98308" name="Rectangle 3"/>
          <p:cNvSpPr>
            <a:spLocks noGrp="1" noChangeArrowheads="1"/>
          </p:cNvSpPr>
          <p:nvPr>
            <p:ph type="body" idx="4294967295"/>
          </p:nvPr>
        </p:nvSpPr>
        <p:spPr/>
        <p:txBody>
          <a:bodyPr/>
          <a:lstStyle/>
          <a:p>
            <a:pPr eaLnBrk="1" hangingPunct="1">
              <a:lnSpc>
                <a:spcPct val="90000"/>
              </a:lnSpc>
            </a:pPr>
            <a:r>
              <a:rPr lang="en-US" smtClean="0"/>
              <a:t>REST is </a:t>
            </a:r>
            <a:r>
              <a:rPr lang="en-US" i="1" smtClean="0"/>
              <a:t>an architecture style</a:t>
            </a:r>
            <a:r>
              <a:rPr lang="en-US" smtClean="0"/>
              <a:t> for designing networked applications. The idea is that, rather than using complex mechanisms such as CORBA, RPC or SOAP to connect between machines, simple HTTP is used to make calls between machines. </a:t>
            </a:r>
            <a:endParaRPr lang="et-EE" smtClean="0"/>
          </a:p>
          <a:p>
            <a:pPr eaLnBrk="1" hangingPunct="1">
              <a:lnSpc>
                <a:spcPct val="90000"/>
              </a:lnSpc>
            </a:pPr>
            <a:endParaRPr lang="et-EE" smtClean="0"/>
          </a:p>
          <a:p>
            <a:pPr eaLnBrk="1" hangingPunct="1">
              <a:lnSpc>
                <a:spcPct val="90000"/>
              </a:lnSpc>
            </a:pPr>
            <a:endParaRPr lang="et-EE" smtClean="0"/>
          </a:p>
          <a:p>
            <a:pPr eaLnBrk="1" hangingPunct="1">
              <a:lnSpc>
                <a:spcPct val="90000"/>
              </a:lnSpc>
            </a:pPr>
            <a:r>
              <a:rPr lang="et-EE" sz="1600" smtClean="0"/>
              <a:t>Allikas: </a:t>
            </a:r>
            <a:r>
              <a:rPr lang="en-US" sz="1600" smtClean="0">
                <a:hlinkClick r:id="rId3"/>
              </a:rPr>
              <a:t>http://rest.elkstein.org/</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2"/>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100355" name="Rectangle 2"/>
          <p:cNvSpPr>
            <a:spLocks noGrp="1" noChangeArrowheads="1"/>
          </p:cNvSpPr>
          <p:nvPr>
            <p:ph type="title" idx="4294967295"/>
          </p:nvPr>
        </p:nvSpPr>
        <p:spPr/>
        <p:txBody>
          <a:bodyPr anchor="ctr"/>
          <a:lstStyle/>
          <a:p>
            <a:pPr eaLnBrk="1" hangingPunct="1"/>
            <a:r>
              <a:rPr lang="et-EE" smtClean="0"/>
              <a:t>Spetsifikatsioon</a:t>
            </a:r>
            <a:endParaRPr lang="en-US" smtClean="0"/>
          </a:p>
        </p:txBody>
      </p:sp>
      <p:sp>
        <p:nvSpPr>
          <p:cNvPr id="100356" name="Rectangle 3"/>
          <p:cNvSpPr>
            <a:spLocks noGrp="1" noChangeArrowheads="1"/>
          </p:cNvSpPr>
          <p:nvPr>
            <p:ph type="body" idx="4294967295"/>
          </p:nvPr>
        </p:nvSpPr>
        <p:spPr/>
        <p:txBody>
          <a:bodyPr/>
          <a:lstStyle/>
          <a:p>
            <a:r>
              <a:rPr lang="en-US" b="1" smtClean="0"/>
              <a:t>SOAP is a specification. </a:t>
            </a:r>
            <a:endParaRPr lang="et-EE" b="1" smtClean="0"/>
          </a:p>
          <a:p>
            <a:r>
              <a:rPr lang="en-US" b="1" smtClean="0"/>
              <a:t>WSDL is a specification. </a:t>
            </a:r>
            <a:endParaRPr lang="et-EE" b="1" smtClean="0"/>
          </a:p>
          <a:p>
            <a:r>
              <a:rPr lang="en-US" b="1" smtClean="0"/>
              <a:t>XML Schema is a specification.</a:t>
            </a:r>
          </a:p>
          <a:p>
            <a:endParaRPr lang="et-EE" b="1" smtClean="0"/>
          </a:p>
          <a:p>
            <a:r>
              <a:rPr lang="en-US" b="1" smtClean="0"/>
              <a:t>SOA and REST have no specifications.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t-EE" smtClean="0"/>
              <a:t>5-minutiline REST-i sissejuhatus</a:t>
            </a:r>
            <a:endParaRPr lang="en-US" smtClean="0"/>
          </a:p>
        </p:txBody>
      </p:sp>
      <p:sp>
        <p:nvSpPr>
          <p:cNvPr id="102403" name="Rectangle 3"/>
          <p:cNvSpPr>
            <a:spLocks noGrp="1" noChangeArrowheads="1"/>
          </p:cNvSpPr>
          <p:nvPr>
            <p:ph type="body" idx="1"/>
          </p:nvPr>
        </p:nvSpPr>
        <p:spPr/>
        <p:txBody>
          <a:bodyPr/>
          <a:lstStyle/>
          <a:p>
            <a:endParaRPr lang="et-EE" dirty="0" smtClean="0"/>
          </a:p>
          <a:p>
            <a:r>
              <a:rPr lang="en-US" dirty="0" smtClean="0">
                <a:hlinkClick r:id="rId2"/>
              </a:rPr>
              <a:t>www.xfront.com/5-minute-intro-to-REST.ppt</a:t>
            </a:r>
            <a:endParaRPr lang="et-EE"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t-EE" smtClean="0"/>
              <a:t>Tekkelugu</a:t>
            </a:r>
            <a:endParaRPr lang="en-US" smtClean="0"/>
          </a:p>
        </p:txBody>
      </p:sp>
      <p:sp>
        <p:nvSpPr>
          <p:cNvPr id="103427" name="Rectangle 3"/>
          <p:cNvSpPr>
            <a:spLocks noGrp="1" noChangeArrowheads="1"/>
          </p:cNvSpPr>
          <p:nvPr>
            <p:ph type="body" idx="1"/>
          </p:nvPr>
        </p:nvSpPr>
        <p:spPr/>
        <p:txBody>
          <a:bodyPr/>
          <a:lstStyle/>
          <a:p>
            <a:r>
              <a:rPr lang="et-EE" smtClean="0"/>
              <a:t>REST-i defineeris 2000 aastal oma doktoritöös </a:t>
            </a:r>
            <a:r>
              <a:rPr lang="en-US" smtClean="0"/>
              <a:t>Roy T. Fielding</a:t>
            </a:r>
            <a:r>
              <a:rPr lang="et-EE" smtClean="0"/>
              <a:t>.</a:t>
            </a:r>
          </a:p>
          <a:p>
            <a:r>
              <a:rPr lang="en-US" smtClean="0"/>
              <a:t>Roy T. Fielding</a:t>
            </a:r>
            <a:r>
              <a:rPr lang="et-EE" smtClean="0"/>
              <a:t> on HTTP ja URI standardite kaasautor.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t-EE" smtClean="0"/>
              <a:t>REST ja Web</a:t>
            </a:r>
            <a:endParaRPr lang="en-US" smtClean="0"/>
          </a:p>
        </p:txBody>
      </p:sp>
      <p:sp>
        <p:nvSpPr>
          <p:cNvPr id="104451" name="Rectangle 3"/>
          <p:cNvSpPr>
            <a:spLocks noGrp="1" noChangeArrowheads="1"/>
          </p:cNvSpPr>
          <p:nvPr>
            <p:ph type="body" idx="1"/>
          </p:nvPr>
        </p:nvSpPr>
        <p:spPr/>
        <p:txBody>
          <a:bodyPr/>
          <a:lstStyle/>
          <a:p>
            <a:r>
              <a:rPr lang="en-US" smtClean="0"/>
              <a:t>REST doesn’t build on the principles of the</a:t>
            </a:r>
            <a:r>
              <a:rPr lang="et-EE" smtClean="0"/>
              <a:t> </a:t>
            </a:r>
            <a:r>
              <a:rPr lang="en-US" smtClean="0"/>
              <a:t>Web—the Web was built based on RESTful principles. They just weren’t so named</a:t>
            </a:r>
            <a:r>
              <a:rPr lang="et-EE" smtClean="0"/>
              <a:t> </a:t>
            </a:r>
            <a:r>
              <a:rPr lang="en-US" smtClean="0"/>
              <a:t>until a few years later. </a:t>
            </a:r>
            <a:endParaRPr lang="et-EE" smtClean="0"/>
          </a:p>
          <a:p>
            <a:r>
              <a:rPr lang="en-US" smtClean="0"/>
              <a:t>The idea of REST is essentially a reverse-engineering of how the</a:t>
            </a:r>
            <a:r>
              <a:rPr lang="et-EE" smtClean="0"/>
              <a:t> </a:t>
            </a:r>
            <a:r>
              <a:rPr lang="en-US" smtClean="0"/>
              <a:t>Web works. HTTP itself, and URIs themselves, are written with REST principles.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t-EE" dirty="0" smtClean="0"/>
              <a:t>Ressurss</a:t>
            </a:r>
            <a:endParaRPr lang="en-US" dirty="0" smtClean="0"/>
          </a:p>
        </p:txBody>
      </p:sp>
      <p:sp>
        <p:nvSpPr>
          <p:cNvPr id="110595" name="Rectangle 3"/>
          <p:cNvSpPr>
            <a:spLocks noGrp="1" noChangeArrowheads="1"/>
          </p:cNvSpPr>
          <p:nvPr>
            <p:ph type="body" idx="1"/>
          </p:nvPr>
        </p:nvSpPr>
        <p:spPr/>
        <p:txBody>
          <a:bodyPr/>
          <a:lstStyle/>
          <a:p>
            <a:r>
              <a:rPr lang="en-US" sz="2400" smtClean="0"/>
              <a:t>Resources are the key abstractions in REST. </a:t>
            </a:r>
            <a:endParaRPr lang="et-EE" sz="2400" smtClean="0"/>
          </a:p>
          <a:p>
            <a:r>
              <a:rPr lang="en-US" sz="2400" smtClean="0"/>
              <a:t>They are the remote accessible objects of the application. </a:t>
            </a:r>
            <a:endParaRPr lang="et-EE" sz="2400" smtClean="0"/>
          </a:p>
          <a:p>
            <a:r>
              <a:rPr lang="en-US" sz="2400" smtClean="0"/>
              <a:t>A resource is a unit of identification. </a:t>
            </a:r>
            <a:endParaRPr lang="et-EE" sz="2400" smtClean="0"/>
          </a:p>
          <a:p>
            <a:r>
              <a:rPr lang="en-US" sz="2400" smtClean="0"/>
              <a:t>Everything that might be accessed or be manipulated remotely could be a resource. </a:t>
            </a:r>
            <a:endParaRPr lang="et-EE" sz="2400" smtClean="0"/>
          </a:p>
          <a:p>
            <a:pPr lvl="1"/>
            <a:r>
              <a:rPr lang="en-US" sz="2000" smtClean="0"/>
              <a:t>http://soacookbook.com/customers</a:t>
            </a:r>
          </a:p>
          <a:p>
            <a:pPr lvl="1"/>
            <a:r>
              <a:rPr lang="en-US" sz="2000" smtClean="0"/>
              <a:t>http://soacookbook.com/customers/1234</a:t>
            </a:r>
          </a:p>
          <a:p>
            <a:pPr lvl="1"/>
            <a:r>
              <a:rPr lang="en-US" sz="2000" smtClean="0"/>
              <a:t>http://soacookbook.com/orders/456/customer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t-EE" smtClean="0"/>
              <a:t>REST vs SOAP</a:t>
            </a:r>
            <a:endParaRPr lang="en-US" smtClean="0"/>
          </a:p>
        </p:txBody>
      </p:sp>
      <p:sp>
        <p:nvSpPr>
          <p:cNvPr id="106499" name="Rectangle 3"/>
          <p:cNvSpPr>
            <a:spLocks noGrp="1" noChangeArrowheads="1"/>
          </p:cNvSpPr>
          <p:nvPr>
            <p:ph type="body" idx="1"/>
          </p:nvPr>
        </p:nvSpPr>
        <p:spPr/>
        <p:txBody>
          <a:bodyPr/>
          <a:lstStyle/>
          <a:p>
            <a:pPr>
              <a:lnSpc>
                <a:spcPct val="80000"/>
              </a:lnSpc>
            </a:pPr>
            <a:r>
              <a:rPr lang="en-US" sz="2400" dirty="0" smtClean="0"/>
              <a:t>Much like Web Services, a REST service is:</a:t>
            </a:r>
          </a:p>
          <a:p>
            <a:pPr lvl="1">
              <a:lnSpc>
                <a:spcPct val="80000"/>
              </a:lnSpc>
            </a:pPr>
            <a:r>
              <a:rPr lang="en-US" sz="2000" dirty="0" smtClean="0"/>
              <a:t>Platform-independent (you don't care if the server is Unix, the client is a Mac, or anything else),</a:t>
            </a:r>
          </a:p>
          <a:p>
            <a:pPr lvl="1">
              <a:lnSpc>
                <a:spcPct val="80000"/>
              </a:lnSpc>
            </a:pPr>
            <a:r>
              <a:rPr lang="en-US" sz="2000" dirty="0" smtClean="0"/>
              <a:t>Language-independent (C# can talk to Java, etc.),</a:t>
            </a:r>
          </a:p>
          <a:p>
            <a:pPr lvl="1">
              <a:lnSpc>
                <a:spcPct val="80000"/>
              </a:lnSpc>
            </a:pPr>
            <a:r>
              <a:rPr lang="en-US" sz="2000" dirty="0" smtClean="0"/>
              <a:t>Standards-based (runs on top of HTTP)</a:t>
            </a:r>
            <a:r>
              <a:rPr lang="et-EE" sz="2000" dirty="0" smtClean="0"/>
              <a:t>.</a:t>
            </a:r>
          </a:p>
          <a:p>
            <a:pPr>
              <a:lnSpc>
                <a:spcPct val="80000"/>
              </a:lnSpc>
            </a:pPr>
            <a:endParaRPr lang="et-EE" sz="2400" dirty="0" smtClean="0"/>
          </a:p>
          <a:p>
            <a:pPr>
              <a:lnSpc>
                <a:spcPct val="80000"/>
              </a:lnSpc>
            </a:pPr>
            <a:r>
              <a:rPr lang="en-US" sz="2400" dirty="0" smtClean="0"/>
              <a:t>With REST, a simple network connection is all you need. You can even test the API directly, using your browser. </a:t>
            </a:r>
            <a:endParaRPr lang="et-EE" sz="2400" dirty="0" smtClean="0"/>
          </a:p>
          <a:p>
            <a:pPr>
              <a:lnSpc>
                <a:spcPct val="80000"/>
              </a:lnSpc>
            </a:pPr>
            <a:endParaRPr lang="et-EE" sz="2400" dirty="0" smtClean="0"/>
          </a:p>
          <a:p>
            <a:pPr>
              <a:lnSpc>
                <a:spcPct val="80000"/>
              </a:lnSpc>
            </a:pPr>
            <a:r>
              <a:rPr lang="et-EE" sz="2400" dirty="0" smtClean="0"/>
              <a:t>Postkaart vs Ümbrikuga kirja saatmine</a:t>
            </a:r>
            <a:endParaRPr lang="en-US" sz="2400" dirty="0" smtClean="0"/>
          </a:p>
          <a:p>
            <a:pPr>
              <a:lnSpc>
                <a:spcPct val="80000"/>
              </a:lnSpc>
            </a:pPr>
            <a:endParaRPr lang="en-US" sz="2400" dirty="0" smtClean="0"/>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2231</TotalTime>
  <Words>911</Words>
  <Application>Microsoft Office PowerPoint</Application>
  <PresentationFormat>On-screen Show (4:3)</PresentationFormat>
  <Paragraphs>139</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Capsules</vt:lpstr>
      <vt:lpstr>IDU0075 Veebiteenused </vt:lpstr>
      <vt:lpstr>Täna kavas</vt:lpstr>
      <vt:lpstr>Representational State Transfer (REST)</vt:lpstr>
      <vt:lpstr>Spetsifikatsioon</vt:lpstr>
      <vt:lpstr>5-minutiline REST-i sissejuhatus</vt:lpstr>
      <vt:lpstr>Tekkelugu</vt:lpstr>
      <vt:lpstr>REST ja Web</vt:lpstr>
      <vt:lpstr>Ressurss</vt:lpstr>
      <vt:lpstr>REST vs SOAP</vt:lpstr>
      <vt:lpstr>SOAP (querying a phonebook)</vt:lpstr>
      <vt:lpstr>REST (querying a phonebook)</vt:lpstr>
      <vt:lpstr>REST-i põhimõtted</vt:lpstr>
      <vt:lpstr>Soovituslikud põhimõtted 1</vt:lpstr>
      <vt:lpstr>Soovituslikud põhimõtted 2</vt:lpstr>
      <vt:lpstr>Soovituslikud põhimõtted 3</vt:lpstr>
      <vt:lpstr>Soovituslikud põhimõtted 4</vt:lpstr>
      <vt:lpstr>Soovituslikud põhimõtted 5</vt:lpstr>
      <vt:lpstr>Ligipääsu piiramine</vt:lpstr>
      <vt:lpstr>Järgnevad REST ja WS-* näited</vt:lpstr>
      <vt:lpstr>Slide 20</vt:lpstr>
      <vt:lpstr>Slide 21</vt:lpstr>
      <vt:lpstr>The Google Geocoding API</vt:lpstr>
      <vt:lpstr>Ettekannete teemad</vt:lpstr>
      <vt:lpstr>Pipedrive API näited</vt:lpstr>
      <vt:lpstr>Kasulikke viiteid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Department of Informatics</cp:lastModifiedBy>
  <cp:revision>201</cp:revision>
  <cp:lastPrinted>1601-01-01T00:00:00Z</cp:lastPrinted>
  <dcterms:created xsi:type="dcterms:W3CDTF">1601-01-01T00:00:00Z</dcterms:created>
  <dcterms:modified xsi:type="dcterms:W3CDTF">2014-10-03T05:04:14Z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