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62" r:id="rId2"/>
    <p:sldId id="281" r:id="rId3"/>
    <p:sldId id="282" r:id="rId4"/>
    <p:sldId id="274" r:id="rId5"/>
    <p:sldId id="275" r:id="rId6"/>
    <p:sldId id="294" r:id="rId7"/>
    <p:sldId id="291" r:id="rId8"/>
    <p:sldId id="279" r:id="rId9"/>
    <p:sldId id="280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5" r:id="rId20"/>
    <p:sldId id="296" r:id="rId21"/>
    <p:sldId id="293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A7B2C-FD2D-4BE5-BF85-2E865A086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158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5D5DD-DF0E-4EAB-889C-4C22A3E36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38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8E3DE-1E38-4C26-B9ED-2E8BFA4010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300241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424DA-B5C1-4811-9168-74D0731EC48E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603261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496EE-C504-4F3F-8379-C201FFC48D36}" type="slidenum">
              <a:rPr lang="en-US"/>
              <a:pPr/>
              <a:t>12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34475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A41B-F86A-4287-98C3-6D33B8B91CB6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667837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04667-6EB4-4A94-9F10-B81A07EFC147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955625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9CFF-ABAB-4892-B245-95E85FE64F1B}" type="slidenum">
              <a:rPr lang="en-US"/>
              <a:pPr/>
              <a:t>15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83122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BB98D-6321-4A10-A3BF-F8C71BFC7AD3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8404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C34DC-AC8C-4806-9371-BFF4CDB53D87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933765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EF15-D6DC-4FF5-A8C3-3325D3E078B6}" type="slidenum">
              <a:rPr lang="en-US"/>
              <a:pPr/>
              <a:t>18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902215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5E44D-04FC-4763-9E36-F3270DD18F8D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230316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CCCC0-B225-4138-9B1F-DF0892292FB1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26184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60937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257DE-8A4F-483C-BCFB-2791FF21B8D7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9297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F896-BABC-4C3F-896A-3C1CFB706B2D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82776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C2A23-F2EC-4C52-B283-E7641457EDD2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78268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A79D2-2EB2-4712-BD7B-2CB9801F76FF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84599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DC8CC-A314-47F2-ABBB-3AE0D1BEA6BE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85098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0977A-1DA0-4AAD-9F3B-E6031BA7D59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22176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CC4A38C-983D-43C9-BF49-53E761FDA0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043F-B288-4B54-B66D-231F73CDE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39A8-B4AB-4D8B-9193-A54C677C4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B4924-8AD4-4E44-9807-C5A497E06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ABB53-0125-4B07-A306-77CE1E06C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EAB58-9A60-4530-A9D3-E3A9446B1D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C55A-254B-4BD6-A170-455B43478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486E3-96BD-4587-97AE-DE87455D2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F4E22-FD7E-44D3-99D5-4D8D5D6DF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C2155-490D-404F-93BB-3DBA2C089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96BB6-2AA9-4DDD-A54F-8F20DC312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78C2A28-A6EC-4615-AF2C-DB20B33035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Query/books.xml" TargetMode="External"/><Relationship Id="rId2" Type="http://schemas.openxmlformats.org/officeDocument/2006/relationships/hyperlink" Target="http://www.w3schools.com/xml/cd_catalog.x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elab.ch/xmlkurs/xpath.en.html" TargetMode="External"/><Relationship Id="rId2" Type="http://schemas.openxmlformats.org/officeDocument/2006/relationships/hyperlink" Target="http://www.bit-101.com/xpat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xml/cd_catalog.xml" TargetMode="External"/><Relationship Id="rId4" Type="http://schemas.openxmlformats.org/officeDocument/2006/relationships/hyperlink" Target="http://www.xmlme.com/XpathTool.asp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shphy.com/JSONPathOnlineEvaluator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sonpath.curiousconcep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SOA esindab ühte võimalust süsteemide integratsiooniks. </a:t>
            </a:r>
          </a:p>
          <a:p>
            <a:r>
              <a:rPr lang="et-EE" sz="2400" dirty="0"/>
              <a:t>Erinevate süsteemide kokkuühendamise võib lahendada mõne P2P lahendusega palju kiiremini. </a:t>
            </a:r>
          </a:p>
          <a:p>
            <a:r>
              <a:rPr lang="et-EE" sz="2400" dirty="0"/>
              <a:t>Samas võib minna alternatiivide puhul ka palju rohkem aega, kuna süsteemid räägivad erinevat keelt (sõnumite formaat).</a:t>
            </a:r>
          </a:p>
          <a:p>
            <a:r>
              <a:rPr lang="et-EE" sz="2400" dirty="0"/>
              <a:t>SOA kasutab sõnumivahetuses XML-i.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SOA-s püütakse teha nõrgalt seotud komponente, ehk teenuseid, mis ei tea midagi klientidest, kes neid kasutama hakkavad.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Pole alati hädavajalik.</a:t>
            </a:r>
          </a:p>
          <a:p>
            <a:r>
              <a:rPr lang="et-EE" dirty="0"/>
              <a:t>Samas, kui ühegi komponendi taaskasutus võimalust pole ega näe ka tulemas, siis on tõenäoliselt tegu üle mõeldud lahendusega ja kindlasti mitte SOA-ga.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Kattes oma süsteemi selgroo (</a:t>
            </a:r>
            <a:r>
              <a:rPr lang="et-EE" dirty="0" err="1"/>
              <a:t>mission</a:t>
            </a:r>
            <a:r>
              <a:rPr lang="et-EE" dirty="0"/>
              <a:t> </a:t>
            </a:r>
            <a:r>
              <a:rPr lang="et-EE" dirty="0" err="1"/>
              <a:t>critical</a:t>
            </a:r>
            <a:r>
              <a:rPr lang="et-EE" dirty="0"/>
              <a:t>) veebiteenustega, mis opereerivad SOA raamistikul, saad sa kergesti</a:t>
            </a:r>
          </a:p>
          <a:p>
            <a:pPr lvl="1"/>
            <a:r>
              <a:rPr lang="et-EE" sz="2800" dirty="0"/>
              <a:t>laiendatava,</a:t>
            </a:r>
          </a:p>
          <a:p>
            <a:pPr lvl="1"/>
            <a:r>
              <a:rPr lang="et-EE" sz="2800" dirty="0"/>
              <a:t>taaskasutatava ja</a:t>
            </a:r>
          </a:p>
          <a:p>
            <a:pPr lvl="1"/>
            <a:r>
              <a:rPr lang="et-EE" sz="2800" dirty="0"/>
              <a:t>asendatava lahenduse.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</a:t>
            </a:r>
            <a:r>
              <a:rPr lang="et-EE" dirty="0" smtClean="0"/>
              <a:t>turvalisus </a:t>
            </a:r>
            <a:endParaRPr lang="et-EE" dirty="0"/>
          </a:p>
          <a:p>
            <a:pPr lvl="1"/>
            <a:r>
              <a:rPr lang="et-EE" dirty="0"/>
              <a:t>Arendajad keskenduda 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(</a:t>
            </a:r>
            <a:r>
              <a:rPr lang="en-US" sz="4000" dirty="0" err="1" smtClean="0"/>
              <a:t>eXtended</a:t>
            </a:r>
            <a:r>
              <a:rPr lang="en-US" sz="4000" dirty="0" smtClean="0"/>
              <a:t> Markup Language</a:t>
            </a:r>
            <a:r>
              <a:rPr lang="et-EE" sz="4000" dirty="0" smtClean="0"/>
              <a:t>)</a:t>
            </a:r>
            <a:endParaRPr lang="en-US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2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3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 smtClean="0"/>
              <a:t>Mõisted</a:t>
            </a:r>
            <a:r>
              <a:rPr lang="et-EE" sz="2400" dirty="0"/>
              <a:t>: </a:t>
            </a:r>
            <a:r>
              <a:rPr lang="et-EE" sz="2400" dirty="0" smtClean="0"/>
              <a:t>liides, API, WS, </a:t>
            </a:r>
            <a:r>
              <a:rPr lang="et-EE" sz="2400" dirty="0"/>
              <a:t>SOA, XML, </a:t>
            </a:r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dirty="0" smtClean="0"/>
              <a:t>Kordamine</a:t>
            </a:r>
            <a:endParaRPr lang="et-EE" sz="2400" dirty="0"/>
          </a:p>
          <a:p>
            <a:r>
              <a:rPr lang="et-EE" sz="2400" dirty="0"/>
              <a:t>Veebiteenuste eelised ja puudused</a:t>
            </a:r>
          </a:p>
          <a:p>
            <a:r>
              <a:rPr lang="et-EE" sz="2400" dirty="0"/>
              <a:t>SOA</a:t>
            </a:r>
          </a:p>
          <a:p>
            <a:r>
              <a:rPr lang="et-EE" sz="2400" dirty="0" smtClean="0"/>
              <a:t>XML</a:t>
            </a:r>
          </a:p>
          <a:p>
            <a:r>
              <a:rPr lang="et-EE" sz="2400" dirty="0" smtClean="0"/>
              <a:t>JSON</a:t>
            </a:r>
            <a:endParaRPr lang="et-EE" sz="2400" dirty="0"/>
          </a:p>
          <a:p>
            <a:r>
              <a:rPr lang="et-EE" sz="2400" dirty="0" err="1"/>
              <a:t>XPath</a:t>
            </a:r>
            <a:r>
              <a:rPr lang="et-EE" sz="2400" dirty="0"/>
              <a:t> </a:t>
            </a:r>
            <a:endParaRPr lang="et-EE" sz="2400" dirty="0" smtClean="0"/>
          </a:p>
          <a:p>
            <a:r>
              <a:rPr lang="et-EE" sz="2400" dirty="0" err="1" smtClean="0"/>
              <a:t>JSONPath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hlinkClick r:id="rId2"/>
              </a:rPr>
              <a:t>http://www.w3schools.com/xml/xml_namespaces.asp</a:t>
            </a:r>
            <a:endParaRPr lang="et-EE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on päringukeel XML dokumentidest informatsiooni otsimisest nagu SQL on päringukeel andmebaasi tabelitest otsimiseks.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dirty="0" smtClean="0"/>
              <a:t> vahendeid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http://www.bit-101.com/xpath/</a:t>
            </a:r>
            <a:r>
              <a:rPr lang="et-EE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3"/>
              </a:rPr>
              <a:t>http://www.futurelab.ch/xmlkurs/xpath.en.html</a:t>
            </a:r>
            <a:endParaRPr lang="et-EE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http://www.xmlme.com/XpathTool.aspx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5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vahendid</a:t>
            </a:r>
          </a:p>
          <a:p>
            <a:pPr lvl="1"/>
            <a:r>
              <a:rPr lang="et-EE" dirty="0" smtClean="0">
                <a:hlinkClick r:id="rId3"/>
              </a:rPr>
              <a:t>http://ashphy.com/JSONPathOnlineEvaluator/</a:t>
            </a:r>
            <a:endParaRPr lang="et-EE" dirty="0" smtClean="0"/>
          </a:p>
          <a:p>
            <a:pPr lvl="1"/>
            <a:r>
              <a:rPr lang="et-EE" dirty="0" smtClean="0">
                <a:hlinkClick r:id="rId4"/>
              </a:rPr>
              <a:t>http://jsonpath.curiousconcept.com/</a:t>
            </a:r>
            <a:endParaRPr lang="et-EE" dirty="0" smtClean="0"/>
          </a:p>
          <a:p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Liides (</a:t>
            </a:r>
            <a:r>
              <a:rPr lang="et-EE" sz="2400" dirty="0" err="1"/>
              <a:t>interface</a:t>
            </a:r>
            <a:r>
              <a:rPr lang="et-EE" sz="2400" dirty="0"/>
              <a:t>)</a:t>
            </a:r>
          </a:p>
          <a:p>
            <a:r>
              <a:rPr lang="et-EE" sz="2400" dirty="0"/>
              <a:t>API (</a:t>
            </a:r>
            <a:r>
              <a:rPr lang="en-US" sz="2400" dirty="0"/>
              <a:t>application programming interface</a:t>
            </a:r>
            <a:r>
              <a:rPr lang="et-EE" sz="2400" dirty="0"/>
              <a:t>)</a:t>
            </a:r>
          </a:p>
          <a:p>
            <a:r>
              <a:rPr lang="et-EE" sz="2400" dirty="0"/>
              <a:t>WS (</a:t>
            </a:r>
            <a:r>
              <a:rPr lang="et-EE" sz="2400" dirty="0" err="1"/>
              <a:t>web</a:t>
            </a:r>
            <a:r>
              <a:rPr lang="et-EE" sz="2400" dirty="0"/>
              <a:t> </a:t>
            </a:r>
            <a:r>
              <a:rPr lang="et-EE" sz="2400" dirty="0" err="1"/>
              <a:t>service</a:t>
            </a:r>
            <a:r>
              <a:rPr lang="et-EE" sz="2400" dirty="0"/>
              <a:t>)</a:t>
            </a:r>
          </a:p>
          <a:p>
            <a:r>
              <a:rPr lang="et-EE" sz="2400" dirty="0"/>
              <a:t>SOA (</a:t>
            </a:r>
            <a:r>
              <a:rPr lang="et-EE" sz="2400" dirty="0" err="1"/>
              <a:t>service</a:t>
            </a:r>
            <a:r>
              <a:rPr lang="et-EE" sz="2400" dirty="0"/>
              <a:t> </a:t>
            </a:r>
            <a:r>
              <a:rPr lang="et-EE" sz="2400" dirty="0" err="1"/>
              <a:t>oriented</a:t>
            </a:r>
            <a:r>
              <a:rPr lang="et-EE" sz="2400" dirty="0"/>
              <a:t> </a:t>
            </a:r>
            <a:r>
              <a:rPr lang="et-EE" sz="2400" dirty="0" err="1"/>
              <a:t>architecture</a:t>
            </a:r>
            <a:r>
              <a:rPr lang="et-EE" sz="2400" dirty="0"/>
              <a:t>)</a:t>
            </a:r>
          </a:p>
          <a:p>
            <a:r>
              <a:rPr lang="et-EE" sz="2400" dirty="0"/>
              <a:t>XML (e</a:t>
            </a:r>
            <a:r>
              <a:rPr lang="en-US" sz="2400" dirty="0" err="1"/>
              <a:t>xtensible</a:t>
            </a:r>
            <a:r>
              <a:rPr lang="en-US" sz="2400" dirty="0"/>
              <a:t> </a:t>
            </a:r>
            <a:r>
              <a:rPr lang="et-EE" sz="2400" dirty="0"/>
              <a:t>m</a:t>
            </a:r>
            <a:r>
              <a:rPr lang="en-US" sz="2400" dirty="0" err="1"/>
              <a:t>arkup</a:t>
            </a:r>
            <a:r>
              <a:rPr lang="en-US" sz="2400" dirty="0"/>
              <a:t> </a:t>
            </a:r>
            <a:r>
              <a:rPr lang="et-EE" sz="2400" dirty="0"/>
              <a:t>l</a:t>
            </a:r>
            <a:r>
              <a:rPr lang="en-US" sz="2400" dirty="0" err="1"/>
              <a:t>anguage</a:t>
            </a:r>
            <a:r>
              <a:rPr lang="et-EE" sz="2400" dirty="0" smtClean="0"/>
              <a:t>)</a:t>
            </a:r>
          </a:p>
          <a:p>
            <a:r>
              <a:rPr lang="et-EE" sz="2400" dirty="0" smtClean="0"/>
              <a:t>JSON (</a:t>
            </a:r>
            <a:r>
              <a:rPr lang="et-EE" sz="2400" dirty="0" err="1" smtClean="0"/>
              <a:t>JavaScript</a:t>
            </a:r>
            <a:r>
              <a:rPr lang="et-EE" sz="2400" dirty="0" smtClean="0"/>
              <a:t> </a:t>
            </a:r>
            <a:r>
              <a:rPr lang="et-EE" sz="2400" dirty="0" err="1" smtClean="0"/>
              <a:t>Object</a:t>
            </a:r>
            <a:r>
              <a:rPr lang="et-EE" sz="2400" dirty="0" smtClean="0"/>
              <a:t> </a:t>
            </a:r>
            <a:r>
              <a:rPr lang="et-EE" sz="2400" dirty="0" err="1" smtClean="0"/>
              <a:t>Notation</a:t>
            </a:r>
            <a:r>
              <a:rPr lang="et-EE" sz="2400" dirty="0" smtClean="0"/>
              <a:t>)</a:t>
            </a:r>
            <a:endParaRPr lang="et-EE" sz="2400" dirty="0"/>
          </a:p>
          <a:p>
            <a:r>
              <a:rPr lang="et-EE" sz="2400" dirty="0" err="1"/>
              <a:t>XPath</a:t>
            </a:r>
            <a:r>
              <a:rPr lang="et-EE" sz="2400" dirty="0"/>
              <a:t> (XML </a:t>
            </a:r>
            <a:r>
              <a:rPr lang="et-EE" sz="2400" dirty="0" err="1"/>
              <a:t>path</a:t>
            </a:r>
            <a:r>
              <a:rPr lang="et-EE" sz="2400" dirty="0"/>
              <a:t> </a:t>
            </a:r>
            <a:r>
              <a:rPr lang="et-EE" sz="2400" dirty="0" err="1"/>
              <a:t>language</a:t>
            </a:r>
            <a:r>
              <a:rPr lang="et-EE" sz="2400" dirty="0" smtClean="0"/>
              <a:t>)</a:t>
            </a:r>
          </a:p>
          <a:p>
            <a:r>
              <a:rPr lang="et-EE" sz="2400" dirty="0" err="1" smtClean="0"/>
              <a:t>JSONPath</a:t>
            </a:r>
            <a:r>
              <a:rPr lang="et-EE" sz="2400" dirty="0" smtClean="0"/>
              <a:t> </a:t>
            </a:r>
            <a:r>
              <a:rPr lang="et-EE" sz="2400" dirty="0" smtClean="0"/>
              <a:t>(JSON </a:t>
            </a:r>
            <a:r>
              <a:rPr lang="et-EE" sz="2400" dirty="0" err="1" smtClean="0"/>
              <a:t>path</a:t>
            </a:r>
            <a:r>
              <a:rPr lang="et-EE" sz="2400" dirty="0" smtClean="0"/>
              <a:t> </a:t>
            </a:r>
            <a:r>
              <a:rPr lang="et-EE" sz="2400" dirty="0" err="1" smtClean="0"/>
              <a:t>language</a:t>
            </a:r>
            <a:r>
              <a:rPr lang="et-EE" sz="2400" dirty="0" smtClean="0"/>
              <a:t>)</a:t>
            </a:r>
            <a:endParaRPr lang="et-EE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Kordamine: 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Veebiteenust kutsutakse välja mingis kindlas formaadis sõnumiga (nt. SOAP) ja vastus saadakse samuti selles formaadis.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eeliseid annavad veebiteenused?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Erinevad platvormid ja programmeerimiskeeled</a:t>
            </a:r>
          </a:p>
          <a:p>
            <a:r>
              <a:rPr lang="et-EE"/>
              <a:t>Erinevad kasutajaliidesed ühel kesksüsteemil</a:t>
            </a:r>
          </a:p>
          <a:p>
            <a:r>
              <a:rPr lang="et-EE"/>
              <a:t>Erinevad organisatsioonid</a:t>
            </a:r>
          </a:p>
          <a:p>
            <a:r>
              <a:rPr lang="et-EE"/>
              <a:t>Varjatud realisatsioon</a:t>
            </a:r>
          </a:p>
          <a:p>
            <a:r>
              <a:rPr lang="et-EE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Erinevate platvormide rakenduste koostöö võimaldamine</a:t>
            </a:r>
          </a:p>
          <a:p>
            <a:r>
              <a:rPr lang="et-EE" sz="2400" dirty="0"/>
              <a:t>Teksti põhised ja avatud standardid on arendajale arusaadavad</a:t>
            </a:r>
          </a:p>
          <a:p>
            <a:r>
              <a:rPr lang="et-EE" sz="2400" dirty="0"/>
              <a:t>Annavad võimaluse erinevate ettevõtete erinevas kohas asuvaid rakendusi ja teenuseid integreerida üheks uueks teenuseks</a:t>
            </a:r>
          </a:p>
          <a:p>
            <a:r>
              <a:rPr lang="et-EE" sz="2400" dirty="0"/>
              <a:t>Veebiteenuste taaskasutamise võimalus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2550</TotalTime>
  <Words>618</Words>
  <Application>Microsoft Office PowerPoint</Application>
  <PresentationFormat>On-screen Show (4:3)</PresentationFormat>
  <Paragraphs>161</Paragraphs>
  <Slides>25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Capsules</vt:lpstr>
      <vt:lpstr>IDU0075 Veebiteenused </vt:lpstr>
      <vt:lpstr>Täna kavas</vt:lpstr>
      <vt:lpstr>Mõned mõisted ja lühendid</vt:lpstr>
      <vt:lpstr>Kordamine: Mis on veebiteenus?</vt:lpstr>
      <vt:lpstr>Veebiteenus</vt:lpstr>
      <vt:lpstr>Mis eeliseid annavad veebiteenused?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XML (eXtended Markup Language)</vt:lpstr>
      <vt:lpstr>XML namespaces</vt:lpstr>
      <vt:lpstr>XPath</vt:lpstr>
      <vt:lpstr>XPATH</vt:lpstr>
      <vt:lpstr>XPATH’i näited</vt:lpstr>
      <vt:lpstr>JSON (JavaScript Object Notation)</vt:lpstr>
      <vt:lpstr>JSONPath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137</cp:revision>
  <cp:lastPrinted>1601-01-01T00:00:00Z</cp:lastPrinted>
  <dcterms:created xsi:type="dcterms:W3CDTF">1601-01-01T00:00:00Z</dcterms:created>
  <dcterms:modified xsi:type="dcterms:W3CDTF">2014-09-08T14:35:48Z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