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08" autoAdjust="0"/>
    <p:restoredTop sz="94660"/>
  </p:normalViewPr>
  <p:slideViewPr>
    <p:cSldViewPr>
      <p:cViewPr varScale="1">
        <p:scale>
          <a:sx n="111" d="100"/>
          <a:sy n="111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D51FB5D-BA9C-4EC0-8D3B-592A41759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1573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8B0C05-5CD3-4629-9238-D6330C982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F8CB4BBB-2F56-4958-8A2C-248EAB105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oapui.com/Functional-Testing/getting-started-with-assertions.html" TargetMode="External"/><Relationship Id="rId2" Type="http://schemas.openxmlformats.org/officeDocument/2006/relationships/hyperlink" Target="http://www.soapui.org/Functional-Testing/structuring-and-running-tests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oapui.org/Functional-Testing/functional-testing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webservices/tempconvert.asmx?WSD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196975"/>
            <a:ext cx="7772400" cy="1933575"/>
          </a:xfrm>
        </p:spPr>
        <p:txBody>
          <a:bodyPr/>
          <a:lstStyle/>
          <a:p>
            <a:pPr eaLnBrk="1" hangingPunct="1"/>
            <a:r>
              <a:rPr lang="et-EE" sz="4000" smtClean="0">
                <a:latin typeface="Arial" charset="0"/>
                <a:cs typeface="Arial" charset="0"/>
              </a:rPr>
              <a:t>Veebiteenuse testimine</a:t>
            </a:r>
            <a:br>
              <a:rPr lang="et-EE" sz="4000" smtClean="0">
                <a:latin typeface="Arial" charset="0"/>
                <a:cs typeface="Arial" charset="0"/>
              </a:rPr>
            </a:br>
            <a:endParaRPr lang="en-US" sz="4000" smtClean="0">
              <a:latin typeface="Arial" charset="0"/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>
                <a:latin typeface="Arial" charset="0"/>
                <a:cs typeface="Arial" charset="0"/>
              </a:rPr>
              <a:t>Õpetused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2"/>
              </a:rPr>
              <a:t>http://www.soapui.org/Functional-Testing/structuring-and-running-tests.html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3"/>
              </a:rPr>
              <a:t>http://soapui.com/Functional-Testing/getting-started-with-assertions.html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smtClean="0">
                <a:latin typeface="Arial" charset="0"/>
                <a:cs typeface="Arial" charset="0"/>
                <a:hlinkClick r:id="rId4"/>
              </a:rPr>
              <a:t>http://www.soapui.org/Functional-Testing/functional-testing.html</a:t>
            </a:r>
            <a:endParaRPr lang="et-EE" smtClean="0">
              <a:latin typeface="Arial" charset="0"/>
              <a:cs typeface="Arial" charset="0"/>
            </a:endParaRPr>
          </a:p>
          <a:p>
            <a:pPr eaLnBrk="1" hangingPunct="1"/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>
                <a:latin typeface="Arial" charset="0"/>
                <a:cs typeface="Arial" charset="0"/>
              </a:rPr>
              <a:t>Ülesanne 1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dirty="0" smtClean="0">
                <a:latin typeface="Arial" charset="0"/>
                <a:cs typeface="Arial" charset="0"/>
              </a:rPr>
              <a:t>Kirjutage </a:t>
            </a:r>
            <a:r>
              <a:rPr lang="et-EE" dirty="0" err="1" smtClean="0">
                <a:latin typeface="Arial" charset="0"/>
                <a:cs typeface="Arial" charset="0"/>
              </a:rPr>
              <a:t>soapUI’ga</a:t>
            </a:r>
            <a:r>
              <a:rPr lang="et-EE" dirty="0" smtClean="0">
                <a:latin typeface="Arial" charset="0"/>
                <a:cs typeface="Arial" charset="0"/>
              </a:rPr>
              <a:t> temperatuuri konverteerimise teenuse (</a:t>
            </a:r>
            <a:r>
              <a:rPr lang="en-US" dirty="0" smtClean="0">
                <a:latin typeface="Arial" charset="0"/>
                <a:cs typeface="Arial" charset="0"/>
                <a:hlinkClick r:id="rId2"/>
              </a:rPr>
              <a:t>http://www.w3schools.com/webservices/tempconvert.asmx?WSDL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et-EE" dirty="0" smtClean="0">
                <a:latin typeface="Arial" charset="0"/>
                <a:cs typeface="Arial" charset="0"/>
              </a:rPr>
              <a:t>) </a:t>
            </a:r>
            <a:r>
              <a:rPr lang="et-EE" b="1" dirty="0" smtClean="0">
                <a:latin typeface="Arial" charset="0"/>
                <a:cs typeface="Arial" charset="0"/>
              </a:rPr>
              <a:t>mõlemale</a:t>
            </a:r>
            <a:r>
              <a:rPr lang="et-EE" dirty="0" smtClean="0">
                <a:latin typeface="Arial" charset="0"/>
                <a:cs typeface="Arial" charset="0"/>
              </a:rPr>
              <a:t> operatsioonile üks </a:t>
            </a:r>
            <a:r>
              <a:rPr lang="et-EE" dirty="0" err="1" smtClean="0">
                <a:latin typeface="Arial" charset="0"/>
                <a:cs typeface="Arial" charset="0"/>
              </a:rPr>
              <a:t>testcase</a:t>
            </a:r>
            <a:r>
              <a:rPr lang="et-EE" dirty="0" smtClean="0">
                <a:latin typeface="Arial" charset="0"/>
                <a:cs typeface="Arial" charset="0"/>
              </a:rPr>
              <a:t> ühe </a:t>
            </a:r>
            <a:r>
              <a:rPr lang="et-EE" dirty="0" err="1" smtClean="0">
                <a:latin typeface="Arial" charset="0"/>
                <a:cs typeface="Arial" charset="0"/>
              </a:rPr>
              <a:t>step’iga</a:t>
            </a:r>
            <a:r>
              <a:rPr lang="et-EE" dirty="0" smtClean="0">
                <a:latin typeface="Arial" charset="0"/>
                <a:cs typeface="Arial" charset="0"/>
              </a:rPr>
              <a:t>, mis kontrolliks, kas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800" dirty="0" smtClean="0">
                <a:latin typeface="Arial" charset="0"/>
                <a:cs typeface="Arial" charset="0"/>
              </a:rPr>
              <a:t>tegu on SOAP </a:t>
            </a:r>
            <a:r>
              <a:rPr lang="et-EE" sz="2800" dirty="0" err="1" smtClean="0">
                <a:latin typeface="Arial" charset="0"/>
                <a:cs typeface="Arial" charset="0"/>
              </a:rPr>
              <a:t>responsega</a:t>
            </a:r>
            <a:endParaRPr lang="et-EE" sz="2800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t-EE" sz="2800" dirty="0" smtClean="0">
                <a:latin typeface="Arial" charset="0"/>
                <a:cs typeface="Arial" charset="0"/>
              </a:rPr>
              <a:t>pole tegemist SOAP </a:t>
            </a:r>
            <a:r>
              <a:rPr lang="et-EE" sz="2800" dirty="0" err="1" smtClean="0">
                <a:latin typeface="Arial" charset="0"/>
                <a:cs typeface="Arial" charset="0"/>
              </a:rPr>
              <a:t>fault’ga</a:t>
            </a:r>
            <a:endParaRPr lang="et-EE" sz="2800" dirty="0" smtClean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t-EE" sz="2800" dirty="0" err="1" smtClean="0">
                <a:latin typeface="Arial" charset="0"/>
                <a:cs typeface="Arial" charset="0"/>
              </a:rPr>
              <a:t>responses</a:t>
            </a:r>
            <a:r>
              <a:rPr lang="et-EE" sz="2800" dirty="0" smtClean="0">
                <a:latin typeface="Arial" charset="0"/>
                <a:cs typeface="Arial" charset="0"/>
              </a:rPr>
              <a:t> eksisteerib element nimega </a:t>
            </a:r>
            <a:r>
              <a:rPr lang="en-US" sz="2800" b="1" dirty="0" err="1" smtClean="0">
                <a:latin typeface="Arial" charset="0"/>
                <a:cs typeface="Arial" charset="0"/>
              </a:rPr>
              <a:t>CelsiusToFahrenheitResult</a:t>
            </a:r>
            <a:endParaRPr lang="et-EE" sz="2800" b="1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t-EE" sz="3300" b="1" dirty="0" smtClean="0">
                <a:latin typeface="Arial" charset="0"/>
                <a:cs typeface="Arial" charset="0"/>
              </a:rPr>
              <a:t>0.5</a:t>
            </a:r>
            <a:r>
              <a:rPr lang="et-EE" sz="3300" b="1" dirty="0" smtClean="0">
                <a:latin typeface="Arial" charset="0"/>
                <a:cs typeface="Arial" charset="0"/>
              </a:rPr>
              <a:t> punkti</a:t>
            </a:r>
            <a:endParaRPr lang="et-EE" sz="33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Ülesanne 2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t-EE" dirty="0" smtClean="0">
                <a:latin typeface="Arial" charset="0"/>
                <a:cs typeface="Arial" charset="0"/>
              </a:rPr>
              <a:t>1. Parandage ülesandes 1 loodud </a:t>
            </a:r>
            <a:r>
              <a:rPr lang="et-EE" dirty="0" err="1" smtClean="0">
                <a:latin typeface="Arial" charset="0"/>
                <a:cs typeface="Arial" charset="0"/>
              </a:rPr>
              <a:t>TestSuite</a:t>
            </a:r>
            <a:r>
              <a:rPr lang="et-EE" dirty="0" smtClean="0">
                <a:latin typeface="Arial" charset="0"/>
                <a:cs typeface="Arial" charset="0"/>
              </a:rPr>
              <a:t> nii, et ta oleks korrektne.</a:t>
            </a: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</a:rPr>
              <a:t>2. Lisage ülesandes 1 loodud </a:t>
            </a:r>
            <a:r>
              <a:rPr lang="et-EE" dirty="0" err="1" smtClean="0">
                <a:latin typeface="Arial" charset="0"/>
                <a:cs typeface="Arial" charset="0"/>
              </a:rPr>
              <a:t>TestSuite</a:t>
            </a:r>
            <a:r>
              <a:rPr lang="et-EE" dirty="0" smtClean="0">
                <a:latin typeface="Arial" charset="0"/>
                <a:cs typeface="Arial" charset="0"/>
              </a:rPr>
              <a:t>-i üks </a:t>
            </a:r>
            <a:r>
              <a:rPr lang="et-EE" dirty="0" err="1" smtClean="0">
                <a:latin typeface="Arial" charset="0"/>
                <a:cs typeface="Arial" charset="0"/>
              </a:rPr>
              <a:t>testcase</a:t>
            </a:r>
            <a:r>
              <a:rPr lang="et-EE" dirty="0" smtClean="0">
                <a:latin typeface="Arial" charset="0"/>
                <a:cs typeface="Arial" charset="0"/>
              </a:rPr>
              <a:t> </a:t>
            </a:r>
            <a:r>
              <a:rPr lang="et-EE" dirty="0" err="1" smtClean="0">
                <a:latin typeface="Arial" charset="0"/>
                <a:cs typeface="Arial" charset="0"/>
              </a:rPr>
              <a:t>CelsiusToFahrenheit</a:t>
            </a:r>
            <a:r>
              <a:rPr lang="et-EE" dirty="0" smtClean="0">
                <a:latin typeface="Arial" charset="0"/>
                <a:cs typeface="Arial" charset="0"/>
              </a:rPr>
              <a:t> järgnevate kontrollidega: </a:t>
            </a:r>
          </a:p>
          <a:p>
            <a:pPr lvl="1" eaLnBrk="1" hangingPunct="1"/>
            <a:r>
              <a:rPr lang="et-EE" sz="2800" dirty="0" err="1" smtClean="0">
                <a:latin typeface="Arial" charset="0"/>
                <a:cs typeface="Arial" charset="0"/>
              </a:rPr>
              <a:t>Schema</a:t>
            </a:r>
            <a:r>
              <a:rPr lang="et-EE" sz="2800" dirty="0" smtClean="0">
                <a:latin typeface="Arial" charset="0"/>
                <a:cs typeface="Arial" charset="0"/>
              </a:rPr>
              <a:t> valideerub</a:t>
            </a:r>
          </a:p>
          <a:p>
            <a:pPr lvl="1" eaLnBrk="1" hangingPunct="1"/>
            <a:r>
              <a:rPr lang="et-EE" sz="2800" dirty="0" err="1" smtClean="0">
                <a:latin typeface="Arial" charset="0"/>
                <a:cs typeface="Arial" charset="0"/>
              </a:rPr>
              <a:t>Celcius</a:t>
            </a:r>
            <a:r>
              <a:rPr lang="et-EE" sz="2800" dirty="0" smtClean="0">
                <a:latin typeface="Arial" charset="0"/>
                <a:cs typeface="Arial" charset="0"/>
              </a:rPr>
              <a:t> 21 korral annab tulemuseks </a:t>
            </a:r>
            <a:r>
              <a:rPr lang="en-US" sz="2800" dirty="0" err="1" smtClean="0">
                <a:latin typeface="Arial" charset="0"/>
                <a:cs typeface="Arial" charset="0"/>
              </a:rPr>
              <a:t>CelsiusToFahrenheitResult</a:t>
            </a:r>
            <a:r>
              <a:rPr lang="et-EE" sz="2800" dirty="0" smtClean="0">
                <a:latin typeface="Arial" charset="0"/>
                <a:cs typeface="Arial" charset="0"/>
              </a:rPr>
              <a:t> 69.8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r>
              <a:rPr lang="et-EE" b="1" dirty="0" smtClean="0">
                <a:latin typeface="Arial" charset="0"/>
                <a:cs typeface="Arial" charset="0"/>
              </a:rPr>
              <a:t>0.5 punkti</a:t>
            </a:r>
            <a:endParaRPr lang="et-EE" b="1" dirty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Ülesanne 3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dirty="0" smtClean="0">
                <a:latin typeface="Arial" charset="0"/>
                <a:cs typeface="Arial" charset="0"/>
              </a:rPr>
              <a:t>Mõelda välja veebiteenus </a:t>
            </a:r>
            <a:r>
              <a:rPr lang="et-EE" b="1" dirty="0" smtClean="0">
                <a:latin typeface="Arial" charset="0"/>
                <a:cs typeface="Arial" charset="0"/>
              </a:rPr>
              <a:t>2</a:t>
            </a:r>
            <a:r>
              <a:rPr lang="et-EE" dirty="0" smtClean="0">
                <a:latin typeface="Arial" charset="0"/>
                <a:cs typeface="Arial" charset="0"/>
              </a:rPr>
              <a:t> operatsiooniga ja kirjeldage seda teenust WSDL-</a:t>
            </a:r>
            <a:r>
              <a:rPr lang="et-EE" dirty="0" err="1" smtClean="0">
                <a:latin typeface="Arial" charset="0"/>
                <a:cs typeface="Arial" charset="0"/>
              </a:rPr>
              <a:t>ga</a:t>
            </a:r>
            <a:r>
              <a:rPr lang="et-EE" dirty="0" smtClean="0">
                <a:latin typeface="Arial" charset="0"/>
                <a:cs typeface="Arial" charset="0"/>
              </a:rPr>
              <a:t>.</a:t>
            </a:r>
          </a:p>
          <a:p>
            <a:r>
              <a:rPr lang="et-EE" dirty="0" smtClean="0">
                <a:latin typeface="Arial" charset="0"/>
                <a:cs typeface="Arial" charset="0"/>
              </a:rPr>
              <a:t>Nõuded:</a:t>
            </a:r>
          </a:p>
          <a:p>
            <a:pPr lvl="1"/>
            <a:r>
              <a:rPr lang="et-EE" dirty="0" smtClean="0">
                <a:latin typeface="Arial" charset="0"/>
                <a:cs typeface="Arial" charset="0"/>
              </a:rPr>
              <a:t>Ühes </a:t>
            </a:r>
            <a:r>
              <a:rPr lang="et-EE" b="1" dirty="0" err="1" smtClean="0">
                <a:latin typeface="Arial" charset="0"/>
                <a:cs typeface="Arial" charset="0"/>
              </a:rPr>
              <a:t>request</a:t>
            </a:r>
            <a:r>
              <a:rPr lang="et-EE" dirty="0" smtClean="0">
                <a:latin typeface="Arial" charset="0"/>
                <a:cs typeface="Arial" charset="0"/>
              </a:rPr>
              <a:t>-s on kasutatud vähemalt ühte valikulist (</a:t>
            </a:r>
            <a:r>
              <a:rPr lang="et-EE" dirty="0" err="1" smtClean="0">
                <a:latin typeface="Arial" charset="0"/>
                <a:cs typeface="Arial" charset="0"/>
              </a:rPr>
              <a:t>optional</a:t>
            </a:r>
            <a:r>
              <a:rPr lang="et-EE" dirty="0" smtClean="0">
                <a:latin typeface="Arial" charset="0"/>
                <a:cs typeface="Arial" charset="0"/>
              </a:rPr>
              <a:t>) elementi ja andmetüüpe </a:t>
            </a:r>
            <a:r>
              <a:rPr lang="et-EE" dirty="0" err="1" smtClean="0">
                <a:latin typeface="Arial" charset="0"/>
                <a:cs typeface="Arial" charset="0"/>
              </a:rPr>
              <a:t>integer</a:t>
            </a:r>
            <a:r>
              <a:rPr lang="et-EE" dirty="0" smtClean="0">
                <a:latin typeface="Arial" charset="0"/>
                <a:cs typeface="Arial" charset="0"/>
              </a:rPr>
              <a:t>, </a:t>
            </a:r>
            <a:r>
              <a:rPr lang="et-EE" dirty="0" err="1" smtClean="0">
                <a:latin typeface="Arial" charset="0"/>
                <a:cs typeface="Arial" charset="0"/>
              </a:rPr>
              <a:t>date</a:t>
            </a:r>
            <a:r>
              <a:rPr lang="et-EE" dirty="0" smtClean="0">
                <a:latin typeface="Arial" charset="0"/>
                <a:cs typeface="Arial" charset="0"/>
              </a:rPr>
              <a:t>, string.</a:t>
            </a:r>
          </a:p>
          <a:p>
            <a:pPr lvl="1"/>
            <a:r>
              <a:rPr lang="et-EE" dirty="0" smtClean="0">
                <a:latin typeface="Arial" charset="0"/>
                <a:cs typeface="Arial" charset="0"/>
              </a:rPr>
              <a:t>Ühes </a:t>
            </a:r>
            <a:r>
              <a:rPr lang="et-EE" b="1" dirty="0" err="1" smtClean="0">
                <a:latin typeface="Arial" charset="0"/>
                <a:cs typeface="Arial" charset="0"/>
              </a:rPr>
              <a:t>response</a:t>
            </a:r>
            <a:r>
              <a:rPr lang="et-EE" dirty="0" smtClean="0">
                <a:latin typeface="Arial" charset="0"/>
                <a:cs typeface="Arial" charset="0"/>
              </a:rPr>
              <a:t>-s on lubatud tagastada rohkem kui üks element. Üks alamelement on valikuline (</a:t>
            </a:r>
            <a:r>
              <a:rPr lang="et-EE" dirty="0" err="1" smtClean="0">
                <a:latin typeface="Arial" charset="0"/>
                <a:cs typeface="Arial" charset="0"/>
              </a:rPr>
              <a:t>choice</a:t>
            </a:r>
            <a:r>
              <a:rPr lang="et-EE" dirty="0" smtClean="0">
                <a:latin typeface="Arial" charset="0"/>
                <a:cs typeface="Arial" charset="0"/>
              </a:rPr>
              <a:t>).</a:t>
            </a:r>
          </a:p>
          <a:p>
            <a:r>
              <a:rPr lang="et-EE" b="1" dirty="0" smtClean="0">
                <a:latin typeface="Arial" charset="0"/>
                <a:cs typeface="Arial" charset="0"/>
              </a:rPr>
              <a:t>0.5</a:t>
            </a:r>
            <a:r>
              <a:rPr lang="et-EE" b="1" dirty="0" smtClean="0">
                <a:latin typeface="Arial" charset="0"/>
                <a:cs typeface="Arial" charset="0"/>
              </a:rPr>
              <a:t> punkti</a:t>
            </a:r>
            <a:endParaRPr lang="et-EE" b="1" dirty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t-EE" smtClean="0">
                <a:latin typeface="Arial" charset="0"/>
                <a:cs typeface="Arial" charset="0"/>
              </a:rPr>
              <a:t>Ülesanne 4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dirty="0" smtClean="0">
                <a:latin typeface="Arial" charset="0"/>
                <a:cs typeface="Arial" charset="0"/>
              </a:rPr>
              <a:t>Looge ülesande 3 WSDL-i põhjal simulatsioon (</a:t>
            </a:r>
            <a:r>
              <a:rPr lang="et-EE" dirty="0" err="1" smtClean="0">
                <a:latin typeface="Arial" charset="0"/>
                <a:cs typeface="Arial" charset="0"/>
              </a:rPr>
              <a:t>Mock</a:t>
            </a:r>
            <a:r>
              <a:rPr lang="et-EE" dirty="0" smtClean="0">
                <a:latin typeface="Arial" charset="0"/>
                <a:cs typeface="Arial" charset="0"/>
              </a:rPr>
              <a:t>) ja testige, kas mõlema operatsiooni vastused vastavad </a:t>
            </a:r>
            <a:r>
              <a:rPr lang="et-EE" dirty="0" err="1" smtClean="0">
                <a:latin typeface="Arial" charset="0"/>
                <a:cs typeface="Arial" charset="0"/>
              </a:rPr>
              <a:t>schemale</a:t>
            </a:r>
            <a:r>
              <a:rPr lang="et-EE" dirty="0" smtClean="0">
                <a:latin typeface="Arial" charset="0"/>
                <a:cs typeface="Arial" charset="0"/>
              </a:rPr>
              <a:t>. </a:t>
            </a:r>
          </a:p>
          <a:p>
            <a:r>
              <a:rPr lang="et-EE" b="1" dirty="0" smtClean="0">
                <a:latin typeface="Arial" charset="0"/>
                <a:cs typeface="Arial" charset="0"/>
              </a:rPr>
              <a:t>0.5</a:t>
            </a:r>
            <a:r>
              <a:rPr lang="et-EE" b="1" dirty="0" smtClean="0">
                <a:latin typeface="Arial" charset="0"/>
                <a:cs typeface="Arial" charset="0"/>
              </a:rPr>
              <a:t> punkti</a:t>
            </a:r>
            <a:endParaRPr lang="et-EE" b="1" dirty="0">
              <a:latin typeface="Arial" charset="0"/>
              <a:cs typeface="Arial" charset="0"/>
            </a:endParaRPr>
          </a:p>
          <a:p>
            <a:r>
              <a:rPr lang="et-EE" dirty="0" smtClean="0">
                <a:latin typeface="Arial" charset="0"/>
                <a:cs typeface="Arial" charset="0"/>
              </a:rPr>
              <a:t> 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2_Watermar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8103</TotalTime>
  <Words>167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2_Watermark</vt:lpstr>
      <vt:lpstr>Veebiteenuse testimine </vt:lpstr>
      <vt:lpstr>Õpetused</vt:lpstr>
      <vt:lpstr>Ülesanne 1</vt:lpstr>
      <vt:lpstr>Ülesanne 2</vt:lpstr>
      <vt:lpstr>Ülesanne 3</vt:lpstr>
      <vt:lpstr>Ülesanne 4</vt:lpstr>
    </vt:vector>
  </TitlesOfParts>
  <Company>Kodune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Department of Informatics</cp:lastModifiedBy>
  <cp:revision>136</cp:revision>
  <dcterms:created xsi:type="dcterms:W3CDTF">2008-09-03T07:00:13Z</dcterms:created>
  <dcterms:modified xsi:type="dcterms:W3CDTF">2014-10-13T14:39:07Z</dcterms:modified>
</cp:coreProperties>
</file>