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7" r:id="rId3"/>
    <p:sldId id="267" r:id="rId4"/>
    <p:sldId id="265" r:id="rId5"/>
    <p:sldId id="276" r:id="rId6"/>
    <p:sldId id="275" r:id="rId7"/>
    <p:sldId id="27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0" autoAdjust="0"/>
    <p:restoredTop sz="94660"/>
  </p:normalViewPr>
  <p:slideViewPr>
    <p:cSldViewPr>
      <p:cViewPr varScale="1">
        <p:scale>
          <a:sx n="84" d="100"/>
          <a:sy n="84" d="100"/>
        </p:scale>
        <p:origin x="14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43B44F-DA03-4218-902F-2148746D3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45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77A0289-B570-4A62-B5DA-8EB90689A66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t-EE" smtClean="0"/>
          </a:p>
        </p:txBody>
      </p:sp>
    </p:spTree>
    <p:extLst>
      <p:ext uri="{BB962C8B-B14F-4D97-AF65-F5344CB8AC3E}">
        <p14:creationId xmlns:p14="http://schemas.microsoft.com/office/powerpoint/2010/main" val="147069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B2358-17A4-4CD3-A511-3CF45789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2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E02B7-7C6E-4878-943A-05AD38695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194E2-81F3-41AA-9446-ABB5456C8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0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CE5F0-5E84-45B0-9771-9D4897AEF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761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ED269-DF67-4516-85D2-83F3715B0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00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54C5-3887-4064-B0FC-ADF7C787E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7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5099F-A45F-41D7-8CFF-EBEAC2876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7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38675-26BE-4A4F-B2B8-760E7094E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6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2125F-F7E2-4331-A91A-B806B30DD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2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25EF2-9004-4FA6-A4F9-46982B32C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9CFEB-440C-498C-B5EB-3DEF81AB38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0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6E9F71-85C6-4D31-B574-761866AD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:8080/WS/OIS?WSDL" TargetMode="External"/><Relationship Id="rId2" Type="http://schemas.openxmlformats.org/officeDocument/2006/relationships/hyperlink" Target="http://localhost:8080/WS/OI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t-EE" b="1" smtClean="0"/>
              <a:t>Java API for XML Web Service</a:t>
            </a:r>
            <a:r>
              <a:rPr lang="en-US" smtClean="0"/>
              <a:t> (</a:t>
            </a:r>
            <a:r>
              <a:rPr lang="et-EE" b="1" smtClean="0"/>
              <a:t>JAX-WS</a:t>
            </a:r>
            <a:r>
              <a:rPr lang="en-US" smtClean="0"/>
              <a:t>) </a:t>
            </a:r>
            <a:r>
              <a:rPr lang="et-EE" sz="4000" smtClean="0"/>
              <a:t/>
            </a:r>
            <a:br>
              <a:rPr lang="et-EE" sz="4000" smtClean="0"/>
            </a:br>
            <a:endParaRPr lang="en-US" sz="40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eaLnBrk="1" hangingPunct="1"/>
            <a:endParaRPr 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1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Luua seniste loengute ja harjutustundide põhjal valikvastustega ülesanne, mis teie arvates sobiks antud aine testi.</a:t>
            </a:r>
          </a:p>
          <a:p>
            <a:endParaRPr lang="et-EE" dirty="0" smtClean="0"/>
          </a:p>
          <a:p>
            <a:r>
              <a:rPr lang="et-EE" dirty="0" smtClean="0"/>
              <a:t>Küsimused, koos valikute ja õige vastusega </a:t>
            </a:r>
            <a:r>
              <a:rPr lang="et-EE" smtClean="0"/>
              <a:t>palun </a:t>
            </a:r>
            <a:r>
              <a:rPr lang="et-EE" smtClean="0"/>
              <a:t>saatke </a:t>
            </a:r>
            <a:r>
              <a:rPr lang="et-EE" dirty="0" smtClean="0"/>
              <a:t>õppejõu poolt määratud aadressile.</a:t>
            </a:r>
          </a:p>
          <a:p>
            <a:r>
              <a:rPr lang="et-EE" dirty="0" smtClean="0"/>
              <a:t>0.5 punkti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JAX-WS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2800" b="1" smtClean="0"/>
              <a:t>JAX-WS on kõrgtaseme API veebiteenuste pakkumiseks ja tarbimiseks. </a:t>
            </a:r>
            <a:endParaRPr lang="et-EE" b="1" smtClean="0"/>
          </a:p>
          <a:p>
            <a:pPr>
              <a:lnSpc>
                <a:spcPct val="80000"/>
              </a:lnSpc>
            </a:pPr>
            <a:r>
              <a:rPr lang="et-EE" b="1" smtClean="0"/>
              <a:t>Vaatame JAX-WS-i kui objektivaadet SOAP sõnumitele. </a:t>
            </a:r>
          </a:p>
          <a:p>
            <a:pPr>
              <a:lnSpc>
                <a:spcPct val="80000"/>
              </a:lnSpc>
            </a:pPr>
            <a:r>
              <a:rPr lang="et-EE" b="1" smtClean="0"/>
              <a:t>JAX-WS varjab meie eest XML struktuuri.</a:t>
            </a:r>
          </a:p>
          <a:p>
            <a:pPr>
              <a:lnSpc>
                <a:spcPct val="80000"/>
              </a:lnSpc>
            </a:pPr>
            <a:r>
              <a:rPr lang="et-EE" b="1" smtClean="0"/>
              <a:t>JAX-WS-i peamine komponent on javax.jws. Seal on ainult 6 annotatsiooni ja üks enum.</a:t>
            </a:r>
          </a:p>
          <a:p>
            <a:pPr>
              <a:lnSpc>
                <a:spcPct val="80000"/>
              </a:lnSpc>
            </a:pPr>
            <a:r>
              <a:rPr lang="et-EE" b="1" smtClean="0"/>
              <a:t>JAX-WS asendab JAX-RPC API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2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t-EE" sz="2400" dirty="0" smtClean="0"/>
              <a:t>Tehke tavalisse </a:t>
            </a:r>
            <a:r>
              <a:rPr lang="et-EE" sz="2400" dirty="0" err="1" smtClean="0"/>
              <a:t>java</a:t>
            </a:r>
            <a:r>
              <a:rPr lang="et-EE" sz="2400" dirty="0" smtClean="0"/>
              <a:t> projekti klass nimega OIS ja sinna sisse üks meetod nimega </a:t>
            </a:r>
            <a:r>
              <a:rPr lang="et-EE" sz="2400" dirty="0" err="1" smtClean="0"/>
              <a:t>getTunniplaan</a:t>
            </a:r>
            <a:r>
              <a:rPr lang="et-EE" sz="24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 err="1" smtClean="0"/>
              <a:t>getTunniplaan</a:t>
            </a:r>
            <a:r>
              <a:rPr lang="et-EE" sz="24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Sisend: nimi ja </a:t>
            </a:r>
            <a:r>
              <a:rPr lang="et-EE" sz="2000" i="1" dirty="0" err="1" smtClean="0"/>
              <a:t>matrikliNr</a:t>
            </a:r>
            <a:endParaRPr lang="et-EE" sz="20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Väljund: nimekiri </a:t>
            </a:r>
            <a:r>
              <a:rPr lang="et-EE" sz="2000" i="1" dirty="0" err="1" smtClean="0"/>
              <a:t>Tund-dest</a:t>
            </a:r>
            <a:r>
              <a:rPr lang="et-EE" sz="2000" i="1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i="1" dirty="0" smtClean="0"/>
              <a:t>Tund klass sisaldab järgmisi välju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err="1" smtClean="0"/>
              <a:t>AineNimi</a:t>
            </a:r>
            <a:endParaRPr lang="et-EE" sz="2000" i="1" dirty="0" smtClean="0"/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smtClean="0"/>
              <a:t>6ppej6uNimi</a:t>
            </a:r>
          </a:p>
          <a:p>
            <a:pPr lvl="1" eaLnBrk="1" hangingPunct="1">
              <a:lnSpc>
                <a:spcPct val="90000"/>
              </a:lnSpc>
            </a:pPr>
            <a:r>
              <a:rPr lang="et-EE" sz="2000" i="1" dirty="0" err="1" smtClean="0"/>
              <a:t>RuumiNr</a:t>
            </a:r>
            <a:endParaRPr lang="et-EE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et-EE" sz="2400" i="1" dirty="0" smtClean="0"/>
              <a:t>Tehke Main klass, kus kutsute </a:t>
            </a:r>
            <a:r>
              <a:rPr lang="et-EE" sz="2400" i="1" dirty="0" err="1" smtClean="0"/>
              <a:t>getTunniplaan</a:t>
            </a:r>
            <a:r>
              <a:rPr lang="et-EE" sz="2400" i="1" dirty="0" smtClean="0"/>
              <a:t> meetodi katsetamiseks välja.</a:t>
            </a:r>
          </a:p>
          <a:p>
            <a:pPr eaLnBrk="1" hangingPunct="1">
              <a:lnSpc>
                <a:spcPct val="90000"/>
              </a:lnSpc>
            </a:pPr>
            <a:r>
              <a:rPr lang="et-EE" sz="2400" dirty="0"/>
              <a:t>0.5 punkti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t-EE" sz="2400" i="1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endParaRPr lang="et-EE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3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sz="2800" dirty="0" smtClean="0"/>
              <a:t>Looge ülesanded 2 loodud OIS klassi põhjal veebiteenus ja tehke see </a:t>
            </a:r>
            <a:r>
              <a:rPr lang="et-EE" sz="2800" dirty="0" err="1" smtClean="0"/>
              <a:t>localhostis</a:t>
            </a:r>
            <a:r>
              <a:rPr lang="et-EE" sz="2800" dirty="0" smtClean="0"/>
              <a:t> kättesaadavaks järgnevalt:</a:t>
            </a:r>
          </a:p>
          <a:p>
            <a:pPr>
              <a:buFontTx/>
              <a:buNone/>
            </a:pPr>
            <a:r>
              <a:rPr lang="en-US" sz="2400" dirty="0" smtClean="0"/>
              <a:t>public class </a:t>
            </a:r>
            <a:r>
              <a:rPr lang="en-US" sz="2400" dirty="0" err="1" smtClean="0"/>
              <a:t>WSPublisher</a:t>
            </a:r>
            <a:r>
              <a:rPr lang="en-US" sz="2400" dirty="0" smtClean="0"/>
              <a:t> {</a:t>
            </a:r>
          </a:p>
          <a:p>
            <a:pPr lvl="1">
              <a:buFontTx/>
              <a:buNone/>
            </a:pPr>
            <a:r>
              <a:rPr lang="en-US" sz="2400" dirty="0" smtClean="0"/>
              <a:t>public static void main(String[] </a:t>
            </a:r>
            <a:r>
              <a:rPr lang="en-US" sz="2400" dirty="0" err="1" smtClean="0"/>
              <a:t>args</a:t>
            </a:r>
            <a:r>
              <a:rPr lang="en-US" sz="2400" dirty="0" smtClean="0"/>
              <a:t>) {</a:t>
            </a:r>
          </a:p>
          <a:p>
            <a:pPr>
              <a:buFontTx/>
              <a:buNone/>
            </a:pPr>
            <a:r>
              <a:rPr lang="et-EE" sz="2400" dirty="0" smtClean="0"/>
              <a:t>		</a:t>
            </a:r>
            <a:r>
              <a:rPr lang="en-US" sz="2400" dirty="0" err="1" smtClean="0"/>
              <a:t>Endpoint.publish</a:t>
            </a:r>
            <a:r>
              <a:rPr lang="en-US" sz="2400" dirty="0" smtClean="0"/>
              <a:t>("</a:t>
            </a:r>
            <a:r>
              <a:rPr lang="en-US" sz="2400" dirty="0" smtClean="0">
                <a:hlinkClick r:id="rId2"/>
              </a:rPr>
              <a:t>http://localhost:8080/WS/</a:t>
            </a:r>
            <a:r>
              <a:rPr lang="et-EE" sz="2400" dirty="0" smtClean="0">
                <a:hlinkClick r:id="rId2"/>
              </a:rPr>
              <a:t>OIS</a:t>
            </a:r>
            <a:r>
              <a:rPr lang="en-US" sz="2400" dirty="0" smtClean="0"/>
              <a:t>",new </a:t>
            </a:r>
            <a:r>
              <a:rPr lang="et-EE" sz="2400" dirty="0" smtClean="0"/>
              <a:t>		OIS</a:t>
            </a:r>
            <a:r>
              <a:rPr lang="en-US" sz="2400" dirty="0" smtClean="0"/>
              <a:t>());</a:t>
            </a:r>
            <a:endParaRPr lang="et-EE" sz="2400" dirty="0" smtClean="0"/>
          </a:p>
          <a:p>
            <a:pPr>
              <a:buFontTx/>
              <a:buNone/>
            </a:pPr>
            <a:r>
              <a:rPr lang="et-EE" sz="2400" dirty="0" smtClean="0"/>
              <a:t>	</a:t>
            </a:r>
            <a:r>
              <a:rPr lang="en-US" sz="2400" dirty="0" smtClean="0"/>
              <a:t>}</a:t>
            </a:r>
          </a:p>
          <a:p>
            <a:pPr>
              <a:buFontTx/>
              <a:buNone/>
            </a:pPr>
            <a:r>
              <a:rPr lang="en-US" sz="2400" dirty="0" smtClean="0"/>
              <a:t>}</a:t>
            </a:r>
            <a:endParaRPr lang="et-EE" sz="2400" dirty="0" smtClean="0"/>
          </a:p>
          <a:p>
            <a:r>
              <a:rPr lang="et-EE" sz="2400" dirty="0" smtClean="0">
                <a:hlinkClick r:id="rId3"/>
              </a:rPr>
              <a:t>http://localhost:8080/WS/OIS?WSDL</a:t>
            </a:r>
            <a:endParaRPr lang="et-EE" sz="2400" dirty="0" smtClean="0"/>
          </a:p>
          <a:p>
            <a:r>
              <a:rPr lang="et-EE" sz="2400" dirty="0"/>
              <a:t>0.5 punkti</a:t>
            </a:r>
            <a:endParaRPr lang="en-US" sz="2400" dirty="0"/>
          </a:p>
          <a:p>
            <a:endParaRPr lang="et-EE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smtClean="0"/>
              <a:t>Ülesanne 4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Tehke lihtne </a:t>
            </a:r>
            <a:r>
              <a:rPr lang="et-EE" dirty="0" err="1" smtClean="0"/>
              <a:t>java</a:t>
            </a:r>
            <a:r>
              <a:rPr lang="et-EE" dirty="0" smtClean="0"/>
              <a:t> klient ülesandes 3 loodud veebiteenuse katsetamiseks.</a:t>
            </a:r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Vihje: valige </a:t>
            </a:r>
            <a:r>
              <a:rPr lang="et-EE" dirty="0" err="1" smtClean="0"/>
              <a:t>new-&gt;web</a:t>
            </a:r>
            <a:r>
              <a:rPr lang="et-EE" dirty="0" smtClean="0"/>
              <a:t> </a:t>
            </a:r>
            <a:r>
              <a:rPr lang="et-EE" dirty="0" err="1" smtClean="0"/>
              <a:t>service</a:t>
            </a:r>
            <a:r>
              <a:rPr lang="et-EE" dirty="0" smtClean="0"/>
              <a:t> </a:t>
            </a:r>
            <a:r>
              <a:rPr lang="et-EE" dirty="0" err="1" smtClean="0"/>
              <a:t>client</a:t>
            </a:r>
            <a:r>
              <a:rPr lang="et-EE" dirty="0" smtClean="0"/>
              <a:t>...</a:t>
            </a:r>
            <a:endParaRPr lang="en-US" b="1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dirty="0" smtClean="0">
                <a:hlinkClick r:id="rId2"/>
              </a:rPr>
              <a:t> 7.1</a:t>
            </a:r>
            <a:endParaRPr lang="et-EE" dirty="0" smtClean="0"/>
          </a:p>
          <a:p>
            <a:pPr eaLnBrk="1" hangingPunct="1"/>
            <a:r>
              <a:rPr lang="et-EE" dirty="0"/>
              <a:t>0.5 punkti</a:t>
            </a:r>
            <a:endParaRPr lang="en-US" dirty="0"/>
          </a:p>
          <a:p>
            <a:pPr eaLnBrk="1" hangingPunct="1"/>
            <a:endParaRPr lang="et-EE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Ülesanne 5</a:t>
            </a:r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Looge uus Java </a:t>
            </a:r>
            <a:r>
              <a:rPr lang="et-EE" dirty="0" err="1" smtClean="0"/>
              <a:t>Web</a:t>
            </a:r>
            <a:r>
              <a:rPr lang="et-EE" dirty="0" smtClean="0"/>
              <a:t> Project ja kopeerige sinna ülesandes 2 loodud OIS klass ning muutke see klass taas veebiteenuseks nagu tegite seda ülesandes 3. Seekord publitseerige (</a:t>
            </a:r>
            <a:r>
              <a:rPr lang="et-EE" dirty="0" err="1" smtClean="0"/>
              <a:t>deploy</a:t>
            </a:r>
            <a:r>
              <a:rPr lang="et-EE" dirty="0" smtClean="0"/>
              <a:t>) see teenus </a:t>
            </a:r>
            <a:r>
              <a:rPr lang="et-EE" dirty="0" err="1" smtClean="0"/>
              <a:t>Glassfish</a:t>
            </a:r>
            <a:r>
              <a:rPr lang="et-EE" dirty="0" smtClean="0"/>
              <a:t> veebiserverile. </a:t>
            </a:r>
          </a:p>
          <a:p>
            <a:r>
              <a:rPr lang="et-EE" dirty="0"/>
              <a:t>0.5 punkti</a:t>
            </a:r>
            <a:endParaRPr lang="en-US"/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3145</TotalTime>
  <Words>237</Words>
  <Application>Microsoft Office PowerPoint</Application>
  <PresentationFormat>On-screen Show (4:3)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Default Design</vt:lpstr>
      <vt:lpstr>Java API for XML Web Service (JAX-WS)  </vt:lpstr>
      <vt:lpstr>Ülesanne 1</vt:lpstr>
      <vt:lpstr>JAX-WS</vt:lpstr>
      <vt:lpstr>Ülesanne 2</vt:lpstr>
      <vt:lpstr>Ülesanne 3</vt:lpstr>
      <vt:lpstr>Ülesanne 4</vt:lpstr>
      <vt:lpstr>Ülesanne 5</vt:lpstr>
    </vt:vector>
  </TitlesOfParts>
  <Company>Kodune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IDU0110 Organisatsiooni digitaalstrateegia ja äriprotsesside modelleerimine</dc:title>
  <dc:creator>Tarvo</dc:creator>
  <cp:lastModifiedBy>Tarvo Treier</cp:lastModifiedBy>
  <cp:revision>146</cp:revision>
  <dcterms:created xsi:type="dcterms:W3CDTF">2008-09-03T07:00:13Z</dcterms:created>
  <dcterms:modified xsi:type="dcterms:W3CDTF">2014-11-03T15:47:02Z</dcterms:modified>
</cp:coreProperties>
</file>