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46"/>
  </p:notesMasterIdLst>
  <p:handoutMasterIdLst>
    <p:handoutMasterId r:id="rId47"/>
  </p:handoutMasterIdLst>
  <p:sldIdLst>
    <p:sldId id="262" r:id="rId2"/>
    <p:sldId id="311" r:id="rId3"/>
    <p:sldId id="258" r:id="rId4"/>
    <p:sldId id="263" r:id="rId5"/>
    <p:sldId id="264" r:id="rId6"/>
    <p:sldId id="265" r:id="rId7"/>
    <p:sldId id="266" r:id="rId8"/>
    <p:sldId id="283" r:id="rId9"/>
    <p:sldId id="267" r:id="rId10"/>
    <p:sldId id="268" r:id="rId11"/>
    <p:sldId id="317" r:id="rId12"/>
    <p:sldId id="312" r:id="rId13"/>
    <p:sldId id="314" r:id="rId14"/>
    <p:sldId id="282" r:id="rId15"/>
    <p:sldId id="274" r:id="rId16"/>
    <p:sldId id="315" r:id="rId17"/>
    <p:sldId id="275" r:id="rId18"/>
    <p:sldId id="277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16" r:id="rId41"/>
    <p:sldId id="307" r:id="rId42"/>
    <p:sldId id="308" r:id="rId43"/>
    <p:sldId id="309" r:id="rId44"/>
    <p:sldId id="310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FD493B-CC20-4A90-A754-E445ADDF16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58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A411CE-71EC-4985-91DE-4058E832CD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90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58D98-319C-40F9-A4FB-E57C184B37E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3305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A623-1667-4F7F-864E-0C555779DAFA}" type="slidenum">
              <a:rPr lang="en-US"/>
              <a:pPr/>
              <a:t>11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66310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95248-9293-4BE6-BBFE-C991E04271B7}" type="slidenum">
              <a:rPr lang="en-US"/>
              <a:pPr/>
              <a:t>12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83284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95314-DA00-4267-A91B-BDE303AF7B6D}" type="slidenum">
              <a:rPr lang="en-US"/>
              <a:pPr/>
              <a:t>13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64763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BF91A-A5CB-4E9B-9F9B-DE74136D6F73}" type="slidenum">
              <a:rPr lang="en-US"/>
              <a:pPr/>
              <a:t>14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74132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2E3CAF-9A8E-4327-9755-A3B896A267FD}" type="slidenum">
              <a:rPr lang="en-US"/>
              <a:pPr/>
              <a:t>15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23133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16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502502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45C677-18E0-4544-B549-436F1C887A65}" type="slidenum">
              <a:rPr lang="en-US"/>
              <a:pPr/>
              <a:t>17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1357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B19A73-2785-4FD8-B7AA-D46855138229}" type="slidenum">
              <a:rPr lang="en-US"/>
              <a:pPr/>
              <a:t>18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737862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BE3D75-F6A6-405D-8811-3F7AC9644555}" type="slidenum">
              <a:rPr lang="en-US"/>
              <a:pPr/>
              <a:t>19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400751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6E1B6D-7339-4C6C-904E-999B95DCC8E1}" type="slidenum">
              <a:rPr lang="en-US"/>
              <a:pPr/>
              <a:t>20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03473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6719C-5A62-4A70-BDA2-2A96F5DF3DEB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158641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66789-6706-4DBA-BAF9-7C2665385EC4}" type="slidenum">
              <a:rPr lang="en-US"/>
              <a:pPr/>
              <a:t>21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813501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9C1975-7D86-4755-8BBE-FB0DE14CD438}" type="slidenum">
              <a:rPr lang="en-US"/>
              <a:pPr/>
              <a:t>22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39211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5BED0C-B662-424E-8208-6A01B287C466}" type="slidenum">
              <a:rPr lang="en-US"/>
              <a:pPr/>
              <a:t>23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630714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B0ABB3-3EAB-44FE-B173-3B63809B1549}" type="slidenum">
              <a:rPr lang="en-US"/>
              <a:pPr/>
              <a:t>24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497635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660ED-4524-4BE1-86D6-B81AC712709C}" type="slidenum">
              <a:rPr lang="en-US"/>
              <a:pPr/>
              <a:t>25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6450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4A4FE9-B12E-48CC-B1C2-F496FF2ABC3F}" type="slidenum">
              <a:rPr lang="en-US"/>
              <a:pPr/>
              <a:t>26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618891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2A294-C583-41C9-B237-14EF915FDC0D}" type="slidenum">
              <a:rPr lang="en-US"/>
              <a:pPr/>
              <a:t>27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763742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B5B06E-212D-4512-BFAD-252BDECB30FA}" type="slidenum">
              <a:rPr lang="en-US"/>
              <a:pPr/>
              <a:t>28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10530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86FCD-3E11-4E6B-9E53-1A59DD962368}" type="slidenum">
              <a:rPr lang="en-US"/>
              <a:pPr/>
              <a:t>29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895829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6DD89-9E8E-41F4-8859-353271137C58}" type="slidenum">
              <a:rPr lang="en-US"/>
              <a:pPr/>
              <a:t>30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15577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DDE88-CE8A-460A-97DD-FB428C4AB7DF}" type="slidenum">
              <a:rPr lang="en-US"/>
              <a:pPr/>
              <a:t>3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192617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C0024D-E18B-4CFD-A410-47D9A42F5571}" type="slidenum">
              <a:rPr lang="en-US"/>
              <a:pPr/>
              <a:t>31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46274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CDD5E-321E-40FC-9A6E-D7A1BF46567B}" type="slidenum">
              <a:rPr lang="en-US"/>
              <a:pPr/>
              <a:t>32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340157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015DE-518E-4025-9332-FC46070EFAAB}" type="slidenum">
              <a:rPr lang="en-US"/>
              <a:pPr/>
              <a:t>33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99845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6764B-9E3D-408C-AB6A-4EF3ECFFDA0D}" type="slidenum">
              <a:rPr lang="en-US"/>
              <a:pPr/>
              <a:t>34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360500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46BC5-DC88-4055-9921-6DCE9C576F48}" type="slidenum">
              <a:rPr lang="en-US"/>
              <a:pPr/>
              <a:t>35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1712410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3DA99-2F21-45D9-A7F9-DF29614BD255}" type="slidenum">
              <a:rPr lang="en-US"/>
              <a:pPr/>
              <a:t>36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105636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ECAC2-647D-4A32-8562-D8B38F25EABA}" type="slidenum">
              <a:rPr lang="en-US"/>
              <a:pPr/>
              <a:t>37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7748554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7F3CA-F451-4C10-B5FA-81129EFCA745}" type="slidenum">
              <a:rPr lang="en-US"/>
              <a:pPr/>
              <a:t>38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160929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57E19-C94C-4280-8C03-8F7FEE445874}" type="slidenum">
              <a:rPr lang="en-US"/>
              <a:pPr/>
              <a:t>39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938272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DE084-D2A8-4B4C-B3A5-A8FB3DE2B19E}" type="slidenum">
              <a:rPr lang="en-US"/>
              <a:pPr/>
              <a:t>41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17900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A86FD5-E119-4619-960B-057A79746E5E}" type="slidenum">
              <a:rPr lang="en-US"/>
              <a:pPr/>
              <a:t>4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242017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B7EA1-212F-4C64-95FF-18AE6F8E59E2}" type="slidenum">
              <a:rPr lang="en-US"/>
              <a:pPr/>
              <a:t>42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384512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ABCC1-3EF4-4CBC-A617-1D9E95752814}" type="slidenum">
              <a:rPr lang="en-US"/>
              <a:pPr/>
              <a:t>43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13329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C1160A-60FC-45F4-811C-6DF32543C4E6}" type="slidenum">
              <a:rPr lang="en-US"/>
              <a:pPr/>
              <a:t>5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66515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27037-BE84-4795-A5D6-38709791EDF6}" type="slidenum">
              <a:rPr lang="en-US"/>
              <a:pPr/>
              <a:t>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0373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7BCF1-EA86-4884-A5C4-0C9A53156B3B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6494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94821-82CD-4227-8D16-8C8405D50326}" type="slidenum">
              <a:rPr lang="en-US"/>
              <a:pPr/>
              <a:t>9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28040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0F8194-6F11-45B6-85AF-5CD245727ABB}" type="slidenum">
              <a:rPr lang="en-US"/>
              <a:pPr/>
              <a:t>10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716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35D335C7-991A-4FAF-872F-8360B85901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E8D2E-ED7A-40EE-B7F3-3E376773AE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4554D-C09F-4A52-9CD3-814FA968C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C5DF5-4081-48DC-AB5E-F54049AD02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59606-6D84-4272-8C19-3B92192905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5203A-3E5A-4087-A595-EE486B8866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50343-7905-492D-83F5-444CADAC96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FBD53-FC40-4F5D-9404-398D3CEEC9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CC01C-E51B-416F-9DF7-28A002B84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A6EEB-94B3-41D9-8B85-4592989E0B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556D9-C41C-43D1-A7BA-95FB2C5630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0E516D51-141C-4FD9-8374-D302D9516B5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webservices/tempconvert.asmx?WSD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lambda.ee/wiki/Veebiteenuste_v%C3%B5lu_ja_val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-gloss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1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schema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5seconds.com/issue/031209.htm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books?id=W2XrQRMIEd4C&amp;lpg=PP1&amp;pg=PP1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3/kau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ilecrop.com/java-soa-cookbook.html" TargetMode="External"/><Relationship Id="rId4" Type="http://schemas.openxmlformats.org/officeDocument/2006/relationships/hyperlink" Target="http://books.google.com/books?id=W2XrQRMIEd4C&amp;lpg=PP1&amp;pg=PP1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2/Harjutused/H6_XSLT/h6_xslt.ppt" TargetMode="External"/><Relationship Id="rId2" Type="http://schemas.openxmlformats.org/officeDocument/2006/relationships/hyperlink" Target="http://www.tud.ttu.ee/im/Tarvo.Treier/idu0075/2012/Loengud/L3_xsd_xslt/L3_XSLT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Boonuspunktid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/>
              <a:t>Boonuspunkte </a:t>
            </a:r>
            <a:r>
              <a:rPr lang="et-EE"/>
              <a:t>on võimalik koguda praktikumide ajal iseseisvaid ülesandeid ette näidates.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Eeldused aine edukaks läbimiseks</a:t>
            </a:r>
            <a:endParaRPr lang="en-U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Aeg</a:t>
            </a:r>
          </a:p>
          <a:p>
            <a:pPr lvl="1"/>
            <a:r>
              <a:rPr lang="et-EE" dirty="0"/>
              <a:t>Aeg iseseisvate ülesannetega pusimiseks.</a:t>
            </a:r>
          </a:p>
          <a:p>
            <a:r>
              <a:rPr lang="et-EE" sz="2400" dirty="0"/>
              <a:t>Elementaarne </a:t>
            </a:r>
            <a:r>
              <a:rPr lang="et-EE" sz="2400" dirty="0" err="1"/>
              <a:t>java</a:t>
            </a:r>
            <a:r>
              <a:rPr lang="et-EE" sz="2400" dirty="0"/>
              <a:t> oskus:</a:t>
            </a:r>
          </a:p>
          <a:p>
            <a:pPr lvl="1"/>
            <a:r>
              <a:rPr lang="et-EE" dirty="0"/>
              <a:t>Klass / objekt</a:t>
            </a:r>
          </a:p>
          <a:p>
            <a:pPr lvl="1"/>
            <a:r>
              <a:rPr lang="et-EE" dirty="0"/>
              <a:t>IF ja FOR</a:t>
            </a:r>
          </a:p>
          <a:p>
            <a:pPr lvl="1"/>
            <a:r>
              <a:rPr lang="et-EE" dirty="0" smtClean="0"/>
              <a:t>Muutuja väärtustamine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Meetodi väljakutse </a:t>
            </a:r>
            <a:endParaRPr lang="et-EE" dirty="0">
              <a:sym typeface="Wingdings" pitchFamily="2" charset="2"/>
            </a:endParaRPr>
          </a:p>
          <a:p>
            <a:r>
              <a:rPr lang="et-EE" sz="2400" dirty="0"/>
              <a:t>Kasuks tuleb:</a:t>
            </a:r>
          </a:p>
          <a:p>
            <a:pPr lvl="1"/>
            <a:r>
              <a:rPr lang="et-EE" dirty="0"/>
              <a:t>Liideste tundmine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Mõned mõisted ja lühendid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Liides (</a:t>
            </a:r>
            <a:r>
              <a:rPr lang="et-EE" dirty="0" err="1"/>
              <a:t>interface</a:t>
            </a:r>
            <a:r>
              <a:rPr lang="et-EE" dirty="0"/>
              <a:t>)</a:t>
            </a:r>
          </a:p>
          <a:p>
            <a:r>
              <a:rPr lang="et-EE" dirty="0"/>
              <a:t>API (</a:t>
            </a:r>
            <a:r>
              <a:rPr lang="en-US" dirty="0"/>
              <a:t>application programming interface</a:t>
            </a:r>
            <a:r>
              <a:rPr lang="et-EE" dirty="0"/>
              <a:t>)</a:t>
            </a:r>
          </a:p>
          <a:p>
            <a:r>
              <a:rPr lang="et-EE" dirty="0"/>
              <a:t>WS (</a:t>
            </a:r>
            <a:r>
              <a:rPr lang="et-EE" dirty="0" err="1"/>
              <a:t>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)</a:t>
            </a:r>
          </a:p>
          <a:p>
            <a:r>
              <a:rPr lang="et-EE" dirty="0"/>
              <a:t>SOA (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oriented</a:t>
            </a:r>
            <a:r>
              <a:rPr lang="et-EE" dirty="0"/>
              <a:t> </a:t>
            </a:r>
            <a:r>
              <a:rPr lang="et-EE" dirty="0" err="1"/>
              <a:t>architecture</a:t>
            </a:r>
            <a:r>
              <a:rPr lang="et-EE" dirty="0"/>
              <a:t>)</a:t>
            </a:r>
          </a:p>
          <a:p>
            <a:r>
              <a:rPr lang="et-EE" dirty="0"/>
              <a:t>XML (e</a:t>
            </a:r>
            <a:r>
              <a:rPr lang="en-US" dirty="0" err="1"/>
              <a:t>xtensible</a:t>
            </a:r>
            <a:r>
              <a:rPr lang="en-US" dirty="0"/>
              <a:t> </a:t>
            </a:r>
            <a:r>
              <a:rPr lang="et-EE" dirty="0"/>
              <a:t>m</a:t>
            </a:r>
            <a:r>
              <a:rPr lang="en-US" dirty="0" err="1"/>
              <a:t>arkup</a:t>
            </a:r>
            <a:r>
              <a:rPr lang="en-US" dirty="0"/>
              <a:t> </a:t>
            </a:r>
            <a:r>
              <a:rPr lang="et-EE" dirty="0"/>
              <a:t>l</a:t>
            </a:r>
            <a:r>
              <a:rPr lang="en-US" dirty="0" err="1"/>
              <a:t>anguage</a:t>
            </a:r>
            <a:r>
              <a:rPr lang="et-EE" dirty="0" smtClean="0"/>
              <a:t>)</a:t>
            </a:r>
          </a:p>
          <a:p>
            <a:r>
              <a:rPr lang="et-EE" dirty="0" smtClean="0"/>
              <a:t>XSD (XML </a:t>
            </a:r>
            <a:r>
              <a:rPr lang="et-EE" dirty="0" err="1" smtClean="0"/>
              <a:t>Schema</a:t>
            </a:r>
            <a:r>
              <a:rPr lang="et-EE" dirty="0" smtClean="0"/>
              <a:t> </a:t>
            </a:r>
            <a:r>
              <a:rPr lang="et-EE" dirty="0" err="1" smtClean="0"/>
              <a:t>Definition</a:t>
            </a:r>
            <a:r>
              <a:rPr lang="et-EE" dirty="0" smtClean="0"/>
              <a:t>)</a:t>
            </a:r>
            <a:endParaRPr lang="et-EE" dirty="0"/>
          </a:p>
          <a:p>
            <a:r>
              <a:rPr lang="et-EE" dirty="0" err="1"/>
              <a:t>XPath</a:t>
            </a:r>
            <a:r>
              <a:rPr lang="et-EE" dirty="0"/>
              <a:t> (XML </a:t>
            </a:r>
            <a:r>
              <a:rPr lang="et-EE" dirty="0" err="1"/>
              <a:t>path</a:t>
            </a:r>
            <a:r>
              <a:rPr lang="et-EE" dirty="0"/>
              <a:t> </a:t>
            </a:r>
            <a:r>
              <a:rPr lang="et-EE" dirty="0" err="1"/>
              <a:t>language</a:t>
            </a:r>
            <a:r>
              <a:rPr lang="et-EE" dirty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väljakutse demo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3000" dirty="0" err="1"/>
              <a:t>SoapUI</a:t>
            </a:r>
            <a:r>
              <a:rPr lang="et-EE" sz="3000" dirty="0"/>
              <a:t> (</a:t>
            </a:r>
            <a:r>
              <a:rPr lang="et-EE" sz="3000" dirty="0">
                <a:hlinkClick r:id="rId3"/>
              </a:rPr>
              <a:t>http://www.soapui.org/</a:t>
            </a:r>
            <a:r>
              <a:rPr lang="et-EE" sz="3000" dirty="0"/>
              <a:t>)</a:t>
            </a:r>
          </a:p>
          <a:p>
            <a:endParaRPr lang="et-EE" sz="3000" dirty="0"/>
          </a:p>
          <a:p>
            <a:r>
              <a:rPr lang="et-EE" sz="3000" dirty="0"/>
              <a:t>Temperatuuri konverteerimise teenus</a:t>
            </a:r>
          </a:p>
          <a:p>
            <a:pPr lvl="1"/>
            <a:r>
              <a:rPr lang="en-US" sz="2600" dirty="0">
                <a:hlinkClick r:id="rId4"/>
              </a:rPr>
              <a:t>http://www.w3schools.com/webservices/tempconvert.asmx?WSDL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1. boonuspunkt</a:t>
            </a: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Otsi töötav tasuta veebiteenus, mida saab </a:t>
            </a:r>
            <a:r>
              <a:rPr lang="et-EE" dirty="0" err="1"/>
              <a:t>SoapUI-ga</a:t>
            </a:r>
            <a:r>
              <a:rPr lang="et-EE" dirty="0"/>
              <a:t> käivitada.</a:t>
            </a:r>
          </a:p>
          <a:p>
            <a:r>
              <a:rPr lang="et-EE" dirty="0"/>
              <a:t>Boonuspunkti saab kätte teises praktikumis </a:t>
            </a:r>
            <a:r>
              <a:rPr lang="et-EE" dirty="0" smtClean="0"/>
              <a:t>05.10.2013.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Veebiteenus…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t-EE" dirty="0" err="1" smtClean="0"/>
              <a:t>…tähendab</a:t>
            </a:r>
            <a:r>
              <a:rPr lang="et-EE" dirty="0" smtClean="0"/>
              <a:t> programmide omavahelist suhtlemist ja andmevahetust üle hariliku veebi.</a:t>
            </a:r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sz="1600" dirty="0" smtClean="0"/>
              <a:t>Allikas: </a:t>
            </a:r>
            <a:r>
              <a:rPr lang="et-EE" sz="1600" dirty="0" err="1" smtClean="0"/>
              <a:t>T.Tammet</a:t>
            </a:r>
            <a:r>
              <a:rPr lang="et-EE" sz="1600" dirty="0" smtClean="0"/>
              <a:t>, </a:t>
            </a:r>
            <a:r>
              <a:rPr lang="et-EE" sz="1600" dirty="0" smtClean="0">
                <a:hlinkClick r:id="rId3"/>
              </a:rPr>
              <a:t>Veebiteenuste võlu ja valu</a:t>
            </a:r>
            <a:endParaRPr lang="et-EE" sz="1600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Veebiteenust kutsutakse välja mingis kindlas formaadis sõnumiga (nt. SOAP) ja vastus saadakse samuti selles formaadis.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Veebiteenused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>
                <a:hlinkClick r:id="rId3"/>
              </a:rPr>
              <a:t>http://www.w3.org/TR/ws-gloss/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A</a:t>
            </a:r>
            <a:r>
              <a:rPr lang="en-US" sz="2400"/>
              <a:t> software system designed to support interoperable </a:t>
            </a:r>
            <a:r>
              <a:rPr lang="en-US" sz="2400" b="1"/>
              <a:t>machine-to-machine interaction</a:t>
            </a:r>
            <a:r>
              <a:rPr lang="en-US" sz="2400"/>
              <a:t> over a network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It has an </a:t>
            </a:r>
            <a:r>
              <a:rPr lang="en-US" sz="2400" b="1"/>
              <a:t>interface described in a machine-processable format</a:t>
            </a:r>
            <a:r>
              <a:rPr lang="en-US" sz="2400"/>
              <a:t> </a:t>
            </a:r>
            <a:r>
              <a:rPr lang="et-EE" sz="2400"/>
              <a:t>(WSDL)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Other systems interact with the Web service in a manner prescribed by its description using </a:t>
            </a:r>
            <a:r>
              <a:rPr lang="en-US" sz="2400" b="1"/>
              <a:t>SOAP-messages</a:t>
            </a:r>
            <a:r>
              <a:rPr lang="en-US" sz="2400"/>
              <a:t>, typically conveyed using HTTP with an XML serialization in conjunction with other Web-related standards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3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Pilt veebiteenuste abil integreerimisest</a:t>
            </a:r>
            <a:endParaRPr lang="en-US" sz="32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Erinevad platvormid ja programmeerimiskeeled</a:t>
            </a:r>
          </a:p>
          <a:p>
            <a:r>
              <a:rPr lang="et-EE" dirty="0"/>
              <a:t>Erinevad kasutajaliidesed ühel kesksüsteemil</a:t>
            </a:r>
          </a:p>
          <a:p>
            <a:r>
              <a:rPr lang="et-EE" dirty="0"/>
              <a:t>Erinevad organisatsioonid</a:t>
            </a:r>
          </a:p>
          <a:p>
            <a:r>
              <a:rPr lang="et-EE" dirty="0"/>
              <a:t>Varjatud realisatsioon</a:t>
            </a:r>
          </a:p>
          <a:p>
            <a:r>
              <a:rPr lang="et-EE" dirty="0"/>
              <a:t>Kliendi ja teenusepakkuja sõltumatu arendus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 veebiteenustesse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 smtClean="0"/>
              <a:t>Annab </a:t>
            </a:r>
            <a:r>
              <a:rPr lang="et-EE" sz="2000" dirty="0"/>
              <a:t>üldised teadmised: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T</a:t>
            </a:r>
            <a:r>
              <a:rPr lang="en-US" sz="2000" dirty="0" err="1"/>
              <a:t>eenus-orienteeritud</a:t>
            </a:r>
            <a:r>
              <a:rPr lang="en-US" sz="2000" dirty="0"/>
              <a:t> </a:t>
            </a:r>
            <a:r>
              <a:rPr lang="en-US" sz="2000" dirty="0" err="1"/>
              <a:t>arhitektuuri</a:t>
            </a:r>
            <a:r>
              <a:rPr lang="en-US" sz="2000" dirty="0"/>
              <a:t> </a:t>
            </a:r>
            <a:r>
              <a:rPr lang="en-US" sz="2000" dirty="0" err="1"/>
              <a:t>põhimõt</a:t>
            </a:r>
            <a:r>
              <a:rPr lang="et-EE" sz="2000" dirty="0"/>
              <a:t>etest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V</a:t>
            </a:r>
            <a:r>
              <a:rPr lang="en-US" sz="2000" dirty="0" err="1"/>
              <a:t>eebiteenustega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t-EE" sz="2000" dirty="0"/>
              <a:t> </a:t>
            </a:r>
            <a:r>
              <a:rPr lang="en-US" sz="2000" dirty="0" err="1"/>
              <a:t>standardi</a:t>
            </a:r>
            <a:r>
              <a:rPr lang="et-EE" sz="2000" dirty="0"/>
              <a:t>test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töövahendi</a:t>
            </a:r>
            <a:r>
              <a:rPr lang="et-EE" sz="2000" dirty="0"/>
              <a:t>test</a:t>
            </a:r>
            <a:r>
              <a:rPr lang="en-US" sz="2000" dirty="0"/>
              <a:t>. </a:t>
            </a:r>
            <a:endParaRPr lang="et-EE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000" dirty="0"/>
              <a:t>P</a:t>
            </a:r>
            <a:r>
              <a:rPr lang="en-US" sz="2000" dirty="0" err="1"/>
              <a:t>raktilis</a:t>
            </a:r>
            <a:r>
              <a:rPr lang="et-EE" sz="2000" dirty="0" err="1"/>
              <a:t>ed</a:t>
            </a:r>
            <a:r>
              <a:rPr lang="en-US" sz="2000" dirty="0"/>
              <a:t> </a:t>
            </a:r>
            <a:r>
              <a:rPr lang="en-US" sz="2000" dirty="0" err="1"/>
              <a:t>oskus</a:t>
            </a:r>
            <a:r>
              <a:rPr lang="et-EE" sz="2000" dirty="0" err="1"/>
              <a:t>ed</a:t>
            </a:r>
            <a:r>
              <a:rPr lang="et-EE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tuvastamine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t-EE" sz="2000" dirty="0"/>
              <a:t>veebiteenuste </a:t>
            </a:r>
            <a:r>
              <a:rPr lang="et-EE" sz="2000" b="1" dirty="0"/>
              <a:t>kirjeldamine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realiseerimine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k</a:t>
            </a:r>
            <a:r>
              <a:rPr lang="en-US" sz="2000" b="1" dirty="0" err="1"/>
              <a:t>asutami</a:t>
            </a:r>
            <a:r>
              <a:rPr lang="et-EE" sz="2000" b="1" dirty="0" err="1"/>
              <a:t>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n-US" sz="2000" b="1" dirty="0" err="1"/>
              <a:t>testimi</a:t>
            </a:r>
            <a:r>
              <a:rPr lang="et-EE" sz="2000" b="1" dirty="0" err="1"/>
              <a:t>ne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60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Veebiteenuste eelised..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Erinevate platvormide rakenduste koostöö võimaldamine</a:t>
            </a:r>
          </a:p>
          <a:p>
            <a:r>
              <a:rPr lang="et-EE" sz="2400"/>
              <a:t>Teksti põhised ja avatud standardid on arendajale arusaadavad</a:t>
            </a:r>
          </a:p>
          <a:p>
            <a:r>
              <a:rPr lang="et-EE" sz="2400"/>
              <a:t>Annavad võimaluse erinevate ettevõtete erinevas kohas asuvaid rakendusi ja teenuseid integreerida üheks uueks teenuseks</a:t>
            </a:r>
          </a:p>
          <a:p>
            <a:r>
              <a:rPr lang="et-EE" sz="2400"/>
              <a:t>Veebiteenuste taaskasutamise võimalus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... ja puudused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Suurem keerukus</a:t>
            </a:r>
          </a:p>
          <a:p>
            <a:r>
              <a:rPr lang="et-EE"/>
              <a:t>Väiksem jõudlus</a:t>
            </a:r>
          </a:p>
          <a:p>
            <a:r>
              <a:rPr lang="et-EE"/>
              <a:t>...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Service-oriented architecture (SOA)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Arhitektuur, mis kasutab </a:t>
            </a:r>
          </a:p>
          <a:p>
            <a:pPr lvl="1"/>
            <a:r>
              <a:rPr lang="et-EE" sz="2800"/>
              <a:t>teenuseid organisatsiooni integrastiooni ehitusklotsidena</a:t>
            </a:r>
          </a:p>
          <a:p>
            <a:pPr lvl="1"/>
            <a:r>
              <a:rPr lang="et-EE" sz="2800"/>
              <a:t>komponentide taaskasutust läbi nõrga seotuse.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On arhitektuur</a:t>
            </a: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Mingi hulga teenuste tegemine ei anna meile SOA-d. </a:t>
            </a:r>
          </a:p>
          <a:p>
            <a:r>
              <a:rPr lang="et-EE"/>
              <a:t>Arhitektuur peab andma meile juhised teenuste loomiseks.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4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Ehitatakse teenustest</a:t>
            </a: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Nagu objekt-orienteeritud maailmas on objekt/klass nii on SOA-s teenus peamine komponent.</a:t>
            </a:r>
          </a:p>
          <a:p>
            <a:r>
              <a:rPr lang="et-EE"/>
              <a:t>Ilma teenusteta pole meil millestki ehitada, midagi jälgida (</a:t>
            </a:r>
            <a:r>
              <a:rPr lang="et-EE" i="1"/>
              <a:t>monitor</a:t>
            </a:r>
            <a:r>
              <a:rPr lang="et-EE"/>
              <a:t>) ega käivitada.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integratsioon</a:t>
            </a: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SOA esindab ühte võimalust süsteemide integratsiooniks. </a:t>
            </a:r>
          </a:p>
          <a:p>
            <a:r>
              <a:rPr lang="et-EE" sz="2400"/>
              <a:t>Erinevate süsteemide kokkuühendamise võib lahendada mõne P2P lahendusega palju kiiremini. </a:t>
            </a:r>
          </a:p>
          <a:p>
            <a:r>
              <a:rPr lang="et-EE" sz="2400"/>
              <a:t>Samas võib minna alternatiivide puhul ka palju rohkem aega, kuna süsteemid räägivad erinevat keelt (sõnumite formaat).</a:t>
            </a:r>
          </a:p>
          <a:p>
            <a:r>
              <a:rPr lang="et-EE" sz="2400"/>
              <a:t>SOA kasutab sõnumivahetuses XML-i.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nõrk seotus</a:t>
            </a: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SOA-s püütakse teha nõrgalt seotud komponente, ehk teenuseid, mis ei tea midagi klientidest, kes neid kasutama hakkavad.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0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taaskasutus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Pole alati hädavajalik.</a:t>
            </a:r>
          </a:p>
          <a:p>
            <a:r>
              <a:rPr lang="et-EE"/>
              <a:t>Samas, kui ühegi komponendi taaskasutus võimalust pole ega näe ka tulemas, siis on tõenäoliselt tegu üle mõeldud lahendusega ja kindlasti mitte SOA-ga.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2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 müügijutt..</a:t>
            </a:r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Kattes oma süsteemi selgroo (mission critical) veebiteenustega, mis opereerivad SOA raamistikul, saad sa kergesti</a:t>
            </a:r>
          </a:p>
          <a:p>
            <a:pPr lvl="1"/>
            <a:r>
              <a:rPr lang="et-EE" sz="2800"/>
              <a:t>laiendatava,</a:t>
            </a:r>
          </a:p>
          <a:p>
            <a:pPr lvl="1"/>
            <a:r>
              <a:rPr lang="et-EE" sz="2800"/>
              <a:t>taaskasutatava ja</a:t>
            </a:r>
          </a:p>
          <a:p>
            <a:pPr lvl="1"/>
            <a:r>
              <a:rPr lang="et-EE" sz="2800"/>
              <a:t>asendatava lahenduse.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44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..jätkub</a:t>
            </a: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SOA annab meile raamistiku, kus mitmed mittefunktsionaalsed nõuded on juba täidetud. </a:t>
            </a:r>
          </a:p>
          <a:p>
            <a:pPr lvl="1"/>
            <a:r>
              <a:rPr lang="et-EE" dirty="0"/>
              <a:t>Näiteks turvalisus. </a:t>
            </a:r>
          </a:p>
          <a:p>
            <a:pPr lvl="1"/>
            <a:r>
              <a:rPr lang="et-EE" dirty="0"/>
              <a:t>Arendajad </a:t>
            </a:r>
            <a:r>
              <a:rPr lang="et-EE" dirty="0" smtClean="0"/>
              <a:t>saavad keskenduda </a:t>
            </a:r>
            <a:r>
              <a:rPr lang="et-EE" dirty="0"/>
              <a:t>äriprobleemidele.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KORRALDUS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t-EE" dirty="0"/>
              <a:t>Kohtumised: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 smtClean="0"/>
              <a:t>R 06.09.2013</a:t>
            </a:r>
            <a:r>
              <a:rPr lang="en-US" dirty="0" smtClean="0"/>
              <a:t> </a:t>
            </a:r>
            <a:endParaRPr lang="et-EE" dirty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 smtClean="0"/>
              <a:t>L 05.10.2013</a:t>
            </a:r>
            <a:endParaRPr lang="et-EE" dirty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 smtClean="0"/>
              <a:t>L 16.11.2013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 smtClean="0"/>
              <a:t>L 14.12.2013</a:t>
            </a:r>
            <a:endParaRPr lang="et-EE" dirty="0"/>
          </a:p>
          <a:p>
            <a:pPr marL="533400" indent="-533400">
              <a:buFont typeface="Wingdings" pitchFamily="2" charset="2"/>
              <a:buNone/>
            </a:pPr>
            <a:r>
              <a:rPr lang="et-EE" dirty="0"/>
              <a:t>+ eksamisessioon</a:t>
            </a:r>
          </a:p>
          <a:p>
            <a:pPr marL="533400" indent="-533400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64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</a:t>
            </a: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85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XPath</a:t>
            </a: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16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  <p:graphicFrame>
        <p:nvGraphicFramePr>
          <p:cNvPr id="111620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2" name="Visio" r:id="rId4" imgW="6373178" imgH="1301115" progId="">
                  <p:embed/>
                </p:oleObj>
              </mc:Choice>
              <mc:Fallback>
                <p:oleObj name="Visio" r:id="rId4" imgW="6373178" imgH="1301115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4795838"/>
                        <a:ext cx="695166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1F0EE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1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3" name="Visio" r:id="rId6" imgW="494824" imgH="516255" progId="">
                  <p:embed/>
                </p:oleObj>
              </mc:Choice>
              <mc:Fallback>
                <p:oleObj name="Visio" r:id="rId6" imgW="494824" imgH="516255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080000"/>
                        <a:ext cx="4953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2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4" name="Visio" r:id="rId8" imgW="685800" imgH="397764" progId="">
                  <p:embed/>
                </p:oleObj>
              </mc:Choice>
              <mc:Fallback>
                <p:oleObj name="Visio" r:id="rId8" imgW="685800" imgH="397764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621213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3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5" name="Visio" r:id="rId10" imgW="685800" imgH="397764" progId="">
                  <p:embed/>
                </p:oleObj>
              </mc:Choice>
              <mc:Fallback>
                <p:oleObj name="Visio" r:id="rId10" imgW="685800" imgH="397764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592638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4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6" name="Visio" r:id="rId12" imgW="3925824" imgH="255422" progId="">
                  <p:embed/>
                </p:oleObj>
              </mc:Choice>
              <mc:Fallback>
                <p:oleObj name="Visio" r:id="rId12" imgW="3925824" imgH="255422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4778375"/>
                        <a:ext cx="392588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5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7" name="Visio" r:id="rId14" imgW="333451" imgH="235915" progId="">
                  <p:embed/>
                </p:oleObj>
              </mc:Choice>
              <mc:Fallback>
                <p:oleObj name="Visio" r:id="rId14" imgW="333451" imgH="235915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4833938"/>
                        <a:ext cx="333375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6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8" name="Visio" r:id="rId16" imgW="3925824" imgH="255422" progId="">
                  <p:embed/>
                </p:oleObj>
              </mc:Choice>
              <mc:Fallback>
                <p:oleObj name="Visio" r:id="rId16" imgW="3925824" imgH="255422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427538"/>
                        <a:ext cx="3925887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7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9" name="Visio" r:id="rId18" imgW="301752" imgH="355702" progId="">
                  <p:embed/>
                </p:oleObj>
              </mc:Choice>
              <mc:Fallback>
                <p:oleObj name="Visio" r:id="rId18" imgW="301752" imgH="355702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08463"/>
                        <a:ext cx="3016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8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0" name="Visio" r:id="rId20" imgW="1657807" imgH="2385670" progId="">
                  <p:embed/>
                </p:oleObj>
              </mc:Choice>
              <mc:Fallback>
                <p:oleObj name="Visio" r:id="rId20" imgW="1657807" imgH="238567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84363"/>
                        <a:ext cx="16573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9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1" name="Visio" r:id="rId22" imgW="1723644" imgH="2371649" progId="">
                  <p:embed/>
                </p:oleObj>
              </mc:Choice>
              <mc:Fallback>
                <p:oleObj name="Visio" r:id="rId22" imgW="1723644" imgH="2371649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52600"/>
                        <a:ext cx="17240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30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2" name="Visio" r:id="rId24" imgW="1399642" imgH="1215542" progId="">
                  <p:embed/>
                </p:oleObj>
              </mc:Choice>
              <mc:Fallback>
                <p:oleObj name="Visio" r:id="rId24" imgW="1399642" imgH="1215542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40017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31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2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3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4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36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800"/>
              <a:t>XSD - </a:t>
            </a:r>
            <a:r>
              <a:rPr lang="en-US" sz="4200"/>
              <a:t>XML Schema Definition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XSD kirjeldab XML dokumendi struktuuri</a:t>
            </a:r>
          </a:p>
          <a:p>
            <a:pPr lvl="1"/>
            <a:r>
              <a:rPr lang="et-EE" sz="2000"/>
              <a:t>Elemendid (Elements)</a:t>
            </a:r>
          </a:p>
          <a:p>
            <a:pPr lvl="1"/>
            <a:r>
              <a:rPr lang="et-EE" sz="2000"/>
              <a:t>Atribuudid (Attributes)</a:t>
            </a:r>
          </a:p>
          <a:p>
            <a:pPr lvl="1"/>
            <a:r>
              <a:rPr lang="et-EE" sz="2000"/>
              <a:t>Nende tüübid </a:t>
            </a:r>
          </a:p>
          <a:p>
            <a:pPr lvl="2"/>
            <a:r>
              <a:rPr lang="et-EE" sz="1800"/>
              <a:t>Tavatüübid (Simple types) </a:t>
            </a:r>
          </a:p>
          <a:p>
            <a:pPr lvl="2"/>
            <a:r>
              <a:rPr lang="et-EE" sz="1800"/>
              <a:t>Komplekstüübid (Complex types)</a:t>
            </a:r>
          </a:p>
          <a:p>
            <a:pPr lvl="2"/>
            <a:r>
              <a:rPr lang="et-EE" sz="1800"/>
              <a:t>Piirangud (Restrictions)</a:t>
            </a:r>
          </a:p>
          <a:p>
            <a:pPr lvl="1"/>
            <a:endParaRPr lang="et-EE" sz="2000"/>
          </a:p>
          <a:p>
            <a:r>
              <a:rPr lang="et-EE" sz="2400" b="1"/>
              <a:t>XSD õppetund w3Schools lehel</a:t>
            </a:r>
          </a:p>
          <a:p>
            <a:pPr lvl="1"/>
            <a:r>
              <a:rPr lang="en-US" sz="2000" b="1">
                <a:hlinkClick r:id="rId3"/>
              </a:rPr>
              <a:t>http://w3schools.com/schema/</a:t>
            </a:r>
            <a:endParaRPr lang="et-EE" sz="2000" b="1"/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57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XSD võrdlused andmebaasi tabelite ja java klassidega</a:t>
            </a:r>
            <a:endParaRPr lang="en-US" sz="3200"/>
          </a:p>
        </p:txBody>
      </p:sp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762000" y="2286000"/>
            <a:ext cx="3352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XSD – Document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Table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Class definition</a:t>
            </a:r>
            <a:endParaRPr lang="en-US" sz="2400"/>
          </a:p>
        </p:txBody>
      </p:sp>
      <p:sp>
        <p:nvSpPr>
          <p:cNvPr id="115716" name="Rectangle 5"/>
          <p:cNvSpPr>
            <a:spLocks noChangeArrowheads="1"/>
          </p:cNvSpPr>
          <p:nvPr/>
        </p:nvSpPr>
        <p:spPr bwMode="auto">
          <a:xfrm>
            <a:off x="4191000" y="2362200"/>
            <a:ext cx="403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XML – Document instance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Record in a Table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Object instance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77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XSD määrab..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/>
              <a:t>Millised elemendid ja atribuudid tohivad olla dokumendis</a:t>
            </a:r>
          </a:p>
          <a:p>
            <a:pPr>
              <a:lnSpc>
                <a:spcPct val="90000"/>
              </a:lnSpc>
            </a:pPr>
            <a:r>
              <a:rPr lang="et-EE" sz="2400"/>
              <a:t>Millised elemendid on alamelemendid</a:t>
            </a:r>
          </a:p>
          <a:p>
            <a:pPr>
              <a:lnSpc>
                <a:spcPct val="90000"/>
              </a:lnSpc>
            </a:pPr>
            <a:r>
              <a:rPr lang="et-EE" sz="2400"/>
              <a:t>Alamelementide järjestuse ja arvu</a:t>
            </a:r>
          </a:p>
          <a:p>
            <a:pPr>
              <a:lnSpc>
                <a:spcPct val="90000"/>
              </a:lnSpc>
            </a:pPr>
            <a:r>
              <a:rPr lang="et-EE" sz="2400"/>
              <a:t>Kas element on tühi või sisaldab teksti</a:t>
            </a:r>
          </a:p>
          <a:p>
            <a:pPr>
              <a:lnSpc>
                <a:spcPct val="90000"/>
              </a:lnSpc>
            </a:pPr>
            <a:r>
              <a:rPr lang="et-EE" sz="2400"/>
              <a:t>Andmetüübid elementide ja atribuutide jaoks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Vaikimisi ja fikseeritud väärtused elementidele ja atribuutidele</a:t>
            </a:r>
          </a:p>
          <a:p>
            <a:pPr>
              <a:lnSpc>
                <a:spcPct val="90000"/>
              </a:lnSpc>
            </a:pPr>
            <a:r>
              <a:rPr lang="et-EE" sz="2400"/>
              <a:t>Piirangud</a:t>
            </a: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NB! Nimeruumid</a:t>
            </a: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/>
              <a:t>Nimeruum (namespace) on lihtsalt loogiline (elementide ja tüüpide) nimede grupeering</a:t>
            </a:r>
          </a:p>
          <a:p>
            <a:r>
              <a:rPr lang="et-EE" sz="2400"/>
              <a:t>Nimeruumis peavad nimed olema unikaalsed</a:t>
            </a:r>
          </a:p>
          <a:p>
            <a:r>
              <a:rPr lang="et-EE" sz="2400"/>
              <a:t>Ühes XSD failis defineeritakse üks nimeruum</a:t>
            </a:r>
            <a:endParaRPr lang="en-US" sz="2400"/>
          </a:p>
        </p:txBody>
      </p:sp>
      <p:sp>
        <p:nvSpPr>
          <p:cNvPr id="119812" name="Oval 5"/>
          <p:cNvSpPr>
            <a:spLocks noChangeArrowheads="1"/>
          </p:cNvSpPr>
          <p:nvPr/>
        </p:nvSpPr>
        <p:spPr bwMode="auto">
          <a:xfrm>
            <a:off x="990600" y="4038600"/>
            <a:ext cx="3168650" cy="2376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/>
              <a:t>Arst:</a:t>
            </a:r>
          </a:p>
          <a:p>
            <a:pPr algn="ctr"/>
            <a:r>
              <a:rPr lang="et-EE"/>
              <a:t>Kand</a:t>
            </a:r>
          </a:p>
          <a:p>
            <a:pPr algn="ctr"/>
            <a:r>
              <a:rPr lang="et-EE"/>
              <a:t>Põlv</a:t>
            </a:r>
          </a:p>
          <a:p>
            <a:pPr algn="ctr"/>
            <a:r>
              <a:rPr lang="et-EE"/>
              <a:t>Klapp</a:t>
            </a:r>
          </a:p>
          <a:p>
            <a:pPr algn="ctr"/>
            <a:r>
              <a:rPr lang="et-EE"/>
              <a:t>Pump</a:t>
            </a:r>
            <a:endParaRPr lang="en-US"/>
          </a:p>
        </p:txBody>
      </p:sp>
      <p:sp>
        <p:nvSpPr>
          <p:cNvPr id="119813" name="Oval 6"/>
          <p:cNvSpPr>
            <a:spLocks noChangeArrowheads="1"/>
          </p:cNvSpPr>
          <p:nvPr/>
        </p:nvSpPr>
        <p:spPr bwMode="auto">
          <a:xfrm>
            <a:off x="4419600" y="4038600"/>
            <a:ext cx="3384550" cy="2232025"/>
          </a:xfrm>
          <a:prstGeom prst="ellipse">
            <a:avLst/>
          </a:pr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>
                <a:solidFill>
                  <a:srgbClr val="FF0000"/>
                </a:solidFill>
              </a:rPr>
              <a:t>Torumees: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Põlv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Klapp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Pump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Toru</a:t>
            </a:r>
          </a:p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</a:t>
            </a: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t-EE" sz="7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&lt;?xml version="1.0" ?&gt;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&lt;Employees xmlns="http://www.abccorp.com" xmlns:xsi="http://www.w3.org/2001/XMLSchema-instance" xsi:schemaLocation="http://www.abccorp.com/employee.xsd"&gt;  &lt;Employee&gt;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&lt;SSN&gt;737333333&lt;/SSN&gt;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&lt;Name&gt;ED HARRIS&lt;/Name&gt;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&lt;DateOfBirth&gt;1960-01-01&lt;/DateOfBirth&gt; </a:t>
            </a:r>
            <a:r>
              <a:rPr lang="et-EE" sz="1800"/>
              <a:t>	</a:t>
            </a:r>
            <a:r>
              <a:rPr lang="en-US" sz="1800"/>
              <a:t>&lt;EmployeeType&gt;FULLTIME&lt;/EmployeeType&gt; </a:t>
            </a:r>
            <a:r>
              <a:rPr lang="et-EE" sz="1800"/>
              <a:t>	</a:t>
            </a:r>
            <a:r>
              <a:rPr lang="en-US" sz="1800"/>
              <a:t>&lt;Salary&gt;4000&lt;/Salary&gt;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</a:t>
            </a:r>
            <a:r>
              <a:rPr lang="en-US" sz="1800"/>
              <a:t>&lt;/Employee&gt;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&lt;/Employees&gt;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</a:t>
            </a:r>
            <a:r>
              <a:rPr lang="et-EE" sz="700"/>
              <a:t>Allikas: </a:t>
            </a:r>
            <a:r>
              <a:rPr lang="en-US" sz="700">
                <a:hlinkClick r:id="rId3"/>
              </a:rPr>
              <a:t>http://www.15seconds.com/issue/031209.htm</a:t>
            </a:r>
            <a:endParaRPr lang="en-US" sz="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jätkub (</a:t>
            </a:r>
            <a:r>
              <a:rPr lang="en-US"/>
              <a:t>employee.xsd</a:t>
            </a:r>
            <a:r>
              <a:rPr lang="et-EE"/>
              <a:t>)</a:t>
            </a: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/>
              <a:t>&lt;xsd:schema xmlns:xsd="http://www.w3.org/2001/XMLSchema"&gt; &lt;xsd:element name="Employee"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minOccurs="0" </a:t>
            </a:r>
            <a:r>
              <a:rPr lang="et-EE" sz="1600" b="1"/>
              <a:t>							</a:t>
            </a:r>
            <a:r>
              <a:rPr lang="en-US" sz="1600" b="1"/>
              <a:t>maxOccurs="unbounded"&gt;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</a:t>
            </a:r>
            <a:r>
              <a:rPr lang="en-US" sz="1600" b="1"/>
              <a:t>&lt;xsd:complexType&gt;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      </a:t>
            </a:r>
            <a:r>
              <a:rPr lang="en-US" sz="1600" b="1"/>
              <a:t>&lt;xsd:sequence&gt;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name="SSN" type ="xsd:string"/&gt; </a:t>
            </a:r>
            <a:r>
              <a:rPr lang="et-EE" sz="1600" b="1"/>
              <a:t>			</a:t>
            </a:r>
            <a:r>
              <a:rPr lang="en-US" sz="1600" b="1"/>
              <a:t>&lt;xsd:element name="Name" type="xsd:string"/&gt; </a:t>
            </a:r>
            <a:r>
              <a:rPr lang="et-EE" sz="1600" b="1"/>
              <a:t>			</a:t>
            </a:r>
            <a:r>
              <a:rPr lang="en-US" sz="1600" b="1"/>
              <a:t>&lt;xsd:element name="DateOfBirth" type="xsd:date"/&gt;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name="EmployeeType"type="xsd:string"/&gt;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name="Salary" type="xsd:long"/&gt; </a:t>
            </a:r>
            <a:r>
              <a:rPr lang="et-EE" sz="1600" b="1"/>
              <a:t>	 	    </a:t>
            </a:r>
            <a:r>
              <a:rPr lang="en-US" sz="1600" b="1"/>
              <a:t>&lt;/xsd:sequence&gt;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</a:t>
            </a:r>
            <a:r>
              <a:rPr lang="en-US" sz="1600" b="1"/>
              <a:t>&lt;/xsd:complexType&gt;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</a:t>
            </a:r>
            <a:r>
              <a:rPr lang="en-US" sz="1600" b="1"/>
              <a:t>&lt;/xsd:element&gt;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/>
              <a:t>&lt;/xsd:schema&gt;</a:t>
            </a:r>
            <a:r>
              <a:rPr lang="en-US" sz="1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59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 Schema patterns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Hewitt, E., Java SOA Cookbook, O’Reilly Media, 2009</a:t>
            </a:r>
            <a:endParaRPr lang="et-EE" b="1"/>
          </a:p>
          <a:p>
            <a:r>
              <a:rPr lang="en-US" b="1">
                <a:hlinkClick r:id="rId3"/>
              </a:rPr>
              <a:t>http://books.google.com/books?id=W2XrQRMIEd4C&amp;lpg=PP1&amp;pg=PP1#v=onepage&amp;q&amp;f=false</a:t>
            </a:r>
            <a:r>
              <a:rPr lang="en-US"/>
              <a:t> </a:t>
            </a:r>
            <a:endParaRPr lang="en-US" b="1"/>
          </a:p>
          <a:p>
            <a:pPr lvl="1"/>
            <a:r>
              <a:rPr lang="et-EE"/>
              <a:t>Lk 41; p2.1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5516563"/>
          </a:xfrm>
        </p:spPr>
        <p:txBody>
          <a:bodyPr/>
          <a:lstStyle/>
          <a:p>
            <a:r>
              <a:rPr lang="et-EE" sz="3600" dirty="0"/>
              <a:t>Materjalid</a:t>
            </a:r>
          </a:p>
          <a:p>
            <a:pPr lvl="1"/>
            <a:r>
              <a:rPr lang="et-EE" sz="2900" dirty="0" smtClean="0">
                <a:hlinkClick r:id="rId3"/>
              </a:rPr>
              <a:t>http://www.tud.ttu.ee/im/Tarvo.Treier/idu0075/2013/kaug/</a:t>
            </a:r>
            <a:r>
              <a:rPr lang="et-EE" sz="2900" dirty="0" smtClean="0"/>
              <a:t> </a:t>
            </a:r>
          </a:p>
          <a:p>
            <a:r>
              <a:rPr lang="et-EE" sz="4000" dirty="0" smtClean="0"/>
              <a:t>Raamat</a:t>
            </a:r>
            <a:endParaRPr lang="et-EE" sz="4000" dirty="0"/>
          </a:p>
          <a:p>
            <a:pPr lvl="1">
              <a:buFontTx/>
              <a:buNone/>
            </a:pPr>
            <a:r>
              <a:rPr lang="et-EE" dirty="0">
                <a:hlinkClick r:id="rId4"/>
              </a:rPr>
              <a:t>Java SOA </a:t>
            </a:r>
            <a:r>
              <a:rPr lang="et-EE" dirty="0" err="1">
                <a:hlinkClick r:id="rId4"/>
              </a:rPr>
              <a:t>cookbook</a:t>
            </a:r>
            <a:endParaRPr lang="et-EE" dirty="0"/>
          </a:p>
          <a:p>
            <a:pPr lvl="1">
              <a:buFontTx/>
              <a:buNone/>
            </a:pPr>
            <a:r>
              <a:rPr lang="et-EE" dirty="0" err="1"/>
              <a:t>Pdf</a:t>
            </a:r>
            <a:r>
              <a:rPr lang="et-EE" dirty="0"/>
              <a:t>: </a:t>
            </a:r>
            <a:r>
              <a:rPr lang="en-US" dirty="0">
                <a:hlinkClick r:id="rId5"/>
              </a:rPr>
              <a:t>http://www.filecrop.com/java-soa-cookbook.html</a:t>
            </a:r>
            <a:endParaRPr lang="et-EE" dirty="0"/>
          </a:p>
          <a:p>
            <a:pPr lvl="1">
              <a:buFontTx/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Järgnevad mustrid erinevad ühe asja poolest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Nende elemendid ja tüübid on kas </a:t>
            </a:r>
            <a:r>
              <a:rPr lang="et-EE" b="1" dirty="0" smtClean="0"/>
              <a:t>lokaalselt</a:t>
            </a:r>
            <a:r>
              <a:rPr lang="et-EE" dirty="0" smtClean="0"/>
              <a:t> või </a:t>
            </a:r>
            <a:r>
              <a:rPr lang="et-EE" b="1" dirty="0" smtClean="0"/>
              <a:t>globaalselt</a:t>
            </a:r>
            <a:r>
              <a:rPr lang="et-EE" dirty="0" smtClean="0"/>
              <a:t> defineeritud.</a:t>
            </a:r>
          </a:p>
          <a:p>
            <a:r>
              <a:rPr lang="et-EE" dirty="0" smtClean="0"/>
              <a:t>Globaalne element või tüüp on </a:t>
            </a:r>
            <a:r>
              <a:rPr lang="et-EE" i="1" dirty="0" err="1" smtClean="0"/>
              <a:t>schema</a:t>
            </a:r>
            <a:r>
              <a:rPr lang="et-EE" dirty="0" smtClean="0"/>
              <a:t> alamelement.</a:t>
            </a:r>
          </a:p>
          <a:p>
            <a:r>
              <a:rPr lang="et-EE" dirty="0" smtClean="0"/>
              <a:t>Lokaalne element või tüüp on defineeritud mõne teise elemendi või tüübi sees.</a:t>
            </a:r>
          </a:p>
          <a:p>
            <a:r>
              <a:rPr lang="et-EE" dirty="0" smtClean="0"/>
              <a:t>Lokaalseid elemente ei saa taaskasutada.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8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“Russian Doll”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Üks juurelement on globaalne</a:t>
            </a:r>
          </a:p>
          <a:p>
            <a:r>
              <a:rPr lang="et-EE"/>
              <a:t>Kõik tüübid on lokaalsed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00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“Salami Slice”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elemendid on globaalsed</a:t>
            </a:r>
          </a:p>
          <a:p>
            <a:r>
              <a:rPr lang="et-EE"/>
              <a:t>Kõik tüübid on lokaalsed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2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“Venetian Blind”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Üks juurelement on globaalne</a:t>
            </a:r>
          </a:p>
          <a:p>
            <a:r>
              <a:rPr lang="et-EE"/>
              <a:t>Kõik tüübid on globaalsed</a:t>
            </a:r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4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XSLT iseseisvaks uurimiseks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http://www.tud.ttu.ee/im/Tarvo.Treier/idu0075/2012/Loengud/L3_xsd_xslt/L3_XSLT.pptx</a:t>
            </a:r>
            <a:endParaRPr lang="et-EE" dirty="0"/>
          </a:p>
          <a:p>
            <a:endParaRPr lang="et-EE" dirty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www.tud.ttu.ee/im/Tarvo.Treier/idu0075/2012/Harjutused/H6_XSLT/h6_xslt.ppt</a:t>
            </a:r>
            <a:endParaRPr lang="et-EE" dirty="0" smtClean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Õpiväljundid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/>
              <a:t>Teab veebiteenuste kasutusvõimalusi ja puudusi.</a:t>
            </a:r>
          </a:p>
          <a:p>
            <a:pPr>
              <a:lnSpc>
                <a:spcPct val="80000"/>
              </a:lnSpc>
            </a:pPr>
            <a:r>
              <a:rPr lang="et-EE" sz="2000"/>
              <a:t>Teab peamiseid veebiteenustega seotud standardeid ja protokolle. </a:t>
            </a:r>
          </a:p>
          <a:p>
            <a:pPr>
              <a:lnSpc>
                <a:spcPct val="80000"/>
              </a:lnSpc>
            </a:pPr>
            <a:r>
              <a:rPr lang="et-EE" sz="2000"/>
              <a:t>Teab algtasemel teenus-orienteeritud arhitektuuri. 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 kanditaate tuvastada.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veebiteenuseid kirjeldada kasutades WSDL-i ja XSD-d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veebiteenuseid realiseerida keeles Java.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veebiteenuseid testida.</a:t>
            </a:r>
          </a:p>
          <a:p>
            <a:pPr>
              <a:lnSpc>
                <a:spcPct val="80000"/>
              </a:lnSpc>
            </a:pPr>
            <a:r>
              <a:rPr lang="et-EE" sz="2000"/>
              <a:t>Oskab luua ja kirjeldada XML dokumenti ja tema struktuuri.</a:t>
            </a:r>
          </a:p>
          <a:p>
            <a:pPr>
              <a:lnSpc>
                <a:spcPct val="80000"/>
              </a:lnSpc>
            </a:pPr>
            <a:r>
              <a:rPr lang="et-EE" sz="2000"/>
              <a:t>Oskab otsida XML dokumendist kasutades päringukeelt XPath.</a:t>
            </a:r>
          </a:p>
          <a:p>
            <a:pPr>
              <a:lnSpc>
                <a:spcPct val="80000"/>
              </a:lnSpc>
            </a:pPr>
            <a:r>
              <a:rPr lang="et-EE" sz="2000"/>
              <a:t>Oskab transformeerida XML dokumenti kasutades XSLT-d.</a:t>
            </a:r>
            <a:r>
              <a:rPr lang="en-US" sz="20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Hindamine eksamil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Teooriatest (40% hindest) </a:t>
            </a:r>
          </a:p>
          <a:p>
            <a:endParaRPr lang="et-EE"/>
          </a:p>
          <a:p>
            <a:r>
              <a:rPr lang="et-EE"/>
              <a:t>WSDL-i koostamine (20% hindest)</a:t>
            </a:r>
          </a:p>
          <a:p>
            <a:endParaRPr lang="et-EE"/>
          </a:p>
          <a:p>
            <a:r>
              <a:rPr lang="et-EE"/>
              <a:t>Projekt (40% hindest)</a:t>
            </a:r>
          </a:p>
          <a:p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+ Boonuspunktid (kuni 15% hindest)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Teooriatest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Nii teoreetilised kui praktilised ülesanded seni loengutes ja praktikumides käsitletud teemadel.</a:t>
            </a:r>
          </a:p>
          <a:p>
            <a:r>
              <a:rPr lang="et-EE"/>
              <a:t>Valikvastustega </a:t>
            </a:r>
          </a:p>
          <a:p>
            <a:r>
              <a:rPr lang="et-EE"/>
              <a:t>Peab saama vähemalt 21 punkti 40-st.</a:t>
            </a:r>
          </a:p>
          <a:p>
            <a:r>
              <a:rPr lang="et-EE"/>
              <a:t>Abivahendeid kasutada ei tohi!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0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WSDL-i koostamine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Tuleb luua ühe veebiteenuse kirjeldus.</a:t>
            </a:r>
          </a:p>
          <a:p>
            <a:r>
              <a:rPr lang="et-EE"/>
              <a:t>Peab saama vähemalt 11 punkti 20-st.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Projekt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Koosneb veebiteenuste projekteerimisest, realiseerimisest, kasutamisest ja testimisest.</a:t>
            </a:r>
          </a:p>
          <a:p>
            <a:r>
              <a:rPr lang="et-EE"/>
              <a:t>Projekti eest peab saama vähemalt 21 punkti  40-st. </a:t>
            </a:r>
          </a:p>
          <a:p>
            <a:r>
              <a:rPr lang="et-EE"/>
              <a:t>Projekt peab olema esitatud kaks päeva enne kaitsmisele tulekut.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1024</TotalTime>
  <Words>1265</Words>
  <Application>Microsoft Office PowerPoint</Application>
  <PresentationFormat>On-screen Show (4:3)</PresentationFormat>
  <Paragraphs>314</Paragraphs>
  <Slides>44</Slides>
  <Notes>41</Notes>
  <HiddenSlides>2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Times New Roman</vt:lpstr>
      <vt:lpstr>Wingdings</vt:lpstr>
      <vt:lpstr>Capsules</vt:lpstr>
      <vt:lpstr>Visio</vt:lpstr>
      <vt:lpstr>IDU0075 Sissejuhatus veebiteenustesse </vt:lpstr>
      <vt:lpstr>Sissejuhatus veebiteenustesse</vt:lpstr>
      <vt:lpstr>KORRALDUS</vt:lpstr>
      <vt:lpstr>PowerPoint Presentation</vt:lpstr>
      <vt:lpstr>Õpiväljundid</vt:lpstr>
      <vt:lpstr>Hindamine eksamil</vt:lpstr>
      <vt:lpstr>Teooriatest</vt:lpstr>
      <vt:lpstr>WSDL-i koostamine</vt:lpstr>
      <vt:lpstr>Projekt</vt:lpstr>
      <vt:lpstr>Boonuspunktid</vt:lpstr>
      <vt:lpstr>Eeldused aine edukaks läbimiseks</vt:lpstr>
      <vt:lpstr>Mõned mõisted ja lühendid</vt:lpstr>
      <vt:lpstr>Veebiteenuse väljakutse demo</vt:lpstr>
      <vt:lpstr>1. boonuspunkt</vt:lpstr>
      <vt:lpstr>Mis on veebiteenus?</vt:lpstr>
      <vt:lpstr>Veebiteenus…</vt:lpstr>
      <vt:lpstr>Veebiteenus</vt:lpstr>
      <vt:lpstr>Veebiteenused</vt:lpstr>
      <vt:lpstr>Pilt veebiteenuste abil integreerimisest</vt:lpstr>
      <vt:lpstr>Veebiteenuste eelised..</vt:lpstr>
      <vt:lpstr>... ja puudused</vt:lpstr>
      <vt:lpstr>Service-oriented architecture (SOA) </vt:lpstr>
      <vt:lpstr>SOA: On arhitektuur</vt:lpstr>
      <vt:lpstr>SOA: Ehitatakse teenustest</vt:lpstr>
      <vt:lpstr>SOA: integratsioon</vt:lpstr>
      <vt:lpstr>SOA: nõrk seotus</vt:lpstr>
      <vt:lpstr>SOA: taaskasutus</vt:lpstr>
      <vt:lpstr>SOA müügijutt..</vt:lpstr>
      <vt:lpstr>..jätkub</vt:lpstr>
      <vt:lpstr>XML</vt:lpstr>
      <vt:lpstr>XPath</vt:lpstr>
      <vt:lpstr>Veebiteenustega seotud standardid</vt:lpstr>
      <vt:lpstr>XSD - XML Schema Definition</vt:lpstr>
      <vt:lpstr>XSD võrdlused andmebaasi tabelite ja java klassidega</vt:lpstr>
      <vt:lpstr>XSD määrab..</vt:lpstr>
      <vt:lpstr>NB! Nimeruumid</vt:lpstr>
      <vt:lpstr>Näide </vt:lpstr>
      <vt:lpstr>Näide jätkub (employee.xsd)</vt:lpstr>
      <vt:lpstr>XML Schema patterns</vt:lpstr>
      <vt:lpstr>Järgnevad mustrid erinevad ühe asja poolest</vt:lpstr>
      <vt:lpstr>Muster “Russian Doll”</vt:lpstr>
      <vt:lpstr>Muster “Salami Slice”</vt:lpstr>
      <vt:lpstr>Muster “Venetian Blind”</vt:lpstr>
      <vt:lpstr>XSLT iseseisvaks uurimiseks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91</cp:revision>
  <cp:lastPrinted>1601-01-01T00:00:00Z</cp:lastPrinted>
  <dcterms:created xsi:type="dcterms:W3CDTF">1601-01-01T00:00:00Z</dcterms:created>
  <dcterms:modified xsi:type="dcterms:W3CDTF">2013-09-10T14:22:34Z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