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7"/>
  </p:notesMasterIdLst>
  <p:handoutMasterIdLst>
    <p:handoutMasterId r:id="rId18"/>
  </p:handoutMasterIdLst>
  <p:sldIdLst>
    <p:sldId id="262" r:id="rId2"/>
    <p:sldId id="275" r:id="rId3"/>
    <p:sldId id="300" r:id="rId4"/>
    <p:sldId id="301" r:id="rId5"/>
    <p:sldId id="308" r:id="rId6"/>
    <p:sldId id="302" r:id="rId7"/>
    <p:sldId id="306" r:id="rId8"/>
    <p:sldId id="304" r:id="rId9"/>
    <p:sldId id="307" r:id="rId10"/>
    <p:sldId id="309" r:id="rId11"/>
    <p:sldId id="319" r:id="rId12"/>
    <p:sldId id="311" r:id="rId13"/>
    <p:sldId id="312" r:id="rId14"/>
    <p:sldId id="320" r:id="rId15"/>
    <p:sldId id="32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2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36C9CE-40A5-49A5-BA02-55E13829D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80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916362-1F40-4F89-97D2-08E6C4709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70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482376-237C-4AB3-B13E-BD98138BF91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2858288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5FC74-870A-4497-8B77-A971A0A8472A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268617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09DAF1-167D-45DE-B46D-70809288F65D}" type="slidenum">
              <a:rPr lang="en-US"/>
              <a:pPr/>
              <a:t>12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9653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2BB252-3729-4D5B-BC49-440D5EFE2AA3}" type="slidenum">
              <a:rPr lang="en-US"/>
              <a:pPr/>
              <a:t>13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90653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2BB252-3729-4D5B-BC49-440D5EFE2AA3}" type="slidenum">
              <a:rPr lang="en-US"/>
              <a:pPr/>
              <a:t>14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90653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2BB252-3729-4D5B-BC49-440D5EFE2AA3}" type="slidenum">
              <a:rPr lang="en-US"/>
              <a:pPr/>
              <a:t>15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9065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69EC3-CE78-459D-A9E8-3F14810C309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224719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9514A3-F9D5-49ED-BE8B-025326C73C5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568673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F24C09-CE7D-4F6B-A0D3-29497A921DA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1156767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8BA079-67EF-4548-83C9-9F3BD02E87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201503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7E79BA-EBD0-4EFF-8300-0A1120A50FB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932435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13C5D-A41F-48B3-B32D-D99AC984681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34768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D985C5-5FC6-4677-B4DC-7731D95B7AB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3933273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5FC74-870A-4497-8B77-A971A0A8472A}" type="slidenum">
              <a:rPr lang="en-US"/>
              <a:pPr/>
              <a:t>10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2686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t-EE" dirty="0" smtClean="0"/>
              <a:t>Sergei Tsernitski</a:t>
            </a:r>
          </a:p>
          <a:p>
            <a:pPr>
              <a:defRPr/>
            </a:pPr>
            <a:r>
              <a:rPr lang="et-EE" dirty="0" smtClean="0"/>
              <a:t>sergei.tsernitski</a:t>
            </a:r>
            <a:r>
              <a:rPr lang="en-US" dirty="0" smtClean="0"/>
              <a:t>@gmail.com</a:t>
            </a:r>
            <a:endParaRPr lang="en-US" dirty="0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C62621ED-0855-4D49-9350-ACC84CD3D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 smtClean="0"/>
              <a:t>Sergei Tsernitski</a:t>
            </a:r>
          </a:p>
          <a:p>
            <a:pPr>
              <a:defRPr/>
            </a:pPr>
            <a:r>
              <a:rPr lang="et-EE" dirty="0" smtClean="0"/>
              <a:t>sergei.tsernitski</a:t>
            </a:r>
            <a:r>
              <a:rPr lang="en-US" dirty="0" smtClean="0"/>
              <a:t>@gmail.com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12719-E133-4520-83A6-4C31B2062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 smtClean="0"/>
              <a:t>Sergei Tsernitski</a:t>
            </a:r>
          </a:p>
          <a:p>
            <a:pPr>
              <a:defRPr/>
            </a:pPr>
            <a:r>
              <a:rPr lang="et-EE" dirty="0" smtClean="0"/>
              <a:t>sergei.tsernitski</a:t>
            </a:r>
            <a:r>
              <a:rPr lang="en-US" dirty="0" smtClean="0"/>
              <a:t>@gmail.com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C77DF-1BB3-4961-93DB-61455A97C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 smtClean="0"/>
              <a:t>Sergei Tsernitski</a:t>
            </a:r>
          </a:p>
          <a:p>
            <a:pPr>
              <a:defRPr/>
            </a:pPr>
            <a:r>
              <a:rPr lang="et-EE" dirty="0" smtClean="0"/>
              <a:t>sergei.tsernitski</a:t>
            </a:r>
            <a:r>
              <a:rPr lang="en-US" dirty="0" smtClean="0"/>
              <a:t>@gmail.com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C7915-FE87-4257-9198-189B0C9B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 smtClean="0"/>
              <a:t>Sergei Tsernitski</a:t>
            </a:r>
          </a:p>
          <a:p>
            <a:pPr>
              <a:defRPr/>
            </a:pPr>
            <a:r>
              <a:rPr lang="et-EE" dirty="0" smtClean="0"/>
              <a:t>sergei.tsernitski</a:t>
            </a:r>
            <a:r>
              <a:rPr lang="en-US" dirty="0" smtClean="0"/>
              <a:t>@gmail.com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04724-86A8-457B-80CB-ACB2ED72C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 smtClean="0"/>
              <a:t>Sergei Tsernitski</a:t>
            </a:r>
          </a:p>
          <a:p>
            <a:pPr>
              <a:defRPr/>
            </a:pPr>
            <a:r>
              <a:rPr lang="et-EE" dirty="0" smtClean="0"/>
              <a:t>sergei.tsernitski</a:t>
            </a:r>
            <a:r>
              <a:rPr lang="en-US" dirty="0" smtClean="0"/>
              <a:t>@gmail.com</a:t>
            </a: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F984B-E918-4C28-AC77-FD72D14D6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 smtClean="0"/>
              <a:t>Sergei Tsernitski</a:t>
            </a:r>
          </a:p>
          <a:p>
            <a:pPr>
              <a:defRPr/>
            </a:pPr>
            <a:r>
              <a:rPr lang="et-EE" dirty="0" smtClean="0"/>
              <a:t>sergei.tsernitski</a:t>
            </a:r>
            <a:r>
              <a:rPr lang="en-US" dirty="0" smtClean="0"/>
              <a:t>@gmail.com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558FD-F569-4F22-84BD-EFBAA420E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 smtClean="0"/>
              <a:t>Sergei Tsernitski</a:t>
            </a:r>
          </a:p>
          <a:p>
            <a:pPr>
              <a:defRPr/>
            </a:pPr>
            <a:r>
              <a:rPr lang="et-EE" dirty="0" smtClean="0"/>
              <a:t>sergei.tsernitski</a:t>
            </a:r>
            <a:r>
              <a:rPr lang="en-US" dirty="0" smtClean="0"/>
              <a:t>@gmail.com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9087F-1667-4D41-9679-9041FD65C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 smtClean="0"/>
              <a:t>Sergei Tsernitski</a:t>
            </a:r>
          </a:p>
          <a:p>
            <a:pPr>
              <a:defRPr/>
            </a:pPr>
            <a:r>
              <a:rPr lang="et-EE" dirty="0" smtClean="0"/>
              <a:t>sergei.tsernitski</a:t>
            </a:r>
            <a:r>
              <a:rPr lang="en-US" dirty="0" smtClean="0"/>
              <a:t>@gmail.com</a:t>
            </a: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F160D-DF98-418F-B7B6-135A15375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 smtClean="0"/>
              <a:t>Sergei Tsernitski</a:t>
            </a:r>
          </a:p>
          <a:p>
            <a:pPr>
              <a:defRPr/>
            </a:pPr>
            <a:r>
              <a:rPr lang="et-EE" dirty="0" smtClean="0"/>
              <a:t>sergei.tsernitski</a:t>
            </a:r>
            <a:r>
              <a:rPr lang="en-US" dirty="0" smtClean="0"/>
              <a:t>@gmail.com</a:t>
            </a: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A60F5-B762-4070-8E0B-7F4074026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dirty="0" smtClean="0"/>
              <a:t>Sergei Tsernitski</a:t>
            </a:r>
          </a:p>
          <a:p>
            <a:pPr>
              <a:defRPr/>
            </a:pPr>
            <a:r>
              <a:rPr lang="et-EE" dirty="0" smtClean="0"/>
              <a:t>sergei.tsernitski</a:t>
            </a:r>
            <a:r>
              <a:rPr lang="en-US" dirty="0" smtClean="0"/>
              <a:t>@gmail.com</a:t>
            </a: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A25A9-2131-4723-89B4-87D4929E0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E357B0-7CCA-4776-9AAB-FD8DBE9B0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adl.dev.java.net/2009/0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>
          <a:xfrm>
            <a:off x="838200" y="1371600"/>
            <a:ext cx="8229600" cy="1905000"/>
          </a:xfrm>
        </p:spPr>
        <p:txBody>
          <a:bodyPr/>
          <a:lstStyle/>
          <a:p>
            <a:pPr eaLnBrk="1" hangingPunct="1"/>
            <a:r>
              <a:rPr lang="et-EE" sz="3200" dirty="0" smtClean="0"/>
              <a:t>IDU0075 Sissejuhatus veebiteenustesse</a:t>
            </a:r>
            <a:r>
              <a:rPr lang="en-US" sz="3200" dirty="0" smtClean="0"/>
              <a:t> </a:t>
            </a:r>
            <a:r>
              <a:rPr lang="et-EE" sz="3200" dirty="0" smtClean="0"/>
              <a:t/>
            </a:r>
            <a:br>
              <a:rPr lang="et-EE" sz="3200" dirty="0" smtClean="0"/>
            </a:br>
            <a:r>
              <a:rPr lang="et-EE" sz="3200" dirty="0" smtClean="0"/>
              <a:t/>
            </a:r>
            <a:br>
              <a:rPr lang="et-EE" sz="3200" dirty="0" smtClean="0"/>
            </a:br>
            <a:r>
              <a:rPr lang="et-EE" sz="3200" dirty="0" smtClean="0"/>
              <a:t>                          </a:t>
            </a:r>
            <a:br>
              <a:rPr lang="et-EE" sz="3200" dirty="0" smtClean="0"/>
            </a:br>
            <a:r>
              <a:rPr lang="et-EE" sz="3200" dirty="0"/>
              <a:t> </a:t>
            </a:r>
            <a:r>
              <a:rPr lang="et-EE" sz="3200" dirty="0" smtClean="0"/>
              <a:t>			 WADL</a:t>
            </a:r>
            <a:endParaRPr lang="en-US" sz="3200" dirty="0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76800" y="2971800"/>
            <a:ext cx="4724400" cy="1822450"/>
          </a:xfrm>
        </p:spPr>
        <p:txBody>
          <a:bodyPr/>
          <a:lstStyle/>
          <a:p>
            <a:pPr eaLnBrk="1" hangingPunct="1"/>
            <a:endParaRPr lang="et-EE" dirty="0" smtClean="0"/>
          </a:p>
          <a:p>
            <a:pPr eaLnBrk="1" hangingPunct="1"/>
            <a:r>
              <a:rPr lang="en-US" sz="2400" dirty="0" smtClean="0"/>
              <a:t>Sergei </a:t>
            </a:r>
            <a:r>
              <a:rPr lang="en-US" sz="2400" dirty="0" err="1" smtClean="0"/>
              <a:t>Tsernitski</a:t>
            </a:r>
            <a:endParaRPr lang="et-EE" sz="2400" dirty="0" smtClean="0"/>
          </a:p>
          <a:p>
            <a:pPr eaLnBrk="1" hangingPunct="1"/>
            <a:r>
              <a:rPr lang="en-US" sz="2400" dirty="0" err="1" smtClean="0"/>
              <a:t>Sergei.tsernitski</a:t>
            </a:r>
            <a:r>
              <a:rPr lang="et-EE" sz="2400" dirty="0" smtClean="0"/>
              <a:t>@gmail.com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Dokumentatsioon</a:t>
            </a:r>
            <a:endParaRPr lang="en-US" dirty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4000" dirty="0" smtClean="0"/>
              <a:t>Iga WADL-defineeritud element võib kasutada üks või rohkem tütarelementi, selleks, et dokumenteerida selle elementi.</a:t>
            </a:r>
            <a:endParaRPr lang="et-E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rgbClr val="006666"/>
                </a:solidFill>
              </a:rPr>
              <a:t>Doc elementi atribuutid</a:t>
            </a:r>
            <a:endParaRPr lang="en-US" dirty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t-EE" dirty="0"/>
              <a:t>Xml: lang</a:t>
            </a:r>
          </a:p>
          <a:p>
            <a:pPr marL="933450" lvl="1" indent="-533400">
              <a:lnSpc>
                <a:spcPct val="90000"/>
              </a:lnSpc>
            </a:pPr>
            <a:r>
              <a:rPr lang="et-EE" dirty="0"/>
              <a:t>Määrab keele pealkirja atribuuti </a:t>
            </a:r>
            <a:r>
              <a:rPr lang="et-EE" dirty="0" smtClean="0"/>
              <a:t>väärtus</a:t>
            </a:r>
            <a:r>
              <a:rPr lang="en-US" dirty="0" smtClean="0"/>
              <a:t>e </a:t>
            </a:r>
            <a:r>
              <a:rPr lang="en-US" dirty="0" err="1" smtClean="0"/>
              <a:t>jaoks</a:t>
            </a:r>
            <a:r>
              <a:rPr lang="et-EE" dirty="0" smtClean="0"/>
              <a:t> </a:t>
            </a:r>
            <a:r>
              <a:rPr lang="et-EE" dirty="0"/>
              <a:t>ning doc elementi sisu</a:t>
            </a:r>
          </a:p>
          <a:p>
            <a:pPr lvl="1" indent="-342900">
              <a:lnSpc>
                <a:spcPct val="90000"/>
              </a:lnSpc>
            </a:pPr>
            <a:r>
              <a:rPr lang="et-EE" dirty="0"/>
              <a:t>Kui elemendil on rohkem kui üks doc element, siis väärtused peavad olema erinevad</a:t>
            </a:r>
          </a:p>
          <a:p>
            <a:pPr marL="533400" indent="-533400">
              <a:lnSpc>
                <a:spcPct val="90000"/>
              </a:lnSpc>
            </a:pPr>
            <a:r>
              <a:rPr lang="et-EE" dirty="0"/>
              <a:t>Title</a:t>
            </a:r>
          </a:p>
          <a:p>
            <a:pPr marL="933450" lvl="1" indent="-533400">
              <a:lnSpc>
                <a:spcPct val="90000"/>
              </a:lnSpc>
            </a:pPr>
            <a:r>
              <a:rPr lang="et-EE" dirty="0"/>
              <a:t>Lühike elemendi  tekstikirjeldus, mida kirjeldatakse, peab sobima kasutamiseks pealkiri sisaldavaks dokumentatsiooniks.</a:t>
            </a:r>
          </a:p>
        </p:txBody>
      </p:sp>
    </p:spTree>
    <p:extLst>
      <p:ext uri="{BB962C8B-B14F-4D97-AF65-F5344CB8AC3E}">
        <p14:creationId xmlns:p14="http://schemas.microsoft.com/office/powerpoint/2010/main" val="26130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dirty="0" smtClean="0"/>
              <a:t>Ressurss</a:t>
            </a:r>
            <a:endParaRPr lang="en-US" sz="3200" dirty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/>
          <a:lstStyle/>
          <a:p>
            <a:r>
              <a:rPr lang="et-EE" sz="3200" dirty="0" smtClean="0"/>
              <a:t>Ressurs</a:t>
            </a:r>
            <a:r>
              <a:rPr lang="en-US" sz="3200" dirty="0" smtClean="0"/>
              <a:t>s</a:t>
            </a:r>
            <a:r>
              <a:rPr lang="et-EE" sz="3200" dirty="0" smtClean="0"/>
              <a:t> </a:t>
            </a:r>
            <a:r>
              <a:rPr lang="et-EE" sz="3200" dirty="0" smtClean="0"/>
              <a:t>element kirjeldab komplekt vahendeid, kus igaüks on tuvastatud URIga. </a:t>
            </a:r>
            <a:r>
              <a:rPr lang="et-EE" sz="3200" dirty="0"/>
              <a:t>Ressurss element omab järgmisi atribuute</a:t>
            </a:r>
            <a:r>
              <a:rPr lang="et-EE" sz="3200" dirty="0" smtClean="0"/>
              <a:t>:</a:t>
            </a:r>
          </a:p>
          <a:p>
            <a:pPr lvl="1"/>
            <a:r>
              <a:rPr lang="et-EE" sz="3200" dirty="0" smtClean="0"/>
              <a:t>Id</a:t>
            </a:r>
          </a:p>
          <a:p>
            <a:pPr lvl="1"/>
            <a:r>
              <a:rPr lang="et-EE" sz="3200" dirty="0" smtClean="0"/>
              <a:t>Path</a:t>
            </a:r>
          </a:p>
          <a:p>
            <a:pPr lvl="1"/>
            <a:r>
              <a:rPr lang="et-EE" sz="3200" dirty="0" smtClean="0"/>
              <a:t>Type</a:t>
            </a:r>
          </a:p>
          <a:p>
            <a:pPr lvl="1"/>
            <a:r>
              <a:rPr lang="et-EE" sz="3200" dirty="0" smtClean="0"/>
              <a:t>queryType</a:t>
            </a:r>
          </a:p>
          <a:p>
            <a:pPr marL="457200" lvl="1" indent="0">
              <a:buNone/>
            </a:pPr>
            <a:endParaRPr lang="et-E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dirty="0" smtClean="0"/>
              <a:t>Näide mitmekordse ressurssi baasil</a:t>
            </a:r>
            <a:endParaRPr lang="en-US" sz="3200" dirty="0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/>
              <a:t> 1 &lt;resources base="http://example.com/"&gt;  </a:t>
            </a:r>
          </a:p>
          <a:p>
            <a:pPr marL="0" indent="0">
              <a:buNone/>
            </a:pPr>
            <a:r>
              <a:rPr lang="en-US" sz="1400" dirty="0"/>
              <a:t> 2   &lt;resource path="widgets"&gt;  </a:t>
            </a:r>
          </a:p>
          <a:p>
            <a:pPr marL="0" indent="0">
              <a:buNone/>
            </a:pPr>
            <a:r>
              <a:rPr lang="en-US" sz="1400" dirty="0"/>
              <a:t> 3     &lt;resource path="reports/stock"&gt;  </a:t>
            </a:r>
          </a:p>
          <a:p>
            <a:pPr marL="0" indent="0">
              <a:buNone/>
            </a:pPr>
            <a:r>
              <a:rPr lang="en-US" sz="1400" dirty="0"/>
              <a:t> 4       &lt;</a:t>
            </a:r>
            <a:r>
              <a:rPr lang="en-US" sz="1400" dirty="0" err="1"/>
              <a:t>param</a:t>
            </a:r>
            <a:r>
              <a:rPr lang="en-US" sz="1400" dirty="0"/>
              <a:t> name="</a:t>
            </a:r>
            <a:r>
              <a:rPr lang="en-US" sz="1400" dirty="0" err="1"/>
              <a:t>instockonly</a:t>
            </a:r>
            <a:r>
              <a:rPr lang="en-US" sz="1400" dirty="0"/>
              <a:t>" style="matrix"  </a:t>
            </a:r>
          </a:p>
          <a:p>
            <a:pPr marL="0" indent="0">
              <a:buNone/>
            </a:pPr>
            <a:r>
              <a:rPr lang="en-US" sz="1400" dirty="0"/>
              <a:t> 5         type="</a:t>
            </a:r>
            <a:r>
              <a:rPr lang="en-US" sz="1400" dirty="0" err="1"/>
              <a:t>xsd:boolean</a:t>
            </a:r>
            <a:r>
              <a:rPr lang="en-US" sz="1400" dirty="0"/>
              <a:t>"/&gt;  </a:t>
            </a:r>
          </a:p>
          <a:p>
            <a:pPr marL="0" indent="0">
              <a:buNone/>
            </a:pPr>
            <a:r>
              <a:rPr lang="en-US" sz="1400" dirty="0"/>
              <a:t> 6       ...  </a:t>
            </a:r>
          </a:p>
          <a:p>
            <a:pPr marL="0" indent="0">
              <a:buNone/>
            </a:pPr>
            <a:r>
              <a:rPr lang="en-US" sz="1400" dirty="0"/>
              <a:t> 7     &lt;/resource&gt;  </a:t>
            </a:r>
          </a:p>
          <a:p>
            <a:pPr marL="0" indent="0">
              <a:buNone/>
            </a:pPr>
            <a:r>
              <a:rPr lang="en-US" sz="1400" dirty="0"/>
              <a:t> 8     &lt;resource path="{</a:t>
            </a:r>
            <a:r>
              <a:rPr lang="en-US" sz="1400" dirty="0" err="1"/>
              <a:t>widgetId</a:t>
            </a:r>
            <a:r>
              <a:rPr lang="en-US" sz="1400" dirty="0"/>
              <a:t>}"&gt;  </a:t>
            </a:r>
          </a:p>
          <a:p>
            <a:pPr marL="0" indent="0">
              <a:buNone/>
            </a:pPr>
            <a:r>
              <a:rPr lang="en-US" sz="1400" dirty="0"/>
              <a:t> 9       ...  </a:t>
            </a:r>
          </a:p>
          <a:p>
            <a:pPr marL="0" indent="0">
              <a:buNone/>
            </a:pPr>
            <a:r>
              <a:rPr lang="en-US" sz="1400" dirty="0"/>
              <a:t>10     &lt;/resource&gt;  </a:t>
            </a:r>
          </a:p>
          <a:p>
            <a:pPr marL="0" indent="0">
              <a:buNone/>
            </a:pPr>
            <a:r>
              <a:rPr lang="en-US" sz="1400" dirty="0"/>
              <a:t>11     ...  </a:t>
            </a:r>
          </a:p>
          <a:p>
            <a:pPr marL="0" indent="0">
              <a:buNone/>
            </a:pPr>
            <a:r>
              <a:rPr lang="en-US" sz="1400" dirty="0"/>
              <a:t>12   &lt;/resource&gt;  </a:t>
            </a:r>
          </a:p>
          <a:p>
            <a:pPr marL="0" indent="0">
              <a:buNone/>
            </a:pPr>
            <a:r>
              <a:rPr lang="en-US" sz="1400" dirty="0"/>
              <a:t>13   &lt;resource path="accounts/{</a:t>
            </a:r>
            <a:r>
              <a:rPr lang="en-US" sz="1400" dirty="0" err="1"/>
              <a:t>accountId</a:t>
            </a:r>
            <a:r>
              <a:rPr lang="en-US" sz="1400" dirty="0"/>
              <a:t>}"&gt;  </a:t>
            </a:r>
          </a:p>
          <a:p>
            <a:pPr marL="0" indent="0">
              <a:buNone/>
            </a:pPr>
            <a:r>
              <a:rPr lang="en-US" sz="1400" dirty="0"/>
              <a:t>14     ...  </a:t>
            </a:r>
          </a:p>
          <a:p>
            <a:pPr marL="0" indent="0">
              <a:buNone/>
            </a:pPr>
            <a:r>
              <a:rPr lang="en-US" sz="1400" dirty="0"/>
              <a:t>15   &lt;/resource&gt;  </a:t>
            </a:r>
          </a:p>
          <a:p>
            <a:pPr marL="0" indent="0">
              <a:buNone/>
            </a:pPr>
            <a:r>
              <a:rPr lang="en-US" sz="1400" dirty="0"/>
              <a:t>16 &lt;/resources&gt;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dirty="0" smtClean="0"/>
              <a:t>Vastus</a:t>
            </a:r>
            <a:endParaRPr lang="en-US" sz="3200" dirty="0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Vastus element kirjeldab väljundi, mille tunnused on järgmised:</a:t>
            </a:r>
          </a:p>
          <a:p>
            <a:pPr lvl="1"/>
            <a:r>
              <a:rPr lang="et-EE" sz="2800" dirty="0" smtClean="0"/>
              <a:t>Staatus</a:t>
            </a:r>
          </a:p>
          <a:p>
            <a:pPr lvl="2"/>
            <a:r>
              <a:rPr lang="et-EE" sz="2800" dirty="0" smtClean="0"/>
              <a:t>Vabatahtlik ja ei pea olema , pakub HTTP koodiseisundite nimekirja, mis on seotud kindla vastusega.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431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dirty="0" smtClean="0"/>
              <a:t>Vastuse tütarelemendid</a:t>
            </a:r>
            <a:endParaRPr lang="en-US" sz="3200" dirty="0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sv-SE" dirty="0" smtClean="0"/>
              <a:t>doc(null </a:t>
            </a:r>
            <a:r>
              <a:rPr lang="sv-SE" dirty="0"/>
              <a:t>või rohkem)</a:t>
            </a:r>
          </a:p>
          <a:p>
            <a:r>
              <a:rPr lang="sv-SE" dirty="0"/>
              <a:t>Representation(null või rohkem)</a:t>
            </a:r>
          </a:p>
          <a:p>
            <a:r>
              <a:rPr lang="sv-SE" dirty="0"/>
              <a:t>param(null või rohkem)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31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WADL</a:t>
            </a:r>
          </a:p>
        </p:txBody>
      </p:sp>
      <p:sp>
        <p:nvSpPr>
          <p:cNvPr id="635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90800"/>
            <a:ext cx="7693025" cy="3724275"/>
          </a:xfrm>
        </p:spPr>
        <p:txBody>
          <a:bodyPr/>
          <a:lstStyle/>
          <a:p>
            <a:pPr eaLnBrk="1" hangingPunct="1"/>
            <a:r>
              <a:rPr lang="et-EE" dirty="0"/>
              <a:t>Käesolev spetsifikatsioon </a:t>
            </a:r>
            <a:r>
              <a:rPr lang="et-EE" dirty="0" smtClean="0"/>
              <a:t>kirjeldab</a:t>
            </a:r>
            <a:r>
              <a:rPr lang="en-US" dirty="0"/>
              <a:t> </a:t>
            </a:r>
            <a:r>
              <a:rPr lang="en-US" dirty="0" err="1" smtClean="0"/>
              <a:t>veebirakenduse</a:t>
            </a:r>
            <a:r>
              <a:rPr lang="en-US" dirty="0" smtClean="0"/>
              <a:t> </a:t>
            </a:r>
            <a:r>
              <a:rPr lang="en-US" dirty="0" err="1" smtClean="0"/>
              <a:t>kirjeldamiskeel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WADL’I </a:t>
            </a:r>
            <a:r>
              <a:rPr lang="en-US" dirty="0" err="1" smtClean="0"/>
              <a:t>eesm</a:t>
            </a:r>
            <a:r>
              <a:rPr lang="et-EE" dirty="0" smtClean="0"/>
              <a:t>ärgiks on  anda võimaliku kirjeldust HTTP-põhistele veebirakendustele. </a:t>
            </a:r>
            <a:endParaRPr lang="en-US" dirty="0" smtClean="0"/>
          </a:p>
          <a:p>
            <a:pPr eaLnBrk="1" hangingPunct="1">
              <a:buNone/>
            </a:pPr>
            <a:endParaRPr lang="et-EE" dirty="0" smtClean="0"/>
          </a:p>
        </p:txBody>
      </p:sp>
      <p:sp>
        <p:nvSpPr>
          <p:cNvPr id="63506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dirty="0" smtClean="0"/>
              <a:t>WADL</a:t>
            </a:r>
            <a:r>
              <a:rPr lang="en-US" dirty="0" smtClean="0"/>
              <a:t>’I </a:t>
            </a:r>
            <a:r>
              <a:rPr lang="et-EE" dirty="0" smtClean="0"/>
              <a:t>kasutamine</a:t>
            </a:r>
            <a:endParaRPr lang="en-US" dirty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t-EE" b="1" dirty="0" smtClean="0"/>
              <a:t>Need on mõned kasutusjuhud:</a:t>
            </a:r>
          </a:p>
          <a:p>
            <a:pPr eaLnBrk="1" hangingPunct="1">
              <a:lnSpc>
                <a:spcPct val="90000"/>
              </a:lnSpc>
            </a:pPr>
            <a:r>
              <a:rPr lang="et-EE" b="1" dirty="0" smtClean="0"/>
              <a:t>Rakenduste modelleerimine ja visualiseerimine</a:t>
            </a:r>
          </a:p>
          <a:p>
            <a:pPr eaLnBrk="1" hangingPunct="1">
              <a:lnSpc>
                <a:spcPct val="90000"/>
              </a:lnSpc>
            </a:pPr>
            <a:r>
              <a:rPr lang="et-EE" b="1" dirty="0" smtClean="0"/>
              <a:t>Koodi genereerimine</a:t>
            </a:r>
          </a:p>
          <a:p>
            <a:pPr lvl="1" eaLnBrk="1" hangingPunct="1">
              <a:lnSpc>
                <a:spcPct val="90000"/>
              </a:lnSpc>
            </a:pPr>
            <a:r>
              <a:rPr lang="et-EE" b="1" dirty="0" smtClean="0"/>
              <a:t>Automatiseeritud põlvkonna jupp ja skelett kood ja kood ressursi esinduste manipuleerimiseks</a:t>
            </a:r>
            <a:endParaRPr lang="et-EE" dirty="0" smtClean="0"/>
          </a:p>
          <a:p>
            <a:pPr eaLnBrk="1" hangingPunct="1">
              <a:lnSpc>
                <a:spcPct val="90000"/>
              </a:lnSpc>
            </a:pP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911007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3600" b="1" kern="0" dirty="0">
                <a:solidFill>
                  <a:srgbClr val="006666"/>
                </a:solidFill>
                <a:latin typeface="Arial"/>
                <a:cs typeface="Arial"/>
              </a:rPr>
              <a:t>WADL</a:t>
            </a:r>
            <a:r>
              <a:rPr lang="en-US" sz="3600" b="1" kern="0" dirty="0">
                <a:solidFill>
                  <a:srgbClr val="006666"/>
                </a:solidFill>
                <a:latin typeface="Arial"/>
                <a:cs typeface="Arial"/>
              </a:rPr>
              <a:t>’I </a:t>
            </a:r>
            <a:r>
              <a:rPr lang="et-EE" sz="3600" b="1" kern="0" dirty="0">
                <a:solidFill>
                  <a:srgbClr val="006666"/>
                </a:solidFill>
                <a:latin typeface="Arial"/>
                <a:cs typeface="Arial"/>
              </a:rPr>
              <a:t>kasutamine</a:t>
            </a:r>
            <a:endParaRPr 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b="1" kern="0" dirty="0" smtClean="0"/>
              <a:t>Need on mõned kasutusjuhud:</a:t>
            </a:r>
          </a:p>
          <a:p>
            <a:pPr eaLnBrk="1" hangingPunct="1">
              <a:lnSpc>
                <a:spcPct val="90000"/>
              </a:lnSpc>
            </a:pPr>
            <a:r>
              <a:rPr lang="et-EE" dirty="0" smtClean="0"/>
              <a:t>Konfiguratsioon</a:t>
            </a:r>
            <a:r>
              <a:rPr lang="et-EE" dirty="0"/>
              <a:t/>
            </a:r>
            <a:br>
              <a:rPr lang="et-EE" dirty="0"/>
            </a:br>
            <a:r>
              <a:rPr lang="et-EE" dirty="0" smtClean="0"/>
              <a:t>Kliendi ja serveri konfiguratsioon kaasaskantava </a:t>
            </a:r>
            <a:r>
              <a:rPr lang="et-EE" dirty="0"/>
              <a:t>formaadis.</a:t>
            </a:r>
            <a:endParaRPr lang="et-EE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Näide WADL kirjeldus</a:t>
            </a:r>
            <a:endParaRPr lang="en-US" dirty="0" smtClean="0"/>
          </a:p>
        </p:txBody>
      </p:sp>
      <p:sp>
        <p:nvSpPr>
          <p:cNvPr id="82947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r>
              <a:rPr lang="et-EE" sz="1000" dirty="0"/>
              <a:t> 1 &lt;?xml version="1.0"?&gt; </a:t>
            </a:r>
          </a:p>
          <a:p>
            <a:r>
              <a:rPr lang="et-EE" sz="1000" dirty="0"/>
              <a:t> 2 &lt;application xmlns:xsi="http://www.w3.org/2001/XMLSchema-instance" </a:t>
            </a:r>
          </a:p>
          <a:p>
            <a:r>
              <a:rPr lang="et-EE" sz="1000" dirty="0"/>
              <a:t> 3  xsi:schemaLocation="http://wadl.dev.java.net/2009/02 wadl.xsd" </a:t>
            </a:r>
          </a:p>
          <a:p>
            <a:r>
              <a:rPr lang="et-EE" sz="1000" dirty="0"/>
              <a:t> 4  xmlns:tns="urn:yahoo:yn" </a:t>
            </a:r>
          </a:p>
          <a:p>
            <a:r>
              <a:rPr lang="et-EE" sz="1000" dirty="0"/>
              <a:t> 5  xmlns:xsd="http://www.w3.org/2001/XMLSchema" </a:t>
            </a:r>
          </a:p>
          <a:p>
            <a:r>
              <a:rPr lang="et-EE" sz="1000" dirty="0"/>
              <a:t> 6  xmlns:yn="urn:yahoo:yn" </a:t>
            </a:r>
          </a:p>
          <a:p>
            <a:r>
              <a:rPr lang="et-EE" sz="1000" dirty="0"/>
              <a:t> 7  xmlns:ya="urn:yahoo:api" </a:t>
            </a:r>
          </a:p>
          <a:p>
            <a:r>
              <a:rPr lang="et-EE" sz="1000" dirty="0"/>
              <a:t> 8  xmlns="http://wadl.dev.java.net/2009/02"&gt; </a:t>
            </a:r>
          </a:p>
          <a:p>
            <a:r>
              <a:rPr lang="et-EE" sz="1000" dirty="0"/>
              <a:t> 9   &lt;grammars&gt; </a:t>
            </a:r>
          </a:p>
          <a:p>
            <a:r>
              <a:rPr lang="et-EE" sz="1000" dirty="0"/>
              <a:t>10     &lt;include </a:t>
            </a:r>
          </a:p>
          <a:p>
            <a:r>
              <a:rPr lang="et-EE" sz="1000" dirty="0"/>
              <a:t>11       href="NewsSearchResponse.xsd"/&gt; </a:t>
            </a:r>
          </a:p>
          <a:p>
            <a:r>
              <a:rPr lang="et-EE" sz="1000" dirty="0"/>
              <a:t>12     &lt;include </a:t>
            </a:r>
          </a:p>
          <a:p>
            <a:r>
              <a:rPr lang="et-EE" sz="1000" dirty="0"/>
              <a:t>13       href="Error.xsd"/&gt; </a:t>
            </a:r>
          </a:p>
          <a:p>
            <a:r>
              <a:rPr lang="et-EE" sz="1000" dirty="0"/>
              <a:t>14   &lt;/grammars&gt; </a:t>
            </a:r>
            <a:endParaRPr lang="et-EE" sz="1000" dirty="0" smtClean="0"/>
          </a:p>
          <a:p>
            <a:r>
              <a:rPr lang="et-EE" sz="1000" dirty="0"/>
              <a:t>15 </a:t>
            </a:r>
          </a:p>
          <a:p>
            <a:r>
              <a:rPr lang="et-EE" sz="1000" dirty="0"/>
              <a:t>16   &lt;resources base="http://api.search.yahoo.com/NewsSearchService/V1/"&gt; </a:t>
            </a:r>
          </a:p>
          <a:p>
            <a:r>
              <a:rPr lang="et-EE" sz="1000" dirty="0"/>
              <a:t>17     &lt;resource path="newsSearch"&gt; </a:t>
            </a:r>
          </a:p>
          <a:p>
            <a:r>
              <a:rPr lang="et-EE" sz="1000" dirty="0"/>
              <a:t>18       &lt;method name="GET" id="search"&gt; </a:t>
            </a:r>
          </a:p>
          <a:p>
            <a:r>
              <a:rPr lang="et-EE" sz="1000" dirty="0"/>
              <a:t>19         &lt;request&gt; </a:t>
            </a:r>
          </a:p>
          <a:p>
            <a:r>
              <a:rPr lang="et-EE" sz="1000" dirty="0"/>
              <a:t>20           &lt;param name="appid" type="xsd:string" </a:t>
            </a:r>
          </a:p>
          <a:p>
            <a:r>
              <a:rPr lang="et-EE" sz="1000" dirty="0"/>
              <a:t>21             style="query" required="true"/&gt; </a:t>
            </a:r>
            <a:endParaRPr lang="et-EE" sz="1000" dirty="0" smtClean="0"/>
          </a:p>
          <a:p>
            <a:endParaRPr lang="et-EE" sz="1000" dirty="0" smtClean="0"/>
          </a:p>
          <a:p>
            <a:r>
              <a:rPr lang="et-EE" sz="1000" dirty="0" smtClean="0"/>
              <a:t>Allikas: </a:t>
            </a:r>
            <a:r>
              <a:rPr lang="et-EE" sz="1000" dirty="0"/>
              <a:t>http://www.w3.org/Submission/wadl/</a:t>
            </a: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dirty="0"/>
              <a:t>Näide WADL kirjeldus</a:t>
            </a:r>
            <a:endParaRPr lang="en-US" dirty="0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sz="1100" dirty="0"/>
              <a:t>22           &lt;</a:t>
            </a:r>
            <a:r>
              <a:rPr lang="en-US" sz="1100" dirty="0" err="1"/>
              <a:t>param</a:t>
            </a:r>
            <a:r>
              <a:rPr lang="en-US" sz="1100" dirty="0"/>
              <a:t> name="query" type="</a:t>
            </a:r>
            <a:r>
              <a:rPr lang="en-US" sz="1100" dirty="0" err="1"/>
              <a:t>xsd:string</a:t>
            </a:r>
            <a:r>
              <a:rPr lang="en-US" sz="1100" dirty="0"/>
              <a:t>" </a:t>
            </a:r>
          </a:p>
          <a:p>
            <a:pPr eaLnBrk="1" hangingPunct="1">
              <a:buNone/>
            </a:pPr>
            <a:r>
              <a:rPr lang="en-US" sz="1100" dirty="0"/>
              <a:t>23             style="query" required="true"/&gt; </a:t>
            </a:r>
          </a:p>
          <a:p>
            <a:pPr eaLnBrk="1" hangingPunct="1">
              <a:buNone/>
            </a:pPr>
            <a:r>
              <a:rPr lang="en-US" sz="1100" dirty="0"/>
              <a:t>24           &lt;</a:t>
            </a:r>
            <a:r>
              <a:rPr lang="en-US" sz="1100" dirty="0" err="1"/>
              <a:t>param</a:t>
            </a:r>
            <a:r>
              <a:rPr lang="en-US" sz="1100" dirty="0"/>
              <a:t> name="type" style="query" default="all"&gt; </a:t>
            </a:r>
          </a:p>
          <a:p>
            <a:pPr eaLnBrk="1" hangingPunct="1">
              <a:buNone/>
            </a:pPr>
            <a:r>
              <a:rPr lang="en-US" sz="1100" dirty="0"/>
              <a:t>25             &lt;option value="all"/&gt; </a:t>
            </a:r>
          </a:p>
          <a:p>
            <a:pPr eaLnBrk="1" hangingPunct="1">
              <a:buNone/>
            </a:pPr>
            <a:r>
              <a:rPr lang="en-US" sz="1100" dirty="0"/>
              <a:t>26             &lt;option value="any"/&gt; </a:t>
            </a:r>
          </a:p>
          <a:p>
            <a:pPr eaLnBrk="1" hangingPunct="1">
              <a:buNone/>
            </a:pPr>
            <a:r>
              <a:rPr lang="en-US" sz="1100" dirty="0"/>
              <a:t>27             &lt;option value="phrase"/&gt; </a:t>
            </a:r>
          </a:p>
          <a:p>
            <a:pPr eaLnBrk="1" hangingPunct="1">
              <a:buNone/>
            </a:pPr>
            <a:r>
              <a:rPr lang="en-US" sz="1100" dirty="0"/>
              <a:t>28           &lt;/</a:t>
            </a:r>
            <a:r>
              <a:rPr lang="en-US" sz="1100" dirty="0" err="1"/>
              <a:t>param</a:t>
            </a:r>
            <a:r>
              <a:rPr lang="en-US" sz="1100" dirty="0"/>
              <a:t>&gt; </a:t>
            </a:r>
          </a:p>
          <a:p>
            <a:pPr eaLnBrk="1" hangingPunct="1">
              <a:buNone/>
            </a:pPr>
            <a:r>
              <a:rPr lang="en-US" sz="1100" dirty="0"/>
              <a:t>29           &lt;</a:t>
            </a:r>
            <a:r>
              <a:rPr lang="en-US" sz="1100" dirty="0" err="1"/>
              <a:t>param</a:t>
            </a:r>
            <a:r>
              <a:rPr lang="en-US" sz="1100" dirty="0"/>
              <a:t> name="results" style="query" type="</a:t>
            </a:r>
            <a:r>
              <a:rPr lang="en-US" sz="1100" dirty="0" err="1"/>
              <a:t>xsd:int</a:t>
            </a:r>
            <a:r>
              <a:rPr lang="en-US" sz="1100" dirty="0"/>
              <a:t>" default="10"/&gt; </a:t>
            </a:r>
          </a:p>
          <a:p>
            <a:pPr eaLnBrk="1" hangingPunct="1">
              <a:buNone/>
            </a:pPr>
            <a:r>
              <a:rPr lang="en-US" sz="1100" dirty="0"/>
              <a:t>30           &lt;</a:t>
            </a:r>
            <a:r>
              <a:rPr lang="en-US" sz="1100" dirty="0" err="1"/>
              <a:t>param</a:t>
            </a:r>
            <a:r>
              <a:rPr lang="en-US" sz="1100" dirty="0"/>
              <a:t> name="start" style="query" type="</a:t>
            </a:r>
            <a:r>
              <a:rPr lang="en-US" sz="1100" dirty="0" err="1"/>
              <a:t>xsd:int</a:t>
            </a:r>
            <a:r>
              <a:rPr lang="en-US" sz="1100" dirty="0"/>
              <a:t>" default="1"/&gt; </a:t>
            </a:r>
          </a:p>
          <a:p>
            <a:pPr eaLnBrk="1" hangingPunct="1">
              <a:buNone/>
            </a:pPr>
            <a:r>
              <a:rPr lang="en-US" sz="1100" dirty="0"/>
              <a:t>31           &lt;</a:t>
            </a:r>
            <a:r>
              <a:rPr lang="en-US" sz="1100" dirty="0" err="1"/>
              <a:t>param</a:t>
            </a:r>
            <a:r>
              <a:rPr lang="en-US" sz="1100" dirty="0"/>
              <a:t> name="sort" style="query" default="rank"&gt; </a:t>
            </a:r>
          </a:p>
          <a:p>
            <a:pPr eaLnBrk="1" hangingPunct="1">
              <a:buNone/>
            </a:pPr>
            <a:r>
              <a:rPr lang="en-US" sz="1100" dirty="0"/>
              <a:t>32             &lt;option value="rank"/&gt; </a:t>
            </a:r>
          </a:p>
          <a:p>
            <a:pPr eaLnBrk="1" hangingPunct="1">
              <a:buNone/>
            </a:pPr>
            <a:r>
              <a:rPr lang="en-US" sz="1100" dirty="0"/>
              <a:t>33             &lt;option value="date"/&gt; </a:t>
            </a:r>
          </a:p>
          <a:p>
            <a:pPr eaLnBrk="1" hangingPunct="1">
              <a:buNone/>
            </a:pPr>
            <a:r>
              <a:rPr lang="en-US" sz="1100" dirty="0"/>
              <a:t>34           &lt;/</a:t>
            </a:r>
            <a:r>
              <a:rPr lang="en-US" sz="1100" dirty="0" err="1"/>
              <a:t>param</a:t>
            </a:r>
            <a:r>
              <a:rPr lang="en-US" sz="1100" dirty="0"/>
              <a:t>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dirty="0"/>
              <a:t>Näide WADL kirjeldus</a:t>
            </a:r>
            <a:endParaRPr lang="en-US" dirty="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sz="1200" dirty="0"/>
              <a:t>35           &lt;</a:t>
            </a:r>
            <a:r>
              <a:rPr lang="en-US" sz="1200" dirty="0" err="1"/>
              <a:t>param</a:t>
            </a:r>
            <a:r>
              <a:rPr lang="en-US" sz="1200" dirty="0"/>
              <a:t> name="language" style="query" type="</a:t>
            </a:r>
            <a:r>
              <a:rPr lang="en-US" sz="1200" dirty="0" err="1"/>
              <a:t>xsd:string</a:t>
            </a:r>
            <a:r>
              <a:rPr lang="en-US" sz="1200" dirty="0"/>
              <a:t>"/&gt; </a:t>
            </a:r>
          </a:p>
          <a:p>
            <a:pPr eaLnBrk="1" hangingPunct="1">
              <a:buNone/>
            </a:pPr>
            <a:r>
              <a:rPr lang="en-US" sz="1200" dirty="0"/>
              <a:t>36         &lt;/request&gt; </a:t>
            </a:r>
          </a:p>
          <a:p>
            <a:pPr eaLnBrk="1" hangingPunct="1">
              <a:buNone/>
            </a:pPr>
            <a:r>
              <a:rPr lang="en-US" sz="1200" dirty="0"/>
              <a:t>37         &lt;response status="200"&gt; </a:t>
            </a:r>
          </a:p>
          <a:p>
            <a:pPr eaLnBrk="1" hangingPunct="1">
              <a:buNone/>
            </a:pPr>
            <a:r>
              <a:rPr lang="en-US" sz="1200" dirty="0"/>
              <a:t>38           &lt;representation </a:t>
            </a:r>
            <a:r>
              <a:rPr lang="en-US" sz="1200" dirty="0" err="1"/>
              <a:t>mediaType</a:t>
            </a:r>
            <a:r>
              <a:rPr lang="en-US" sz="1200" dirty="0"/>
              <a:t>="application/xml" </a:t>
            </a:r>
          </a:p>
          <a:p>
            <a:pPr eaLnBrk="1" hangingPunct="1">
              <a:buNone/>
            </a:pPr>
            <a:r>
              <a:rPr lang="en-US" sz="1200" dirty="0"/>
              <a:t>39             element="</a:t>
            </a:r>
            <a:r>
              <a:rPr lang="en-US" sz="1200" dirty="0" err="1"/>
              <a:t>yn:ResultSet</a:t>
            </a:r>
            <a:r>
              <a:rPr lang="en-US" sz="1200" dirty="0"/>
              <a:t>"/&gt; </a:t>
            </a:r>
          </a:p>
          <a:p>
            <a:pPr eaLnBrk="1" hangingPunct="1">
              <a:buNone/>
            </a:pPr>
            <a:r>
              <a:rPr lang="en-US" sz="1200" dirty="0"/>
              <a:t>40         &lt;/response&gt; </a:t>
            </a:r>
          </a:p>
          <a:p>
            <a:pPr eaLnBrk="1" hangingPunct="1">
              <a:buNone/>
            </a:pPr>
            <a:r>
              <a:rPr lang="en-US" sz="1200" dirty="0"/>
              <a:t>41         &lt;response status="400"&gt; </a:t>
            </a:r>
          </a:p>
          <a:p>
            <a:pPr eaLnBrk="1" hangingPunct="1">
              <a:buNone/>
            </a:pPr>
            <a:r>
              <a:rPr lang="en-US" sz="1200" dirty="0"/>
              <a:t>42           &lt;representation </a:t>
            </a:r>
            <a:r>
              <a:rPr lang="en-US" sz="1200" dirty="0" err="1"/>
              <a:t>mediaType</a:t>
            </a:r>
            <a:r>
              <a:rPr lang="en-US" sz="1200" dirty="0"/>
              <a:t>="application/xml" </a:t>
            </a:r>
          </a:p>
          <a:p>
            <a:pPr eaLnBrk="1" hangingPunct="1">
              <a:buNone/>
            </a:pPr>
            <a:r>
              <a:rPr lang="en-US" sz="1200" dirty="0"/>
              <a:t>43             element="</a:t>
            </a:r>
            <a:r>
              <a:rPr lang="en-US" sz="1200" dirty="0" err="1"/>
              <a:t>ya:Error</a:t>
            </a:r>
            <a:r>
              <a:rPr lang="en-US" sz="1200" dirty="0"/>
              <a:t>"/&gt; </a:t>
            </a:r>
          </a:p>
          <a:p>
            <a:pPr eaLnBrk="1" hangingPunct="1">
              <a:buNone/>
            </a:pPr>
            <a:r>
              <a:rPr lang="en-US" sz="1200" dirty="0"/>
              <a:t>44         &lt;/response&gt; </a:t>
            </a:r>
          </a:p>
          <a:p>
            <a:pPr eaLnBrk="1" hangingPunct="1">
              <a:buNone/>
            </a:pPr>
            <a:r>
              <a:rPr lang="en-US" sz="1200" dirty="0"/>
              <a:t>45       &lt;/method&gt; </a:t>
            </a:r>
          </a:p>
          <a:p>
            <a:pPr eaLnBrk="1" hangingPunct="1">
              <a:buNone/>
            </a:pPr>
            <a:r>
              <a:rPr lang="en-US" sz="1200" dirty="0"/>
              <a:t>46     &lt;/resource&gt; </a:t>
            </a:r>
          </a:p>
          <a:p>
            <a:pPr eaLnBrk="1" hangingPunct="1">
              <a:buNone/>
            </a:pPr>
            <a:r>
              <a:rPr lang="en-US" sz="1200" dirty="0"/>
              <a:t>47   &lt;/resources&gt; </a:t>
            </a:r>
          </a:p>
          <a:p>
            <a:pPr eaLnBrk="1" hangingPunct="1">
              <a:buNone/>
            </a:pPr>
            <a:r>
              <a:rPr lang="en-US" sz="1200" dirty="0"/>
              <a:t>48 </a:t>
            </a:r>
          </a:p>
          <a:p>
            <a:pPr eaLnBrk="1" hangingPunct="1">
              <a:buNone/>
            </a:pPr>
            <a:r>
              <a:rPr lang="en-US" sz="1200" dirty="0"/>
              <a:t>49 &lt;/application&gt;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dirty="0" smtClean="0"/>
              <a:t>Kirjeldamise komponendid</a:t>
            </a:r>
            <a:endParaRPr lang="en-US" dirty="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3200" dirty="0"/>
              <a:t>Kõikidel WADL elementidel on sama namespace nimi: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>
                <a:hlinkClick r:id="rId3"/>
              </a:rPr>
              <a:t>http://wadl.dev.java.net/2009/02</a:t>
            </a:r>
            <a:endParaRPr lang="et-EE" sz="3200" dirty="0"/>
          </a:p>
          <a:p>
            <a:pPr eaLnBrk="1" hangingPunct="1">
              <a:lnSpc>
                <a:spcPct val="90000"/>
              </a:lnSpc>
            </a:pPr>
            <a:r>
              <a:rPr lang="et-EE" sz="3200" dirty="0"/>
              <a:t>Selles osas kirjeldatakse iga osa WADL dokument üksikasjalikult.</a:t>
            </a:r>
            <a:endParaRPr lang="et-EE" sz="3200" dirty="0" smtClean="0"/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t-E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Rakenduse elemendid</a:t>
            </a:r>
            <a:endParaRPr lang="en-US" dirty="0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doc(null või rohkem)</a:t>
            </a:r>
          </a:p>
          <a:p>
            <a:pPr eaLnBrk="1" hangingPunct="1"/>
            <a:r>
              <a:rPr lang="et-EE" dirty="0" smtClean="0"/>
              <a:t>grammars(vabatahtlik)</a:t>
            </a:r>
          </a:p>
          <a:p>
            <a:pPr eaLnBrk="1" hangingPunct="1"/>
            <a:r>
              <a:rPr lang="et-EE" dirty="0" smtClean="0"/>
              <a:t>Resources(null või rohkem)</a:t>
            </a:r>
          </a:p>
          <a:p>
            <a:pPr eaLnBrk="1" hangingPunct="1"/>
            <a:r>
              <a:rPr lang="et-EE" dirty="0" smtClean="0"/>
              <a:t>Resource_type</a:t>
            </a:r>
            <a:r>
              <a:rPr lang="et-EE" dirty="0"/>
              <a:t>(null või rohkem</a:t>
            </a:r>
            <a:r>
              <a:rPr lang="et-EE" dirty="0" smtClean="0"/>
              <a:t>)</a:t>
            </a:r>
          </a:p>
          <a:p>
            <a:pPr eaLnBrk="1" hangingPunct="1"/>
            <a:r>
              <a:rPr lang="et-EE" dirty="0"/>
              <a:t>Method(null või rohkem</a:t>
            </a:r>
            <a:r>
              <a:rPr lang="et-EE" dirty="0" smtClean="0"/>
              <a:t>)</a:t>
            </a:r>
          </a:p>
          <a:p>
            <a:pPr eaLnBrk="1" hangingPunct="1"/>
            <a:r>
              <a:rPr lang="et-EE" dirty="0" smtClean="0"/>
              <a:t>Representation</a:t>
            </a:r>
            <a:r>
              <a:rPr lang="et-EE" dirty="0"/>
              <a:t>(null või rohkem</a:t>
            </a:r>
            <a:r>
              <a:rPr lang="et-EE" dirty="0" smtClean="0"/>
              <a:t>)</a:t>
            </a:r>
          </a:p>
          <a:p>
            <a:pPr eaLnBrk="1" hangingPunct="1"/>
            <a:r>
              <a:rPr lang="et-EE" dirty="0"/>
              <a:t>param(null või rohkem</a:t>
            </a:r>
            <a:r>
              <a:rPr lang="et-EE" dirty="0" smtClean="0"/>
              <a:t>)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2375</TotalTime>
  <Words>715</Words>
  <Application>Microsoft Office PowerPoint</Application>
  <PresentationFormat>On-screen Show (4:3)</PresentationFormat>
  <Paragraphs>136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Capsules</vt:lpstr>
      <vt:lpstr>IDU0075 Sissejuhatus veebiteenustesse                                   WADL</vt:lpstr>
      <vt:lpstr>WADL</vt:lpstr>
      <vt:lpstr>WADL’I kasutamine</vt:lpstr>
      <vt:lpstr>PowerPoint Presentation</vt:lpstr>
      <vt:lpstr>Näide WADL kirjeldus</vt:lpstr>
      <vt:lpstr>Näide WADL kirjeldus</vt:lpstr>
      <vt:lpstr>Näide WADL kirjeldus</vt:lpstr>
      <vt:lpstr>Kirjeldamise komponendid</vt:lpstr>
      <vt:lpstr>Rakenduse elemendid</vt:lpstr>
      <vt:lpstr>Dokumentatsioon</vt:lpstr>
      <vt:lpstr>Doc elementi atribuutid</vt:lpstr>
      <vt:lpstr>Ressurss</vt:lpstr>
      <vt:lpstr>Näide mitmekordse ressurssi baasil</vt:lpstr>
      <vt:lpstr>Vastus</vt:lpstr>
      <vt:lpstr>Vastuse tütarelemendid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Sergei Tsernitski</cp:lastModifiedBy>
  <cp:revision>145</cp:revision>
  <cp:lastPrinted>1601-01-01T00:00:00Z</cp:lastPrinted>
  <dcterms:created xsi:type="dcterms:W3CDTF">1601-01-01T00:00:00Z</dcterms:created>
  <dcterms:modified xsi:type="dcterms:W3CDTF">2013-10-14T06:49:42Z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