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57" r:id="rId6"/>
    <p:sldId id="277" r:id="rId7"/>
    <p:sldId id="272" r:id="rId8"/>
    <p:sldId id="271" r:id="rId9"/>
    <p:sldId id="279" r:id="rId10"/>
    <p:sldId id="280" r:id="rId11"/>
    <p:sldId id="281" r:id="rId12"/>
    <p:sldId id="269" r:id="rId13"/>
    <p:sldId id="282" r:id="rId14"/>
    <p:sldId id="278" r:id="rId15"/>
    <p:sldId id="270" r:id="rId16"/>
    <p:sldId id="284" r:id="rId17"/>
    <p:sldId id="283" r:id="rId18"/>
    <p:sldId id="294" r:id="rId19"/>
    <p:sldId id="285" r:id="rId20"/>
    <p:sldId id="286" r:id="rId21"/>
    <p:sldId id="287" r:id="rId22"/>
    <p:sldId id="288" r:id="rId23"/>
    <p:sldId id="290" r:id="rId24"/>
    <p:sldId id="291" r:id="rId25"/>
    <p:sldId id="292" r:id="rId26"/>
    <p:sldId id="293" r:id="rId27"/>
    <p:sldId id="265" r:id="rId28"/>
    <p:sldId id="266" r:id="rId29"/>
    <p:sldId id="267" r:id="rId30"/>
    <p:sldId id="268" r:id="rId31"/>
    <p:sldId id="295"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8" y="7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layout/>
      <c:overlay val="0"/>
    </c:title>
    <c:autoTitleDeleted val="0"/>
    <c:plotArea>
      <c:layout/>
      <c:barChart>
        <c:barDir val="col"/>
        <c:grouping val="clustered"/>
        <c:varyColors val="0"/>
        <c:ser>
          <c:idx val="0"/>
          <c:order val="0"/>
          <c:tx>
            <c:strRef>
              <c:f>Sheet1!$B$1</c:f>
              <c:strCache>
                <c:ptCount val="1"/>
                <c:pt idx="0">
                  <c:v>Messages/second</c:v>
                </c:pt>
              </c:strCache>
            </c:strRef>
          </c:tx>
          <c:invertIfNegative val="0"/>
          <c:cat>
            <c:strRef>
              <c:f>Sheet1!$A$2:$A$3</c:f>
              <c:strCache>
                <c:ptCount val="2"/>
                <c:pt idx="0">
                  <c:v>WSS</c:v>
                </c:pt>
                <c:pt idx="1">
                  <c:v>TLS</c:v>
                </c:pt>
              </c:strCache>
            </c:strRef>
          </c:cat>
          <c:val>
            <c:numRef>
              <c:f>Sheet1!$B$2:$B$3</c:f>
              <c:numCache>
                <c:formatCode>General</c:formatCode>
                <c:ptCount val="2"/>
                <c:pt idx="0">
                  <c:v>352</c:v>
                </c:pt>
                <c:pt idx="1">
                  <c:v>2918</c:v>
                </c:pt>
              </c:numCache>
            </c:numRef>
          </c:val>
        </c:ser>
        <c:dLbls>
          <c:showLegendKey val="0"/>
          <c:showVal val="0"/>
          <c:showCatName val="0"/>
          <c:showSerName val="0"/>
          <c:showPercent val="0"/>
          <c:showBubbleSize val="0"/>
        </c:dLbls>
        <c:gapWidth val="150"/>
        <c:axId val="222199496"/>
        <c:axId val="222199888"/>
      </c:barChart>
      <c:catAx>
        <c:axId val="222199496"/>
        <c:scaling>
          <c:orientation val="minMax"/>
        </c:scaling>
        <c:delete val="0"/>
        <c:axPos val="b"/>
        <c:numFmt formatCode="General" sourceLinked="0"/>
        <c:majorTickMark val="out"/>
        <c:minorTickMark val="none"/>
        <c:tickLblPos val="nextTo"/>
        <c:crossAx val="222199888"/>
        <c:crosses val="autoZero"/>
        <c:auto val="1"/>
        <c:lblAlgn val="ctr"/>
        <c:lblOffset val="100"/>
        <c:noMultiLvlLbl val="0"/>
      </c:catAx>
      <c:valAx>
        <c:axId val="222199888"/>
        <c:scaling>
          <c:orientation val="minMax"/>
        </c:scaling>
        <c:delete val="0"/>
        <c:axPos val="l"/>
        <c:majorGridlines/>
        <c:numFmt formatCode="General" sourceLinked="1"/>
        <c:majorTickMark val="out"/>
        <c:minorTickMark val="none"/>
        <c:tickLblPos val="nextTo"/>
        <c:crossAx val="222199496"/>
        <c:crosses val="autoZero"/>
        <c:crossBetween val="between"/>
      </c:valAx>
    </c:plotArea>
    <c:plotVisOnly val="1"/>
    <c:dispBlanksAs val="gap"/>
    <c:showDLblsOverMax val="0"/>
  </c:chart>
  <c:txPr>
    <a:bodyPr/>
    <a:lstStyle/>
    <a:p>
      <a:pPr>
        <a:defRPr sz="1800"/>
      </a:pPr>
      <a:endParaRPr lang="et-EE"/>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212622A-E73A-4560-8C56-D4E437523343}" type="datetimeFigureOut">
              <a:rPr lang="ru-RU" smtClean="0"/>
              <a:t>21.10.2013</a:t>
            </a:fld>
            <a:endParaRPr lang="ru-RU"/>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000775B-430D-4A3B-A010-A80EC96AB9B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12622A-E73A-4560-8C56-D4E437523343}" type="datetimeFigureOut">
              <a:rPr lang="ru-RU" smtClean="0"/>
              <a:t>21.10.2013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00775B-430D-4A3B-A010-A80EC96AB9B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12622A-E73A-4560-8C56-D4E437523343}" type="datetimeFigureOut">
              <a:rPr lang="ru-RU" smtClean="0"/>
              <a:t>21.10.2013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00775B-430D-4A3B-A010-A80EC96AB9B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212622A-E73A-4560-8C56-D4E437523343}" type="datetimeFigureOut">
              <a:rPr lang="ru-RU" smtClean="0"/>
              <a:t>21.10.2013</a:t>
            </a:fld>
            <a:endParaRPr lang="ru-RU"/>
          </a:p>
        </p:txBody>
      </p:sp>
      <p:sp>
        <p:nvSpPr>
          <p:cNvPr id="5" name="Footer Placeholder 4"/>
          <p:cNvSpPr>
            <a:spLocks noGrp="1"/>
          </p:cNvSpPr>
          <p:nvPr>
            <p:ph type="ftr" sz="quarter" idx="11"/>
          </p:nvPr>
        </p:nvSpPr>
        <p:spPr>
          <a:xfrm>
            <a:off x="457200" y="6480969"/>
            <a:ext cx="4260056" cy="300831"/>
          </a:xfrm>
        </p:spPr>
        <p:txBody>
          <a:bodyPr/>
          <a:lstStyle/>
          <a:p>
            <a:endParaRPr lang="ru-RU"/>
          </a:p>
        </p:txBody>
      </p:sp>
      <p:sp>
        <p:nvSpPr>
          <p:cNvPr id="6" name="Slide Number Placeholder 5"/>
          <p:cNvSpPr>
            <a:spLocks noGrp="1"/>
          </p:cNvSpPr>
          <p:nvPr>
            <p:ph type="sldNum" sz="quarter" idx="12"/>
          </p:nvPr>
        </p:nvSpPr>
        <p:spPr/>
        <p:txBody>
          <a:bodyPr/>
          <a:lstStyle/>
          <a:p>
            <a:fld id="{1000775B-430D-4A3B-A010-A80EC96AB9B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3212622A-E73A-4560-8C56-D4E437523343}" type="datetimeFigureOut">
              <a:rPr lang="ru-RU" smtClean="0"/>
              <a:t>21.10.2013</a:t>
            </a:fld>
            <a:endParaRPr lang="ru-RU"/>
          </a:p>
        </p:txBody>
      </p:sp>
      <p:sp>
        <p:nvSpPr>
          <p:cNvPr id="5" name="Footer Placeholder 4"/>
          <p:cNvSpPr>
            <a:spLocks noGrp="1"/>
          </p:cNvSpPr>
          <p:nvPr>
            <p:ph type="ftr" sz="quarter" idx="11"/>
          </p:nvPr>
        </p:nvSpPr>
        <p:spPr>
          <a:xfrm>
            <a:off x="2619376" y="6480969"/>
            <a:ext cx="4260056" cy="300831"/>
          </a:xfrm>
        </p:spPr>
        <p:txBody>
          <a:bodyPr/>
          <a:lstStyle/>
          <a:p>
            <a:endParaRPr lang="ru-RU"/>
          </a:p>
        </p:txBody>
      </p:sp>
      <p:sp>
        <p:nvSpPr>
          <p:cNvPr id="6" name="Slide Number Placeholder 5"/>
          <p:cNvSpPr>
            <a:spLocks noGrp="1"/>
          </p:cNvSpPr>
          <p:nvPr>
            <p:ph type="sldNum" sz="quarter" idx="12"/>
          </p:nvPr>
        </p:nvSpPr>
        <p:spPr>
          <a:xfrm>
            <a:off x="8451056" y="809624"/>
            <a:ext cx="502920" cy="300831"/>
          </a:xfrm>
        </p:spPr>
        <p:txBody>
          <a:bodyPr/>
          <a:lstStyle/>
          <a:p>
            <a:fld id="{1000775B-430D-4A3B-A010-A80EC96AB9BF}" type="slidenum">
              <a:rPr lang="ru-RU" smtClean="0"/>
              <a:t>‹#›</a:t>
            </a:fld>
            <a:endParaRPr lang="ru-RU"/>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212622A-E73A-4560-8C56-D4E437523343}" type="datetimeFigureOut">
              <a:rPr lang="ru-RU" smtClean="0"/>
              <a:t>21.10.2013</a:t>
            </a:fld>
            <a:endParaRPr lang="ru-RU"/>
          </a:p>
        </p:txBody>
      </p:sp>
      <p:sp>
        <p:nvSpPr>
          <p:cNvPr id="6" name="Footer Placeholder 5"/>
          <p:cNvSpPr>
            <a:spLocks noGrp="1"/>
          </p:cNvSpPr>
          <p:nvPr>
            <p:ph type="ftr" sz="quarter" idx="11"/>
          </p:nvPr>
        </p:nvSpPr>
        <p:spPr>
          <a:xfrm>
            <a:off x="457200" y="6480969"/>
            <a:ext cx="4260056" cy="301752"/>
          </a:xfrm>
        </p:spPr>
        <p:txBody>
          <a:bodyPr/>
          <a:lstStyle/>
          <a:p>
            <a:endParaRPr lang="ru-RU"/>
          </a:p>
        </p:txBody>
      </p:sp>
      <p:sp>
        <p:nvSpPr>
          <p:cNvPr id="7" name="Slide Number Placeholder 6"/>
          <p:cNvSpPr>
            <a:spLocks noGrp="1"/>
          </p:cNvSpPr>
          <p:nvPr>
            <p:ph type="sldNum" sz="quarter" idx="12"/>
          </p:nvPr>
        </p:nvSpPr>
        <p:spPr>
          <a:xfrm>
            <a:off x="7589520" y="6480969"/>
            <a:ext cx="502920" cy="301752"/>
          </a:xfrm>
        </p:spPr>
        <p:txBody>
          <a:bodyPr/>
          <a:lstStyle/>
          <a:p>
            <a:fld id="{1000775B-430D-4A3B-A010-A80EC96AB9B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212622A-E73A-4560-8C56-D4E437523343}" type="datetimeFigureOut">
              <a:rPr lang="ru-RU" smtClean="0"/>
              <a:t>21.10.2013</a:t>
            </a:fld>
            <a:endParaRPr lang="ru-RU"/>
          </a:p>
        </p:txBody>
      </p:sp>
      <p:sp>
        <p:nvSpPr>
          <p:cNvPr id="8" name="Footer Placeholder 7"/>
          <p:cNvSpPr>
            <a:spLocks noGrp="1"/>
          </p:cNvSpPr>
          <p:nvPr>
            <p:ph type="ftr" sz="quarter" idx="11"/>
          </p:nvPr>
        </p:nvSpPr>
        <p:spPr>
          <a:xfrm>
            <a:off x="457200" y="6480969"/>
            <a:ext cx="4261104" cy="301752"/>
          </a:xfrm>
        </p:spPr>
        <p:txBody>
          <a:bodyPr/>
          <a:lstStyle/>
          <a:p>
            <a:endParaRPr lang="ru-RU"/>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000775B-430D-4A3B-A010-A80EC96AB9BF}"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12622A-E73A-4560-8C56-D4E437523343}" type="datetimeFigureOut">
              <a:rPr lang="ru-RU" smtClean="0"/>
              <a:t>21.10.2013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000775B-430D-4A3B-A010-A80EC96AB9B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212622A-E73A-4560-8C56-D4E437523343}" type="datetimeFigureOut">
              <a:rPr lang="ru-RU" smtClean="0"/>
              <a:t>21.10.2013</a:t>
            </a:fld>
            <a:endParaRPr lang="ru-RU"/>
          </a:p>
        </p:txBody>
      </p:sp>
      <p:sp>
        <p:nvSpPr>
          <p:cNvPr id="3" name="Footer Placeholder 2"/>
          <p:cNvSpPr>
            <a:spLocks noGrp="1"/>
          </p:cNvSpPr>
          <p:nvPr>
            <p:ph type="ftr" sz="quarter" idx="11"/>
          </p:nvPr>
        </p:nvSpPr>
        <p:spPr>
          <a:xfrm>
            <a:off x="457200" y="6481890"/>
            <a:ext cx="4260056" cy="300831"/>
          </a:xfrm>
        </p:spPr>
        <p:txBody>
          <a:bodyPr/>
          <a:lstStyle/>
          <a:p>
            <a:endParaRPr lang="ru-RU"/>
          </a:p>
        </p:txBody>
      </p:sp>
      <p:sp>
        <p:nvSpPr>
          <p:cNvPr id="4" name="Slide Number Placeholder 3"/>
          <p:cNvSpPr>
            <a:spLocks noGrp="1"/>
          </p:cNvSpPr>
          <p:nvPr>
            <p:ph type="sldNum" sz="quarter" idx="12"/>
          </p:nvPr>
        </p:nvSpPr>
        <p:spPr>
          <a:xfrm>
            <a:off x="7589520" y="6480969"/>
            <a:ext cx="502920" cy="301752"/>
          </a:xfrm>
        </p:spPr>
        <p:txBody>
          <a:bodyPr/>
          <a:lstStyle/>
          <a:p>
            <a:fld id="{1000775B-430D-4A3B-A010-A80EC96AB9B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212622A-E73A-4560-8C56-D4E437523343}" type="datetimeFigureOut">
              <a:rPr lang="ru-RU" smtClean="0"/>
              <a:t>21.10.2013</a:t>
            </a:fld>
            <a:endParaRPr lang="ru-RU"/>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000775B-430D-4A3B-A010-A80EC96AB9BF}"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212622A-E73A-4560-8C56-D4E437523343}" type="datetimeFigureOut">
              <a:rPr lang="ru-RU" smtClean="0"/>
              <a:t>21.10.2013</a:t>
            </a:fld>
            <a:endParaRPr lang="ru-RU"/>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000775B-430D-4A3B-A010-A80EC96AB9BF}"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212622A-E73A-4560-8C56-D4E437523343}" type="datetimeFigureOut">
              <a:rPr lang="ru-RU" smtClean="0"/>
              <a:t>21.10.2013</a:t>
            </a:fld>
            <a:endParaRPr lang="ru-RU"/>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000775B-430D-4A3B-A010-A80EC96AB9BF}"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xml.com/pub/a/2001/08/08/xmldsig.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SOAP_(protoco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SOAP Security</a:t>
            </a:r>
            <a:endParaRPr lang="ru-RU" sz="6600" dirty="0"/>
          </a:p>
        </p:txBody>
      </p:sp>
      <p:sp>
        <p:nvSpPr>
          <p:cNvPr id="3" name="Subtitle 2"/>
          <p:cNvSpPr>
            <a:spLocks noGrp="1"/>
          </p:cNvSpPr>
          <p:nvPr>
            <p:ph type="subTitle" idx="1"/>
          </p:nvPr>
        </p:nvSpPr>
        <p:spPr/>
        <p:txBody>
          <a:bodyPr/>
          <a:lstStyle/>
          <a:p>
            <a:endParaRPr lang="ru-RU"/>
          </a:p>
        </p:txBody>
      </p:sp>
      <p:pic>
        <p:nvPicPr>
          <p:cNvPr id="1026" name="Picture 2" descr="http://www.photosinbox.com/download/security-shield-icon.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74375" y1="30371" x2="74375" y2="30371"/>
                        <a14:foregroundMark x1="73516" y1="21094" x2="73516" y2="21094"/>
                        <a14:foregroundMark x1="65859" y1="18945" x2="65859" y2="18945"/>
                        <a14:foregroundMark x1="31641" y1="66309" x2="31641" y2="66309"/>
                      </a14:backgroundRemoval>
                    </a14:imgEffect>
                  </a14:imgLayer>
                </a14:imgProps>
              </a:ext>
              <a:ext uri="{28A0092B-C50C-407E-A947-70E740481C1C}">
                <a14:useLocalDpi xmlns:a14="http://schemas.microsoft.com/office/drawing/2010/main" val="0"/>
              </a:ext>
            </a:extLst>
          </a:blip>
          <a:srcRect/>
          <a:stretch>
            <a:fillRect/>
          </a:stretch>
        </p:blipFill>
        <p:spPr bwMode="auto">
          <a:xfrm>
            <a:off x="35406" y="3224270"/>
            <a:ext cx="4519600" cy="3615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5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b="1" dirty="0"/>
              <a:t>Confidentiality</a:t>
            </a:r>
            <a:r>
              <a:rPr lang="en-US" dirty="0"/>
              <a:t> is a set of rules or a promise that limits access or places restrictions on certain types of information.</a:t>
            </a:r>
            <a:endParaRPr lang="ru-RU" dirty="0"/>
          </a:p>
        </p:txBody>
      </p:sp>
    </p:spTree>
    <p:extLst>
      <p:ext uri="{BB962C8B-B14F-4D97-AF65-F5344CB8AC3E}">
        <p14:creationId xmlns:p14="http://schemas.microsoft.com/office/powerpoint/2010/main" val="3640314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b="1" dirty="0"/>
              <a:t>Integrity</a:t>
            </a:r>
            <a:r>
              <a:rPr lang="en-US" dirty="0"/>
              <a:t> is a concept of consistency of actions, values, methods, measures, principles, expectations, and outcomes.</a:t>
            </a:r>
            <a:endParaRPr lang="ru-RU" dirty="0"/>
          </a:p>
        </p:txBody>
      </p:sp>
    </p:spTree>
    <p:extLst>
      <p:ext uri="{BB962C8B-B14F-4D97-AF65-F5344CB8AC3E}">
        <p14:creationId xmlns:p14="http://schemas.microsoft.com/office/powerpoint/2010/main" val="1509792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a:t>WS-Security offers confidentiality and integrity protection from the creation of the message to it's consumption. </a:t>
            </a:r>
            <a:endParaRPr lang="ru-RU" dirty="0"/>
          </a:p>
        </p:txBody>
      </p:sp>
    </p:spTree>
    <p:extLst>
      <p:ext uri="{BB962C8B-B14F-4D97-AF65-F5344CB8AC3E}">
        <p14:creationId xmlns:p14="http://schemas.microsoft.com/office/powerpoint/2010/main" val="1093075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a:t>So instead of ensuring that the content of the communications can only be read by the right server it ensures that it can only be read by the right process on the </a:t>
            </a:r>
            <a:r>
              <a:rPr lang="en-US" dirty="0" smtClean="0"/>
              <a:t>server</a:t>
            </a:r>
            <a:endParaRPr lang="ru-RU" dirty="0"/>
          </a:p>
        </p:txBody>
      </p:sp>
    </p:spTree>
    <p:extLst>
      <p:ext uri="{BB962C8B-B14F-4D97-AF65-F5344CB8AC3E}">
        <p14:creationId xmlns:p14="http://schemas.microsoft.com/office/powerpoint/2010/main" val="381375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a:t>If there are frequent message exchanges between service provider and consumer, the overhead of XML SIG and XML ENC are significant.</a:t>
            </a:r>
            <a:endParaRPr lang="ru-RU" dirty="0"/>
          </a:p>
        </p:txBody>
      </p:sp>
    </p:spTree>
    <p:extLst>
      <p:ext uri="{BB962C8B-B14F-4D97-AF65-F5344CB8AC3E}">
        <p14:creationId xmlns:p14="http://schemas.microsoft.com/office/powerpoint/2010/main" val="2803736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0845258"/>
              </p:ext>
            </p:extLst>
          </p:nvPr>
        </p:nvGraphicFramePr>
        <p:xfrm>
          <a:off x="457200" y="1882775"/>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604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36912"/>
            <a:ext cx="7239000" cy="1362075"/>
          </a:xfrm>
        </p:spPr>
        <p:txBody>
          <a:bodyPr>
            <a:normAutofit/>
          </a:bodyPr>
          <a:lstStyle/>
          <a:p>
            <a:r>
              <a:rPr lang="en-US" sz="4400" dirty="0">
                <a:effectLst/>
              </a:rPr>
              <a:t>XML </a:t>
            </a:r>
            <a:r>
              <a:rPr lang="en-US" sz="4400" dirty="0" smtClean="0">
                <a:effectLst/>
              </a:rPr>
              <a:t>Signature</a:t>
            </a:r>
            <a:endParaRPr lang="ru-RU" sz="4400" dirty="0"/>
          </a:p>
        </p:txBody>
      </p:sp>
    </p:spTree>
    <p:extLst>
      <p:ext uri="{BB962C8B-B14F-4D97-AF65-F5344CB8AC3E}">
        <p14:creationId xmlns:p14="http://schemas.microsoft.com/office/powerpoint/2010/main" val="3636271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63272" cy="6408712"/>
          </a:xfrm>
        </p:spPr>
        <p:txBody>
          <a:bodyPr>
            <a:normAutofit/>
          </a:bodyPr>
          <a:lstStyle/>
          <a:p>
            <a:r>
              <a:rPr lang="en-US" sz="2200" b="1" dirty="0" smtClean="0"/>
              <a:t>&lt;</a:t>
            </a:r>
            <a:r>
              <a:rPr lang="en-US" sz="2200" b="1" dirty="0"/>
              <a:t>Signature&gt;</a:t>
            </a:r>
            <a:r>
              <a:rPr lang="en-US" sz="2200" dirty="0"/>
              <a:t> </a:t>
            </a:r>
            <a:endParaRPr lang="en-US" sz="2200" dirty="0" smtClean="0"/>
          </a:p>
          <a:p>
            <a:pPr marL="537210" lvl="1" indent="0">
              <a:buNone/>
            </a:pPr>
            <a:r>
              <a:rPr lang="en-US" sz="2200" b="1" dirty="0" smtClean="0"/>
              <a:t>&lt;</a:t>
            </a:r>
            <a:r>
              <a:rPr lang="en-US" sz="2200" b="1" dirty="0" err="1"/>
              <a:t>SignedInfo</a:t>
            </a:r>
            <a:r>
              <a:rPr lang="en-US" sz="2200" b="1" dirty="0" smtClean="0"/>
              <a:t>&gt;</a:t>
            </a:r>
          </a:p>
          <a:p>
            <a:pPr marL="537210" lvl="1" indent="0">
              <a:buNone/>
            </a:pPr>
            <a:r>
              <a:rPr lang="en-US" sz="2200" b="1" dirty="0"/>
              <a:t>	</a:t>
            </a:r>
            <a:r>
              <a:rPr lang="en-US" sz="2200" dirty="0" smtClean="0"/>
              <a:t> </a:t>
            </a:r>
            <a:r>
              <a:rPr lang="en-US" sz="2200" b="1" dirty="0"/>
              <a:t>&lt;</a:t>
            </a:r>
            <a:r>
              <a:rPr lang="en-US" sz="2200" b="1" dirty="0" err="1"/>
              <a:t>CanonicalizationMethod</a:t>
            </a:r>
            <a:r>
              <a:rPr lang="en-US" sz="2200" dirty="0"/>
              <a:t> </a:t>
            </a:r>
            <a:r>
              <a:rPr lang="en-US" sz="2200" b="1" dirty="0" smtClean="0"/>
              <a:t>/&gt;</a:t>
            </a:r>
          </a:p>
          <a:p>
            <a:pPr marL="537210" lvl="1" indent="0">
              <a:buNone/>
            </a:pPr>
            <a:r>
              <a:rPr lang="en-US" sz="2200" b="1" dirty="0"/>
              <a:t>	</a:t>
            </a:r>
            <a:r>
              <a:rPr lang="en-US" sz="2200" dirty="0" smtClean="0"/>
              <a:t> </a:t>
            </a:r>
            <a:r>
              <a:rPr lang="en-US" sz="2200" b="1" dirty="0"/>
              <a:t>&lt;</a:t>
            </a:r>
            <a:r>
              <a:rPr lang="en-US" sz="2200" b="1" dirty="0" err="1"/>
              <a:t>SignatureMethod</a:t>
            </a:r>
            <a:r>
              <a:rPr lang="en-US" sz="2200" dirty="0"/>
              <a:t> </a:t>
            </a:r>
            <a:r>
              <a:rPr lang="en-US" sz="2200" b="1" dirty="0"/>
              <a:t>/&gt;</a:t>
            </a:r>
            <a:r>
              <a:rPr lang="en-US" sz="2200" dirty="0"/>
              <a:t> </a:t>
            </a:r>
            <a:endParaRPr lang="en-US" sz="2200" dirty="0" smtClean="0"/>
          </a:p>
          <a:p>
            <a:pPr marL="537210" lvl="1" indent="0">
              <a:buNone/>
            </a:pPr>
            <a:r>
              <a:rPr lang="en-US" sz="2200" b="1" dirty="0"/>
              <a:t>	</a:t>
            </a:r>
            <a:r>
              <a:rPr lang="en-US" sz="2200" b="1" dirty="0" smtClean="0"/>
              <a:t>&lt;</a:t>
            </a:r>
            <a:r>
              <a:rPr lang="en-US" sz="2200" b="1" dirty="0"/>
              <a:t>Reference</a:t>
            </a:r>
            <a:r>
              <a:rPr lang="en-US" sz="2200" b="1" dirty="0" smtClean="0"/>
              <a:t>&gt;</a:t>
            </a:r>
          </a:p>
          <a:p>
            <a:pPr marL="537210" lvl="1" indent="0">
              <a:buNone/>
            </a:pPr>
            <a:r>
              <a:rPr lang="en-US" sz="2200" b="1" dirty="0"/>
              <a:t>	</a:t>
            </a:r>
            <a:r>
              <a:rPr lang="en-US" sz="2200" b="1" dirty="0" smtClean="0"/>
              <a:t>	</a:t>
            </a:r>
            <a:r>
              <a:rPr lang="en-US" sz="2200" dirty="0" smtClean="0"/>
              <a:t> </a:t>
            </a:r>
            <a:r>
              <a:rPr lang="en-US" sz="2200" b="1" dirty="0"/>
              <a:t>&lt;Transforms&gt;</a:t>
            </a:r>
            <a:r>
              <a:rPr lang="en-US" sz="2200" dirty="0"/>
              <a:t> </a:t>
            </a:r>
            <a:endParaRPr lang="en-US" sz="2200" dirty="0" smtClean="0"/>
          </a:p>
          <a:p>
            <a:pPr marL="537210" lvl="1" indent="0">
              <a:buNone/>
            </a:pPr>
            <a:r>
              <a:rPr lang="en-US" sz="2200" b="1" dirty="0"/>
              <a:t>	</a:t>
            </a:r>
            <a:r>
              <a:rPr lang="en-US" sz="2200" b="1" dirty="0" smtClean="0"/>
              <a:t>	&lt;</a:t>
            </a:r>
            <a:r>
              <a:rPr lang="en-US" sz="2200" b="1" dirty="0" err="1"/>
              <a:t>DigestMethod</a:t>
            </a:r>
            <a:r>
              <a:rPr lang="en-US" sz="2200" b="1" dirty="0"/>
              <a:t>&gt;</a:t>
            </a:r>
            <a:r>
              <a:rPr lang="en-US" sz="2200" dirty="0"/>
              <a:t> </a:t>
            </a:r>
            <a:endParaRPr lang="en-US" sz="2200" dirty="0" smtClean="0"/>
          </a:p>
          <a:p>
            <a:pPr marL="537210" lvl="1" indent="0">
              <a:buNone/>
            </a:pPr>
            <a:r>
              <a:rPr lang="en-US" sz="2200" b="1" dirty="0" smtClean="0"/>
              <a:t>		&lt;</a:t>
            </a:r>
            <a:r>
              <a:rPr lang="en-US" sz="2200" b="1" dirty="0" err="1"/>
              <a:t>DigestValue</a:t>
            </a:r>
            <a:r>
              <a:rPr lang="en-US" sz="2200" b="1" dirty="0"/>
              <a:t>&gt;</a:t>
            </a:r>
            <a:r>
              <a:rPr lang="en-US" sz="2200" dirty="0"/>
              <a:t> </a:t>
            </a:r>
            <a:endParaRPr lang="en-US" sz="2200" dirty="0" smtClean="0"/>
          </a:p>
          <a:p>
            <a:pPr marL="537210" lvl="1" indent="0">
              <a:buNone/>
            </a:pPr>
            <a:r>
              <a:rPr lang="en-US" sz="2200" b="1" dirty="0"/>
              <a:t>	</a:t>
            </a:r>
            <a:r>
              <a:rPr lang="en-US" sz="2200" b="1" dirty="0" smtClean="0"/>
              <a:t>     &lt;/</a:t>
            </a:r>
            <a:r>
              <a:rPr lang="en-US" sz="2200" b="1" dirty="0"/>
              <a:t>Reference&gt;</a:t>
            </a:r>
            <a:r>
              <a:rPr lang="en-US" sz="2200" dirty="0"/>
              <a:t> </a:t>
            </a:r>
            <a:endParaRPr lang="en-US" sz="2200" dirty="0" smtClean="0"/>
          </a:p>
          <a:p>
            <a:pPr marL="537210" lvl="1" indent="0">
              <a:buNone/>
            </a:pPr>
            <a:r>
              <a:rPr lang="en-US" sz="2200" b="1" dirty="0"/>
              <a:t>	</a:t>
            </a:r>
            <a:r>
              <a:rPr lang="en-US" sz="2200" b="1" dirty="0" smtClean="0"/>
              <a:t>     &lt;</a:t>
            </a:r>
            <a:r>
              <a:rPr lang="en-US" sz="2200" b="1" dirty="0"/>
              <a:t>Reference</a:t>
            </a:r>
            <a:r>
              <a:rPr lang="en-US" sz="2200" dirty="0"/>
              <a:t> </a:t>
            </a:r>
            <a:r>
              <a:rPr lang="en-US" sz="2200" b="1" dirty="0"/>
              <a:t>/&gt;</a:t>
            </a:r>
            <a:r>
              <a:rPr lang="en-US" sz="2200" dirty="0"/>
              <a:t> etc. </a:t>
            </a:r>
            <a:endParaRPr lang="en-US" sz="2200" dirty="0" smtClean="0"/>
          </a:p>
          <a:p>
            <a:pPr marL="537210" lvl="1" indent="0">
              <a:buNone/>
            </a:pPr>
            <a:r>
              <a:rPr lang="en-US" sz="2200" b="1" dirty="0"/>
              <a:t>	</a:t>
            </a:r>
            <a:r>
              <a:rPr lang="en-US" sz="2200" b="1" dirty="0" smtClean="0"/>
              <a:t>&lt;/</a:t>
            </a:r>
            <a:r>
              <a:rPr lang="en-US" sz="2200" b="1" dirty="0" err="1"/>
              <a:t>SignedInfo</a:t>
            </a:r>
            <a:r>
              <a:rPr lang="en-US" sz="2200" b="1" dirty="0"/>
              <a:t>&gt;</a:t>
            </a:r>
            <a:r>
              <a:rPr lang="en-US" sz="2200" dirty="0"/>
              <a:t> </a:t>
            </a:r>
            <a:endParaRPr lang="en-US" sz="2200" dirty="0" smtClean="0"/>
          </a:p>
          <a:p>
            <a:pPr marL="537210" lvl="1" indent="0">
              <a:buNone/>
            </a:pPr>
            <a:r>
              <a:rPr lang="en-US" sz="2200" b="1" dirty="0"/>
              <a:t>	</a:t>
            </a:r>
            <a:r>
              <a:rPr lang="en-US" sz="2200" b="1" dirty="0" smtClean="0"/>
              <a:t>&lt;</a:t>
            </a:r>
            <a:r>
              <a:rPr lang="en-US" sz="2200" b="1" dirty="0" err="1"/>
              <a:t>SignatureValue</a:t>
            </a:r>
            <a:r>
              <a:rPr lang="en-US" sz="2200" dirty="0"/>
              <a:t> </a:t>
            </a:r>
            <a:r>
              <a:rPr lang="en-US" sz="2200" b="1" dirty="0"/>
              <a:t>/&gt;</a:t>
            </a:r>
            <a:r>
              <a:rPr lang="en-US" sz="2200" dirty="0"/>
              <a:t> </a:t>
            </a:r>
            <a:endParaRPr lang="en-US" sz="2200" dirty="0" smtClean="0"/>
          </a:p>
          <a:p>
            <a:pPr marL="537210" lvl="1" indent="0">
              <a:buNone/>
            </a:pPr>
            <a:r>
              <a:rPr lang="en-US" sz="2200" b="1" dirty="0"/>
              <a:t>	</a:t>
            </a:r>
            <a:r>
              <a:rPr lang="en-US" sz="2200" b="1" dirty="0" smtClean="0"/>
              <a:t>&lt;</a:t>
            </a:r>
            <a:r>
              <a:rPr lang="en-US" sz="2200" b="1" dirty="0" err="1"/>
              <a:t>KeyInfo</a:t>
            </a:r>
            <a:r>
              <a:rPr lang="en-US" sz="2200" dirty="0"/>
              <a:t> </a:t>
            </a:r>
            <a:r>
              <a:rPr lang="en-US" sz="2200" b="1" dirty="0"/>
              <a:t>/&gt;</a:t>
            </a:r>
            <a:r>
              <a:rPr lang="en-US" sz="2200" dirty="0"/>
              <a:t> </a:t>
            </a:r>
            <a:endParaRPr lang="en-US" sz="2200" dirty="0" smtClean="0"/>
          </a:p>
          <a:p>
            <a:pPr marL="537210" lvl="1" indent="0">
              <a:buNone/>
            </a:pPr>
            <a:r>
              <a:rPr lang="en-US" sz="2200" b="1" dirty="0"/>
              <a:t>	</a:t>
            </a:r>
            <a:r>
              <a:rPr lang="en-US" sz="2200" b="1" dirty="0" smtClean="0"/>
              <a:t>&lt;</a:t>
            </a:r>
            <a:r>
              <a:rPr lang="en-US" sz="2200" b="1" dirty="0"/>
              <a:t>Object</a:t>
            </a:r>
            <a:r>
              <a:rPr lang="en-US" sz="2200" dirty="0"/>
              <a:t> </a:t>
            </a:r>
            <a:r>
              <a:rPr lang="en-US" sz="2200" b="1" dirty="0" smtClean="0"/>
              <a:t>/&gt;</a:t>
            </a:r>
          </a:p>
          <a:p>
            <a:pPr marL="537210" lvl="1" indent="0">
              <a:buNone/>
            </a:pPr>
            <a:r>
              <a:rPr lang="en-US" sz="2200" dirty="0" smtClean="0"/>
              <a:t> </a:t>
            </a:r>
            <a:r>
              <a:rPr lang="en-US" sz="2200" b="1" dirty="0"/>
              <a:t>&lt;/Signature&gt;</a:t>
            </a:r>
            <a:endParaRPr lang="ru-RU" sz="2200" dirty="0"/>
          </a:p>
        </p:txBody>
      </p:sp>
    </p:spTree>
    <p:extLst>
      <p:ext uri="{BB962C8B-B14F-4D97-AF65-F5344CB8AC3E}">
        <p14:creationId xmlns:p14="http://schemas.microsoft.com/office/powerpoint/2010/main" val="2585948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dirty="0"/>
          </a:p>
        </p:txBody>
      </p:sp>
      <p:sp>
        <p:nvSpPr>
          <p:cNvPr id="3" name="Content Placeholder 2"/>
          <p:cNvSpPr>
            <a:spLocks noGrp="1"/>
          </p:cNvSpPr>
          <p:nvPr>
            <p:ph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908720"/>
            <a:ext cx="6715125" cy="50438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8500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t-EE"/>
          </a:p>
        </p:txBody>
      </p:sp>
      <p:sp>
        <p:nvSpPr>
          <p:cNvPr id="5" name="Content Placeholder 4"/>
          <p:cNvSpPr>
            <a:spLocks noGrp="1"/>
          </p:cNvSpPr>
          <p:nvPr>
            <p:ph idx="1"/>
          </p:nvPr>
        </p:nvSpPr>
        <p:spPr/>
        <p:txBody>
          <a:bodyPr/>
          <a:lstStyle/>
          <a:p>
            <a:r>
              <a:rPr lang="en-US" dirty="0"/>
              <a:t>The </a:t>
            </a:r>
            <a:r>
              <a:rPr lang="en-US" dirty="0" err="1"/>
              <a:t>SignedInfo</a:t>
            </a:r>
            <a:r>
              <a:rPr lang="en-US" dirty="0"/>
              <a:t> element contains or references the signed data and specifies what algorithms are used.</a:t>
            </a:r>
            <a:endParaRPr lang="et-EE" dirty="0"/>
          </a:p>
        </p:txBody>
      </p:sp>
    </p:spTree>
    <p:extLst>
      <p:ext uri="{BB962C8B-B14F-4D97-AF65-F5344CB8AC3E}">
        <p14:creationId xmlns:p14="http://schemas.microsoft.com/office/powerpoint/2010/main" val="301671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dirty="0" smtClean="0"/>
              <a:t>Definition</a:t>
            </a:r>
            <a:endParaRPr lang="ru-RU" sz="4800" dirty="0"/>
          </a:p>
        </p:txBody>
      </p:sp>
      <p:sp>
        <p:nvSpPr>
          <p:cNvPr id="7" name="Text Placeholder 6"/>
          <p:cNvSpPr>
            <a:spLocks noGrp="1"/>
          </p:cNvSpPr>
          <p:nvPr>
            <p:ph type="body" idx="1"/>
          </p:nvPr>
        </p:nvSpPr>
        <p:spPr/>
        <p:txBody>
          <a:bodyPr/>
          <a:lstStyle/>
          <a:p>
            <a:endParaRPr lang="ru-RU"/>
          </a:p>
        </p:txBody>
      </p:sp>
    </p:spTree>
    <p:extLst>
      <p:ext uri="{BB962C8B-B14F-4D97-AF65-F5344CB8AC3E}">
        <p14:creationId xmlns:p14="http://schemas.microsoft.com/office/powerpoint/2010/main" val="31014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r>
              <a:rPr lang="en-US" dirty="0"/>
              <a:t>The </a:t>
            </a:r>
            <a:r>
              <a:rPr lang="en-US" dirty="0" err="1"/>
              <a:t>SignatureValue</a:t>
            </a:r>
            <a:r>
              <a:rPr lang="en-US" dirty="0"/>
              <a:t> element contains the Base64 encoded signature result - the signature generated with the parameters specified in the </a:t>
            </a:r>
            <a:r>
              <a:rPr lang="en-US" dirty="0" err="1"/>
              <a:t>SignatureMethod</a:t>
            </a:r>
            <a:r>
              <a:rPr lang="en-US" dirty="0"/>
              <a:t> element - of the </a:t>
            </a:r>
            <a:r>
              <a:rPr lang="en-US" dirty="0" err="1"/>
              <a:t>SignedInfo</a:t>
            </a:r>
            <a:r>
              <a:rPr lang="en-US" dirty="0"/>
              <a:t> element after applying the algorithm specified by the </a:t>
            </a:r>
            <a:r>
              <a:rPr lang="en-US" dirty="0" err="1"/>
              <a:t>CanonicalizationMethod</a:t>
            </a:r>
            <a:r>
              <a:rPr lang="en-US" dirty="0"/>
              <a:t>.</a:t>
            </a:r>
            <a:endParaRPr lang="et-EE" dirty="0"/>
          </a:p>
        </p:txBody>
      </p:sp>
    </p:spTree>
    <p:extLst>
      <p:ext uri="{BB962C8B-B14F-4D97-AF65-F5344CB8AC3E}">
        <p14:creationId xmlns:p14="http://schemas.microsoft.com/office/powerpoint/2010/main" val="1507903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r>
              <a:rPr lang="en-US" dirty="0" err="1"/>
              <a:t>KeyInfo</a:t>
            </a:r>
            <a:r>
              <a:rPr lang="en-US" dirty="0"/>
              <a:t> element optionally allows the signer to provide recipients with the key that validates the signature, usually in the form of one or more X.509 digital certificates. The relying party must identify the key from context if </a:t>
            </a:r>
            <a:r>
              <a:rPr lang="en-US" dirty="0" err="1"/>
              <a:t>KeyInfo</a:t>
            </a:r>
            <a:r>
              <a:rPr lang="en-US" dirty="0"/>
              <a:t> is not present.</a:t>
            </a:r>
            <a:endParaRPr lang="et-EE" dirty="0"/>
          </a:p>
        </p:txBody>
      </p:sp>
    </p:spTree>
    <p:extLst>
      <p:ext uri="{BB962C8B-B14F-4D97-AF65-F5344CB8AC3E}">
        <p14:creationId xmlns:p14="http://schemas.microsoft.com/office/powerpoint/2010/main" val="285803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r>
              <a:rPr lang="en-US" dirty="0"/>
              <a:t>The Object element (optional) contains the signed data if this is an enveloping signature.</a:t>
            </a:r>
            <a:endParaRPr lang="et-EE" dirty="0"/>
          </a:p>
        </p:txBody>
      </p:sp>
    </p:spTree>
    <p:extLst>
      <p:ext uri="{BB962C8B-B14F-4D97-AF65-F5344CB8AC3E}">
        <p14:creationId xmlns:p14="http://schemas.microsoft.com/office/powerpoint/2010/main" val="217762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err="1"/>
              <a:t>DigestMethod</a:t>
            </a:r>
            <a:r>
              <a:rPr lang="en-US" dirty="0"/>
              <a:t> specifies the hash algorithm before applying the hash.</a:t>
            </a:r>
            <a:endParaRPr lang="ru-RU" dirty="0"/>
          </a:p>
        </p:txBody>
      </p:sp>
    </p:spTree>
    <p:extLst>
      <p:ext uri="{BB962C8B-B14F-4D97-AF65-F5344CB8AC3E}">
        <p14:creationId xmlns:p14="http://schemas.microsoft.com/office/powerpoint/2010/main" val="456751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err="1"/>
              <a:t>DigestValue</a:t>
            </a:r>
            <a:r>
              <a:rPr lang="en-US" dirty="0"/>
              <a:t> contains the result of applying the hash algorithm to the transformed resource(s).</a:t>
            </a:r>
            <a:endParaRPr lang="ru-RU" dirty="0"/>
          </a:p>
        </p:txBody>
      </p:sp>
    </p:spTree>
    <p:extLst>
      <p:ext uri="{BB962C8B-B14F-4D97-AF65-F5344CB8AC3E}">
        <p14:creationId xmlns:p14="http://schemas.microsoft.com/office/powerpoint/2010/main" val="1418225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err="1"/>
              <a:t>KeyInfo</a:t>
            </a:r>
            <a:r>
              <a:rPr lang="en-US" dirty="0"/>
              <a:t> element optionally allows the signer to provide recipients with the key that validates the </a:t>
            </a:r>
            <a:r>
              <a:rPr lang="en-US" dirty="0" smtClean="0"/>
              <a:t>signature.</a:t>
            </a:r>
            <a:endParaRPr lang="en-US" dirty="0"/>
          </a:p>
          <a:p>
            <a:endParaRPr lang="ru-RU" dirty="0"/>
          </a:p>
        </p:txBody>
      </p:sp>
    </p:spTree>
    <p:extLst>
      <p:ext uri="{BB962C8B-B14F-4D97-AF65-F5344CB8AC3E}">
        <p14:creationId xmlns:p14="http://schemas.microsoft.com/office/powerpoint/2010/main" val="3694942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a:t>The Object element (optional) contains the signed data if this is an </a:t>
            </a:r>
            <a:r>
              <a:rPr lang="en-US" i="1" dirty="0"/>
              <a:t>enveloping signature</a:t>
            </a:r>
            <a:r>
              <a:rPr lang="en-US" dirty="0" smtClean="0"/>
              <a:t>.</a:t>
            </a:r>
            <a:endParaRPr lang="en-US" dirty="0"/>
          </a:p>
        </p:txBody>
      </p:sp>
    </p:spTree>
    <p:extLst>
      <p:ext uri="{BB962C8B-B14F-4D97-AF65-F5344CB8AC3E}">
        <p14:creationId xmlns:p14="http://schemas.microsoft.com/office/powerpoint/2010/main" val="23103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1772816"/>
            <a:ext cx="8424936" cy="1362075"/>
          </a:xfrm>
        </p:spPr>
        <p:txBody>
          <a:bodyPr>
            <a:noAutofit/>
          </a:bodyPr>
          <a:lstStyle/>
          <a:p>
            <a:pPr algn="ctr"/>
            <a:r>
              <a:rPr lang="en-US" sz="4400" b="0" dirty="0">
                <a:effectLst/>
              </a:rPr>
              <a:t>End to End </a:t>
            </a:r>
            <a:r>
              <a:rPr lang="en-US" sz="4400" b="0" dirty="0" smtClean="0">
                <a:effectLst/>
              </a:rPr>
              <a:t>security example</a:t>
            </a:r>
            <a:br>
              <a:rPr lang="en-US" sz="4400" b="0" dirty="0" smtClean="0">
                <a:effectLst/>
              </a:rPr>
            </a:br>
            <a:r>
              <a:rPr lang="en-US" sz="4400" b="0" dirty="0" smtClean="0">
                <a:effectLst/>
              </a:rPr>
              <a:t>(Https vs. WSS)</a:t>
            </a:r>
            <a:endParaRPr lang="ru-RU" sz="4400" dirty="0"/>
          </a:p>
        </p:txBody>
      </p:sp>
    </p:spTree>
    <p:extLst>
      <p:ext uri="{BB962C8B-B14F-4D97-AF65-F5344CB8AC3E}">
        <p14:creationId xmlns:p14="http://schemas.microsoft.com/office/powerpoint/2010/main" val="3900895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sz="6600" dirty="0" smtClean="0"/>
              <a:t>POST</a:t>
            </a:r>
            <a:endParaRPr lang="ru-RU" sz="6600" dirty="0"/>
          </a:p>
        </p:txBody>
      </p:sp>
      <p:sp>
        <p:nvSpPr>
          <p:cNvPr id="7" name="Content Placeholder 6"/>
          <p:cNvSpPr>
            <a:spLocks noGrp="1"/>
          </p:cNvSpPr>
          <p:nvPr>
            <p:ph idx="1"/>
          </p:nvPr>
        </p:nvSpPr>
        <p:spPr/>
        <p:txBody>
          <a:bodyPr/>
          <a:lstStyle/>
          <a:p>
            <a:endParaRPr lang="ru-RU"/>
          </a:p>
        </p:txBody>
      </p:sp>
      <p:pic>
        <p:nvPicPr>
          <p:cNvPr id="1026" name="Picture 2" descr="C:\Users\Ilya\Desktop\End2EndSecur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20888"/>
            <a:ext cx="8167278" cy="223224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69910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dirty="0" smtClean="0"/>
              <a:t>HTTPS</a:t>
            </a:r>
            <a:endParaRPr lang="ru-RU" sz="6600" dirty="0"/>
          </a:p>
        </p:txBody>
      </p:sp>
      <p:sp>
        <p:nvSpPr>
          <p:cNvPr id="3" name="Content Placeholder 2"/>
          <p:cNvSpPr>
            <a:spLocks noGrp="1"/>
          </p:cNvSpPr>
          <p:nvPr>
            <p:ph idx="1"/>
          </p:nvPr>
        </p:nvSpPr>
        <p:spPr/>
        <p:txBody>
          <a:bodyPr/>
          <a:lstStyle/>
          <a:p>
            <a:endParaRPr lang="ru-RU"/>
          </a:p>
        </p:txBody>
      </p:sp>
      <p:pic>
        <p:nvPicPr>
          <p:cNvPr id="3074" name="Picture 2" descr="C:\Users\Ilya\Desktop\End2EndSecurity - Copy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413123"/>
            <a:ext cx="8220138" cy="22400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803717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ru-RU"/>
          </a:p>
        </p:txBody>
      </p:sp>
      <p:sp>
        <p:nvSpPr>
          <p:cNvPr id="5" name="Content Placeholder 4"/>
          <p:cNvSpPr>
            <a:spLocks noGrp="1"/>
          </p:cNvSpPr>
          <p:nvPr>
            <p:ph idx="1"/>
          </p:nvPr>
        </p:nvSpPr>
        <p:spPr/>
        <p:txBody>
          <a:bodyPr/>
          <a:lstStyle/>
          <a:p>
            <a:r>
              <a:rPr lang="en-US" dirty="0"/>
              <a:t>A </a:t>
            </a:r>
            <a:r>
              <a:rPr lang="en-US" b="1" dirty="0"/>
              <a:t>Web service</a:t>
            </a:r>
            <a:r>
              <a:rPr lang="en-US" dirty="0"/>
              <a:t> is a method of communication between two electronic devices over World Wide Web.</a:t>
            </a:r>
            <a:endParaRPr lang="ru-RU" dirty="0"/>
          </a:p>
        </p:txBody>
      </p:sp>
    </p:spTree>
    <p:extLst>
      <p:ext uri="{BB962C8B-B14F-4D97-AF65-F5344CB8AC3E}">
        <p14:creationId xmlns:p14="http://schemas.microsoft.com/office/powerpoint/2010/main" val="615986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WSS</a:t>
            </a:r>
            <a:endParaRPr lang="ru-RU" sz="6600" dirty="0"/>
          </a:p>
        </p:txBody>
      </p:sp>
      <p:sp>
        <p:nvSpPr>
          <p:cNvPr id="3" name="Content Placeholder 2"/>
          <p:cNvSpPr>
            <a:spLocks noGrp="1"/>
          </p:cNvSpPr>
          <p:nvPr>
            <p:ph idx="1"/>
          </p:nvPr>
        </p:nvSpPr>
        <p:spPr/>
        <p:txBody>
          <a:bodyPr/>
          <a:lstStyle/>
          <a:p>
            <a:endParaRPr lang="ru-RU"/>
          </a:p>
        </p:txBody>
      </p:sp>
      <p:pic>
        <p:nvPicPr>
          <p:cNvPr id="2051" name="Picture 3" descr="C:\Users\Ilya\Desktop\End2EndSecurity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424" y="2780928"/>
            <a:ext cx="8396039" cy="15371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0362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a:hlinkClick r:id="rId2"/>
              </a:rPr>
              <a:t>http://www.xml.com/pub/a/2001/08/08/xmldsig.html</a:t>
            </a:r>
            <a:endParaRPr lang="ru-RU" dirty="0"/>
          </a:p>
        </p:txBody>
      </p:sp>
    </p:spTree>
    <p:extLst>
      <p:ext uri="{BB962C8B-B14F-4D97-AF65-F5344CB8AC3E}">
        <p14:creationId xmlns:p14="http://schemas.microsoft.com/office/powerpoint/2010/main" val="48445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	 (</a:t>
            </a:r>
            <a:r>
              <a:rPr lang="en-US" dirty="0" smtClean="0">
                <a:effectLst/>
              </a:rPr>
              <a:t>B2B)</a:t>
            </a:r>
            <a:endParaRPr lang="ru-RU" dirty="0"/>
          </a:p>
        </p:txBody>
      </p:sp>
      <p:sp>
        <p:nvSpPr>
          <p:cNvPr id="5" name="Content Placeholder 4"/>
          <p:cNvSpPr>
            <a:spLocks noGrp="1"/>
          </p:cNvSpPr>
          <p:nvPr>
            <p:ph idx="1"/>
          </p:nvPr>
        </p:nvSpPr>
        <p:spPr/>
        <p:txBody>
          <a:bodyPr/>
          <a:lstStyle/>
          <a:p>
            <a:r>
              <a:rPr lang="en-US" sz="3600" dirty="0" smtClean="0"/>
              <a:t>A creates </a:t>
            </a:r>
            <a:r>
              <a:rPr lang="en-US" sz="3600" dirty="0"/>
              <a:t>a currency conversion Web </a:t>
            </a:r>
            <a:r>
              <a:rPr lang="en-US" sz="3600" dirty="0" smtClean="0"/>
              <a:t>service</a:t>
            </a:r>
          </a:p>
          <a:p>
            <a:r>
              <a:rPr lang="en-US" sz="3600" dirty="0" smtClean="0"/>
              <a:t>B uses </a:t>
            </a:r>
            <a:r>
              <a:rPr lang="en-US" sz="3600" dirty="0"/>
              <a:t>this Web service to provide the currency conversion functionality to its customers</a:t>
            </a:r>
            <a:r>
              <a:rPr lang="en-US" sz="3600" dirty="0" smtClean="0"/>
              <a:t>.</a:t>
            </a:r>
            <a:endParaRPr lang="ru-RU" sz="3600" dirty="0"/>
          </a:p>
        </p:txBody>
      </p:sp>
    </p:spTree>
    <p:extLst>
      <p:ext uri="{BB962C8B-B14F-4D97-AF65-F5344CB8AC3E}">
        <p14:creationId xmlns:p14="http://schemas.microsoft.com/office/powerpoint/2010/main" val="3505794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b="1" dirty="0"/>
              <a:t>WS-Security</a:t>
            </a:r>
            <a:r>
              <a:rPr lang="en-US" dirty="0"/>
              <a:t> (</a:t>
            </a:r>
            <a:r>
              <a:rPr lang="en-US" b="1" dirty="0"/>
              <a:t>Web Services Security, short WSS</a:t>
            </a:r>
            <a:r>
              <a:rPr lang="en-US" dirty="0"/>
              <a:t>) is an extension to </a:t>
            </a:r>
            <a:r>
              <a:rPr lang="en-US" dirty="0">
                <a:hlinkClick r:id="rId2" tooltip="SOAP (protocol)"/>
              </a:rPr>
              <a:t>SOAP</a:t>
            </a:r>
            <a:r>
              <a:rPr lang="en-US" dirty="0"/>
              <a:t> to apply security to web services</a:t>
            </a:r>
            <a:r>
              <a:rPr lang="en-US" dirty="0" smtClean="0"/>
              <a:t>.</a:t>
            </a:r>
            <a:endParaRPr lang="ru-RU" dirty="0"/>
          </a:p>
        </p:txBody>
      </p:sp>
    </p:spTree>
    <p:extLst>
      <p:ext uri="{BB962C8B-B14F-4D97-AF65-F5344CB8AC3E}">
        <p14:creationId xmlns:p14="http://schemas.microsoft.com/office/powerpoint/2010/main" val="228964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normAutofit/>
          </a:bodyPr>
          <a:lstStyle/>
          <a:p>
            <a:r>
              <a:rPr lang="en-US" dirty="0"/>
              <a:t>The protocol was originally developed by IBM, Microsoft, and VeriSign. </a:t>
            </a:r>
            <a:endParaRPr lang="en-US" dirty="0" smtClean="0"/>
          </a:p>
          <a:p>
            <a:endParaRPr lang="en-US" dirty="0"/>
          </a:p>
          <a:p>
            <a:r>
              <a:rPr lang="en-US" dirty="0" smtClean="0"/>
              <a:t>WS-Security </a:t>
            </a:r>
            <a:r>
              <a:rPr lang="en-US" dirty="0"/>
              <a:t>1.0 was released on 19 April 2004.</a:t>
            </a:r>
          </a:p>
          <a:p>
            <a:r>
              <a:rPr lang="en-US" dirty="0"/>
              <a:t>Version 1.1 was released on 17 February 2006.</a:t>
            </a:r>
          </a:p>
          <a:p>
            <a:endParaRPr lang="ru-RU" dirty="0"/>
          </a:p>
        </p:txBody>
      </p:sp>
    </p:spTree>
    <p:extLst>
      <p:ext uri="{BB962C8B-B14F-4D97-AF65-F5344CB8AC3E}">
        <p14:creationId xmlns:p14="http://schemas.microsoft.com/office/powerpoint/2010/main" val="4038206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a:t>WS-Security incorporates security features in the header of a SOAP message, working in the application layer.</a:t>
            </a:r>
            <a:endParaRPr lang="ru-RU" dirty="0"/>
          </a:p>
        </p:txBody>
      </p:sp>
    </p:spTree>
    <p:extLst>
      <p:ext uri="{BB962C8B-B14F-4D97-AF65-F5344CB8AC3E}">
        <p14:creationId xmlns:p14="http://schemas.microsoft.com/office/powerpoint/2010/main" val="2002562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dirty="0"/>
              <a:t>How to sign SOAP messages to assure </a:t>
            </a:r>
            <a:r>
              <a:rPr lang="en-US" dirty="0" smtClean="0"/>
              <a:t>integrity</a:t>
            </a:r>
            <a:r>
              <a:rPr lang="en-US" dirty="0"/>
              <a:t> (have they been modified in transit?)</a:t>
            </a:r>
            <a:r>
              <a:rPr lang="en-US" dirty="0" smtClean="0"/>
              <a:t>. </a:t>
            </a:r>
          </a:p>
          <a:p>
            <a:r>
              <a:rPr lang="en-US" dirty="0" smtClean="0"/>
              <a:t>Signed </a:t>
            </a:r>
            <a:r>
              <a:rPr lang="en-US" dirty="0"/>
              <a:t>messages also provide </a:t>
            </a:r>
            <a:r>
              <a:rPr lang="en-US" dirty="0" smtClean="0"/>
              <a:t>non-repudiation </a:t>
            </a:r>
            <a:r>
              <a:rPr lang="en-US" dirty="0"/>
              <a:t>(can the sender deny sending them?)</a:t>
            </a:r>
            <a:r>
              <a:rPr lang="en-US" dirty="0" smtClean="0"/>
              <a:t>.</a:t>
            </a:r>
            <a:endParaRPr lang="en-US" dirty="0"/>
          </a:p>
          <a:p>
            <a:r>
              <a:rPr lang="en-US" dirty="0"/>
              <a:t>How to encrypt SOAP messages to assure </a:t>
            </a:r>
            <a:r>
              <a:rPr lang="en-US" dirty="0" smtClean="0"/>
              <a:t>confidentiality </a:t>
            </a:r>
            <a:r>
              <a:rPr lang="en-US" dirty="0"/>
              <a:t>(who sent them</a:t>
            </a:r>
            <a:r>
              <a:rPr lang="en-US" dirty="0" smtClean="0"/>
              <a:t>?).</a:t>
            </a:r>
            <a:endParaRPr lang="en-US" dirty="0"/>
          </a:p>
          <a:p>
            <a:endParaRPr lang="ru-RU" dirty="0"/>
          </a:p>
        </p:txBody>
      </p:sp>
    </p:spTree>
    <p:extLst>
      <p:ext uri="{BB962C8B-B14F-4D97-AF65-F5344CB8AC3E}">
        <p14:creationId xmlns:p14="http://schemas.microsoft.com/office/powerpoint/2010/main" val="1106137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b="1" dirty="0"/>
              <a:t>Non-repudiation</a:t>
            </a:r>
            <a:r>
              <a:rPr lang="en-US" dirty="0"/>
              <a:t> refers to a state of affairs where the purported maker of a statement will not be able to successfully challenge the validity of the statement or contract.</a:t>
            </a:r>
            <a:endParaRPr lang="ru-RU" dirty="0"/>
          </a:p>
        </p:txBody>
      </p:sp>
    </p:spTree>
    <p:extLst>
      <p:ext uri="{BB962C8B-B14F-4D97-AF65-F5344CB8AC3E}">
        <p14:creationId xmlns:p14="http://schemas.microsoft.com/office/powerpoint/2010/main" val="319749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430</TotalTime>
  <Words>268</Words>
  <Application>Microsoft Office PowerPoint</Application>
  <PresentationFormat>On-screen Show (4:3)</PresentationFormat>
  <Paragraphs>51</Paragraphs>
  <Slides>31</Slides>
  <Notes>0</Notes>
  <HiddenSlides>8</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Century Gothic</vt:lpstr>
      <vt:lpstr>Verdana</vt:lpstr>
      <vt:lpstr>Wingdings 2</vt:lpstr>
      <vt:lpstr>Verve</vt:lpstr>
      <vt:lpstr>SOAP Security</vt:lpstr>
      <vt:lpstr>Definition</vt:lpstr>
      <vt:lpstr>PowerPoint Presentation</vt:lpstr>
      <vt:lpstr>Example  (B2B)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XML Signature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to End security example (Https vs. WSS)</vt:lpstr>
      <vt:lpstr>POST</vt:lpstr>
      <vt:lpstr>HTTPS</vt:lpstr>
      <vt:lpstr>WSS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SOAP Security</dc:title>
  <dc:creator>Ilya</dc:creator>
  <cp:lastModifiedBy>Ilja Lebedev</cp:lastModifiedBy>
  <cp:revision>29</cp:revision>
  <dcterms:created xsi:type="dcterms:W3CDTF">2013-10-07T10:58:15Z</dcterms:created>
  <dcterms:modified xsi:type="dcterms:W3CDTF">2013-10-21T06:10:07Z</dcterms:modified>
</cp:coreProperties>
</file>