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C7F7-A3DB-4323-8078-2C2C2205AE02}" type="datetimeFigureOut">
              <a:rPr lang="et-EE" smtClean="0"/>
              <a:t>13.10.2013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5E54A-BF6A-45CA-A460-E8C0AE6A7C6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393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2692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86111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178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69182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45722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20800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77867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8731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9018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842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457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31381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5013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1264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8958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32232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4912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5E54A-BF6A-45CA-A460-E8C0AE6A7C63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297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com/cars/alfa-romeos/g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smtClean="0"/>
              <a:t>REST Security</a:t>
            </a:r>
            <a:endParaRPr lang="et-E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400" b="1" dirty="0" smtClean="0">
                <a:solidFill>
                  <a:schemeClr val="tx1"/>
                </a:solidFill>
              </a:rPr>
              <a:t>HTTP vs HTTPS</a:t>
            </a:r>
          </a:p>
          <a:p>
            <a:r>
              <a:rPr lang="et-EE" sz="2400" b="1" dirty="0" smtClean="0">
                <a:solidFill>
                  <a:schemeClr val="tx1"/>
                </a:solidFill>
              </a:rPr>
              <a:t>Erkki Muuga</a:t>
            </a:r>
            <a:endParaRPr lang="et-E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Brauseri ja veebiserveri vaheline krüpteeritud suhtlus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Brauser pärib ligipääsu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Brauser saadab välja public key ja sertifikaadi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Brauser genereerib „sümmeetrilise krüpteeringu võtme“</a:t>
            </a:r>
          </a:p>
        </p:txBody>
      </p:sp>
      <p:pic>
        <p:nvPicPr>
          <p:cNvPr id="7170" name="Picture 2" descr="C:\Users\Erkki\Desktop\https-encryp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95800"/>
            <a:ext cx="6400800" cy="221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9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t-EE" sz="2800" dirty="0"/>
              <a:t>Brauser saadab võtme ja URL’i </a:t>
            </a:r>
            <a:r>
              <a:rPr lang="et-EE" sz="2800" dirty="0" smtClean="0"/>
              <a:t>serverisse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t-EE" sz="2800" dirty="0" smtClean="0"/>
              <a:t>Server </a:t>
            </a:r>
            <a:r>
              <a:rPr lang="et-EE" sz="2800" dirty="0"/>
              <a:t>kasutab private key’d, et dekrüpteerida „sümmeetrilise krüpteeringu võti</a:t>
            </a:r>
            <a:r>
              <a:rPr lang="et-EE" sz="2800" dirty="0" smtClean="0"/>
              <a:t>“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t-EE" sz="2800" dirty="0" smtClean="0"/>
              <a:t>Server kasutab „sümmeetrilise krüpteeringu võtit“</a:t>
            </a:r>
          </a:p>
        </p:txBody>
      </p:sp>
      <p:pic>
        <p:nvPicPr>
          <p:cNvPr id="8194" name="Picture 2" descr="C:\Users\Erkki\Desktop\https-encryp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19600"/>
            <a:ext cx="5943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0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t-EE" sz="2800" dirty="0"/>
              <a:t>Server saadab päritud HTMLi tagasi + krüpteeritud </a:t>
            </a:r>
            <a:r>
              <a:rPr lang="et-EE" sz="2800" dirty="0" smtClean="0"/>
              <a:t>andmed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t-EE" sz="2800" dirty="0" smtClean="0"/>
              <a:t>Brauser dekrüpteerib andmed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t-EE" sz="2800" dirty="0" smtClean="0"/>
              <a:t>Kuvab info</a:t>
            </a:r>
            <a:endParaRPr lang="et-EE" sz="2800" dirty="0"/>
          </a:p>
        </p:txBody>
      </p:sp>
      <p:pic>
        <p:nvPicPr>
          <p:cNvPr id="9218" name="Picture 2" descr="C:\Users\Erkki\Desktop\https-encryp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49258"/>
            <a:ext cx="6172200" cy="252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8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Head vs halvad URL’id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1800" u="sng" dirty="0">
                <a:solidFill>
                  <a:srgbClr val="FF0000"/>
                </a:solidFill>
              </a:rPr>
              <a:t>https://</a:t>
            </a:r>
            <a:r>
              <a:rPr lang="et-EE" sz="1800" u="sng" dirty="0" smtClean="0">
                <a:solidFill>
                  <a:srgbClr val="FF0000"/>
                </a:solidFill>
              </a:rPr>
              <a:t>example.com/account/325365436/transfer?amount</a:t>
            </a:r>
            <a:r>
              <a:rPr lang="et-EE" sz="1800" u="sng" dirty="0">
                <a:solidFill>
                  <a:srgbClr val="FF0000"/>
                </a:solidFill>
              </a:rPr>
              <a:t>=$</a:t>
            </a:r>
            <a:r>
              <a:rPr lang="et-EE" sz="1800" u="sng" dirty="0" smtClean="0">
                <a:solidFill>
                  <a:srgbClr val="FF0000"/>
                </a:solidFill>
              </a:rPr>
              <a:t>100.00&amp;toAccount=473846376</a:t>
            </a:r>
          </a:p>
          <a:p>
            <a:pPr marL="0" indent="0">
              <a:buNone/>
            </a:pPr>
            <a:r>
              <a:rPr lang="et-EE" sz="1800" u="sng" dirty="0">
                <a:solidFill>
                  <a:srgbClr val="00B050"/>
                </a:solidFill>
              </a:rPr>
              <a:t>https://</a:t>
            </a:r>
            <a:r>
              <a:rPr lang="et-EE" sz="1800" u="sng" dirty="0" smtClean="0">
                <a:solidFill>
                  <a:srgbClr val="00B050"/>
                </a:solidFill>
              </a:rPr>
              <a:t>example.com/invoice/2362365</a:t>
            </a:r>
          </a:p>
          <a:p>
            <a:pPr marL="0" indent="0">
              <a:buNone/>
            </a:pPr>
            <a:endParaRPr lang="et-EE" sz="1800" u="sng" dirty="0"/>
          </a:p>
          <a:p>
            <a:pPr marL="0" indent="0">
              <a:buNone/>
            </a:pPr>
            <a:r>
              <a:rPr lang="et-EE" sz="1800" u="sng" dirty="0">
                <a:solidFill>
                  <a:srgbClr val="FF0000"/>
                </a:solidFill>
              </a:rPr>
              <a:t>https://</a:t>
            </a:r>
            <a:r>
              <a:rPr lang="et-EE" sz="1800" u="sng" dirty="0" smtClean="0">
                <a:solidFill>
                  <a:srgbClr val="FF0000"/>
                </a:solidFill>
              </a:rPr>
              <a:t>example.com/users/2313/edit?isAdmin=false&amp;debug=false&amp;allowCSRPanel=false</a:t>
            </a:r>
          </a:p>
          <a:p>
            <a:pPr marL="0" indent="0">
              <a:buNone/>
            </a:pPr>
            <a:r>
              <a:rPr lang="et-EE" sz="1800" u="sng" dirty="0">
                <a:solidFill>
                  <a:srgbClr val="00B050"/>
                </a:solidFill>
              </a:rPr>
              <a:t>http://</a:t>
            </a:r>
            <a:r>
              <a:rPr lang="et-EE" sz="1800" u="sng" dirty="0" smtClean="0">
                <a:solidFill>
                  <a:srgbClr val="00B050"/>
                </a:solidFill>
              </a:rPr>
              <a:t>logd.tw.rpi.edu/id/us/state/Vermont</a:t>
            </a:r>
          </a:p>
          <a:p>
            <a:pPr marL="0" indent="0">
              <a:buNone/>
            </a:pPr>
            <a:endParaRPr lang="et-EE" sz="1800" u="sng" dirty="0" smtClean="0"/>
          </a:p>
          <a:p>
            <a:pPr marL="0" indent="0">
              <a:buNone/>
            </a:pPr>
            <a:r>
              <a:rPr lang="et-EE" sz="1800" u="sng" dirty="0" smtClean="0">
                <a:solidFill>
                  <a:srgbClr val="FF0000"/>
                </a:solidFill>
              </a:rPr>
              <a:t>https</a:t>
            </a:r>
            <a:r>
              <a:rPr lang="et-EE" sz="1800" u="sng" dirty="0">
                <a:solidFill>
                  <a:srgbClr val="FF0000"/>
                </a:solidFill>
              </a:rPr>
              <a:t>://</a:t>
            </a:r>
            <a:r>
              <a:rPr lang="et-EE" sz="1800" u="sng" dirty="0" smtClean="0">
                <a:solidFill>
                  <a:srgbClr val="FF0000"/>
                </a:solidFill>
              </a:rPr>
              <a:t>example.com/index.html?user=admin&amp;password=whoops</a:t>
            </a:r>
          </a:p>
          <a:p>
            <a:pPr marL="0" indent="0">
              <a:buNone/>
            </a:pPr>
            <a:r>
              <a:rPr lang="et-EE" sz="1800" u="sng" dirty="0">
                <a:solidFill>
                  <a:srgbClr val="00B050"/>
                </a:solidFill>
              </a:rPr>
              <a:t>http://</a:t>
            </a:r>
            <a:r>
              <a:rPr lang="et-EE" sz="1800" u="sng" dirty="0" smtClean="0">
                <a:solidFill>
                  <a:srgbClr val="00B050"/>
                </a:solidFill>
              </a:rPr>
              <a:t>BASE/id/usps-com/zip/09510</a:t>
            </a:r>
            <a:endParaRPr lang="et-EE" sz="18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Use URLs to specify your objects, not your </a:t>
            </a:r>
            <a:r>
              <a:rPr lang="en-US" sz="1800" b="1" dirty="0" smtClean="0"/>
              <a:t>actions</a:t>
            </a:r>
            <a:endParaRPr lang="et-EE" sz="1800" b="1" dirty="0" smtClean="0"/>
          </a:p>
          <a:p>
            <a:pPr marL="0" indent="0">
              <a:buNone/>
            </a:pPr>
            <a:endParaRPr lang="et-EE" sz="1800" b="1" u="sng" dirty="0"/>
          </a:p>
          <a:p>
            <a:pPr marL="0" indent="0">
              <a:buNone/>
            </a:pPr>
            <a:r>
              <a:rPr lang="et-EE" sz="1800" dirty="0">
                <a:solidFill>
                  <a:srgbClr val="FF0000"/>
                </a:solidFill>
              </a:rPr>
              <a:t>/questions/show/&lt;whatever</a:t>
            </a:r>
            <a:r>
              <a:rPr lang="et-EE" sz="18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t-EE" sz="1800" dirty="0">
                <a:solidFill>
                  <a:srgbClr val="00B050"/>
                </a:solidFill>
              </a:rPr>
              <a:t>/questions/&lt;question&gt;</a:t>
            </a:r>
            <a:endParaRPr lang="et-EE" sz="1800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URI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t-EE" sz="2800" dirty="0" smtClean="0"/>
              <a:t>Lühike</a:t>
            </a:r>
          </a:p>
          <a:p>
            <a:r>
              <a:rPr lang="et-EE" sz="2800" dirty="0"/>
              <a:t>Loogiline (</a:t>
            </a:r>
            <a:r>
              <a:rPr lang="et-EE" sz="2800" dirty="0">
                <a:hlinkClick r:id="rId3"/>
              </a:rPr>
              <a:t>http://</a:t>
            </a:r>
            <a:r>
              <a:rPr lang="et-EE" sz="2800" dirty="0" smtClean="0">
                <a:hlinkClick r:id="rId3"/>
              </a:rPr>
              <a:t>example.com/cars/alfa-romeos/gt</a:t>
            </a:r>
            <a:r>
              <a:rPr lang="et-EE" sz="2800" dirty="0" smtClean="0"/>
              <a:t>)</a:t>
            </a:r>
          </a:p>
          <a:p>
            <a:r>
              <a:rPr lang="et-EE" sz="2800" dirty="0" smtClean="0"/>
              <a:t>Ettearvatav</a:t>
            </a:r>
          </a:p>
          <a:p>
            <a:r>
              <a:rPr lang="et-EE" sz="2800" dirty="0" smtClean="0"/>
              <a:t>Nimisõnad. Mitte tegusõnad.</a:t>
            </a:r>
          </a:p>
          <a:p>
            <a:r>
              <a:rPr lang="et-EE" sz="2800" dirty="0" smtClean="0"/>
              <a:t>Järjepidev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769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GET vs POST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95262"/>
              </p:ext>
            </p:extLst>
          </p:nvPr>
        </p:nvGraphicFramePr>
        <p:xfrm>
          <a:off x="228600" y="1371600"/>
          <a:ext cx="8763000" cy="48920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381500"/>
                <a:gridCol w="4381500"/>
              </a:tblGrid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GET plussid</a:t>
                      </a:r>
                      <a:endParaRPr lang="et-EE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800" b="1" dirty="0">
                          <a:effectLst/>
                        </a:rPr>
                        <a:t>POST plussid</a:t>
                      </a:r>
                      <a:endParaRPr lang="et-EE" sz="2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Paigutatakse brauseri vahemällu (cache)</a:t>
                      </a:r>
                      <a:endParaRPr lang="et-EE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b="1" dirty="0">
                          <a:solidFill>
                            <a:schemeClr val="bg1"/>
                          </a:solidFill>
                          <a:effectLst/>
                        </a:rPr>
                        <a:t>Väga palju turvalisem. Andmed ei leki välja.</a:t>
                      </a:r>
                      <a:endParaRPr lang="et-EE" sz="2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Jäävad brauseri ajalukku</a:t>
                      </a:r>
                      <a:endParaRPr lang="et-EE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b="1">
                          <a:solidFill>
                            <a:schemeClr val="bg1"/>
                          </a:solidFill>
                          <a:effectLst/>
                        </a:rPr>
                        <a:t>Ei ole piiranguid andmete saatmise mahus</a:t>
                      </a:r>
                      <a:endParaRPr lang="et-EE" sz="2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Saab paigutata järjehoidjatesse (sest sisaldavad URLi)</a:t>
                      </a:r>
                      <a:endParaRPr lang="et-EE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b="1" dirty="0">
                          <a:solidFill>
                            <a:schemeClr val="bg1"/>
                          </a:solidFill>
                          <a:effectLst/>
                        </a:rPr>
                        <a:t>Andmetüüp ei ole piiratud. Võimalik ka saata kahendkoodi. (GETis ainult ASCII)</a:t>
                      </a:r>
                      <a:endParaRPr lang="et-EE" sz="2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Kui vajutada „back“ nuppu, siis lihtsalt minnakse tagasi. (vs andmed saadetakse uuesti)</a:t>
                      </a:r>
                      <a:endParaRPr lang="et-EE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2400" b="1" dirty="0">
                          <a:solidFill>
                            <a:schemeClr val="bg1"/>
                          </a:solidFill>
                          <a:effectLst/>
                        </a:rPr>
                        <a:t>Andme maht ei ole limiteeritud (GETi limiit on 2048 karakterit URL’is)</a:t>
                      </a:r>
                      <a:endParaRPr lang="et-EE" sz="2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Veel GET’ist ja POST’ist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https ja GET.</a:t>
            </a:r>
          </a:p>
          <a:p>
            <a:r>
              <a:rPr lang="et-EE" sz="2800" dirty="0" smtClean="0"/>
              <a:t>GET - Salvestatakse serveri logisse ja ajalukku</a:t>
            </a:r>
          </a:p>
          <a:p>
            <a:r>
              <a:rPr lang="et-EE" sz="2800" dirty="0" smtClean="0"/>
              <a:t>Brauseri pluginad ja muud programmid</a:t>
            </a:r>
          </a:p>
          <a:p>
            <a:endParaRPr lang="et-EE" sz="2800" dirty="0"/>
          </a:p>
          <a:p>
            <a:r>
              <a:rPr lang="et-EE" sz="2800" dirty="0" smtClean="0"/>
              <a:t>https ja POST.</a:t>
            </a:r>
          </a:p>
          <a:p>
            <a:r>
              <a:rPr lang="et-EE" sz="2800" dirty="0" smtClean="0"/>
              <a:t>Andmed taustal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5751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t-EE" dirty="0" smtClean="0"/>
          </a:p>
          <a:p>
            <a:pPr marL="0" indent="0" algn="ctr">
              <a:buNone/>
            </a:pPr>
            <a:endParaRPr lang="et-EE" dirty="0"/>
          </a:p>
          <a:p>
            <a:pPr marL="0" indent="0" algn="ctr">
              <a:buNone/>
            </a:pPr>
            <a:endParaRPr lang="et-EE" dirty="0" smtClean="0"/>
          </a:p>
          <a:p>
            <a:pPr marL="0" indent="0" algn="ctr">
              <a:buNone/>
            </a:pPr>
            <a:r>
              <a:rPr lang="et-EE" sz="4800" dirty="0" smtClean="0"/>
              <a:t>Aitäh!</a:t>
            </a:r>
            <a:endParaRPr lang="et-EE" sz="4800" dirty="0"/>
          </a:p>
        </p:txBody>
      </p:sp>
    </p:spTree>
    <p:extLst>
      <p:ext uri="{BB962C8B-B14F-4D97-AF65-F5344CB8AC3E}">
        <p14:creationId xmlns:p14="http://schemas.microsoft.com/office/powerpoint/2010/main" val="7987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Kirjandus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105400"/>
          </a:xfrm>
        </p:spPr>
        <p:txBody>
          <a:bodyPr>
            <a:normAutofit/>
          </a:bodyPr>
          <a:lstStyle/>
          <a:p>
            <a:r>
              <a:rPr lang="et-EE" dirty="0"/>
              <a:t>http://www.webopedia.com/TERM/S/symmetric_key_cryptography.html</a:t>
            </a:r>
          </a:p>
          <a:p>
            <a:r>
              <a:rPr lang="et-EE" dirty="0"/>
              <a:t>http://www.tldp.org/HOWTO/SSL-Certificates-HOWTO/x64.html</a:t>
            </a:r>
          </a:p>
          <a:p>
            <a:r>
              <a:rPr lang="et-EE" dirty="0"/>
              <a:t>http://computer.howstuffworks.com/encryption4.htm</a:t>
            </a:r>
          </a:p>
          <a:p>
            <a:r>
              <a:rPr lang="et-EE" dirty="0"/>
              <a:t>https://www.owasp.org/index.php/REST_Security_Cheat_Sheet</a:t>
            </a:r>
          </a:p>
          <a:p>
            <a:r>
              <a:rPr lang="et-EE" dirty="0"/>
              <a:t>http://www.ckwop.me.uk/What-does-128-bit-cryptography-really-mean.html</a:t>
            </a:r>
          </a:p>
          <a:p>
            <a:r>
              <a:rPr lang="et-EE" dirty="0"/>
              <a:t>http://www.restapitutorial.com/lessons/restfulresourcenaming.html</a:t>
            </a:r>
          </a:p>
          <a:p>
            <a:r>
              <a:rPr lang="et-EE" dirty="0"/>
              <a:t>http://blog.2partsmagic.com/restful-uri-design/</a:t>
            </a:r>
          </a:p>
        </p:txBody>
      </p:sp>
    </p:spTree>
    <p:extLst>
      <p:ext uri="{BB962C8B-B14F-4D97-AF65-F5344CB8AC3E}">
        <p14:creationId xmlns:p14="http://schemas.microsoft.com/office/powerpoint/2010/main" val="35617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Sisukord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Mis on https?</a:t>
            </a:r>
            <a:endParaRPr lang="et-EE" sz="2800" dirty="0" smtClean="0"/>
          </a:p>
          <a:p>
            <a:r>
              <a:rPr lang="et-EE" sz="2800" dirty="0" smtClean="0"/>
              <a:t>Mis on SSL?</a:t>
            </a:r>
          </a:p>
          <a:p>
            <a:r>
              <a:rPr lang="et-EE" sz="2800" dirty="0" smtClean="0"/>
              <a:t>Mis on krüpteerimine</a:t>
            </a:r>
            <a:r>
              <a:rPr lang="et-EE" sz="2800" dirty="0" smtClean="0"/>
              <a:t>?</a:t>
            </a:r>
          </a:p>
          <a:p>
            <a:r>
              <a:rPr lang="et-EE" sz="2800" dirty="0" smtClean="0"/>
              <a:t>Milliseid krüpteeringu liike on?</a:t>
            </a:r>
            <a:endParaRPr lang="et-EE" sz="2800" dirty="0" smtClean="0"/>
          </a:p>
          <a:p>
            <a:pPr lvl="0"/>
            <a:r>
              <a:rPr lang="et-EE" sz="2800" dirty="0"/>
              <a:t>Kuidas toimub turvaline andmevahetus veebilehe ja serveri </a:t>
            </a:r>
            <a:r>
              <a:rPr lang="et-EE" sz="2800" dirty="0" smtClean="0"/>
              <a:t>vahel</a:t>
            </a:r>
            <a:r>
              <a:rPr lang="et-EE" sz="2800" dirty="0" smtClean="0"/>
              <a:t>?</a:t>
            </a:r>
          </a:p>
          <a:p>
            <a:pPr lvl="0"/>
            <a:r>
              <a:rPr lang="et-EE" sz="2800" dirty="0" smtClean="0"/>
              <a:t>Millised on head ja halvad URL’id?</a:t>
            </a:r>
            <a:endParaRPr lang="et-EE" sz="2800" dirty="0" smtClean="0"/>
          </a:p>
          <a:p>
            <a:pPr lvl="0"/>
            <a:r>
              <a:rPr lang="et-EE" sz="2800" dirty="0" smtClean="0"/>
              <a:t>Mis on GET ja POST käskluste vahe?</a:t>
            </a:r>
            <a:endParaRPr lang="et-EE" sz="2800" dirty="0"/>
          </a:p>
          <a:p>
            <a:pPr marL="1143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71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https?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RESTful aplikatsioonid – http päringud (CRUD)</a:t>
            </a:r>
          </a:p>
          <a:p>
            <a:r>
              <a:rPr lang="et-EE" sz="2800" dirty="0" smtClean="0"/>
              <a:t>REST – kasutab http või https</a:t>
            </a:r>
          </a:p>
          <a:p>
            <a:r>
              <a:rPr lang="et-EE" sz="2800" dirty="0" smtClean="0"/>
              <a:t>http Secure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33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SSL?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Secure Socket Layer</a:t>
            </a:r>
          </a:p>
          <a:p>
            <a:r>
              <a:rPr lang="et-EE" sz="2800" dirty="0" smtClean="0"/>
              <a:t>SSL sertifikaat</a:t>
            </a:r>
          </a:p>
          <a:p>
            <a:r>
              <a:rPr lang="et-EE" sz="2800" dirty="0" smtClean="0"/>
              <a:t>https kasutab SSL</a:t>
            </a:r>
          </a:p>
          <a:p>
            <a:r>
              <a:rPr lang="et-EE" sz="2800" dirty="0" smtClean="0"/>
              <a:t>SSL: </a:t>
            </a:r>
          </a:p>
          <a:p>
            <a:pPr lvl="1"/>
            <a:r>
              <a:rPr lang="et-EE" sz="2800" dirty="0" smtClean="0"/>
              <a:t>Identifitseerimine</a:t>
            </a:r>
          </a:p>
          <a:p>
            <a:pPr lvl="1"/>
            <a:r>
              <a:rPr lang="et-EE" sz="2800" dirty="0" smtClean="0"/>
              <a:t>Krüpteerimine</a:t>
            </a:r>
          </a:p>
          <a:p>
            <a:r>
              <a:rPr lang="et-EE" sz="2800" dirty="0" smtClean="0"/>
              <a:t>SSL ära tundmine + võõras osapool</a:t>
            </a:r>
            <a:r>
              <a:rPr lang="et-EE" sz="2800" dirty="0" smtClean="0"/>
              <a:t>?</a:t>
            </a:r>
          </a:p>
          <a:p>
            <a:r>
              <a:rPr lang="et-EE" sz="2800" dirty="0" smtClean="0"/>
              <a:t>Millal usaldada lehte?</a:t>
            </a:r>
            <a:endParaRPr lang="et-EE" sz="2800" dirty="0" smtClean="0"/>
          </a:p>
        </p:txBody>
      </p:sp>
      <p:pic>
        <p:nvPicPr>
          <p:cNvPr id="2050" name="Picture 2" descr="C:\Users\Erkki\Desktop\SSL secur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14" y="5943600"/>
            <a:ext cx="14791170" cy="75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21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Krüpteerimine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„Tundlikud andmed“</a:t>
            </a:r>
          </a:p>
          <a:p>
            <a:r>
              <a:rPr lang="et-EE" sz="2800" dirty="0" smtClean="0"/>
              <a:t>Kodeerimine ja lahti kodeerimine</a:t>
            </a:r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 smtClean="0"/>
          </a:p>
        </p:txBody>
      </p:sp>
      <p:pic>
        <p:nvPicPr>
          <p:cNvPr id="3074" name="Picture 2" descr="C:\Users\Erkki\Desktop\05scryp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599"/>
            <a:ext cx="8153400" cy="230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5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Krüpteeritud andmed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 descr="C:\Users\Erkki\Desktop\safe_encry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0" y="2133600"/>
            <a:ext cx="9066139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3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Krüpteeringu võti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Dekrüpteerimiseks</a:t>
            </a:r>
          </a:p>
          <a:p>
            <a:r>
              <a:rPr lang="et-EE" sz="2800" dirty="0" smtClean="0"/>
              <a:t>Algoritm</a:t>
            </a:r>
          </a:p>
          <a:p>
            <a:r>
              <a:rPr lang="et-EE" sz="2800" dirty="0" smtClean="0"/>
              <a:t>2</a:t>
            </a:r>
            <a:r>
              <a:rPr lang="et-EE" sz="2800" baseline="30000" dirty="0" smtClean="0"/>
              <a:t>40 </a:t>
            </a:r>
            <a:r>
              <a:rPr lang="et-EE" sz="2800" b="1" dirty="0" smtClean="0"/>
              <a:t>= 1 099 511 627 776 võimalust!</a:t>
            </a:r>
          </a:p>
          <a:p>
            <a:r>
              <a:rPr lang="et-EE" sz="2800" dirty="0" smtClean="0"/>
              <a:t>128-bitised võtmed.</a:t>
            </a:r>
          </a:p>
          <a:p>
            <a:r>
              <a:rPr lang="et-EE" sz="2800" dirty="0" smtClean="0"/>
              <a:t>Turvaline, aga</a:t>
            </a:r>
            <a:endParaRPr lang="et-EE" sz="2800" dirty="0"/>
          </a:p>
          <a:p>
            <a:endParaRPr lang="et-EE" dirty="0"/>
          </a:p>
        </p:txBody>
      </p:sp>
      <p:pic>
        <p:nvPicPr>
          <p:cNvPr id="5122" name="Picture 2" descr="C:\Users\Erkki\Desktop\encryption-key-77857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1400"/>
            <a:ext cx="4267200" cy="314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6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Sümmeetriline krüpteering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1 võti, sama võti</a:t>
            </a:r>
          </a:p>
          <a:p>
            <a:r>
              <a:rPr lang="et-EE" sz="2800" dirty="0" smtClean="0"/>
              <a:t>+) Kiire ja lihte</a:t>
            </a:r>
          </a:p>
          <a:p>
            <a:r>
              <a:rPr lang="et-EE" sz="2800" dirty="0" smtClean="0"/>
              <a:t>-) Võtme turvalisus</a:t>
            </a:r>
          </a:p>
        </p:txBody>
      </p:sp>
    </p:spTree>
    <p:extLst>
      <p:ext uri="{BB962C8B-B14F-4D97-AF65-F5344CB8AC3E}">
        <p14:creationId xmlns:p14="http://schemas.microsoft.com/office/powerpoint/2010/main" val="38055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Public key (asümmeetriline)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2 võtit</a:t>
            </a:r>
          </a:p>
          <a:p>
            <a:r>
              <a:rPr lang="et-EE" sz="2800" dirty="0" smtClean="0"/>
              <a:t>Public key</a:t>
            </a:r>
          </a:p>
          <a:p>
            <a:r>
              <a:rPr lang="et-EE" sz="2800" dirty="0" smtClean="0"/>
              <a:t>Private key</a:t>
            </a:r>
            <a:endParaRPr lang="et-EE" sz="2800" dirty="0"/>
          </a:p>
        </p:txBody>
      </p:sp>
      <p:pic>
        <p:nvPicPr>
          <p:cNvPr id="6146" name="Picture 2" descr="C:\Users\Erkki\Desktop\IC15506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0"/>
            <a:ext cx="5905500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7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171</TotalTime>
  <Words>428</Words>
  <Application>Microsoft Office PowerPoint</Application>
  <PresentationFormat>On-screen Show (4:3)</PresentationFormat>
  <Paragraphs>123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REST Security</vt:lpstr>
      <vt:lpstr>Sisukord</vt:lpstr>
      <vt:lpstr>Mis on https?</vt:lpstr>
      <vt:lpstr>Mis on SSL?</vt:lpstr>
      <vt:lpstr>Krüpteerimine</vt:lpstr>
      <vt:lpstr>Krüpteeritud andmed</vt:lpstr>
      <vt:lpstr>Krüpteeringu võti</vt:lpstr>
      <vt:lpstr>Sümmeetriline krüpteering</vt:lpstr>
      <vt:lpstr>Public key (asümmeetriline)</vt:lpstr>
      <vt:lpstr>Brauseri ja veebiserveri vaheline krüpteeritud suhtlus</vt:lpstr>
      <vt:lpstr>…</vt:lpstr>
      <vt:lpstr>…</vt:lpstr>
      <vt:lpstr>Head vs halvad URL’id</vt:lpstr>
      <vt:lpstr>Hea URI</vt:lpstr>
      <vt:lpstr>GET vs POST</vt:lpstr>
      <vt:lpstr>Veel GET’ist ja POST’ist</vt:lpstr>
      <vt:lpstr>PowerPoint Presentation</vt:lpstr>
      <vt:lpstr>Kirjandus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Security</dc:title>
  <dc:creator>Erkki</dc:creator>
  <cp:lastModifiedBy>Erkki</cp:lastModifiedBy>
  <cp:revision>20</cp:revision>
  <dcterms:created xsi:type="dcterms:W3CDTF">2006-08-16T00:00:00Z</dcterms:created>
  <dcterms:modified xsi:type="dcterms:W3CDTF">2013-10-13T16:03:34Z</dcterms:modified>
</cp:coreProperties>
</file>