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71" r:id="rId4"/>
    <p:sldId id="266" r:id="rId5"/>
    <p:sldId id="267" r:id="rId6"/>
    <p:sldId id="268" r:id="rId7"/>
    <p:sldId id="263" r:id="rId8"/>
    <p:sldId id="262" r:id="rId9"/>
    <p:sldId id="270" r:id="rId10"/>
    <p:sldId id="269" r:id="rId11"/>
    <p:sldId id="259" r:id="rId12"/>
    <p:sldId id="258" r:id="rId13"/>
    <p:sldId id="264" r:id="rId14"/>
    <p:sldId id="265" r:id="rId15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39" autoAdjust="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85E37-34E4-49CF-8AA3-5669B546D491}" type="datetimeFigureOut">
              <a:rPr lang="et-EE" smtClean="0"/>
              <a:t>14.10.2013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1746E-68D2-4125-83AB-734505FC114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79457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1746E-68D2-4125-83AB-734505FC1144}" type="slidenum">
              <a:rPr lang="et-EE" smtClean="0"/>
              <a:t>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48174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F02E-ABBF-414C-9B10-1C3AF91B99E1}" type="datetimeFigureOut">
              <a:rPr lang="et-EE" smtClean="0"/>
              <a:t>14.10.2013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FA44-1CCE-4233-931C-A650CC5C92C4}" type="slidenum">
              <a:rPr lang="et-EE" smtClean="0"/>
              <a:t>‹#›</a:t>
            </a:fld>
            <a:endParaRPr lang="et-E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F02E-ABBF-414C-9B10-1C3AF91B99E1}" type="datetimeFigureOut">
              <a:rPr lang="et-EE" smtClean="0"/>
              <a:t>14.10.2013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FA44-1CCE-4233-931C-A650CC5C92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F02E-ABBF-414C-9B10-1C3AF91B99E1}" type="datetimeFigureOut">
              <a:rPr lang="et-EE" smtClean="0"/>
              <a:t>14.10.2013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FA44-1CCE-4233-931C-A650CC5C92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F02E-ABBF-414C-9B10-1C3AF91B99E1}" type="datetimeFigureOut">
              <a:rPr lang="et-EE" smtClean="0"/>
              <a:t>14.10.2013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FA44-1CCE-4233-931C-A650CC5C92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F02E-ABBF-414C-9B10-1C3AF91B99E1}" type="datetimeFigureOut">
              <a:rPr lang="et-EE" smtClean="0"/>
              <a:t>14.10.2013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FA44-1CCE-4233-931C-A650CC5C92C4}" type="slidenum">
              <a:rPr lang="et-EE" smtClean="0"/>
              <a:t>‹#›</a:t>
            </a:fld>
            <a:endParaRPr lang="et-E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F02E-ABBF-414C-9B10-1C3AF91B99E1}" type="datetimeFigureOut">
              <a:rPr lang="et-EE" smtClean="0"/>
              <a:t>14.10.2013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FA44-1CCE-4233-931C-A650CC5C92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F02E-ABBF-414C-9B10-1C3AF91B99E1}" type="datetimeFigureOut">
              <a:rPr lang="et-EE" smtClean="0"/>
              <a:t>14.10.2013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FA44-1CCE-4233-931C-A650CC5C92C4}" type="slidenum">
              <a:rPr lang="et-EE" smtClean="0"/>
              <a:t>‹#›</a:t>
            </a:fld>
            <a:endParaRPr lang="et-E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F02E-ABBF-414C-9B10-1C3AF91B99E1}" type="datetimeFigureOut">
              <a:rPr lang="et-EE" smtClean="0"/>
              <a:t>14.10.2013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FA44-1CCE-4233-931C-A650CC5C92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F02E-ABBF-414C-9B10-1C3AF91B99E1}" type="datetimeFigureOut">
              <a:rPr lang="et-EE" smtClean="0"/>
              <a:t>14.10.2013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FA44-1CCE-4233-931C-A650CC5C92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F02E-ABBF-414C-9B10-1C3AF91B99E1}" type="datetimeFigureOut">
              <a:rPr lang="et-EE" smtClean="0"/>
              <a:t>14.10.2013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FA44-1CCE-4233-931C-A650CC5C92C4}" type="slidenum">
              <a:rPr lang="et-EE" smtClean="0"/>
              <a:t>‹#›</a:t>
            </a:fld>
            <a:endParaRPr lang="et-E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F02E-ABBF-414C-9B10-1C3AF91B99E1}" type="datetimeFigureOut">
              <a:rPr lang="et-EE" smtClean="0"/>
              <a:t>14.10.2013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FA44-1CCE-4233-931C-A650CC5C92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99EF02E-ABBF-414C-9B10-1C3AF91B99E1}" type="datetimeFigureOut">
              <a:rPr lang="et-EE" smtClean="0"/>
              <a:t>14.10.2013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9B8FA44-1CCE-4233-931C-A650CC5C92C4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json-schema.org/implementations" TargetMode="External"/><Relationship Id="rId2" Type="http://schemas.openxmlformats.org/officeDocument/2006/relationships/hyperlink" Target="http://jsonschemalin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JSON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REST" TargetMode="External"/><Relationship Id="rId3" Type="http://schemas.openxmlformats.org/officeDocument/2006/relationships/hyperlink" Target="http://www.w3schools.com/json/" TargetMode="External"/><Relationship Id="rId7" Type="http://schemas.openxmlformats.org/officeDocument/2006/relationships/hyperlink" Target="http://en.wikipedia.org/wiki/SOAP_(protocol)" TargetMode="External"/><Relationship Id="rId2" Type="http://schemas.openxmlformats.org/officeDocument/2006/relationships/hyperlink" Target="http://en.wikipedia.org/wiki/JS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zonline.net/blog/2008/01/09/is-json-better-than-xml/" TargetMode="External"/><Relationship Id="rId5" Type="http://schemas.openxmlformats.org/officeDocument/2006/relationships/hyperlink" Target="http://json-schema.org/" TargetMode="External"/><Relationship Id="rId4" Type="http://schemas.openxmlformats.org/officeDocument/2006/relationships/hyperlink" Target="http://www.json.org/" TargetMode="External"/><Relationship Id="rId9" Type="http://schemas.openxmlformats.org/officeDocument/2006/relationships/hyperlink" Target="http://stackoverflow.com/questions/16626021/json-rest-soap-wsdl-and-soa-how-do-they-all-link-together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JSON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Valery Ivanov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5298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JSON vs XML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Favor XML over JSON when any of these is true:</a:t>
            </a:r>
          </a:p>
          <a:p>
            <a:endParaRPr lang="en-US" dirty="0"/>
          </a:p>
          <a:p>
            <a:r>
              <a:rPr lang="en-US" dirty="0"/>
              <a:t>You need message validation</a:t>
            </a:r>
          </a:p>
          <a:p>
            <a:r>
              <a:rPr lang="en-US" dirty="0"/>
              <a:t>You're using XSLT</a:t>
            </a:r>
          </a:p>
          <a:p>
            <a:r>
              <a:rPr lang="en-US" dirty="0"/>
              <a:t>Your messages include a lot of marked-up text</a:t>
            </a:r>
          </a:p>
          <a:p>
            <a:r>
              <a:rPr lang="en-US" dirty="0"/>
              <a:t>You need to interoperate with environments that don't support </a:t>
            </a:r>
            <a:r>
              <a:rPr lang="en-US" dirty="0" smtClean="0"/>
              <a:t>JSON</a:t>
            </a:r>
            <a:endParaRPr lang="et-EE" dirty="0" smtClean="0"/>
          </a:p>
          <a:p>
            <a:endParaRPr lang="en-US" dirty="0"/>
          </a:p>
          <a:p>
            <a:r>
              <a:rPr lang="en-US" b="1" dirty="0"/>
              <a:t>Favor JSON over XML when all of these are true:</a:t>
            </a:r>
          </a:p>
          <a:p>
            <a:endParaRPr lang="en-US" dirty="0"/>
          </a:p>
          <a:p>
            <a:r>
              <a:rPr lang="en-US" dirty="0"/>
              <a:t>Messages don't need to be validated, or validating their deserialization is simple</a:t>
            </a:r>
          </a:p>
          <a:p>
            <a:r>
              <a:rPr lang="en-US" dirty="0"/>
              <a:t>You're not transforming messages, or transforming their deserialization is simple</a:t>
            </a:r>
          </a:p>
          <a:p>
            <a:r>
              <a:rPr lang="en-US" dirty="0"/>
              <a:t>Your messages are mostly data, not marked-up text</a:t>
            </a:r>
          </a:p>
          <a:p>
            <a:r>
              <a:rPr lang="en-US" dirty="0"/>
              <a:t>The messaging endpoints have good JSON tools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3235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JSON Schema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et-EE" dirty="0" smtClean="0"/>
              <a:t>Describes </a:t>
            </a:r>
            <a:r>
              <a:rPr lang="et-EE" dirty="0"/>
              <a:t>your JSON data </a:t>
            </a:r>
            <a:r>
              <a:rPr lang="et-EE" dirty="0" smtClean="0"/>
              <a:t>format</a:t>
            </a:r>
          </a:p>
          <a:p>
            <a:endParaRPr lang="et-EE" dirty="0"/>
          </a:p>
          <a:p>
            <a:r>
              <a:rPr lang="et-EE" dirty="0">
                <a:hlinkClick r:id="rId2"/>
              </a:rPr>
              <a:t>http://jsonschemalint.com/</a:t>
            </a:r>
            <a:endParaRPr lang="et-EE" dirty="0"/>
          </a:p>
          <a:p>
            <a:endParaRPr lang="et-EE" dirty="0"/>
          </a:p>
          <a:p>
            <a:r>
              <a:rPr lang="et-EE" dirty="0">
                <a:hlinkClick r:id="rId3"/>
              </a:rPr>
              <a:t>http://json-schema.org/implementations</a:t>
            </a:r>
            <a:endParaRPr lang="et-EE" dirty="0"/>
          </a:p>
          <a:p>
            <a:endParaRPr lang="et-EE" dirty="0"/>
          </a:p>
          <a:p>
            <a:r>
              <a:rPr lang="et-EE" dirty="0">
                <a:hlinkClick r:id="rId4"/>
              </a:rPr>
              <a:t>http://en.wikipedia.org/wiki/JSON#Schema_and_Metadata</a:t>
            </a:r>
            <a:endParaRPr lang="et-EE" dirty="0"/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88289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JSON vs XML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"Some </a:t>
            </a:r>
            <a:r>
              <a:rPr lang="en-US" dirty="0"/>
              <a:t>people, when confronted with a problem, think "I know, I'll use XML." Now they have two problems</a:t>
            </a:r>
            <a:r>
              <a:rPr lang="en-US" dirty="0" smtClean="0"/>
              <a:t>.</a:t>
            </a:r>
            <a:r>
              <a:rPr lang="en-US" dirty="0"/>
              <a:t> "</a:t>
            </a:r>
            <a:endParaRPr lang="et-EE" dirty="0" smtClean="0"/>
          </a:p>
          <a:p>
            <a:endParaRPr lang="et-EE" dirty="0" smtClean="0"/>
          </a:p>
          <a:p>
            <a:r>
              <a:rPr lang="en-US" dirty="0"/>
              <a:t>"XML is like </a:t>
            </a:r>
            <a:r>
              <a:rPr lang="en-US" dirty="0" smtClean="0"/>
              <a:t>violence.</a:t>
            </a:r>
            <a:r>
              <a:rPr lang="et-EE" dirty="0" smtClean="0"/>
              <a:t> </a:t>
            </a:r>
            <a:r>
              <a:rPr lang="en-US" dirty="0" smtClean="0"/>
              <a:t>If </a:t>
            </a:r>
            <a:r>
              <a:rPr lang="en-US" dirty="0"/>
              <a:t>it doesn't solve your problem, you're not using enough of it</a:t>
            </a:r>
            <a:r>
              <a:rPr lang="en-US" dirty="0" smtClean="0"/>
              <a:t>.</a:t>
            </a:r>
            <a:r>
              <a:rPr lang="en-US" dirty="0"/>
              <a:t> "</a:t>
            </a:r>
            <a:endParaRPr lang="et-EE" dirty="0" smtClean="0"/>
          </a:p>
          <a:p>
            <a:endParaRPr lang="et-EE" dirty="0"/>
          </a:p>
          <a:p>
            <a:r>
              <a:rPr lang="en-US" dirty="0"/>
              <a:t>"I use JSON unless I'm required to use XML</a:t>
            </a:r>
            <a:r>
              <a:rPr lang="en-US" dirty="0" smtClean="0"/>
              <a:t>.</a:t>
            </a:r>
            <a:r>
              <a:rPr lang="en-US" dirty="0"/>
              <a:t> "</a:t>
            </a:r>
            <a:endParaRPr lang="et-EE" dirty="0" smtClean="0"/>
          </a:p>
          <a:p>
            <a:endParaRPr lang="et-EE" dirty="0"/>
          </a:p>
          <a:p>
            <a:r>
              <a:rPr lang="en-US" dirty="0"/>
              <a:t>" </a:t>
            </a:r>
            <a:r>
              <a:rPr lang="en-US" dirty="0" smtClean="0"/>
              <a:t>I </a:t>
            </a:r>
            <a:r>
              <a:rPr lang="en-US" dirty="0"/>
              <a:t>don't hate XML and I don't find it frustrating. I sure as hell hate people that try to solve every problem in the world with XML</a:t>
            </a:r>
            <a:r>
              <a:rPr lang="en-US" dirty="0" smtClean="0"/>
              <a:t>.</a:t>
            </a:r>
            <a:r>
              <a:rPr lang="en-US" dirty="0"/>
              <a:t> "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264675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Sources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hlinkClick r:id="rId2"/>
              </a:rPr>
              <a:t>http://</a:t>
            </a:r>
            <a:r>
              <a:rPr lang="et-EE" dirty="0" smtClean="0">
                <a:hlinkClick r:id="rId2"/>
              </a:rPr>
              <a:t>en.wikipedia.org/wiki/JSON</a:t>
            </a:r>
            <a:endParaRPr lang="et-EE" dirty="0" smtClean="0"/>
          </a:p>
          <a:p>
            <a:r>
              <a:rPr lang="et-EE" dirty="0">
                <a:hlinkClick r:id="rId3"/>
              </a:rPr>
              <a:t>http://www.w3schools.com/json</a:t>
            </a:r>
            <a:r>
              <a:rPr lang="et-EE" dirty="0" smtClean="0">
                <a:hlinkClick r:id="rId3"/>
              </a:rPr>
              <a:t>/</a:t>
            </a:r>
            <a:endParaRPr lang="et-EE" dirty="0" smtClean="0"/>
          </a:p>
          <a:p>
            <a:r>
              <a:rPr lang="et-EE" dirty="0">
                <a:hlinkClick r:id="rId4"/>
              </a:rPr>
              <a:t>http://www.json.org</a:t>
            </a:r>
            <a:r>
              <a:rPr lang="et-EE" dirty="0" smtClean="0">
                <a:hlinkClick r:id="rId4"/>
              </a:rPr>
              <a:t>/</a:t>
            </a:r>
            <a:endParaRPr lang="et-EE" dirty="0" smtClean="0"/>
          </a:p>
          <a:p>
            <a:r>
              <a:rPr lang="et-EE" dirty="0">
                <a:hlinkClick r:id="rId5"/>
              </a:rPr>
              <a:t>http://</a:t>
            </a:r>
            <a:r>
              <a:rPr lang="et-EE" dirty="0" smtClean="0">
                <a:hlinkClick r:id="rId5"/>
              </a:rPr>
              <a:t>json-schema.org</a:t>
            </a:r>
            <a:endParaRPr lang="et-EE" dirty="0" smtClean="0"/>
          </a:p>
          <a:p>
            <a:r>
              <a:rPr lang="et-EE" dirty="0">
                <a:hlinkClick r:id="rId6"/>
              </a:rPr>
              <a:t>http://www.nczonline.net/blog/2008/01/09/is-json-better-than-xml</a:t>
            </a:r>
            <a:r>
              <a:rPr lang="et-EE" dirty="0" smtClean="0">
                <a:hlinkClick r:id="rId6"/>
              </a:rPr>
              <a:t>/</a:t>
            </a:r>
            <a:endParaRPr lang="et-EE" dirty="0" smtClean="0"/>
          </a:p>
          <a:p>
            <a:r>
              <a:rPr lang="et-EE" dirty="0">
                <a:hlinkClick r:id="rId7"/>
              </a:rPr>
              <a:t>http://en.wikipedia.org/wiki/SOAP_(protocol</a:t>
            </a:r>
            <a:r>
              <a:rPr lang="et-EE" dirty="0" smtClean="0">
                <a:hlinkClick r:id="rId7"/>
              </a:rPr>
              <a:t>)</a:t>
            </a:r>
            <a:endParaRPr lang="et-EE" dirty="0" smtClean="0"/>
          </a:p>
          <a:p>
            <a:r>
              <a:rPr lang="et-EE">
                <a:hlinkClick r:id="rId8"/>
              </a:rPr>
              <a:t>http://</a:t>
            </a:r>
            <a:r>
              <a:rPr lang="et-EE" smtClean="0">
                <a:hlinkClick r:id="rId8"/>
              </a:rPr>
              <a:t>en.wikipedia.org/wiki/REST</a:t>
            </a:r>
            <a:endParaRPr lang="et-EE" smtClean="0"/>
          </a:p>
          <a:p>
            <a:r>
              <a:rPr lang="et-EE">
                <a:hlinkClick r:id="rId9"/>
              </a:rPr>
              <a:t>http://stackoverflow.com/questions/16626021/json-rest-soap-wsdl-and-soa-how-do-they-all-link-together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7198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Questions?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4791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JavaScript Object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b="1" dirty="0"/>
              <a:t>What is JSON?</a:t>
            </a:r>
          </a:p>
          <a:p>
            <a:r>
              <a:rPr lang="et-EE" dirty="0" smtClean="0"/>
              <a:t>JSON </a:t>
            </a:r>
            <a:r>
              <a:rPr lang="et-EE" dirty="0"/>
              <a:t>is lightweight text-data interchange format</a:t>
            </a:r>
          </a:p>
          <a:p>
            <a:r>
              <a:rPr lang="et-EE" dirty="0"/>
              <a:t>JSON is language </a:t>
            </a:r>
            <a:r>
              <a:rPr lang="et-EE" dirty="0" smtClean="0"/>
              <a:t>independent*</a:t>
            </a:r>
            <a:endParaRPr lang="et-EE" dirty="0"/>
          </a:p>
          <a:p>
            <a:r>
              <a:rPr lang="et-EE" dirty="0"/>
              <a:t>JSON is "</a:t>
            </a:r>
            <a:r>
              <a:rPr lang="et-EE" dirty="0" smtClean="0"/>
              <a:t>self-describing" and </a:t>
            </a:r>
            <a:r>
              <a:rPr lang="et-EE" dirty="0"/>
              <a:t>easy to understand</a:t>
            </a:r>
          </a:p>
          <a:p>
            <a:r>
              <a:rPr lang="et-EE" dirty="0" smtClean="0"/>
              <a:t>*JSON </a:t>
            </a:r>
            <a:r>
              <a:rPr lang="et-EE" dirty="0"/>
              <a:t>uses JavaScript syntax for describing data objects, but JSON is still language and platform independent. JSON parsers and JSON libraries exists for many different programming languages</a:t>
            </a:r>
            <a:r>
              <a:rPr lang="et-EE" dirty="0" smtClean="0"/>
              <a:t>.</a:t>
            </a:r>
          </a:p>
          <a:p>
            <a:r>
              <a:rPr lang="en-US" b="1" dirty="0"/>
              <a:t>JSON - Evaluates to JavaScript Objects</a:t>
            </a:r>
          </a:p>
          <a:p>
            <a:r>
              <a:rPr lang="en-US" dirty="0"/>
              <a:t>The JSON text format is syntactically identical to the code for creating JavaScript objects.</a:t>
            </a:r>
          </a:p>
          <a:p>
            <a:r>
              <a:rPr lang="en-US" dirty="0" smtClean="0"/>
              <a:t>Because </a:t>
            </a:r>
            <a:r>
              <a:rPr lang="en-US" dirty="0"/>
              <a:t>of this similarity, instead of using a parser, a JavaScript program can use the built-in </a:t>
            </a:r>
            <a:r>
              <a:rPr lang="en-US" dirty="0" err="1"/>
              <a:t>eval</a:t>
            </a:r>
            <a:r>
              <a:rPr lang="en-US" dirty="0"/>
              <a:t>() function and execute JSON data to produce native JavaScript objects.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5916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When to use JSON?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SOAP </a:t>
            </a:r>
            <a:r>
              <a:rPr lang="en-US" dirty="0"/>
              <a:t>is a protocol specification for exchanging structured information in the implementation of Web </a:t>
            </a:r>
            <a:r>
              <a:rPr lang="en-US" dirty="0" smtClean="0"/>
              <a:t>Services</a:t>
            </a:r>
            <a:r>
              <a:rPr lang="et-EE" dirty="0" smtClean="0"/>
              <a:t>.</a:t>
            </a:r>
          </a:p>
          <a:p>
            <a:r>
              <a:rPr lang="en-US" dirty="0" smtClean="0"/>
              <a:t>SOAP </a:t>
            </a:r>
            <a:r>
              <a:rPr lang="en-US" dirty="0"/>
              <a:t>internally uses XML to send data back and forth</a:t>
            </a:r>
            <a:r>
              <a:rPr lang="en-US" dirty="0" smtClean="0"/>
              <a:t>.</a:t>
            </a:r>
            <a:endParaRPr lang="et-E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t-EE" dirty="0" smtClean="0"/>
          </a:p>
          <a:p>
            <a:r>
              <a:rPr lang="en-US" dirty="0"/>
              <a:t>REST is a design concept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/>
              <a:t>You are not limited to picking XML to represent data, you could pick anything really (JSON included</a:t>
            </a:r>
            <a:r>
              <a:rPr lang="en-US" dirty="0" smtClean="0"/>
              <a:t>)</a:t>
            </a:r>
            <a:r>
              <a:rPr lang="et-EE" dirty="0" smtClean="0"/>
              <a:t>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5138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JSON example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t-EE" b="1" dirty="0"/>
              <a:t>{</a:t>
            </a:r>
          </a:p>
          <a:p>
            <a:r>
              <a:rPr lang="et-EE" b="1" dirty="0"/>
              <a:t>	"firstName": "John",</a:t>
            </a:r>
          </a:p>
          <a:p>
            <a:r>
              <a:rPr lang="et-EE" b="1" dirty="0"/>
              <a:t>	"lastName": "Smith",</a:t>
            </a:r>
          </a:p>
          <a:p>
            <a:r>
              <a:rPr lang="et-EE" b="1" dirty="0"/>
              <a:t>	"age": 25,</a:t>
            </a:r>
          </a:p>
          <a:p>
            <a:r>
              <a:rPr lang="et-EE" b="1" dirty="0"/>
              <a:t>	"address": {</a:t>
            </a:r>
          </a:p>
          <a:p>
            <a:r>
              <a:rPr lang="et-EE" b="1" dirty="0"/>
              <a:t>		"streetAddress": "21 2nd Street",</a:t>
            </a:r>
          </a:p>
          <a:p>
            <a:r>
              <a:rPr lang="et-EE" b="1" dirty="0"/>
              <a:t>		"city": "New York",</a:t>
            </a:r>
          </a:p>
          <a:p>
            <a:r>
              <a:rPr lang="et-EE" b="1" dirty="0"/>
              <a:t>		"state": "NY",</a:t>
            </a:r>
          </a:p>
          <a:p>
            <a:r>
              <a:rPr lang="et-EE" b="1" dirty="0"/>
              <a:t>		"postalCode": 10021</a:t>
            </a:r>
          </a:p>
          <a:p>
            <a:r>
              <a:rPr lang="et-EE" b="1" dirty="0"/>
              <a:t>	},</a:t>
            </a:r>
          </a:p>
          <a:p>
            <a:r>
              <a:rPr lang="et-EE" b="1" dirty="0"/>
              <a:t>	"phoneNumbers": [</a:t>
            </a:r>
          </a:p>
          <a:p>
            <a:r>
              <a:rPr lang="et-EE" b="1" dirty="0"/>
              <a:t>		{</a:t>
            </a:r>
          </a:p>
          <a:p>
            <a:r>
              <a:rPr lang="et-EE" b="1" dirty="0"/>
              <a:t>			"type": "home",</a:t>
            </a:r>
          </a:p>
          <a:p>
            <a:r>
              <a:rPr lang="et-EE" b="1" dirty="0"/>
              <a:t>			"number": "212 555-1234"</a:t>
            </a:r>
          </a:p>
          <a:p>
            <a:r>
              <a:rPr lang="et-EE" b="1" dirty="0"/>
              <a:t>		},</a:t>
            </a:r>
          </a:p>
          <a:p>
            <a:r>
              <a:rPr lang="et-EE" b="1" dirty="0"/>
              <a:t>		{</a:t>
            </a:r>
          </a:p>
          <a:p>
            <a:r>
              <a:rPr lang="et-EE" b="1" dirty="0"/>
              <a:t>			"type": "fax",</a:t>
            </a:r>
          </a:p>
          <a:p>
            <a:r>
              <a:rPr lang="et-EE" b="1" dirty="0"/>
              <a:t>			"number": "646 555-4567"</a:t>
            </a:r>
          </a:p>
          <a:p>
            <a:r>
              <a:rPr lang="et-EE" b="1" dirty="0"/>
              <a:t>		}</a:t>
            </a:r>
          </a:p>
          <a:p>
            <a:r>
              <a:rPr lang="et-EE" b="1" dirty="0"/>
              <a:t>	]</a:t>
            </a:r>
          </a:p>
          <a:p>
            <a:r>
              <a:rPr lang="et-EE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9197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JSON to XML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/>
              <a:t>&lt;?xml version="1.0" encoding="UTF-8"?&gt;</a:t>
            </a:r>
          </a:p>
          <a:p>
            <a:r>
              <a:rPr lang="en-US" b="1" dirty="0"/>
              <a:t>&lt;persons&gt;</a:t>
            </a:r>
          </a:p>
          <a:p>
            <a:r>
              <a:rPr lang="en-US" b="1" dirty="0"/>
              <a:t>	&lt;</a:t>
            </a:r>
            <a:r>
              <a:rPr lang="en-US" b="1" dirty="0" smtClean="0"/>
              <a:t>person&gt;</a:t>
            </a:r>
            <a:endParaRPr lang="en-US" b="1" dirty="0"/>
          </a:p>
          <a:p>
            <a:r>
              <a:rPr lang="en-US" b="1" dirty="0"/>
              <a:t>		&lt;</a:t>
            </a:r>
            <a:r>
              <a:rPr lang="en-US" b="1" dirty="0" err="1"/>
              <a:t>firstName</a:t>
            </a:r>
            <a:r>
              <a:rPr lang="en-US" b="1" dirty="0"/>
              <a:t>&gt;John&lt;/</a:t>
            </a:r>
            <a:r>
              <a:rPr lang="en-US" b="1" dirty="0" err="1"/>
              <a:t>firstName</a:t>
            </a:r>
            <a:r>
              <a:rPr lang="en-US" b="1" dirty="0"/>
              <a:t>&gt;</a:t>
            </a:r>
          </a:p>
          <a:p>
            <a:r>
              <a:rPr lang="en-US" b="1" dirty="0"/>
              <a:t>		&lt;</a:t>
            </a:r>
            <a:r>
              <a:rPr lang="en-US" b="1" dirty="0" err="1"/>
              <a:t>lastName</a:t>
            </a:r>
            <a:r>
              <a:rPr lang="en-US" b="1" dirty="0"/>
              <a:t>&gt;Smith&lt;/</a:t>
            </a:r>
            <a:r>
              <a:rPr lang="en-US" b="1" dirty="0" err="1"/>
              <a:t>lastName</a:t>
            </a:r>
            <a:r>
              <a:rPr lang="en-US" b="1" dirty="0"/>
              <a:t>&gt;</a:t>
            </a:r>
          </a:p>
          <a:p>
            <a:r>
              <a:rPr lang="en-US" b="1" dirty="0"/>
              <a:t>		&lt;age&gt;25&lt;/age&gt;</a:t>
            </a:r>
          </a:p>
          <a:p>
            <a:r>
              <a:rPr lang="en-US" b="1" dirty="0"/>
              <a:t>		&lt;address&gt;</a:t>
            </a:r>
          </a:p>
          <a:p>
            <a:r>
              <a:rPr lang="en-US" b="1" dirty="0"/>
              <a:t>			&lt;</a:t>
            </a:r>
            <a:r>
              <a:rPr lang="en-US" b="1" dirty="0" err="1"/>
              <a:t>streetAddress</a:t>
            </a:r>
            <a:r>
              <a:rPr lang="en-US" b="1" dirty="0"/>
              <a:t>&gt;21 2nd Street&lt;/</a:t>
            </a:r>
            <a:r>
              <a:rPr lang="en-US" b="1" dirty="0" err="1"/>
              <a:t>streetAddress</a:t>
            </a:r>
            <a:r>
              <a:rPr lang="en-US" b="1" dirty="0"/>
              <a:t>&gt;</a:t>
            </a:r>
          </a:p>
          <a:p>
            <a:r>
              <a:rPr lang="en-US" b="1" dirty="0"/>
              <a:t>			&lt;city&gt;New York&lt;/city&gt;</a:t>
            </a:r>
          </a:p>
          <a:p>
            <a:r>
              <a:rPr lang="en-US" b="1" dirty="0"/>
              <a:t>			&lt;state&gt;NY&lt;/state&gt;</a:t>
            </a:r>
          </a:p>
          <a:p>
            <a:r>
              <a:rPr lang="en-US" b="1" dirty="0"/>
              <a:t>			&lt;</a:t>
            </a:r>
            <a:r>
              <a:rPr lang="en-US" b="1" dirty="0" err="1"/>
              <a:t>postalCode</a:t>
            </a:r>
            <a:r>
              <a:rPr lang="en-US" b="1" dirty="0"/>
              <a:t>&gt;10021&lt;/</a:t>
            </a:r>
            <a:r>
              <a:rPr lang="en-US" b="1" dirty="0" err="1"/>
              <a:t>postalCode</a:t>
            </a:r>
            <a:r>
              <a:rPr lang="en-US" b="1" dirty="0"/>
              <a:t>&gt;</a:t>
            </a:r>
          </a:p>
          <a:p>
            <a:r>
              <a:rPr lang="en-US" b="1" dirty="0"/>
              <a:t>		&lt;/address&gt;</a:t>
            </a:r>
          </a:p>
          <a:p>
            <a:r>
              <a:rPr lang="en-US" b="1" dirty="0"/>
              <a:t>		&lt;</a:t>
            </a:r>
            <a:r>
              <a:rPr lang="en-US" b="1" dirty="0" err="1"/>
              <a:t>phoneNumbers</a:t>
            </a:r>
            <a:r>
              <a:rPr lang="en-US" b="1" dirty="0"/>
              <a:t>&gt;</a:t>
            </a:r>
          </a:p>
          <a:p>
            <a:r>
              <a:rPr lang="en-US" b="1" dirty="0"/>
              <a:t>			&lt;</a:t>
            </a:r>
            <a:r>
              <a:rPr lang="en-US" b="1" dirty="0" err="1"/>
              <a:t>phoneNumber</a:t>
            </a:r>
            <a:r>
              <a:rPr lang="en-US" b="1" dirty="0"/>
              <a:t>&gt;</a:t>
            </a:r>
          </a:p>
          <a:p>
            <a:r>
              <a:rPr lang="en-US" b="1" dirty="0"/>
              <a:t>				&lt;number&gt;212 555-1234&lt;/number&gt;</a:t>
            </a:r>
          </a:p>
          <a:p>
            <a:r>
              <a:rPr lang="en-US" b="1" dirty="0"/>
              <a:t>				&lt;type&gt;home&lt;/type&gt;</a:t>
            </a:r>
          </a:p>
          <a:p>
            <a:r>
              <a:rPr lang="en-US" b="1" dirty="0"/>
              <a:t>			&lt;/</a:t>
            </a:r>
            <a:r>
              <a:rPr lang="en-US" b="1" dirty="0" err="1"/>
              <a:t>phoneNumber</a:t>
            </a:r>
            <a:r>
              <a:rPr lang="en-US" b="1" dirty="0"/>
              <a:t>&gt;</a:t>
            </a:r>
          </a:p>
          <a:p>
            <a:r>
              <a:rPr lang="en-US" b="1" dirty="0"/>
              <a:t>			&lt;</a:t>
            </a:r>
            <a:r>
              <a:rPr lang="en-US" b="1" dirty="0" err="1"/>
              <a:t>phoneNumber</a:t>
            </a:r>
            <a:r>
              <a:rPr lang="en-US" b="1" dirty="0"/>
              <a:t>&gt;</a:t>
            </a:r>
          </a:p>
          <a:p>
            <a:r>
              <a:rPr lang="en-US" b="1" dirty="0"/>
              <a:t>				&lt;number&gt;646 555-4567&lt;/number&gt;</a:t>
            </a:r>
          </a:p>
          <a:p>
            <a:r>
              <a:rPr lang="en-US" b="1" dirty="0"/>
              <a:t>				&lt;type&gt;fax&lt;/type&gt;</a:t>
            </a:r>
          </a:p>
          <a:p>
            <a:r>
              <a:rPr lang="en-US" b="1" dirty="0"/>
              <a:t>			&lt;/</a:t>
            </a:r>
            <a:r>
              <a:rPr lang="en-US" b="1" dirty="0" err="1"/>
              <a:t>phoneNumber</a:t>
            </a:r>
            <a:r>
              <a:rPr lang="en-US" b="1" dirty="0"/>
              <a:t>&gt;</a:t>
            </a:r>
          </a:p>
          <a:p>
            <a:r>
              <a:rPr lang="en-US" b="1" dirty="0"/>
              <a:t>		&lt;/</a:t>
            </a:r>
            <a:r>
              <a:rPr lang="en-US" b="1" dirty="0" err="1"/>
              <a:t>phoneNumbers</a:t>
            </a:r>
            <a:r>
              <a:rPr lang="en-US" b="1" dirty="0"/>
              <a:t>&gt;</a:t>
            </a:r>
          </a:p>
          <a:p>
            <a:r>
              <a:rPr lang="en-US" b="1" dirty="0"/>
              <a:t>	</a:t>
            </a:r>
            <a:r>
              <a:rPr lang="en-US" b="1"/>
              <a:t>&lt;/</a:t>
            </a:r>
            <a:r>
              <a:rPr lang="en-US" b="1" smtClean="0"/>
              <a:t>person&gt;</a:t>
            </a:r>
            <a:endParaRPr lang="en-US" b="1" dirty="0"/>
          </a:p>
          <a:p>
            <a:r>
              <a:rPr lang="en-US" b="1" dirty="0"/>
              <a:t>&lt;/persons&gt;</a:t>
            </a: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266909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JSON vs XML size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XML</a:t>
            </a:r>
            <a:r>
              <a:rPr lang="et-EE" dirty="0"/>
              <a:t>: </a:t>
            </a:r>
            <a:r>
              <a:rPr lang="et-EE" dirty="0" smtClean="0"/>
              <a:t>549 characters</a:t>
            </a:r>
            <a:r>
              <a:rPr lang="et-EE" dirty="0"/>
              <a:t>, </a:t>
            </a:r>
            <a:r>
              <a:rPr lang="et-EE" dirty="0" smtClean="0"/>
              <a:t>549 bytes</a:t>
            </a:r>
          </a:p>
          <a:p>
            <a:r>
              <a:rPr lang="et-EE" dirty="0" smtClean="0"/>
              <a:t>JSON: 326 characters</a:t>
            </a:r>
            <a:r>
              <a:rPr lang="et-EE" dirty="0"/>
              <a:t>, </a:t>
            </a:r>
            <a:r>
              <a:rPr lang="et-EE" dirty="0" smtClean="0"/>
              <a:t>326 bytes</a:t>
            </a:r>
            <a:endParaRPr lang="et-EE" dirty="0"/>
          </a:p>
          <a:p>
            <a:endParaRPr lang="et-EE" dirty="0" smtClean="0"/>
          </a:p>
          <a:p>
            <a:r>
              <a:rPr lang="et-EE" dirty="0" smtClean="0"/>
              <a:t>XML ~68,4 % larger than JSON!</a:t>
            </a:r>
          </a:p>
          <a:p>
            <a:endParaRPr lang="et-EE" dirty="0"/>
          </a:p>
          <a:p>
            <a:r>
              <a:rPr lang="et-EE" dirty="0" smtClean="0"/>
              <a:t>But </a:t>
            </a:r>
            <a:r>
              <a:rPr lang="en-US" dirty="0"/>
              <a:t> large data set is going to be large regardless of the data format you </a:t>
            </a:r>
            <a:r>
              <a:rPr lang="en-US" dirty="0" smtClean="0"/>
              <a:t>use</a:t>
            </a:r>
            <a:r>
              <a:rPr lang="et-EE" dirty="0" smtClean="0"/>
              <a:t>.</a:t>
            </a:r>
          </a:p>
          <a:p>
            <a:r>
              <a:rPr lang="et-EE" dirty="0" smtClean="0"/>
              <a:t>M</a:t>
            </a:r>
            <a:r>
              <a:rPr lang="en-US" dirty="0" err="1" smtClean="0"/>
              <a:t>ost</a:t>
            </a:r>
            <a:r>
              <a:rPr lang="en-US" dirty="0" smtClean="0"/>
              <a:t> </a:t>
            </a:r>
            <a:r>
              <a:rPr lang="en-US" dirty="0"/>
              <a:t>servers </a:t>
            </a:r>
            <a:r>
              <a:rPr lang="en-US" dirty="0" err="1"/>
              <a:t>gzip</a:t>
            </a:r>
            <a:r>
              <a:rPr lang="en-US" dirty="0"/>
              <a:t> or otherwise compress content before sending it out, the difference between </a:t>
            </a:r>
            <a:r>
              <a:rPr lang="en-US" dirty="0" err="1"/>
              <a:t>gzipped</a:t>
            </a:r>
            <a:r>
              <a:rPr lang="en-US" dirty="0"/>
              <a:t> JSON and </a:t>
            </a:r>
            <a:r>
              <a:rPr lang="en-US" dirty="0" err="1"/>
              <a:t>gzipped</a:t>
            </a:r>
            <a:r>
              <a:rPr lang="en-US" dirty="0"/>
              <a:t> XML isn’t nearly as drastic as the difference between standard JSON and </a:t>
            </a:r>
            <a:r>
              <a:rPr lang="en-US" dirty="0" smtClean="0"/>
              <a:t>XML</a:t>
            </a:r>
            <a:r>
              <a:rPr lang="et-EE" dirty="0" smtClean="0"/>
              <a:t>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0745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JSON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JSON values can be:</a:t>
            </a:r>
          </a:p>
          <a:p>
            <a:endParaRPr lang="en-US" dirty="0"/>
          </a:p>
          <a:p>
            <a:r>
              <a:rPr lang="en-US" dirty="0"/>
              <a:t>A number (integer or floating point)</a:t>
            </a:r>
          </a:p>
          <a:p>
            <a:r>
              <a:rPr lang="en-US" dirty="0"/>
              <a:t>A string (in double quotes)</a:t>
            </a:r>
          </a:p>
          <a:p>
            <a:r>
              <a:rPr lang="en-US" dirty="0"/>
              <a:t>A </a:t>
            </a:r>
            <a:r>
              <a:rPr lang="et-EE" dirty="0" smtClean="0"/>
              <a:t>b</a:t>
            </a:r>
            <a:r>
              <a:rPr lang="en-US" dirty="0" err="1" smtClean="0"/>
              <a:t>oolean</a:t>
            </a:r>
            <a:r>
              <a:rPr lang="en-US" dirty="0" smtClean="0"/>
              <a:t> </a:t>
            </a:r>
            <a:r>
              <a:rPr lang="en-US" dirty="0"/>
              <a:t>(true or false)</a:t>
            </a:r>
          </a:p>
          <a:p>
            <a:r>
              <a:rPr lang="en-US" dirty="0"/>
              <a:t>An array (in square brackets)</a:t>
            </a:r>
          </a:p>
          <a:p>
            <a:r>
              <a:rPr lang="en-US" dirty="0"/>
              <a:t>An object (in curly brackets)</a:t>
            </a:r>
          </a:p>
          <a:p>
            <a:r>
              <a:rPr lang="en-US" dirty="0"/>
              <a:t>null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1653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Why JSON?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For AJAX applications, JSON is faster and easier than XML:</a:t>
            </a:r>
          </a:p>
          <a:p>
            <a:endParaRPr lang="en-US" dirty="0"/>
          </a:p>
          <a:p>
            <a:r>
              <a:rPr lang="en-US" b="1" dirty="0"/>
              <a:t>Using XML</a:t>
            </a:r>
          </a:p>
          <a:p>
            <a:endParaRPr lang="en-US" dirty="0"/>
          </a:p>
          <a:p>
            <a:r>
              <a:rPr lang="en-US" dirty="0"/>
              <a:t>Fetch an XML document</a:t>
            </a:r>
          </a:p>
          <a:p>
            <a:r>
              <a:rPr lang="en-US" dirty="0"/>
              <a:t>Use the XML DOM to loop through the document</a:t>
            </a:r>
          </a:p>
          <a:p>
            <a:r>
              <a:rPr lang="en-US" dirty="0"/>
              <a:t>Extract values and store in </a:t>
            </a:r>
            <a:r>
              <a:rPr lang="en-US" dirty="0" smtClean="0"/>
              <a:t>variables</a:t>
            </a:r>
            <a:endParaRPr lang="et-EE" dirty="0" smtClean="0"/>
          </a:p>
          <a:p>
            <a:endParaRPr lang="en-US" dirty="0"/>
          </a:p>
          <a:p>
            <a:r>
              <a:rPr lang="en-US" b="1" dirty="0"/>
              <a:t>Using JSON</a:t>
            </a:r>
          </a:p>
          <a:p>
            <a:endParaRPr lang="en-US" dirty="0"/>
          </a:p>
          <a:p>
            <a:r>
              <a:rPr lang="en-US" dirty="0"/>
              <a:t>Fetch a JSON string</a:t>
            </a:r>
          </a:p>
          <a:p>
            <a:r>
              <a:rPr lang="en-US" dirty="0" err="1"/>
              <a:t>eval</a:t>
            </a:r>
            <a:r>
              <a:rPr lang="en-US" dirty="0"/>
              <a:t>() the JSON string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7070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Security problems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eval</a:t>
            </a:r>
            <a:r>
              <a:rPr lang="en-US" dirty="0"/>
              <a:t>() function can compile and execute any JavaScript. This represents a potential security problem.</a:t>
            </a:r>
          </a:p>
          <a:p>
            <a:r>
              <a:rPr lang="en-US" dirty="0"/>
              <a:t>It is safer to use a JSON parser to convert a JSON text to a JavaScript object. A JSON parser will recognize only JSON text and will not compile scripts.</a:t>
            </a:r>
          </a:p>
          <a:p>
            <a:r>
              <a:rPr lang="en-US" dirty="0"/>
              <a:t>In browsers that provide native JSON support, JSON parsers are also faster.</a:t>
            </a:r>
          </a:p>
          <a:p>
            <a:r>
              <a:rPr lang="en-US" dirty="0"/>
              <a:t>Native JSON support is included in newer browsers and in the newest </a:t>
            </a:r>
            <a:r>
              <a:rPr lang="en-US" dirty="0" err="1"/>
              <a:t>ECMAScript</a:t>
            </a:r>
            <a:r>
              <a:rPr lang="en-US" dirty="0"/>
              <a:t> (JavaScript) standard.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2323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1408</TotalTime>
  <Words>679</Words>
  <Application>Microsoft Office PowerPoint</Application>
  <PresentationFormat>On-screen Show (4:3)</PresentationFormat>
  <Paragraphs>140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JSON</vt:lpstr>
      <vt:lpstr>JavaScript Object Notation</vt:lpstr>
      <vt:lpstr>When to use JSON?</vt:lpstr>
      <vt:lpstr>JSON example</vt:lpstr>
      <vt:lpstr>JSON to XML</vt:lpstr>
      <vt:lpstr>JSON vs XML size</vt:lpstr>
      <vt:lpstr>JSON Values</vt:lpstr>
      <vt:lpstr>Why JSON?</vt:lpstr>
      <vt:lpstr>Security problems</vt:lpstr>
      <vt:lpstr>JSON vs XML</vt:lpstr>
      <vt:lpstr>JSON Schema</vt:lpstr>
      <vt:lpstr>JSON vs XML</vt:lpstr>
      <vt:lpstr>Sources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JSON</dc:title>
  <dc:creator>Walts</dc:creator>
  <cp:lastModifiedBy>Walts</cp:lastModifiedBy>
  <cp:revision>32</cp:revision>
  <dcterms:created xsi:type="dcterms:W3CDTF">2013-10-12T12:50:50Z</dcterms:created>
  <dcterms:modified xsi:type="dcterms:W3CDTF">2013-10-14T16:59:02Z</dcterms:modified>
</cp:coreProperties>
</file>