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6" r:id="rId1"/>
  </p:sldMasterIdLst>
  <p:notesMasterIdLst>
    <p:notesMasterId r:id="rId25"/>
  </p:notesMasterIdLst>
  <p:handoutMasterIdLst>
    <p:handoutMasterId r:id="rId26"/>
  </p:handoutMasterIdLst>
  <p:sldIdLst>
    <p:sldId id="262" r:id="rId2"/>
    <p:sldId id="308" r:id="rId3"/>
    <p:sldId id="328" r:id="rId4"/>
    <p:sldId id="329" r:id="rId5"/>
    <p:sldId id="330" r:id="rId6"/>
    <p:sldId id="331" r:id="rId7"/>
    <p:sldId id="332" r:id="rId8"/>
    <p:sldId id="334" r:id="rId9"/>
    <p:sldId id="335" r:id="rId10"/>
    <p:sldId id="336" r:id="rId11"/>
    <p:sldId id="337" r:id="rId12"/>
    <p:sldId id="339" r:id="rId13"/>
    <p:sldId id="340" r:id="rId14"/>
    <p:sldId id="341" r:id="rId15"/>
    <p:sldId id="342" r:id="rId16"/>
    <p:sldId id="343" r:id="rId17"/>
    <p:sldId id="338" r:id="rId18"/>
    <p:sldId id="347" r:id="rId19"/>
    <p:sldId id="349" r:id="rId20"/>
    <p:sldId id="348" r:id="rId21"/>
    <p:sldId id="344" r:id="rId22"/>
    <p:sldId id="345" r:id="rId23"/>
    <p:sldId id="333" r:id="rId2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9219"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9220"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9221"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42AD99EB-5307-457F-9066-0516D4BFB03A}"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819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19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819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5429DF87-081B-4096-B5B3-02C3B760EA33}"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a:spLocks noGrp="1" noChangeArrowheads="1"/>
          </p:cNvSpPr>
          <p:nvPr>
            <p:ph type="sldNum" sz="quarter" idx="5"/>
          </p:nvPr>
        </p:nvSpPr>
        <p:spPr>
          <a:noFill/>
        </p:spPr>
        <p:txBody>
          <a:bodyPr/>
          <a:lstStyle/>
          <a:p>
            <a:fld id="{28C0350B-EB72-4578-94FA-DCD19D78B06D}" type="slidenum">
              <a:rPr lang="en-US" smtClean="0"/>
              <a:pPr/>
              <a:t>1</a:t>
            </a:fld>
            <a:endParaRPr lang="en-US" smtClean="0"/>
          </a:p>
        </p:txBody>
      </p:sp>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ln/>
        </p:spPr>
        <p:txBody>
          <a:bodyPr/>
          <a:lstStyle/>
          <a:p>
            <a:pPr eaLnBrk="1" hangingPunct="1"/>
            <a:endParaRPr lang="et-EE"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p:cNvSpPr>
            <a:spLocks noGrp="1" noChangeArrowheads="1"/>
          </p:cNvSpPr>
          <p:nvPr>
            <p:ph type="sldNum" sz="quarter" idx="5"/>
          </p:nvPr>
        </p:nvSpPr>
        <p:spPr>
          <a:noFill/>
        </p:spPr>
        <p:txBody>
          <a:bodyPr/>
          <a:lstStyle/>
          <a:p>
            <a:fld id="{EB460868-140C-4225-9A60-E6252000AF47}" type="slidenum">
              <a:rPr lang="en-US" smtClean="0"/>
              <a:pPr/>
              <a:t>2</a:t>
            </a:fld>
            <a:endParaRPr lang="en-US" smtClean="0"/>
          </a:p>
        </p:txBody>
      </p:sp>
      <p:sp>
        <p:nvSpPr>
          <p:cNvPr id="18434" name="Rectangle 2"/>
          <p:cNvSpPr>
            <a:spLocks noGrp="1" noRot="1" noChangeAspect="1" noChangeArrowheads="1" noTextEdit="1"/>
          </p:cNvSpPr>
          <p:nvPr>
            <p:ph type="sldImg"/>
          </p:nvPr>
        </p:nvSpPr>
        <p:spPr>
          <a:ln/>
        </p:spPr>
      </p:sp>
      <p:sp>
        <p:nvSpPr>
          <p:cNvPr id="18435" name="Rectangle 3"/>
          <p:cNvSpPr>
            <a:spLocks noGrp="1" noChangeArrowheads="1"/>
          </p:cNvSpPr>
          <p:nvPr>
            <p:ph type="body" idx="1"/>
          </p:nvPr>
        </p:nvSpPr>
        <p:spPr>
          <a:noFill/>
          <a:ln/>
        </p:spPr>
        <p:txBody>
          <a:bodyPr/>
          <a:lstStyle/>
          <a:p>
            <a:pPr eaLnBrk="1" hangingPunct="1"/>
            <a:endParaRPr lang="et-EE"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7C33E538-7F93-467A-9655-246897EFB29B}" type="slidenum">
              <a:rPr lang="en-US" sz="1200"/>
              <a:pPr algn="r"/>
              <a:t>3</a:t>
            </a:fld>
            <a:endParaRPr lang="en-US" sz="1200"/>
          </a:p>
        </p:txBody>
      </p:sp>
      <p:sp>
        <p:nvSpPr>
          <p:cNvPr id="99331" name="Rectangle 2"/>
          <p:cNvSpPr>
            <a:spLocks noGrp="1" noRot="1" noChangeAspect="1" noChangeArrowheads="1" noTextEdit="1"/>
          </p:cNvSpPr>
          <p:nvPr>
            <p:ph type="sldImg"/>
          </p:nvPr>
        </p:nvSpPr>
        <p:spPr>
          <a:ln/>
        </p:spPr>
      </p:sp>
      <p:sp>
        <p:nvSpPr>
          <p:cNvPr id="99332" name="Rectangle 3"/>
          <p:cNvSpPr>
            <a:spLocks noGrp="1" noChangeArrowheads="1"/>
          </p:cNvSpPr>
          <p:nvPr>
            <p:ph type="body" idx="1"/>
          </p:nvPr>
        </p:nvSpPr>
        <p:spPr>
          <a:noFill/>
          <a:ln/>
        </p:spPr>
        <p:txBody>
          <a:bodyPr/>
          <a:lstStyle/>
          <a:p>
            <a:pPr eaLnBrk="1" hangingPunct="1"/>
            <a:endParaRPr lang="et-EE"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6AE6AF88-1666-4D97-81E3-1CC59AE0560B}" type="slidenum">
              <a:rPr lang="en-US" sz="1200"/>
              <a:pPr algn="r"/>
              <a:t>4</a:t>
            </a:fld>
            <a:endParaRPr lang="en-US" sz="1200"/>
          </a:p>
        </p:txBody>
      </p:sp>
      <p:sp>
        <p:nvSpPr>
          <p:cNvPr id="101379" name="Rectangle 2"/>
          <p:cNvSpPr>
            <a:spLocks noGrp="1" noRot="1" noChangeAspect="1" noChangeArrowheads="1" noTextEdit="1"/>
          </p:cNvSpPr>
          <p:nvPr>
            <p:ph type="sldImg"/>
          </p:nvPr>
        </p:nvSpPr>
        <p:spPr>
          <a:ln/>
        </p:spPr>
      </p:sp>
      <p:sp>
        <p:nvSpPr>
          <p:cNvPr id="101380" name="Rectangle 3"/>
          <p:cNvSpPr>
            <a:spLocks noGrp="1" noChangeArrowheads="1"/>
          </p:cNvSpPr>
          <p:nvPr>
            <p:ph type="body" idx="1"/>
          </p:nvPr>
        </p:nvSpPr>
        <p:spPr>
          <a:noFill/>
          <a:ln/>
        </p:spPr>
        <p:txBody>
          <a:bodyPr/>
          <a:lstStyle/>
          <a:p>
            <a:pPr eaLnBrk="1" hangingPunct="1"/>
            <a:endParaRPr lang="et-EE"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5867400" cy="6858000"/>
            <a:chOff x="0" y="0"/>
            <a:chExt cx="3696" cy="4320"/>
          </a:xfrm>
        </p:grpSpPr>
        <p:sp>
          <p:nvSpPr>
            <p:cNvPr id="5" name="Rectangle 3"/>
            <p:cNvSpPr>
              <a:spLocks noChangeArrowheads="1"/>
            </p:cNvSpPr>
            <p:nvPr/>
          </p:nvSpPr>
          <p:spPr bwMode="auto">
            <a:xfrm>
              <a:off x="0" y="0"/>
              <a:ext cx="2880" cy="4320"/>
            </a:xfrm>
            <a:prstGeom prst="rect">
              <a:avLst/>
            </a:prstGeom>
            <a:solidFill>
              <a:schemeClr val="accent2"/>
            </a:solidFill>
            <a:ln w="9525">
              <a:noFill/>
              <a:miter lim="800000"/>
              <a:headEnd/>
              <a:tailEnd/>
            </a:ln>
            <a:effectLst/>
          </p:spPr>
          <p:txBody>
            <a:bodyPr wrap="none" anchor="ctr"/>
            <a:lstStyle/>
            <a:p>
              <a:pPr algn="ctr">
                <a:defRPr/>
              </a:pPr>
              <a:endParaRPr kumimoji="1" lang="en-US" sz="2400">
                <a:latin typeface="Times New Roman" pitchFamily="18" charset="0"/>
              </a:endParaRPr>
            </a:p>
          </p:txBody>
        </p:sp>
        <p:sp>
          <p:nvSpPr>
            <p:cNvPr id="6" name="AutoShape 4"/>
            <p:cNvSpPr>
              <a:spLocks noChangeArrowheads="1"/>
            </p:cNvSpPr>
            <p:nvPr/>
          </p:nvSpPr>
          <p:spPr bwMode="white">
            <a:xfrm>
              <a:off x="432" y="624"/>
              <a:ext cx="3264" cy="1200"/>
            </a:xfrm>
            <a:prstGeom prst="roundRect">
              <a:avLst>
                <a:gd name="adj" fmla="val 50000"/>
              </a:avLst>
            </a:prstGeom>
            <a:solidFill>
              <a:schemeClr val="bg1"/>
            </a:solidFill>
            <a:ln w="9525">
              <a:noFill/>
              <a:round/>
              <a:headEnd/>
              <a:tailEnd/>
            </a:ln>
            <a:effectLst/>
          </p:spPr>
          <p:txBody>
            <a:bodyPr wrap="none" anchor="ctr"/>
            <a:lstStyle/>
            <a:p>
              <a:pPr algn="ctr">
                <a:defRPr/>
              </a:pPr>
              <a:endParaRPr kumimoji="1" lang="en-US" sz="2400">
                <a:latin typeface="Times New Roman" pitchFamily="18" charset="0"/>
              </a:endParaRPr>
            </a:p>
          </p:txBody>
        </p:sp>
      </p:grpSp>
      <p:grpSp>
        <p:nvGrpSpPr>
          <p:cNvPr id="7" name="Group 5"/>
          <p:cNvGrpSpPr>
            <a:grpSpLocks/>
          </p:cNvGrpSpPr>
          <p:nvPr/>
        </p:nvGrpSpPr>
        <p:grpSpPr bwMode="auto">
          <a:xfrm>
            <a:off x="3632200" y="4889500"/>
            <a:ext cx="4876800" cy="319088"/>
            <a:chOff x="2288" y="3080"/>
            <a:chExt cx="3072" cy="201"/>
          </a:xfrm>
        </p:grpSpPr>
        <p:sp>
          <p:nvSpPr>
            <p:cNvPr id="8" name="AutoShape 6"/>
            <p:cNvSpPr>
              <a:spLocks noChangeArrowheads="1"/>
            </p:cNvSpPr>
            <p:nvPr/>
          </p:nvSpPr>
          <p:spPr bwMode="auto">
            <a:xfrm flipH="1">
              <a:off x="2288" y="3080"/>
              <a:ext cx="2914" cy="200"/>
            </a:xfrm>
            <a:prstGeom prst="roundRect">
              <a:avLst>
                <a:gd name="adj" fmla="val 0"/>
              </a:avLst>
            </a:prstGeom>
            <a:solidFill>
              <a:schemeClr val="hlink"/>
            </a:solidFill>
            <a:ln w="9525">
              <a:noFill/>
              <a:round/>
              <a:headEnd/>
              <a:tailEnd/>
            </a:ln>
            <a:effectLst/>
          </p:spPr>
          <p:txBody>
            <a:bodyPr wrap="none" anchor="ctr"/>
            <a:lstStyle/>
            <a:p>
              <a:pPr>
                <a:defRPr/>
              </a:pPr>
              <a:endParaRPr lang="en-US"/>
            </a:p>
          </p:txBody>
        </p:sp>
        <p:sp>
          <p:nvSpPr>
            <p:cNvPr id="9" name="AutoShape 7"/>
            <p:cNvSpPr>
              <a:spLocks noChangeArrowheads="1"/>
            </p:cNvSpPr>
            <p:nvPr/>
          </p:nvSpPr>
          <p:spPr bwMode="auto">
            <a:xfrm>
              <a:off x="5196" y="3080"/>
              <a:ext cx="164" cy="201"/>
            </a:xfrm>
            <a:prstGeom prst="flowChartDelay">
              <a:avLst/>
            </a:prstGeom>
            <a:solidFill>
              <a:schemeClr val="hlink"/>
            </a:solidFill>
            <a:ln w="9525">
              <a:noFill/>
              <a:miter lim="800000"/>
              <a:headEnd/>
              <a:tailEnd/>
            </a:ln>
            <a:effectLst/>
          </p:spPr>
          <p:txBody>
            <a:bodyPr wrap="none" anchor="ctr"/>
            <a:lstStyle/>
            <a:p>
              <a:pPr>
                <a:defRPr/>
              </a:pPr>
              <a:endParaRPr lang="en-US"/>
            </a:p>
          </p:txBody>
        </p:sp>
      </p:grpSp>
      <p:sp>
        <p:nvSpPr>
          <p:cNvPr id="57352" name="Rectangle 8"/>
          <p:cNvSpPr>
            <a:spLocks noGrp="1" noChangeArrowheads="1"/>
          </p:cNvSpPr>
          <p:nvPr>
            <p:ph type="subTitle" idx="1"/>
          </p:nvPr>
        </p:nvSpPr>
        <p:spPr>
          <a:xfrm>
            <a:off x="4673600" y="2927350"/>
            <a:ext cx="4013200" cy="1822450"/>
          </a:xfrm>
        </p:spPr>
        <p:txBody>
          <a:bodyPr anchor="b"/>
          <a:lstStyle>
            <a:lvl1pPr marL="0" indent="0">
              <a:buFont typeface="Wingdings" pitchFamily="2" charset="2"/>
              <a:buNone/>
              <a:defRPr>
                <a:solidFill>
                  <a:schemeClr val="tx2"/>
                </a:solidFill>
              </a:defRPr>
            </a:lvl1pPr>
          </a:lstStyle>
          <a:p>
            <a:r>
              <a:rPr lang="en-US"/>
              <a:t>Click to edit Master subtitle style</a:t>
            </a:r>
          </a:p>
        </p:txBody>
      </p:sp>
      <p:sp>
        <p:nvSpPr>
          <p:cNvPr id="57356" name="AutoShape 12"/>
          <p:cNvSpPr>
            <a:spLocks noGrp="1" noChangeArrowheads="1"/>
          </p:cNvSpPr>
          <p:nvPr>
            <p:ph type="ctrTitle" sz="quarter"/>
          </p:nvPr>
        </p:nvSpPr>
        <p:spPr>
          <a:xfrm>
            <a:off x="685800" y="990600"/>
            <a:ext cx="8229600" cy="1905000"/>
          </a:xfrm>
          <a:prstGeom prst="roundRect">
            <a:avLst>
              <a:gd name="adj" fmla="val 50000"/>
            </a:avLst>
          </a:prstGeom>
        </p:spPr>
        <p:txBody>
          <a:bodyPr anchor="ctr"/>
          <a:lstStyle>
            <a:lvl1pPr algn="ctr">
              <a:defRPr>
                <a:solidFill>
                  <a:schemeClr val="tx1"/>
                </a:solidFill>
              </a:defRPr>
            </a:lvl1pPr>
          </a:lstStyle>
          <a:p>
            <a:r>
              <a:rPr lang="en-US"/>
              <a:t>Click to edit Master title style</a:t>
            </a:r>
          </a:p>
        </p:txBody>
      </p:sp>
      <p:sp>
        <p:nvSpPr>
          <p:cNvPr id="10" name="Rectangle 9"/>
          <p:cNvSpPr>
            <a:spLocks noGrp="1" noChangeArrowheads="1"/>
          </p:cNvSpPr>
          <p:nvPr>
            <p:ph type="dt" sz="quarter" idx="10"/>
          </p:nvPr>
        </p:nvSpPr>
        <p:spPr/>
        <p:txBody>
          <a:bodyPr/>
          <a:lstStyle>
            <a:lvl1pPr>
              <a:defRPr>
                <a:solidFill>
                  <a:schemeClr val="bg1"/>
                </a:solidFill>
              </a:defRPr>
            </a:lvl1pPr>
          </a:lstStyle>
          <a:p>
            <a:pPr>
              <a:defRPr/>
            </a:pPr>
            <a:endParaRPr lang="en-US"/>
          </a:p>
        </p:txBody>
      </p:sp>
      <p:sp>
        <p:nvSpPr>
          <p:cNvPr id="11" name="Rectangle 10"/>
          <p:cNvSpPr>
            <a:spLocks noGrp="1" noChangeArrowheads="1"/>
          </p:cNvSpPr>
          <p:nvPr>
            <p:ph type="ftr" sz="quarter" idx="11"/>
          </p:nvPr>
        </p:nvSpPr>
        <p:spPr/>
        <p:txBody>
          <a:bodyPr/>
          <a:lstStyle>
            <a:lvl1pPr algn="r">
              <a:defRPr/>
            </a:lvl1pPr>
          </a:lstStyle>
          <a:p>
            <a:pPr>
              <a:defRPr/>
            </a:pPr>
            <a:r>
              <a:rPr lang="en-US"/>
              <a:t>Tarvo Treier    tarvo.treier@gmail.com</a:t>
            </a:r>
          </a:p>
        </p:txBody>
      </p:sp>
      <p:sp>
        <p:nvSpPr>
          <p:cNvPr id="12" name="Rectangle 11"/>
          <p:cNvSpPr>
            <a:spLocks noGrp="1" noChangeArrowheads="1"/>
          </p:cNvSpPr>
          <p:nvPr>
            <p:ph type="sldNum" sz="quarter" idx="12"/>
          </p:nvPr>
        </p:nvSpPr>
        <p:spPr>
          <a:xfrm>
            <a:off x="76200" y="6248400"/>
            <a:ext cx="587375" cy="488950"/>
          </a:xfrm>
        </p:spPr>
        <p:txBody>
          <a:bodyPr anchorCtr="0"/>
          <a:lstStyle>
            <a:lvl1pPr>
              <a:defRPr/>
            </a:lvl1pPr>
          </a:lstStyle>
          <a:p>
            <a:pPr>
              <a:defRPr/>
            </a:pPr>
            <a:fld id="{B4CD14D5-D394-4A03-9FA5-DE29D0E01B77}"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r>
              <a:rPr lang="en-US"/>
              <a:t>Tarvo Treier    tarvo.treier@gmail.com</a:t>
            </a:r>
          </a:p>
        </p:txBody>
      </p:sp>
      <p:sp>
        <p:nvSpPr>
          <p:cNvPr id="6" name="Rectangle 13"/>
          <p:cNvSpPr>
            <a:spLocks noGrp="1" noChangeArrowheads="1"/>
          </p:cNvSpPr>
          <p:nvPr>
            <p:ph type="sldNum" sz="quarter" idx="12"/>
          </p:nvPr>
        </p:nvSpPr>
        <p:spPr>
          <a:ln/>
        </p:spPr>
        <p:txBody>
          <a:bodyPr/>
          <a:lstStyle>
            <a:lvl1pPr>
              <a:defRPr/>
            </a:lvl1pPr>
          </a:lstStyle>
          <a:p>
            <a:pPr>
              <a:defRPr/>
            </a:pPr>
            <a:fld id="{D1F4B33B-2F11-414C-97F2-112F8FFD25B5}"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5600" y="762000"/>
            <a:ext cx="1981200" cy="53244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62000" y="762000"/>
            <a:ext cx="5791200" cy="53244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r>
              <a:rPr lang="en-US"/>
              <a:t>Tarvo Treier    tarvo.treier@gmail.com</a:t>
            </a:r>
          </a:p>
        </p:txBody>
      </p:sp>
      <p:sp>
        <p:nvSpPr>
          <p:cNvPr id="6" name="Rectangle 13"/>
          <p:cNvSpPr>
            <a:spLocks noGrp="1" noChangeArrowheads="1"/>
          </p:cNvSpPr>
          <p:nvPr>
            <p:ph type="sldNum" sz="quarter" idx="12"/>
          </p:nvPr>
        </p:nvSpPr>
        <p:spPr>
          <a:ln/>
        </p:spPr>
        <p:txBody>
          <a:bodyPr/>
          <a:lstStyle>
            <a:lvl1pPr>
              <a:defRPr/>
            </a:lvl1pPr>
          </a:lstStyle>
          <a:p>
            <a:pPr>
              <a:defRPr/>
            </a:pPr>
            <a:fld id="{C264F368-B50E-4679-BC8A-3425698A95B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r>
              <a:rPr lang="en-US"/>
              <a:t>Tarvo Treier    tarvo.treier@gmail.com</a:t>
            </a:r>
          </a:p>
        </p:txBody>
      </p:sp>
      <p:sp>
        <p:nvSpPr>
          <p:cNvPr id="6" name="Rectangle 13"/>
          <p:cNvSpPr>
            <a:spLocks noGrp="1" noChangeArrowheads="1"/>
          </p:cNvSpPr>
          <p:nvPr>
            <p:ph type="sldNum" sz="quarter" idx="12"/>
          </p:nvPr>
        </p:nvSpPr>
        <p:spPr>
          <a:ln/>
        </p:spPr>
        <p:txBody>
          <a:bodyPr/>
          <a:lstStyle>
            <a:lvl1pPr>
              <a:defRPr/>
            </a:lvl1pPr>
          </a:lstStyle>
          <a:p>
            <a:pPr>
              <a:defRPr/>
            </a:pPr>
            <a:fld id="{E5D8B24F-FEEF-4729-953E-94CCD25B6161}"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r>
              <a:rPr lang="en-US"/>
              <a:t>Tarvo Treier    tarvo.treier@gmail.com</a:t>
            </a:r>
          </a:p>
        </p:txBody>
      </p:sp>
      <p:sp>
        <p:nvSpPr>
          <p:cNvPr id="6" name="Rectangle 13"/>
          <p:cNvSpPr>
            <a:spLocks noGrp="1" noChangeArrowheads="1"/>
          </p:cNvSpPr>
          <p:nvPr>
            <p:ph type="sldNum" sz="quarter" idx="12"/>
          </p:nvPr>
        </p:nvSpPr>
        <p:spPr>
          <a:ln/>
        </p:spPr>
        <p:txBody>
          <a:bodyPr/>
          <a:lstStyle>
            <a:lvl1pPr>
              <a:defRPr/>
            </a:lvl1pPr>
          </a:lstStyle>
          <a:p>
            <a:pPr>
              <a:defRPr/>
            </a:pPr>
            <a:fld id="{3AA0479C-2C12-455C-B3F7-3A8F854C03E0}"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2362200"/>
            <a:ext cx="3770313"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60913" y="2362200"/>
            <a:ext cx="3770312"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r>
              <a:rPr lang="en-US"/>
              <a:t>Tarvo Treier    tarvo.treier@gmail.com</a:t>
            </a:r>
          </a:p>
        </p:txBody>
      </p:sp>
      <p:sp>
        <p:nvSpPr>
          <p:cNvPr id="7" name="Rectangle 13"/>
          <p:cNvSpPr>
            <a:spLocks noGrp="1" noChangeArrowheads="1"/>
          </p:cNvSpPr>
          <p:nvPr>
            <p:ph type="sldNum" sz="quarter" idx="12"/>
          </p:nvPr>
        </p:nvSpPr>
        <p:spPr>
          <a:ln/>
        </p:spPr>
        <p:txBody>
          <a:bodyPr/>
          <a:lstStyle>
            <a:lvl1pPr>
              <a:defRPr/>
            </a:lvl1pPr>
          </a:lstStyle>
          <a:p>
            <a:pPr>
              <a:defRPr/>
            </a:pPr>
            <a:fld id="{F7BEB577-23E9-45D8-A411-777D09F65548}"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1"/>
          <p:cNvSpPr>
            <a:spLocks noGrp="1" noChangeArrowheads="1"/>
          </p:cNvSpPr>
          <p:nvPr>
            <p:ph type="dt" sz="half" idx="10"/>
          </p:nvPr>
        </p:nvSpPr>
        <p:spPr>
          <a:ln/>
        </p:spPr>
        <p:txBody>
          <a:bodyPr/>
          <a:lstStyle>
            <a:lvl1pPr>
              <a:defRPr/>
            </a:lvl1pPr>
          </a:lstStyle>
          <a:p>
            <a:pPr>
              <a:defRPr/>
            </a:pPr>
            <a:endParaRPr lang="en-US"/>
          </a:p>
        </p:txBody>
      </p:sp>
      <p:sp>
        <p:nvSpPr>
          <p:cNvPr id="8" name="Rectangle 12"/>
          <p:cNvSpPr>
            <a:spLocks noGrp="1" noChangeArrowheads="1"/>
          </p:cNvSpPr>
          <p:nvPr>
            <p:ph type="ftr" sz="quarter" idx="11"/>
          </p:nvPr>
        </p:nvSpPr>
        <p:spPr>
          <a:ln/>
        </p:spPr>
        <p:txBody>
          <a:bodyPr/>
          <a:lstStyle>
            <a:lvl1pPr>
              <a:defRPr/>
            </a:lvl1pPr>
          </a:lstStyle>
          <a:p>
            <a:pPr>
              <a:defRPr/>
            </a:pPr>
            <a:r>
              <a:rPr lang="en-US"/>
              <a:t>Tarvo Treier    tarvo.treier@gmail.com</a:t>
            </a:r>
          </a:p>
        </p:txBody>
      </p:sp>
      <p:sp>
        <p:nvSpPr>
          <p:cNvPr id="9" name="Rectangle 13"/>
          <p:cNvSpPr>
            <a:spLocks noGrp="1" noChangeArrowheads="1"/>
          </p:cNvSpPr>
          <p:nvPr>
            <p:ph type="sldNum" sz="quarter" idx="12"/>
          </p:nvPr>
        </p:nvSpPr>
        <p:spPr>
          <a:ln/>
        </p:spPr>
        <p:txBody>
          <a:bodyPr/>
          <a:lstStyle>
            <a:lvl1pPr>
              <a:defRPr/>
            </a:lvl1pPr>
          </a:lstStyle>
          <a:p>
            <a:pPr>
              <a:defRPr/>
            </a:pPr>
            <a:fld id="{4E72C4DE-57B2-48BE-A0E2-355F476C3733}"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1"/>
          <p:cNvSpPr>
            <a:spLocks noGrp="1" noChangeArrowheads="1"/>
          </p:cNvSpPr>
          <p:nvPr>
            <p:ph type="dt" sz="half" idx="10"/>
          </p:nvPr>
        </p:nvSpPr>
        <p:spPr>
          <a:ln/>
        </p:spPr>
        <p:txBody>
          <a:bodyPr/>
          <a:lstStyle>
            <a:lvl1pPr>
              <a:defRPr/>
            </a:lvl1pPr>
          </a:lstStyle>
          <a:p>
            <a:pPr>
              <a:defRPr/>
            </a:pPr>
            <a:endParaRPr lang="en-US"/>
          </a:p>
        </p:txBody>
      </p:sp>
      <p:sp>
        <p:nvSpPr>
          <p:cNvPr id="4" name="Rectangle 12"/>
          <p:cNvSpPr>
            <a:spLocks noGrp="1" noChangeArrowheads="1"/>
          </p:cNvSpPr>
          <p:nvPr>
            <p:ph type="ftr" sz="quarter" idx="11"/>
          </p:nvPr>
        </p:nvSpPr>
        <p:spPr>
          <a:ln/>
        </p:spPr>
        <p:txBody>
          <a:bodyPr/>
          <a:lstStyle>
            <a:lvl1pPr>
              <a:defRPr/>
            </a:lvl1pPr>
          </a:lstStyle>
          <a:p>
            <a:pPr>
              <a:defRPr/>
            </a:pPr>
            <a:r>
              <a:rPr lang="en-US"/>
              <a:t>Tarvo Treier    tarvo.treier@gmail.com</a:t>
            </a:r>
          </a:p>
        </p:txBody>
      </p:sp>
      <p:sp>
        <p:nvSpPr>
          <p:cNvPr id="5" name="Rectangle 13"/>
          <p:cNvSpPr>
            <a:spLocks noGrp="1" noChangeArrowheads="1"/>
          </p:cNvSpPr>
          <p:nvPr>
            <p:ph type="sldNum" sz="quarter" idx="12"/>
          </p:nvPr>
        </p:nvSpPr>
        <p:spPr>
          <a:ln/>
        </p:spPr>
        <p:txBody>
          <a:bodyPr/>
          <a:lstStyle>
            <a:lvl1pPr>
              <a:defRPr/>
            </a:lvl1pPr>
          </a:lstStyle>
          <a:p>
            <a:pPr>
              <a:defRPr/>
            </a:pPr>
            <a:fld id="{AFA3B2BC-C0F7-4BEB-A0F7-949B877A5B67}"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en-US"/>
          </a:p>
        </p:txBody>
      </p:sp>
      <p:sp>
        <p:nvSpPr>
          <p:cNvPr id="3" name="Rectangle 12"/>
          <p:cNvSpPr>
            <a:spLocks noGrp="1" noChangeArrowheads="1"/>
          </p:cNvSpPr>
          <p:nvPr>
            <p:ph type="ftr" sz="quarter" idx="11"/>
          </p:nvPr>
        </p:nvSpPr>
        <p:spPr>
          <a:ln/>
        </p:spPr>
        <p:txBody>
          <a:bodyPr/>
          <a:lstStyle>
            <a:lvl1pPr>
              <a:defRPr/>
            </a:lvl1pPr>
          </a:lstStyle>
          <a:p>
            <a:pPr>
              <a:defRPr/>
            </a:pPr>
            <a:r>
              <a:rPr lang="en-US"/>
              <a:t>Tarvo Treier    tarvo.treier@gmail.com</a:t>
            </a:r>
          </a:p>
        </p:txBody>
      </p:sp>
      <p:sp>
        <p:nvSpPr>
          <p:cNvPr id="4" name="Rectangle 13"/>
          <p:cNvSpPr>
            <a:spLocks noGrp="1" noChangeArrowheads="1"/>
          </p:cNvSpPr>
          <p:nvPr>
            <p:ph type="sldNum" sz="quarter" idx="12"/>
          </p:nvPr>
        </p:nvSpPr>
        <p:spPr>
          <a:ln/>
        </p:spPr>
        <p:txBody>
          <a:bodyPr/>
          <a:lstStyle>
            <a:lvl1pPr>
              <a:defRPr/>
            </a:lvl1pPr>
          </a:lstStyle>
          <a:p>
            <a:pPr>
              <a:defRPr/>
            </a:pPr>
            <a:fld id="{927766D0-D047-48BF-9EAD-7AEFFAAA3D48}"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r>
              <a:rPr lang="en-US"/>
              <a:t>Tarvo Treier    tarvo.treier@gmail.com</a:t>
            </a:r>
          </a:p>
        </p:txBody>
      </p:sp>
      <p:sp>
        <p:nvSpPr>
          <p:cNvPr id="7" name="Rectangle 13"/>
          <p:cNvSpPr>
            <a:spLocks noGrp="1" noChangeArrowheads="1"/>
          </p:cNvSpPr>
          <p:nvPr>
            <p:ph type="sldNum" sz="quarter" idx="12"/>
          </p:nvPr>
        </p:nvSpPr>
        <p:spPr>
          <a:ln/>
        </p:spPr>
        <p:txBody>
          <a:bodyPr/>
          <a:lstStyle>
            <a:lvl1pPr>
              <a:defRPr/>
            </a:lvl1pPr>
          </a:lstStyle>
          <a:p>
            <a:pPr>
              <a:defRPr/>
            </a:pPr>
            <a:fld id="{3F049914-D040-4909-8D79-6F61C14C820F}"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r>
              <a:rPr lang="en-US"/>
              <a:t>Tarvo Treier    tarvo.treier@gmail.com</a:t>
            </a:r>
          </a:p>
        </p:txBody>
      </p:sp>
      <p:sp>
        <p:nvSpPr>
          <p:cNvPr id="7" name="Rectangle 13"/>
          <p:cNvSpPr>
            <a:spLocks noGrp="1" noChangeArrowheads="1"/>
          </p:cNvSpPr>
          <p:nvPr>
            <p:ph type="sldNum" sz="quarter" idx="12"/>
          </p:nvPr>
        </p:nvSpPr>
        <p:spPr>
          <a:ln/>
        </p:spPr>
        <p:txBody>
          <a:bodyPr/>
          <a:lstStyle>
            <a:lvl1pPr>
              <a:defRPr/>
            </a:lvl1pPr>
          </a:lstStyle>
          <a:p>
            <a:pPr>
              <a:defRPr/>
            </a:pPr>
            <a:fld id="{10D0A459-4E48-4C61-B94A-3FA278CEE5DE}"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7620000" cy="6858000"/>
            <a:chOff x="0" y="0"/>
            <a:chExt cx="4800" cy="4320"/>
          </a:xfrm>
        </p:grpSpPr>
        <p:grpSp>
          <p:nvGrpSpPr>
            <p:cNvPr id="1032" name="Group 3"/>
            <p:cNvGrpSpPr>
              <a:grpSpLocks/>
            </p:cNvGrpSpPr>
            <p:nvPr userDrawn="1"/>
          </p:nvGrpSpPr>
          <p:grpSpPr bwMode="auto">
            <a:xfrm>
              <a:off x="0" y="0"/>
              <a:ext cx="2016" cy="4320"/>
              <a:chOff x="0" y="0"/>
              <a:chExt cx="2016" cy="4320"/>
            </a:xfrm>
          </p:grpSpPr>
          <p:sp>
            <p:nvSpPr>
              <p:cNvPr id="56324" name="Rectangle 4"/>
              <p:cNvSpPr>
                <a:spLocks noChangeArrowheads="1"/>
              </p:cNvSpPr>
              <p:nvPr userDrawn="1"/>
            </p:nvSpPr>
            <p:spPr bwMode="auto">
              <a:xfrm>
                <a:off x="0" y="0"/>
                <a:ext cx="480"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56325" name="Freeform 5"/>
              <p:cNvSpPr>
                <a:spLocks/>
              </p:cNvSpPr>
              <p:nvPr userDrawn="1"/>
            </p:nvSpPr>
            <p:spPr bwMode="auto">
              <a:xfrm>
                <a:off x="288" y="0"/>
                <a:ext cx="1728" cy="735"/>
              </a:xfrm>
              <a:custGeom>
                <a:avLst/>
                <a:gdLst/>
                <a:ahLst/>
                <a:cxnLst>
                  <a:cxn ang="0">
                    <a:pos x="1728" y="0"/>
                  </a:cxn>
                  <a:cxn ang="0">
                    <a:pos x="1728" y="480"/>
                  </a:cxn>
                  <a:cxn ang="0">
                    <a:pos x="380" y="482"/>
                  </a:cxn>
                  <a:cxn ang="0">
                    <a:pos x="354" y="480"/>
                  </a:cxn>
                  <a:cxn ang="0">
                    <a:pos x="308" y="489"/>
                  </a:cxn>
                  <a:cxn ang="0">
                    <a:pos x="246" y="531"/>
                  </a:cxn>
                  <a:cxn ang="0">
                    <a:pos x="206" y="597"/>
                  </a:cxn>
                  <a:cxn ang="0">
                    <a:pos x="192" y="666"/>
                  </a:cxn>
                  <a:cxn ang="0">
                    <a:pos x="192" y="735"/>
                  </a:cxn>
                  <a:cxn ang="0">
                    <a:pos x="0" y="735"/>
                  </a:cxn>
                  <a:cxn ang="0">
                    <a:pos x="0" y="480"/>
                  </a:cxn>
                  <a:cxn ang="0">
                    <a:pos x="0" y="0"/>
                  </a:cxn>
                  <a:cxn ang="0">
                    <a:pos x="1728" y="0"/>
                  </a:cxn>
                </a:cxnLst>
                <a:rect l="0" t="0" r="r" b="b"/>
                <a:pathLst>
                  <a:path w="1728" h="735">
                    <a:moveTo>
                      <a:pt x="1728" y="0"/>
                    </a:moveTo>
                    <a:lnTo>
                      <a:pt x="1728" y="480"/>
                    </a:lnTo>
                    <a:lnTo>
                      <a:pt x="380" y="482"/>
                    </a:lnTo>
                    <a:lnTo>
                      <a:pt x="354" y="480"/>
                    </a:lnTo>
                    <a:lnTo>
                      <a:pt x="308" y="489"/>
                    </a:lnTo>
                    <a:cubicBezTo>
                      <a:pt x="290" y="498"/>
                      <a:pt x="263" y="513"/>
                      <a:pt x="246" y="531"/>
                    </a:cubicBezTo>
                    <a:cubicBezTo>
                      <a:pt x="229" y="549"/>
                      <a:pt x="215" y="574"/>
                      <a:pt x="206" y="597"/>
                    </a:cubicBezTo>
                    <a:cubicBezTo>
                      <a:pt x="197" y="620"/>
                      <a:pt x="194" y="643"/>
                      <a:pt x="192" y="666"/>
                    </a:cubicBezTo>
                    <a:lnTo>
                      <a:pt x="192" y="735"/>
                    </a:lnTo>
                    <a:lnTo>
                      <a:pt x="0" y="735"/>
                    </a:lnTo>
                    <a:lnTo>
                      <a:pt x="0" y="480"/>
                    </a:lnTo>
                    <a:lnTo>
                      <a:pt x="0" y="0"/>
                    </a:lnTo>
                    <a:lnTo>
                      <a:pt x="1728" y="0"/>
                    </a:lnTo>
                    <a:close/>
                  </a:path>
                </a:pathLst>
              </a:custGeom>
              <a:solidFill>
                <a:schemeClr val="accent2"/>
              </a:solidFill>
              <a:ln w="9525" cap="flat" cmpd="sng">
                <a:noFill/>
                <a:prstDash val="solid"/>
                <a:miter lim="800000"/>
                <a:headEnd type="none" w="med" len="med"/>
                <a:tailEnd type="none" w="med" len="med"/>
              </a:ln>
              <a:effectLst/>
            </p:spPr>
            <p:txBody>
              <a:bodyPr wrap="none"/>
              <a:lstStyle/>
              <a:p>
                <a:pPr>
                  <a:defRPr/>
                </a:pPr>
                <a:endParaRPr lang="en-US"/>
              </a:p>
            </p:txBody>
          </p:sp>
        </p:grpSp>
        <p:grpSp>
          <p:nvGrpSpPr>
            <p:cNvPr id="1033" name="Group 6"/>
            <p:cNvGrpSpPr>
              <a:grpSpLocks/>
            </p:cNvGrpSpPr>
            <p:nvPr/>
          </p:nvGrpSpPr>
          <p:grpSpPr bwMode="auto">
            <a:xfrm>
              <a:off x="144" y="1248"/>
              <a:ext cx="4656" cy="201"/>
              <a:chOff x="144" y="1248"/>
              <a:chExt cx="4656" cy="201"/>
            </a:xfrm>
          </p:grpSpPr>
          <p:sp>
            <p:nvSpPr>
              <p:cNvPr id="56327" name="AutoShape 7"/>
              <p:cNvSpPr>
                <a:spLocks noChangeArrowheads="1"/>
              </p:cNvSpPr>
              <p:nvPr/>
            </p:nvSpPr>
            <p:spPr bwMode="auto">
              <a:xfrm>
                <a:off x="384" y="1248"/>
                <a:ext cx="4416" cy="200"/>
              </a:xfrm>
              <a:prstGeom prst="roundRect">
                <a:avLst>
                  <a:gd name="adj" fmla="val 0"/>
                </a:avLst>
              </a:prstGeom>
              <a:solidFill>
                <a:schemeClr val="hlink"/>
              </a:solidFill>
              <a:ln w="9525">
                <a:noFill/>
                <a:round/>
                <a:headEnd/>
                <a:tailEnd/>
              </a:ln>
              <a:effectLst/>
            </p:spPr>
            <p:txBody>
              <a:bodyPr wrap="none" anchor="ctr"/>
              <a:lstStyle/>
              <a:p>
                <a:pPr>
                  <a:defRPr/>
                </a:pPr>
                <a:endParaRPr lang="en-US"/>
              </a:p>
            </p:txBody>
          </p:sp>
          <p:sp>
            <p:nvSpPr>
              <p:cNvPr id="56328" name="AutoShape 8"/>
              <p:cNvSpPr>
                <a:spLocks noChangeArrowheads="1"/>
              </p:cNvSpPr>
              <p:nvPr/>
            </p:nvSpPr>
            <p:spPr bwMode="auto">
              <a:xfrm flipH="1">
                <a:off x="144" y="1248"/>
                <a:ext cx="248" cy="201"/>
              </a:xfrm>
              <a:prstGeom prst="flowChartDelay">
                <a:avLst/>
              </a:prstGeom>
              <a:solidFill>
                <a:schemeClr val="hlink"/>
              </a:solidFill>
              <a:ln w="9525">
                <a:noFill/>
                <a:miter lim="800000"/>
                <a:headEnd/>
                <a:tailEnd/>
              </a:ln>
              <a:effectLst/>
            </p:spPr>
            <p:txBody>
              <a:bodyPr wrap="none" anchor="ctr"/>
              <a:lstStyle/>
              <a:p>
                <a:pPr>
                  <a:defRPr/>
                </a:pPr>
                <a:endParaRPr lang="en-US"/>
              </a:p>
            </p:txBody>
          </p:sp>
        </p:grpSp>
      </p:grpSp>
      <p:sp>
        <p:nvSpPr>
          <p:cNvPr id="1027" name="AutoShape 9"/>
          <p:cNvSpPr>
            <a:spLocks noGrp="1" noChangeArrowheads="1"/>
          </p:cNvSpPr>
          <p:nvPr>
            <p:ph type="title"/>
          </p:nvPr>
        </p:nvSpPr>
        <p:spPr bwMode="auto">
          <a:xfrm>
            <a:off x="762000" y="762000"/>
            <a:ext cx="7924800" cy="1143000"/>
          </a:xfrm>
          <a:prstGeom prst="roundRect">
            <a:avLst>
              <a:gd name="adj" fmla="val 21667"/>
            </a:avLst>
          </a:prstGeom>
          <a:noFill/>
          <a:ln w="9525">
            <a:noFill/>
            <a:round/>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8" name="Rectangle 10"/>
          <p:cNvSpPr>
            <a:spLocks noGrp="1" noChangeArrowheads="1"/>
          </p:cNvSpPr>
          <p:nvPr>
            <p:ph type="body" idx="1"/>
          </p:nvPr>
        </p:nvSpPr>
        <p:spPr bwMode="auto">
          <a:xfrm>
            <a:off x="838200" y="2362200"/>
            <a:ext cx="7693025" cy="37242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6331" name="Rectangle 11"/>
          <p:cNvSpPr>
            <a:spLocks noGrp="1" noChangeArrowheads="1"/>
          </p:cNvSpPr>
          <p:nvPr>
            <p:ph type="dt" sz="half" idx="2"/>
          </p:nvPr>
        </p:nvSpPr>
        <p:spPr bwMode="auto">
          <a:xfrm>
            <a:off x="2438400" y="6248400"/>
            <a:ext cx="2130425" cy="4746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lvl1pPr>
          </a:lstStyle>
          <a:p>
            <a:pPr>
              <a:defRPr/>
            </a:pPr>
            <a:endParaRPr lang="en-US"/>
          </a:p>
        </p:txBody>
      </p:sp>
      <p:sp>
        <p:nvSpPr>
          <p:cNvPr id="56332" name="Rectangle 12"/>
          <p:cNvSpPr>
            <a:spLocks noGrp="1" noChangeArrowheads="1"/>
          </p:cNvSpPr>
          <p:nvPr>
            <p:ph type="ftr" sz="quarter" idx="3"/>
          </p:nvPr>
        </p:nvSpPr>
        <p:spPr bwMode="auto">
          <a:xfrm>
            <a:off x="5791200" y="6248400"/>
            <a:ext cx="2897188" cy="4746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lvl1pPr>
          </a:lstStyle>
          <a:p>
            <a:pPr>
              <a:defRPr/>
            </a:pPr>
            <a:r>
              <a:rPr lang="en-US"/>
              <a:t>Tarvo Treier    tarvo.treier@gmail.com</a:t>
            </a:r>
          </a:p>
        </p:txBody>
      </p:sp>
      <p:sp>
        <p:nvSpPr>
          <p:cNvPr id="56333" name="Rectangle 13"/>
          <p:cNvSpPr>
            <a:spLocks noGrp="1" noChangeArrowheads="1"/>
          </p:cNvSpPr>
          <p:nvPr>
            <p:ph type="sldNum" sz="quarter" idx="4"/>
          </p:nvPr>
        </p:nvSpPr>
        <p:spPr bwMode="auto">
          <a:xfrm>
            <a:off x="84138" y="6242050"/>
            <a:ext cx="587375" cy="488950"/>
          </a:xfrm>
          <a:prstGeom prst="rect">
            <a:avLst/>
          </a:prstGeom>
          <a:noFill/>
          <a:ln w="9525">
            <a:noFill/>
            <a:miter lim="800000"/>
            <a:headEnd/>
            <a:tailEnd/>
          </a:ln>
          <a:effectLst/>
        </p:spPr>
        <p:txBody>
          <a:bodyPr vert="horz" wrap="square" lIns="91440" tIns="45720" rIns="91440" bIns="45720" numCol="1" anchor="b" anchorCtr="1" compatLnSpc="1">
            <a:prstTxWarp prst="textNoShape">
              <a:avLst/>
            </a:prstTxWarp>
          </a:bodyPr>
          <a:lstStyle>
            <a:lvl1pPr>
              <a:defRPr sz="2600" b="1">
                <a:solidFill>
                  <a:schemeClr val="bg1"/>
                </a:solidFill>
              </a:defRPr>
            </a:lvl1pPr>
          </a:lstStyle>
          <a:p>
            <a:pPr>
              <a:defRPr/>
            </a:pPr>
            <a:fld id="{A57FF475-3F4B-43B7-BC18-2599938008D5}"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8" r:id="rId1"/>
    <p:sldLayoutId id="2147483658" r:id="rId2"/>
    <p:sldLayoutId id="2147483659" r:id="rId3"/>
    <p:sldLayoutId id="2147483660" r:id="rId4"/>
    <p:sldLayoutId id="2147483661" r:id="rId5"/>
    <p:sldLayoutId id="2147483662" r:id="rId6"/>
    <p:sldLayoutId id="2147483663" r:id="rId7"/>
    <p:sldLayoutId id="2147483664" r:id="rId8"/>
    <p:sldLayoutId id="2147483665" r:id="rId9"/>
    <p:sldLayoutId id="2147483666" r:id="rId10"/>
    <p:sldLayoutId id="2147483667" r:id="rId11"/>
  </p:sldLayoutIdLst>
  <p:hf sldNum="0" hdr="0" dt="0"/>
  <p:txStyles>
    <p:titleStyle>
      <a:lvl1pPr algn="l" rtl="0" eaLnBrk="0" fontAlgn="base" hangingPunct="0">
        <a:lnSpc>
          <a:spcPct val="90000"/>
        </a:lnSpc>
        <a:spcBef>
          <a:spcPct val="0"/>
        </a:spcBef>
        <a:spcAft>
          <a:spcPct val="0"/>
        </a:spcAft>
        <a:defRPr sz="3600" b="1">
          <a:solidFill>
            <a:schemeClr val="tx2"/>
          </a:solidFill>
          <a:latin typeface="+mj-lt"/>
          <a:ea typeface="+mj-ea"/>
          <a:cs typeface="+mj-cs"/>
        </a:defRPr>
      </a:lvl1pPr>
      <a:lvl2pPr algn="l" rtl="0" eaLnBrk="0" fontAlgn="base" hangingPunct="0">
        <a:lnSpc>
          <a:spcPct val="90000"/>
        </a:lnSpc>
        <a:spcBef>
          <a:spcPct val="0"/>
        </a:spcBef>
        <a:spcAft>
          <a:spcPct val="0"/>
        </a:spcAft>
        <a:defRPr sz="3600" b="1">
          <a:solidFill>
            <a:schemeClr val="tx2"/>
          </a:solidFill>
          <a:latin typeface="Arial" charset="0"/>
          <a:cs typeface="Arial" charset="0"/>
        </a:defRPr>
      </a:lvl2pPr>
      <a:lvl3pPr algn="l" rtl="0" eaLnBrk="0" fontAlgn="base" hangingPunct="0">
        <a:lnSpc>
          <a:spcPct val="90000"/>
        </a:lnSpc>
        <a:spcBef>
          <a:spcPct val="0"/>
        </a:spcBef>
        <a:spcAft>
          <a:spcPct val="0"/>
        </a:spcAft>
        <a:defRPr sz="3600" b="1">
          <a:solidFill>
            <a:schemeClr val="tx2"/>
          </a:solidFill>
          <a:latin typeface="Arial" charset="0"/>
          <a:cs typeface="Arial" charset="0"/>
        </a:defRPr>
      </a:lvl3pPr>
      <a:lvl4pPr algn="l" rtl="0" eaLnBrk="0" fontAlgn="base" hangingPunct="0">
        <a:lnSpc>
          <a:spcPct val="90000"/>
        </a:lnSpc>
        <a:spcBef>
          <a:spcPct val="0"/>
        </a:spcBef>
        <a:spcAft>
          <a:spcPct val="0"/>
        </a:spcAft>
        <a:defRPr sz="3600" b="1">
          <a:solidFill>
            <a:schemeClr val="tx2"/>
          </a:solidFill>
          <a:latin typeface="Arial" charset="0"/>
          <a:cs typeface="Arial" charset="0"/>
        </a:defRPr>
      </a:lvl4pPr>
      <a:lvl5pPr algn="l" rtl="0" eaLnBrk="0" fontAlgn="base" hangingPunct="0">
        <a:lnSpc>
          <a:spcPct val="90000"/>
        </a:lnSpc>
        <a:spcBef>
          <a:spcPct val="0"/>
        </a:spcBef>
        <a:spcAft>
          <a:spcPct val="0"/>
        </a:spcAft>
        <a:defRPr sz="3600" b="1">
          <a:solidFill>
            <a:schemeClr val="tx2"/>
          </a:solidFill>
          <a:latin typeface="Arial" charset="0"/>
          <a:cs typeface="Arial" charset="0"/>
        </a:defRPr>
      </a:lvl5pPr>
      <a:lvl6pPr marL="457200" algn="l" rtl="0" fontAlgn="base">
        <a:lnSpc>
          <a:spcPct val="90000"/>
        </a:lnSpc>
        <a:spcBef>
          <a:spcPct val="0"/>
        </a:spcBef>
        <a:spcAft>
          <a:spcPct val="0"/>
        </a:spcAft>
        <a:defRPr sz="3600" b="1">
          <a:solidFill>
            <a:schemeClr val="tx2"/>
          </a:solidFill>
          <a:latin typeface="Arial" charset="0"/>
          <a:cs typeface="Arial" charset="0"/>
        </a:defRPr>
      </a:lvl6pPr>
      <a:lvl7pPr marL="914400" algn="l" rtl="0" fontAlgn="base">
        <a:lnSpc>
          <a:spcPct val="90000"/>
        </a:lnSpc>
        <a:spcBef>
          <a:spcPct val="0"/>
        </a:spcBef>
        <a:spcAft>
          <a:spcPct val="0"/>
        </a:spcAft>
        <a:defRPr sz="3600" b="1">
          <a:solidFill>
            <a:schemeClr val="tx2"/>
          </a:solidFill>
          <a:latin typeface="Arial" charset="0"/>
          <a:cs typeface="Arial" charset="0"/>
        </a:defRPr>
      </a:lvl7pPr>
      <a:lvl8pPr marL="1371600" algn="l" rtl="0" fontAlgn="base">
        <a:lnSpc>
          <a:spcPct val="90000"/>
        </a:lnSpc>
        <a:spcBef>
          <a:spcPct val="0"/>
        </a:spcBef>
        <a:spcAft>
          <a:spcPct val="0"/>
        </a:spcAft>
        <a:defRPr sz="3600" b="1">
          <a:solidFill>
            <a:schemeClr val="tx2"/>
          </a:solidFill>
          <a:latin typeface="Arial" charset="0"/>
          <a:cs typeface="Arial" charset="0"/>
        </a:defRPr>
      </a:lvl8pPr>
      <a:lvl9pPr marL="1828800" algn="l" rtl="0" fontAlgn="base">
        <a:lnSpc>
          <a:spcPct val="90000"/>
        </a:lnSpc>
        <a:spcBef>
          <a:spcPct val="0"/>
        </a:spcBef>
        <a:spcAft>
          <a:spcPct val="0"/>
        </a:spcAft>
        <a:defRPr sz="3600" b="1">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lr>
          <a:schemeClr val="tx1"/>
        </a:buClr>
        <a:buSzPct val="75000"/>
        <a:buFont typeface="Wingdings" pitchFamily="2" charset="2"/>
        <a:buChar char="l"/>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75000"/>
        <a:buChar char="–"/>
        <a:defRPr sz="2400">
          <a:solidFill>
            <a:schemeClr val="tx1"/>
          </a:solidFill>
          <a:latin typeface="+mn-lt"/>
          <a:cs typeface="+mn-cs"/>
        </a:defRPr>
      </a:lvl2pPr>
      <a:lvl3pPr marL="1143000" indent="-228600" algn="l" rtl="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mn-lt"/>
          <a:cs typeface="+mn-cs"/>
        </a:defRPr>
      </a:lvl3pPr>
      <a:lvl4pPr marL="1600200" indent="-228600" algn="l" rtl="0" eaLnBrk="0" fontAlgn="base" hangingPunct="0">
        <a:spcBef>
          <a:spcPct val="20000"/>
        </a:spcBef>
        <a:spcAft>
          <a:spcPct val="0"/>
        </a:spcAft>
        <a:buClr>
          <a:schemeClr val="tx1"/>
        </a:buClr>
        <a:buSzPct val="80000"/>
        <a:buChar char="–"/>
        <a:defRPr sz="2000">
          <a:solidFill>
            <a:schemeClr val="tx1"/>
          </a:solidFill>
          <a:latin typeface="+mn-lt"/>
          <a:cs typeface="+mn-cs"/>
        </a:defRPr>
      </a:lvl4pPr>
      <a:lvl5pPr marL="2057400" indent="-228600" algn="l" rtl="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mn-lt"/>
          <a:cs typeface="+mn-cs"/>
        </a:defRPr>
      </a:lvl5pPr>
      <a:lvl6pPr marL="25146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cs typeface="+mn-cs"/>
        </a:defRPr>
      </a:lvl6pPr>
      <a:lvl7pPr marL="29718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cs typeface="+mn-cs"/>
        </a:defRPr>
      </a:lvl7pPr>
      <a:lvl8pPr marL="34290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cs typeface="+mn-cs"/>
        </a:defRPr>
      </a:lvl8pPr>
      <a:lvl9pPr marL="38862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acme.com/inventory/product/003" TargetMode="External"/><Relationship Id="rId2" Type="http://schemas.openxmlformats.org/officeDocument/2006/relationships/hyperlink" Target="http://www.acme.com/inventory/product003.xml"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www.jopera.org/files/soa-amsterdam-restws-pautasso-talk.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maps.googleapis.com/maps/api/geocode/xml?address=1600+Amphitheatre+Parkway,+Mountain+View,+CA&amp;sensor=true" TargetMode="External"/><Relationship Id="rId2" Type="http://schemas.openxmlformats.org/officeDocument/2006/relationships/hyperlink" Target="https://developers.google.com/maps/documentation/geocoding/" TargetMode="External"/><Relationship Id="rId1" Type="http://schemas.openxmlformats.org/officeDocument/2006/relationships/slideLayout" Target="../slideLayouts/slideLayout2.xml"/><Relationship Id="rId4" Type="http://schemas.openxmlformats.org/officeDocument/2006/relationships/hyperlink" Target="http://maps.googleapis.com/maps/api/geocode/json?address=1600+Amphitheatre+Parkway,+Mountain+View,+CA&amp;sensor=true"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www.infoq.com/articles/designing-restful-http-apps-roth" TargetMode="External"/><Relationship Id="rId2" Type="http://schemas.openxmlformats.org/officeDocument/2006/relationships/hyperlink" Target="http://rest.elkstein.org/" TargetMode="External"/><Relationship Id="rId1" Type="http://schemas.openxmlformats.org/officeDocument/2006/relationships/slideLayout" Target="../slideLayouts/slideLayout2.xml"/><Relationship Id="rId4" Type="http://schemas.openxmlformats.org/officeDocument/2006/relationships/hyperlink" Target="http://www.xfront.com/REST-Web-Services.htm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rest.elkstein.org/"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www.xfront.com/5-minute-intro-to-REST.ppt"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w3.org/2001/12/soap-envelope"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AutoShape 2"/>
          <p:cNvSpPr>
            <a:spLocks noGrp="1" noChangeArrowheads="1"/>
          </p:cNvSpPr>
          <p:nvPr>
            <p:ph type="ctrTitle"/>
          </p:nvPr>
        </p:nvSpPr>
        <p:spPr/>
        <p:txBody>
          <a:bodyPr/>
          <a:lstStyle/>
          <a:p>
            <a:pPr eaLnBrk="1" hangingPunct="1"/>
            <a:r>
              <a:rPr lang="et-EE" sz="3200" smtClean="0"/>
              <a:t>IDU0075 Sissejuhatus veebiteenustesse</a:t>
            </a:r>
            <a:r>
              <a:rPr lang="en-US" sz="3200" smtClean="0"/>
              <a:t> </a:t>
            </a:r>
          </a:p>
        </p:txBody>
      </p:sp>
      <p:sp>
        <p:nvSpPr>
          <p:cNvPr id="15362" name="Rectangle 3"/>
          <p:cNvSpPr>
            <a:spLocks noGrp="1" noChangeArrowheads="1"/>
          </p:cNvSpPr>
          <p:nvPr>
            <p:ph type="subTitle" idx="1"/>
          </p:nvPr>
        </p:nvSpPr>
        <p:spPr/>
        <p:txBody>
          <a:bodyPr/>
          <a:lstStyle/>
          <a:p>
            <a:pPr eaLnBrk="1" hangingPunct="1"/>
            <a:endParaRPr lang="et-EE" smtClean="0"/>
          </a:p>
          <a:p>
            <a:pPr eaLnBrk="1" hangingPunct="1"/>
            <a:r>
              <a:rPr lang="et-EE" smtClean="0"/>
              <a:t>Tarvo Treier</a:t>
            </a:r>
          </a:p>
          <a:p>
            <a:pPr eaLnBrk="1" hangingPunct="1"/>
            <a:r>
              <a:rPr lang="et-EE" smtClean="0"/>
              <a:t>Tarvo.treier@gmail.com</a:t>
            </a:r>
            <a:endParaRPr lang="en-US"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AutoShape 2"/>
          <p:cNvSpPr>
            <a:spLocks noGrp="1" noChangeArrowheads="1"/>
          </p:cNvSpPr>
          <p:nvPr>
            <p:ph type="title"/>
          </p:nvPr>
        </p:nvSpPr>
        <p:spPr/>
        <p:txBody>
          <a:bodyPr/>
          <a:lstStyle/>
          <a:p>
            <a:r>
              <a:rPr lang="et-EE" smtClean="0"/>
              <a:t>REST (</a:t>
            </a:r>
            <a:r>
              <a:rPr lang="en-US" smtClean="0"/>
              <a:t>querying a phonebook</a:t>
            </a:r>
            <a:r>
              <a:rPr lang="et-EE" smtClean="0"/>
              <a:t>)</a:t>
            </a:r>
            <a:endParaRPr lang="en-US" smtClean="0"/>
          </a:p>
        </p:txBody>
      </p:sp>
      <p:sp>
        <p:nvSpPr>
          <p:cNvPr id="108547" name="Rectangle 3"/>
          <p:cNvSpPr>
            <a:spLocks noGrp="1" noChangeArrowheads="1"/>
          </p:cNvSpPr>
          <p:nvPr>
            <p:ph type="body" idx="1"/>
          </p:nvPr>
        </p:nvSpPr>
        <p:spPr/>
        <p:txBody>
          <a:bodyPr/>
          <a:lstStyle/>
          <a:p>
            <a:r>
              <a:rPr lang="et-EE" dirty="0" smtClean="0"/>
              <a:t>Hea näide:</a:t>
            </a:r>
          </a:p>
          <a:p>
            <a:pPr lvl="1"/>
            <a:r>
              <a:rPr lang="en-US" b="1" dirty="0" smtClean="0"/>
              <a:t>http://www.acme.com/phonebook/UserDetails/12345</a:t>
            </a:r>
            <a:r>
              <a:rPr lang="en-US" dirty="0" smtClean="0"/>
              <a:t> </a:t>
            </a:r>
            <a:endParaRPr lang="et-EE" dirty="0" smtClean="0"/>
          </a:p>
          <a:p>
            <a:r>
              <a:rPr lang="et-EE" dirty="0" smtClean="0"/>
              <a:t>Halb näide</a:t>
            </a:r>
          </a:p>
          <a:p>
            <a:pPr lvl="1"/>
            <a:r>
              <a:rPr lang="en-US" dirty="0" smtClean="0"/>
              <a:t>http://www.acme.com/phonebook/</a:t>
            </a:r>
            <a:r>
              <a:rPr lang="et-EE" dirty="0" err="1" smtClean="0"/>
              <a:t>get</a:t>
            </a:r>
            <a:r>
              <a:rPr lang="en-US" dirty="0" err="1" smtClean="0"/>
              <a:t>UserDetails</a:t>
            </a:r>
            <a:r>
              <a:rPr lang="et-EE" dirty="0" smtClean="0"/>
              <a:t>?id=</a:t>
            </a:r>
            <a:r>
              <a:rPr lang="en-US" dirty="0" smtClean="0"/>
              <a:t>12345</a:t>
            </a:r>
            <a:endParaRPr lang="et-EE" dirty="0" smtClean="0"/>
          </a:p>
          <a:p>
            <a:r>
              <a:rPr lang="et-EE" dirty="0" smtClean="0"/>
              <a:t>Veel halvem </a:t>
            </a:r>
            <a:r>
              <a:rPr lang="et-EE" dirty="0" err="1" smtClean="0"/>
              <a:t>näide</a:t>
            </a:r>
            <a:r>
              <a:rPr lang="et-EE" dirty="0" err="1" smtClean="0">
                <a:sym typeface="Wingdings" pitchFamily="2" charset="2"/>
              </a:rPr>
              <a:t></a:t>
            </a:r>
            <a:endParaRPr lang="et-EE" dirty="0" smtClean="0">
              <a:sym typeface="Wingdings" pitchFamily="2" charset="2"/>
            </a:endParaRPr>
          </a:p>
          <a:p>
            <a:pPr lvl="1"/>
            <a:r>
              <a:rPr lang="en-US" dirty="0" smtClean="0"/>
              <a:t>http://www.acme.com/phonebook/</a:t>
            </a:r>
            <a:r>
              <a:rPr lang="et-EE" dirty="0" err="1" smtClean="0"/>
              <a:t>user</a:t>
            </a:r>
            <a:r>
              <a:rPr lang="en-US" dirty="0" smtClean="0"/>
              <a:t>12345</a:t>
            </a:r>
            <a:r>
              <a:rPr lang="et-EE" dirty="0" smtClean="0"/>
              <a:t>.</a:t>
            </a:r>
            <a:r>
              <a:rPr lang="et-EE" dirty="0" err="1" smtClean="0"/>
              <a:t>xml</a:t>
            </a:r>
            <a:endParaRPr lang="et-EE" dirty="0" smtClean="0"/>
          </a:p>
          <a:p>
            <a:pPr lvl="1"/>
            <a:endParaRPr lang="en-US"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AutoShape 2"/>
          <p:cNvSpPr>
            <a:spLocks noGrp="1" noChangeArrowheads="1"/>
          </p:cNvSpPr>
          <p:nvPr>
            <p:ph type="title"/>
          </p:nvPr>
        </p:nvSpPr>
        <p:spPr/>
        <p:txBody>
          <a:bodyPr/>
          <a:lstStyle/>
          <a:p>
            <a:r>
              <a:rPr lang="et-EE" smtClean="0"/>
              <a:t>REST-i põhimõtted</a:t>
            </a:r>
            <a:endParaRPr lang="en-US" smtClean="0"/>
          </a:p>
        </p:txBody>
      </p:sp>
      <p:sp>
        <p:nvSpPr>
          <p:cNvPr id="109571" name="Rectangle 3"/>
          <p:cNvSpPr>
            <a:spLocks noGrp="1" noChangeArrowheads="1"/>
          </p:cNvSpPr>
          <p:nvPr>
            <p:ph type="body" idx="1"/>
          </p:nvPr>
        </p:nvSpPr>
        <p:spPr/>
        <p:txBody>
          <a:bodyPr/>
          <a:lstStyle/>
          <a:p>
            <a:pPr>
              <a:lnSpc>
                <a:spcPct val="90000"/>
              </a:lnSpc>
            </a:pPr>
            <a:r>
              <a:rPr lang="en-US" sz="2000" dirty="0" smtClean="0"/>
              <a:t>REST services are stateless</a:t>
            </a:r>
          </a:p>
          <a:p>
            <a:pPr lvl="1">
              <a:lnSpc>
                <a:spcPct val="90000"/>
              </a:lnSpc>
            </a:pPr>
            <a:r>
              <a:rPr lang="en-US" sz="1800" dirty="0" smtClean="0"/>
              <a:t>no cookies; Cache-ability is important too, especially for GETs.</a:t>
            </a:r>
            <a:endParaRPr lang="et-EE" sz="1800" dirty="0" smtClean="0"/>
          </a:p>
          <a:p>
            <a:pPr>
              <a:lnSpc>
                <a:spcPct val="90000"/>
              </a:lnSpc>
            </a:pPr>
            <a:r>
              <a:rPr lang="en-US" sz="2000" dirty="0" smtClean="0"/>
              <a:t>REST services have a uniform interface</a:t>
            </a:r>
          </a:p>
          <a:p>
            <a:pPr lvl="1">
              <a:lnSpc>
                <a:spcPct val="90000"/>
              </a:lnSpc>
            </a:pPr>
            <a:r>
              <a:rPr lang="en-US" sz="1800" dirty="0" smtClean="0"/>
              <a:t>There is no WSDL in REST.</a:t>
            </a:r>
          </a:p>
          <a:p>
            <a:pPr lvl="1">
              <a:lnSpc>
                <a:spcPct val="90000"/>
              </a:lnSpc>
            </a:pPr>
            <a:r>
              <a:rPr lang="et-EE" sz="1800" dirty="0" smtClean="0"/>
              <a:t>I</a:t>
            </a:r>
            <a:r>
              <a:rPr lang="en-US" sz="1800" dirty="0" err="1" smtClean="0"/>
              <a:t>nterface</a:t>
            </a:r>
            <a:r>
              <a:rPr lang="en-US" sz="1800" dirty="0" smtClean="0"/>
              <a:t> is provided by the standard HTTP methods (PUT, GET,POST, DELETE).</a:t>
            </a:r>
            <a:endParaRPr lang="et-EE" sz="1800" dirty="0" smtClean="0"/>
          </a:p>
          <a:p>
            <a:pPr>
              <a:lnSpc>
                <a:spcPct val="90000"/>
              </a:lnSpc>
            </a:pPr>
            <a:r>
              <a:rPr lang="en-US" sz="2000" dirty="0" smtClean="0"/>
              <a:t>Resources are manipulated through representations</a:t>
            </a:r>
          </a:p>
          <a:p>
            <a:pPr lvl="1">
              <a:lnSpc>
                <a:spcPct val="90000"/>
              </a:lnSpc>
            </a:pPr>
            <a:r>
              <a:rPr lang="en-US" sz="1800" dirty="0" smtClean="0"/>
              <a:t>	The components in the system exchange data (usually XML documents) that represents the resource.</a:t>
            </a:r>
          </a:p>
          <a:p>
            <a:pPr lvl="2">
              <a:lnSpc>
                <a:spcPct val="90000"/>
              </a:lnSpc>
            </a:pPr>
            <a:r>
              <a:rPr lang="en-US" sz="1600" dirty="0" smtClean="0"/>
              <a:t>XML</a:t>
            </a:r>
          </a:p>
          <a:p>
            <a:pPr lvl="2">
              <a:lnSpc>
                <a:spcPct val="90000"/>
              </a:lnSpc>
            </a:pPr>
            <a:r>
              <a:rPr lang="en-US" sz="1600" dirty="0" smtClean="0"/>
              <a:t>XHTML</a:t>
            </a:r>
          </a:p>
          <a:p>
            <a:pPr lvl="2">
              <a:lnSpc>
                <a:spcPct val="90000"/>
              </a:lnSpc>
            </a:pPr>
            <a:r>
              <a:rPr lang="en-US" sz="1600" dirty="0" smtClean="0"/>
              <a:t>JPEG image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AutoShape 2"/>
          <p:cNvSpPr>
            <a:spLocks noGrp="1" noChangeArrowheads="1"/>
          </p:cNvSpPr>
          <p:nvPr>
            <p:ph type="title"/>
          </p:nvPr>
        </p:nvSpPr>
        <p:spPr/>
        <p:txBody>
          <a:bodyPr/>
          <a:lstStyle/>
          <a:p>
            <a:r>
              <a:rPr lang="et-EE" smtClean="0"/>
              <a:t>Soovituslikud põhimõtted 1</a:t>
            </a:r>
            <a:endParaRPr lang="en-US" smtClean="0"/>
          </a:p>
        </p:txBody>
      </p:sp>
      <p:sp>
        <p:nvSpPr>
          <p:cNvPr id="111619" name="Rectangle 3"/>
          <p:cNvSpPr>
            <a:spLocks noGrp="1" noChangeArrowheads="1"/>
          </p:cNvSpPr>
          <p:nvPr>
            <p:ph type="body" idx="1"/>
          </p:nvPr>
        </p:nvSpPr>
        <p:spPr/>
        <p:txBody>
          <a:bodyPr/>
          <a:lstStyle/>
          <a:p>
            <a:r>
              <a:rPr lang="en-US" sz="2600" smtClean="0"/>
              <a:t>Do not use "physical" URLs. A physical URL points at something physical</a:t>
            </a:r>
            <a:r>
              <a:rPr lang="et-EE" sz="2600" smtClean="0"/>
              <a:t>.</a:t>
            </a:r>
            <a:r>
              <a:rPr lang="en-US" sz="2600" smtClean="0"/>
              <a:t> </a:t>
            </a:r>
            <a:endParaRPr lang="et-EE" sz="2600" smtClean="0"/>
          </a:p>
          <a:p>
            <a:r>
              <a:rPr lang="et-EE" sz="2600" smtClean="0"/>
              <a:t>Physical</a:t>
            </a:r>
            <a:r>
              <a:rPr lang="en-US" sz="2600" smtClean="0"/>
              <a:t>: </a:t>
            </a:r>
            <a:r>
              <a:rPr lang="en-US" sz="2600" smtClean="0">
                <a:hlinkClick r:id="rId2"/>
              </a:rPr>
              <a:t>http://www.acme.com/inventory/product003.xm</a:t>
            </a:r>
            <a:r>
              <a:rPr lang="et-EE" sz="2600" smtClean="0">
                <a:hlinkClick r:id="rId2"/>
              </a:rPr>
              <a:t>l</a:t>
            </a:r>
            <a:r>
              <a:rPr lang="et-EE" sz="2600" smtClean="0"/>
              <a:t>.</a:t>
            </a:r>
          </a:p>
          <a:p>
            <a:r>
              <a:rPr lang="et-EE" sz="2600" smtClean="0"/>
              <a:t>L</a:t>
            </a:r>
            <a:r>
              <a:rPr lang="en-US" sz="2600" smtClean="0"/>
              <a:t>ogical</a:t>
            </a:r>
            <a:r>
              <a:rPr lang="et-EE" sz="2600" smtClean="0"/>
              <a:t>:</a:t>
            </a:r>
            <a:r>
              <a:rPr lang="en-US" sz="2600" smtClean="0"/>
              <a:t> </a:t>
            </a:r>
            <a:r>
              <a:rPr lang="en-US" sz="2600" smtClean="0">
                <a:hlinkClick r:id="rId3"/>
              </a:rPr>
              <a:t>http://www.acme.com/inventory/product/003</a:t>
            </a:r>
            <a:endParaRPr lang="et-EE" sz="2600" smtClean="0"/>
          </a:p>
          <a:p>
            <a:endParaRPr lang="en-US" sz="260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AutoShape 2"/>
          <p:cNvSpPr>
            <a:spLocks noGrp="1" noChangeArrowheads="1"/>
          </p:cNvSpPr>
          <p:nvPr>
            <p:ph type="title"/>
          </p:nvPr>
        </p:nvSpPr>
        <p:spPr/>
        <p:txBody>
          <a:bodyPr/>
          <a:lstStyle/>
          <a:p>
            <a:r>
              <a:rPr lang="et-EE" smtClean="0"/>
              <a:t>Soovituslikud põhimõtted 2</a:t>
            </a:r>
            <a:endParaRPr lang="en-US" smtClean="0"/>
          </a:p>
        </p:txBody>
      </p:sp>
      <p:sp>
        <p:nvSpPr>
          <p:cNvPr id="112643" name="Rectangle 3"/>
          <p:cNvSpPr>
            <a:spLocks noGrp="1" noChangeArrowheads="1"/>
          </p:cNvSpPr>
          <p:nvPr>
            <p:ph type="body" idx="1"/>
          </p:nvPr>
        </p:nvSpPr>
        <p:spPr/>
        <p:txBody>
          <a:bodyPr/>
          <a:lstStyle/>
          <a:p>
            <a:r>
              <a:rPr lang="en-US" smtClean="0"/>
              <a:t>Queries should not return an overload of data. </a:t>
            </a:r>
            <a:endParaRPr lang="et-EE" smtClean="0"/>
          </a:p>
          <a:p>
            <a:r>
              <a:rPr lang="en-US" smtClean="0"/>
              <a:t>If needed, provide a paging mechanism. For example, a "product list" GET request should return the first n products (e.g., the first 10), with next/prev links.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AutoShape 2"/>
          <p:cNvSpPr>
            <a:spLocks noGrp="1" noChangeArrowheads="1"/>
          </p:cNvSpPr>
          <p:nvPr>
            <p:ph type="title"/>
          </p:nvPr>
        </p:nvSpPr>
        <p:spPr/>
        <p:txBody>
          <a:bodyPr/>
          <a:lstStyle/>
          <a:p>
            <a:r>
              <a:rPr lang="et-EE" smtClean="0"/>
              <a:t>Soovituslikud põhimõtted 3</a:t>
            </a:r>
            <a:endParaRPr lang="en-US" smtClean="0"/>
          </a:p>
        </p:txBody>
      </p:sp>
      <p:sp>
        <p:nvSpPr>
          <p:cNvPr id="113667" name="Rectangle 3"/>
          <p:cNvSpPr>
            <a:spLocks noGrp="1" noChangeArrowheads="1"/>
          </p:cNvSpPr>
          <p:nvPr>
            <p:ph type="body" idx="1"/>
          </p:nvPr>
        </p:nvSpPr>
        <p:spPr/>
        <p:txBody>
          <a:bodyPr/>
          <a:lstStyle/>
          <a:p>
            <a:r>
              <a:rPr lang="en-US" dirty="0" smtClean="0"/>
              <a:t>Even though the REST response can be anything, make sure it's well documented, and do not change the output format lightly (since it will break existing clients).</a:t>
            </a:r>
          </a:p>
          <a:p>
            <a:r>
              <a:rPr lang="en-US" dirty="0" smtClean="0"/>
              <a:t>Remember, even if the output is human-readable, your clients aren't human users.</a:t>
            </a:r>
          </a:p>
          <a:p>
            <a:r>
              <a:rPr lang="en-US" dirty="0" smtClean="0"/>
              <a:t>If the output is in XML, make sure you document it with a schema</a:t>
            </a:r>
            <a:r>
              <a:rPr lang="et-EE" dirty="0" smtClean="0"/>
              <a:t>.</a:t>
            </a:r>
            <a:endParaRPr lang="en-US"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AutoShape 2"/>
          <p:cNvSpPr>
            <a:spLocks noGrp="1" noChangeArrowheads="1"/>
          </p:cNvSpPr>
          <p:nvPr>
            <p:ph type="title"/>
          </p:nvPr>
        </p:nvSpPr>
        <p:spPr/>
        <p:txBody>
          <a:bodyPr/>
          <a:lstStyle/>
          <a:p>
            <a:r>
              <a:rPr lang="et-EE" smtClean="0"/>
              <a:t>Soovituslikud põhimõtted 4</a:t>
            </a:r>
            <a:endParaRPr lang="en-US" smtClean="0"/>
          </a:p>
        </p:txBody>
      </p:sp>
      <p:sp>
        <p:nvSpPr>
          <p:cNvPr id="114691" name="Rectangle 3"/>
          <p:cNvSpPr>
            <a:spLocks noGrp="1" noChangeArrowheads="1"/>
          </p:cNvSpPr>
          <p:nvPr>
            <p:ph type="body" idx="1"/>
          </p:nvPr>
        </p:nvSpPr>
        <p:spPr/>
        <p:txBody>
          <a:bodyPr/>
          <a:lstStyle/>
          <a:p>
            <a:pPr>
              <a:lnSpc>
                <a:spcPct val="90000"/>
              </a:lnSpc>
            </a:pPr>
            <a:r>
              <a:rPr lang="en-US" sz="2000" dirty="0" smtClean="0"/>
              <a:t>Rather than letting clients construct URLs for additional actions, include the actual URLs with REST responses. For example, a "product list" request could return an ID per product, and the specification says that you should use http://www.acme.com/product/PRODUCT_ID to get additional details. That's bad design. Rather, the response should include the actual URL with each item: http://www.acme.com/product/001263, etc.</a:t>
            </a:r>
          </a:p>
          <a:p>
            <a:pPr>
              <a:lnSpc>
                <a:spcPct val="90000"/>
              </a:lnSpc>
            </a:pPr>
            <a:endParaRPr lang="et-EE" sz="2000" dirty="0" smtClean="0"/>
          </a:p>
          <a:p>
            <a:pPr>
              <a:lnSpc>
                <a:spcPct val="90000"/>
              </a:lnSpc>
            </a:pPr>
            <a:r>
              <a:rPr lang="en-US" sz="2000" dirty="0" smtClean="0"/>
              <a:t>Yes, this means that the output is larger. But it also means that you can easily direct clients to new URLs as needed, without requiring a change in client code.</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AutoShape 2"/>
          <p:cNvSpPr>
            <a:spLocks noGrp="1" noChangeArrowheads="1"/>
          </p:cNvSpPr>
          <p:nvPr>
            <p:ph type="title"/>
          </p:nvPr>
        </p:nvSpPr>
        <p:spPr/>
        <p:txBody>
          <a:bodyPr/>
          <a:lstStyle/>
          <a:p>
            <a:r>
              <a:rPr lang="et-EE" smtClean="0"/>
              <a:t>Soovituslikud põhimõtted 5</a:t>
            </a:r>
            <a:endParaRPr lang="en-US" smtClean="0"/>
          </a:p>
        </p:txBody>
      </p:sp>
      <p:sp>
        <p:nvSpPr>
          <p:cNvPr id="115715" name="Rectangle 3"/>
          <p:cNvSpPr>
            <a:spLocks noGrp="1" noChangeArrowheads="1"/>
          </p:cNvSpPr>
          <p:nvPr>
            <p:ph type="body" idx="1"/>
          </p:nvPr>
        </p:nvSpPr>
        <p:spPr/>
        <p:txBody>
          <a:bodyPr/>
          <a:lstStyle/>
          <a:p>
            <a:r>
              <a:rPr lang="en-US" smtClean="0"/>
              <a:t>GET access requests should never cause a state change. Anything that changes the server state should be a POST request (or other HTTP verbs, such as DELETE)</a:t>
            </a:r>
            <a:endParaRPr lang="et-EE" smtClean="0"/>
          </a:p>
          <a:p>
            <a:endParaRPr lang="et-EE" smtClean="0"/>
          </a:p>
          <a:p>
            <a:r>
              <a:rPr lang="et-EE" smtClean="0"/>
              <a:t>Mis võib juhtuda, kui panete veebi lingi, millega on võimalik näiteks andmebaasist rida kustutada?</a:t>
            </a:r>
            <a:endParaRPr lang="en-US"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AutoShape 2"/>
          <p:cNvSpPr>
            <a:spLocks noGrp="1" noChangeArrowheads="1"/>
          </p:cNvSpPr>
          <p:nvPr>
            <p:ph type="title"/>
          </p:nvPr>
        </p:nvSpPr>
        <p:spPr/>
        <p:txBody>
          <a:bodyPr/>
          <a:lstStyle/>
          <a:p>
            <a:r>
              <a:rPr lang="et-EE" dirty="0" smtClean="0"/>
              <a:t>Ressurss</a:t>
            </a:r>
            <a:endParaRPr lang="en-US" dirty="0" smtClean="0"/>
          </a:p>
        </p:txBody>
      </p:sp>
      <p:sp>
        <p:nvSpPr>
          <p:cNvPr id="110595" name="Rectangle 3"/>
          <p:cNvSpPr>
            <a:spLocks noGrp="1" noChangeArrowheads="1"/>
          </p:cNvSpPr>
          <p:nvPr>
            <p:ph type="body" idx="1"/>
          </p:nvPr>
        </p:nvSpPr>
        <p:spPr/>
        <p:txBody>
          <a:bodyPr/>
          <a:lstStyle/>
          <a:p>
            <a:r>
              <a:rPr lang="en-US" sz="2400" smtClean="0"/>
              <a:t>Resources are the key abstractions in REST. </a:t>
            </a:r>
            <a:endParaRPr lang="et-EE" sz="2400" smtClean="0"/>
          </a:p>
          <a:p>
            <a:r>
              <a:rPr lang="en-US" sz="2400" smtClean="0"/>
              <a:t>They are the remote accessible objects of the application. </a:t>
            </a:r>
            <a:endParaRPr lang="et-EE" sz="2400" smtClean="0"/>
          </a:p>
          <a:p>
            <a:r>
              <a:rPr lang="en-US" sz="2400" smtClean="0"/>
              <a:t>A resource is a unit of identification. </a:t>
            </a:r>
            <a:endParaRPr lang="et-EE" sz="2400" smtClean="0"/>
          </a:p>
          <a:p>
            <a:r>
              <a:rPr lang="en-US" sz="2400" smtClean="0"/>
              <a:t>Everything that might be accessed or be manipulated remotely could be a resource. </a:t>
            </a:r>
            <a:endParaRPr lang="et-EE" sz="2400" smtClean="0"/>
          </a:p>
          <a:p>
            <a:pPr lvl="1"/>
            <a:r>
              <a:rPr lang="en-US" sz="2000" smtClean="0"/>
              <a:t>http://soacookbook.com/customers</a:t>
            </a:r>
          </a:p>
          <a:p>
            <a:pPr lvl="1"/>
            <a:r>
              <a:rPr lang="en-US" sz="2000" smtClean="0"/>
              <a:t>http://soacookbook.com/customers/1234</a:t>
            </a:r>
          </a:p>
          <a:p>
            <a:pPr lvl="1"/>
            <a:r>
              <a:rPr lang="en-US" sz="2000" smtClean="0"/>
              <a:t>http://soacookbook.com/orders/456/customer</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Järgnevad REST ja WS-* näited</a:t>
            </a:r>
            <a:endParaRPr lang="et-EE" dirty="0"/>
          </a:p>
        </p:txBody>
      </p:sp>
      <p:sp>
        <p:nvSpPr>
          <p:cNvPr id="3" name="Content Placeholder 2"/>
          <p:cNvSpPr>
            <a:spLocks noGrp="1"/>
          </p:cNvSpPr>
          <p:nvPr>
            <p:ph idx="1"/>
          </p:nvPr>
        </p:nvSpPr>
        <p:spPr/>
        <p:txBody>
          <a:bodyPr/>
          <a:lstStyle/>
          <a:p>
            <a:r>
              <a:rPr lang="et-EE" dirty="0" smtClean="0"/>
              <a:t>Allikas: </a:t>
            </a:r>
            <a:r>
              <a:rPr lang="et-EE" dirty="0" smtClean="0">
                <a:hlinkClick r:id="rId2"/>
              </a:rPr>
              <a:t>http://www.jopera.org/files/soa-amsterdam-restws-pautasso-talk.pdf</a:t>
            </a:r>
            <a:r>
              <a:rPr lang="et-EE" dirty="0" smtClean="0"/>
              <a:t> </a:t>
            </a:r>
          </a:p>
          <a:p>
            <a:pPr lvl="1">
              <a:buNone/>
            </a:pPr>
            <a:endParaRPr lang="et-EE" dirty="0"/>
          </a:p>
        </p:txBody>
      </p:sp>
      <p:sp>
        <p:nvSpPr>
          <p:cNvPr id="4" name="Footer Placeholder 3"/>
          <p:cNvSpPr>
            <a:spLocks noGrp="1"/>
          </p:cNvSpPr>
          <p:nvPr>
            <p:ph type="ftr" sz="quarter" idx="11"/>
          </p:nvPr>
        </p:nvSpPr>
        <p:spPr/>
        <p:txBody>
          <a:bodyPr/>
          <a:lstStyle/>
          <a:p>
            <a:pPr>
              <a:defRPr/>
            </a:pPr>
            <a:r>
              <a:rPr lang="en-US" smtClean="0"/>
              <a:t>Tarvo Treier    tarvo.treier@gmail.com</a:t>
            </a:r>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t-EE"/>
          </a:p>
        </p:txBody>
      </p:sp>
      <p:sp>
        <p:nvSpPr>
          <p:cNvPr id="3" name="Content Placeholder 2"/>
          <p:cNvSpPr>
            <a:spLocks noGrp="1"/>
          </p:cNvSpPr>
          <p:nvPr>
            <p:ph idx="1"/>
          </p:nvPr>
        </p:nvSpPr>
        <p:spPr/>
        <p:txBody>
          <a:bodyPr/>
          <a:lstStyle/>
          <a:p>
            <a:endParaRPr lang="et-EE"/>
          </a:p>
        </p:txBody>
      </p:sp>
      <p:sp>
        <p:nvSpPr>
          <p:cNvPr id="4" name="Footer Placeholder 3"/>
          <p:cNvSpPr>
            <a:spLocks noGrp="1"/>
          </p:cNvSpPr>
          <p:nvPr>
            <p:ph type="ftr" sz="quarter" idx="11"/>
          </p:nvPr>
        </p:nvSpPr>
        <p:spPr/>
        <p:txBody>
          <a:bodyPr/>
          <a:lstStyle/>
          <a:p>
            <a:pPr>
              <a:defRPr/>
            </a:pPr>
            <a:r>
              <a:rPr lang="en-US" smtClean="0"/>
              <a:t>Tarvo Treier    tarvo.treier@gmail.com</a:t>
            </a:r>
            <a:endParaRPr lang="en-US"/>
          </a:p>
        </p:txBody>
      </p:sp>
      <p:pic>
        <p:nvPicPr>
          <p:cNvPr id="117762" name="Picture 2"/>
          <p:cNvPicPr>
            <a:picLocks noChangeAspect="1" noChangeArrowheads="1"/>
          </p:cNvPicPr>
          <p:nvPr/>
        </p:nvPicPr>
        <p:blipFill>
          <a:blip r:embed="rId2" cstate="print"/>
          <a:srcRect/>
          <a:stretch>
            <a:fillRect/>
          </a:stretch>
        </p:blipFill>
        <p:spPr bwMode="auto">
          <a:xfrm>
            <a:off x="576263" y="609600"/>
            <a:ext cx="7991475" cy="5638800"/>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Footer Placeholder 4"/>
          <p:cNvSpPr>
            <a:spLocks noGrp="1"/>
          </p:cNvSpPr>
          <p:nvPr>
            <p:ph type="ftr" sz="quarter" idx="11"/>
          </p:nvPr>
        </p:nvSpPr>
        <p:spPr>
          <a:noFill/>
        </p:spPr>
        <p:txBody>
          <a:bodyPr/>
          <a:lstStyle/>
          <a:p>
            <a:r>
              <a:rPr lang="en-US" smtClean="0"/>
              <a:t>Tarvo Treier    tarvo.treier@gmail.com</a:t>
            </a:r>
          </a:p>
        </p:txBody>
      </p:sp>
      <p:sp>
        <p:nvSpPr>
          <p:cNvPr id="17410" name="AutoShape 2"/>
          <p:cNvSpPr>
            <a:spLocks noGrp="1" noChangeArrowheads="1"/>
          </p:cNvSpPr>
          <p:nvPr>
            <p:ph type="title"/>
          </p:nvPr>
        </p:nvSpPr>
        <p:spPr/>
        <p:txBody>
          <a:bodyPr/>
          <a:lstStyle/>
          <a:p>
            <a:pPr eaLnBrk="1" hangingPunct="1"/>
            <a:r>
              <a:rPr lang="et-EE" smtClean="0"/>
              <a:t>Täna kavas</a:t>
            </a:r>
            <a:endParaRPr lang="en-US" smtClean="0"/>
          </a:p>
        </p:txBody>
      </p:sp>
      <p:sp>
        <p:nvSpPr>
          <p:cNvPr id="17411" name="Rectangle 3"/>
          <p:cNvSpPr>
            <a:spLocks noGrp="1" noChangeArrowheads="1"/>
          </p:cNvSpPr>
          <p:nvPr>
            <p:ph type="body" idx="1"/>
          </p:nvPr>
        </p:nvSpPr>
        <p:spPr/>
        <p:txBody>
          <a:bodyPr/>
          <a:lstStyle/>
          <a:p>
            <a:pPr eaLnBrk="1" hangingPunct="1"/>
            <a:r>
              <a:rPr lang="et-EE" dirty="0" smtClean="0"/>
              <a:t>REST-i tutvustus</a:t>
            </a:r>
          </a:p>
          <a:p>
            <a:pPr lvl="1" eaLnBrk="1" hangingPunct="1"/>
            <a:r>
              <a:rPr lang="et-EE" dirty="0" smtClean="0"/>
              <a:t>5-minuti näide</a:t>
            </a:r>
          </a:p>
          <a:p>
            <a:pPr lvl="1" eaLnBrk="1" hangingPunct="1"/>
            <a:r>
              <a:rPr lang="et-EE" dirty="0" smtClean="0"/>
              <a:t>REST-i põhimõtted </a:t>
            </a:r>
          </a:p>
          <a:p>
            <a:pPr lvl="1" eaLnBrk="1" hangingPunct="1"/>
            <a:r>
              <a:rPr lang="et-EE" dirty="0" smtClean="0"/>
              <a:t>Ressurss</a:t>
            </a:r>
          </a:p>
          <a:p>
            <a:pPr lvl="1" eaLnBrk="1" hangingPunct="1"/>
            <a:r>
              <a:rPr lang="et-EE" dirty="0" err="1" smtClean="0"/>
              <a:t>The</a:t>
            </a:r>
            <a:r>
              <a:rPr lang="et-EE" dirty="0" smtClean="0"/>
              <a:t> </a:t>
            </a:r>
            <a:r>
              <a:rPr lang="et-EE" dirty="0" err="1" smtClean="0"/>
              <a:t>Google</a:t>
            </a:r>
            <a:r>
              <a:rPr lang="et-EE" dirty="0" smtClean="0"/>
              <a:t> </a:t>
            </a:r>
            <a:r>
              <a:rPr lang="et-EE" dirty="0" err="1" smtClean="0"/>
              <a:t>Geocoding</a:t>
            </a:r>
            <a:r>
              <a:rPr lang="et-EE" dirty="0" smtClean="0"/>
              <a:t> </a:t>
            </a:r>
            <a:r>
              <a:rPr lang="et-EE" dirty="0" smtClean="0"/>
              <a:t>API</a:t>
            </a:r>
            <a:r>
              <a:rPr lang="et-EE" dirty="0" smtClean="0"/>
              <a:t> näited</a:t>
            </a:r>
            <a:endParaRPr lang="et-EE" dirty="0" smtClean="0"/>
          </a:p>
          <a:p>
            <a:pPr lvl="1" eaLnBrk="1" hangingPunct="1">
              <a:buNone/>
            </a:pPr>
            <a:endParaRPr lang="et-EE" dirty="0" smtClean="0"/>
          </a:p>
          <a:p>
            <a:pPr eaLnBrk="1" hangingPunct="1"/>
            <a:r>
              <a:rPr lang="et-EE" dirty="0" smtClean="0"/>
              <a:t>Ettekannete </a:t>
            </a:r>
            <a:r>
              <a:rPr lang="et-EE" dirty="0" smtClean="0"/>
              <a:t>teemad</a:t>
            </a:r>
            <a:endParaRPr lang="en-US"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t-EE"/>
          </a:p>
        </p:txBody>
      </p:sp>
      <p:sp>
        <p:nvSpPr>
          <p:cNvPr id="3" name="Content Placeholder 2"/>
          <p:cNvSpPr>
            <a:spLocks noGrp="1"/>
          </p:cNvSpPr>
          <p:nvPr>
            <p:ph idx="1"/>
          </p:nvPr>
        </p:nvSpPr>
        <p:spPr/>
        <p:txBody>
          <a:bodyPr/>
          <a:lstStyle/>
          <a:p>
            <a:endParaRPr lang="et-EE"/>
          </a:p>
        </p:txBody>
      </p:sp>
      <p:sp>
        <p:nvSpPr>
          <p:cNvPr id="4" name="Footer Placeholder 3"/>
          <p:cNvSpPr>
            <a:spLocks noGrp="1"/>
          </p:cNvSpPr>
          <p:nvPr>
            <p:ph type="ftr" sz="quarter" idx="11"/>
          </p:nvPr>
        </p:nvSpPr>
        <p:spPr/>
        <p:txBody>
          <a:bodyPr/>
          <a:lstStyle/>
          <a:p>
            <a:pPr>
              <a:defRPr/>
            </a:pPr>
            <a:r>
              <a:rPr lang="en-US" smtClean="0"/>
              <a:t>Tarvo Treier    tarvo.treier@gmail.com</a:t>
            </a:r>
            <a:endParaRPr lang="en-US"/>
          </a:p>
        </p:txBody>
      </p:sp>
      <p:pic>
        <p:nvPicPr>
          <p:cNvPr id="118786" name="Picture 2"/>
          <p:cNvPicPr>
            <a:picLocks noChangeAspect="1" noChangeArrowheads="1"/>
          </p:cNvPicPr>
          <p:nvPr/>
        </p:nvPicPr>
        <p:blipFill>
          <a:blip r:embed="rId2" cstate="print"/>
          <a:srcRect/>
          <a:stretch>
            <a:fillRect/>
          </a:stretch>
        </p:blipFill>
        <p:spPr bwMode="auto">
          <a:xfrm>
            <a:off x="585788" y="619125"/>
            <a:ext cx="7972425" cy="5619750"/>
          </a:xfrm>
          <a:prstGeom prst="rect">
            <a:avLst/>
          </a:prstGeom>
          <a:noFill/>
          <a:ln w="9525">
            <a:noFill/>
            <a:miter lim="800000"/>
            <a:headEnd/>
            <a:tailEnd/>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AutoShape 2"/>
          <p:cNvSpPr>
            <a:spLocks noGrp="1" noChangeArrowheads="1"/>
          </p:cNvSpPr>
          <p:nvPr>
            <p:ph type="title"/>
          </p:nvPr>
        </p:nvSpPr>
        <p:spPr/>
        <p:txBody>
          <a:bodyPr/>
          <a:lstStyle/>
          <a:p>
            <a:r>
              <a:rPr lang="et-EE" dirty="0" err="1" smtClean="0"/>
              <a:t>The</a:t>
            </a:r>
            <a:r>
              <a:rPr lang="et-EE" dirty="0" smtClean="0"/>
              <a:t> </a:t>
            </a:r>
            <a:r>
              <a:rPr lang="et-EE" dirty="0" err="1" smtClean="0"/>
              <a:t>Google</a:t>
            </a:r>
            <a:r>
              <a:rPr lang="et-EE" dirty="0" smtClean="0"/>
              <a:t> </a:t>
            </a:r>
            <a:r>
              <a:rPr lang="et-EE" dirty="0" err="1" smtClean="0"/>
              <a:t>Geocoding</a:t>
            </a:r>
            <a:r>
              <a:rPr lang="et-EE" dirty="0" smtClean="0"/>
              <a:t> </a:t>
            </a:r>
            <a:r>
              <a:rPr lang="et-EE" dirty="0" smtClean="0"/>
              <a:t>API</a:t>
            </a:r>
            <a:endParaRPr lang="en-US" dirty="0" smtClean="0"/>
          </a:p>
        </p:txBody>
      </p:sp>
      <p:sp>
        <p:nvSpPr>
          <p:cNvPr id="116739" name="Rectangle 3"/>
          <p:cNvSpPr>
            <a:spLocks noGrp="1" noChangeArrowheads="1"/>
          </p:cNvSpPr>
          <p:nvPr>
            <p:ph type="body" idx="1"/>
          </p:nvPr>
        </p:nvSpPr>
        <p:spPr/>
        <p:txBody>
          <a:bodyPr/>
          <a:lstStyle/>
          <a:p>
            <a:r>
              <a:rPr lang="et-EE" dirty="0" err="1" smtClean="0"/>
              <a:t>Documentation</a:t>
            </a:r>
            <a:endParaRPr lang="et-EE" dirty="0" smtClean="0"/>
          </a:p>
          <a:p>
            <a:pPr lvl="1"/>
            <a:r>
              <a:rPr lang="et-EE" dirty="0" smtClean="0">
                <a:hlinkClick r:id="rId2"/>
              </a:rPr>
              <a:t>https://developers.google.com/maps/documentation/geocoding</a:t>
            </a:r>
            <a:r>
              <a:rPr lang="et-EE" dirty="0" smtClean="0">
                <a:hlinkClick r:id="rId2"/>
              </a:rPr>
              <a:t>/</a:t>
            </a:r>
            <a:endParaRPr lang="et-EE" dirty="0" smtClean="0"/>
          </a:p>
          <a:p>
            <a:r>
              <a:rPr lang="et-EE" dirty="0" err="1" smtClean="0"/>
              <a:t>Request</a:t>
            </a:r>
            <a:r>
              <a:rPr lang="et-EE" dirty="0" smtClean="0"/>
              <a:t> </a:t>
            </a:r>
            <a:r>
              <a:rPr lang="et-EE" dirty="0" err="1" smtClean="0"/>
              <a:t>for</a:t>
            </a:r>
            <a:r>
              <a:rPr lang="et-EE" dirty="0" smtClean="0"/>
              <a:t> XML </a:t>
            </a:r>
            <a:r>
              <a:rPr lang="et-EE" dirty="0" err="1" smtClean="0"/>
              <a:t>response</a:t>
            </a:r>
            <a:endParaRPr lang="et-EE" dirty="0" smtClean="0"/>
          </a:p>
          <a:p>
            <a:pPr lvl="1"/>
            <a:r>
              <a:rPr lang="et-EE" sz="1800" dirty="0" smtClean="0">
                <a:hlinkClick r:id="rId3"/>
              </a:rPr>
              <a:t>http://maps.googleapis.com/maps/api/geocode/xml?address=1600+Amphitheatre+Parkway,+Mountain+View,+</a:t>
            </a:r>
            <a:r>
              <a:rPr lang="et-EE" sz="1800" dirty="0" smtClean="0">
                <a:hlinkClick r:id="rId3"/>
              </a:rPr>
              <a:t>CA&amp;sensor=true</a:t>
            </a:r>
            <a:endParaRPr lang="et-EE" sz="1800" dirty="0" smtClean="0"/>
          </a:p>
          <a:p>
            <a:r>
              <a:rPr lang="et-EE" dirty="0" err="1" smtClean="0"/>
              <a:t>Request</a:t>
            </a:r>
            <a:r>
              <a:rPr lang="et-EE" dirty="0" smtClean="0"/>
              <a:t> </a:t>
            </a:r>
            <a:r>
              <a:rPr lang="et-EE" dirty="0" err="1" smtClean="0"/>
              <a:t>for</a:t>
            </a:r>
            <a:r>
              <a:rPr lang="et-EE" dirty="0" smtClean="0"/>
              <a:t> JSON </a:t>
            </a:r>
            <a:r>
              <a:rPr lang="et-EE" dirty="0" err="1" smtClean="0"/>
              <a:t>response</a:t>
            </a:r>
            <a:endParaRPr lang="et-EE" dirty="0" smtClean="0"/>
          </a:p>
          <a:p>
            <a:pPr lvl="1"/>
            <a:r>
              <a:rPr lang="et-EE" sz="1800" dirty="0" smtClean="0">
                <a:hlinkClick r:id="rId4"/>
              </a:rPr>
              <a:t>http://maps.googleapis.com/maps/api/geocode/json?address=1600+Amphitheatre+Parkway,+Mountain+View,+</a:t>
            </a:r>
            <a:r>
              <a:rPr lang="et-EE" sz="1800" dirty="0" smtClean="0">
                <a:hlinkClick r:id="rId4"/>
              </a:rPr>
              <a:t>CA&amp;sensor=true</a:t>
            </a:r>
            <a:endParaRPr lang="et-EE" sz="1800" dirty="0" smtClean="0"/>
          </a:p>
          <a:p>
            <a:pPr lvl="1"/>
            <a:endParaRPr lang="et-EE" sz="1800" dirty="0" smtClean="0"/>
          </a:p>
          <a:p>
            <a:pPr lvl="1"/>
            <a:endParaRPr lang="et-EE" dirty="0" smtClean="0"/>
          </a:p>
          <a:p>
            <a:pPr lvl="1"/>
            <a:endParaRPr lang="en-US" sz="3000" dirty="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Ettekannete teemad</a:t>
            </a:r>
            <a:endParaRPr lang="et-EE" dirty="0"/>
          </a:p>
        </p:txBody>
      </p:sp>
      <p:sp>
        <p:nvSpPr>
          <p:cNvPr id="3" name="Content Placeholder 2"/>
          <p:cNvSpPr>
            <a:spLocks noGrp="1"/>
          </p:cNvSpPr>
          <p:nvPr>
            <p:ph idx="1"/>
          </p:nvPr>
        </p:nvSpPr>
        <p:spPr/>
        <p:txBody>
          <a:bodyPr/>
          <a:lstStyle/>
          <a:p>
            <a:r>
              <a:rPr lang="et-EE" dirty="0" smtClean="0"/>
              <a:t>Järgmises </a:t>
            </a:r>
            <a:r>
              <a:rPr lang="et-EE" smtClean="0"/>
              <a:t>loengus </a:t>
            </a:r>
            <a:r>
              <a:rPr lang="et-EE" smtClean="0"/>
              <a:t>võimalik </a:t>
            </a:r>
            <a:r>
              <a:rPr lang="et-EE" dirty="0" smtClean="0"/>
              <a:t>teenida </a:t>
            </a:r>
            <a:r>
              <a:rPr lang="et-EE" dirty="0" smtClean="0"/>
              <a:t>10-15 min </a:t>
            </a:r>
            <a:r>
              <a:rPr lang="et-EE" dirty="0" smtClean="0"/>
              <a:t>pikkuse ettekandega 5 boonuspunkti</a:t>
            </a:r>
          </a:p>
          <a:p>
            <a:pPr lvl="1"/>
            <a:r>
              <a:rPr lang="et-EE" dirty="0" smtClean="0"/>
              <a:t>JSON</a:t>
            </a:r>
          </a:p>
          <a:p>
            <a:pPr lvl="1"/>
            <a:r>
              <a:rPr lang="et-EE" dirty="0" smtClean="0"/>
              <a:t>WADL</a:t>
            </a:r>
          </a:p>
          <a:p>
            <a:pPr lvl="1"/>
            <a:r>
              <a:rPr lang="et-EE" dirty="0" smtClean="0"/>
              <a:t>REST </a:t>
            </a:r>
            <a:r>
              <a:rPr lang="et-EE" dirty="0" err="1" smtClean="0"/>
              <a:t>Security</a:t>
            </a:r>
            <a:r>
              <a:rPr lang="et-EE" dirty="0" smtClean="0"/>
              <a:t> (</a:t>
            </a:r>
            <a:r>
              <a:rPr lang="et-EE" dirty="0" err="1" smtClean="0"/>
              <a:t>https</a:t>
            </a:r>
            <a:r>
              <a:rPr lang="et-EE" dirty="0" smtClean="0"/>
              <a:t>)</a:t>
            </a:r>
          </a:p>
          <a:p>
            <a:pPr lvl="1"/>
            <a:r>
              <a:rPr lang="et-EE" dirty="0" smtClean="0"/>
              <a:t>SOAP </a:t>
            </a:r>
            <a:r>
              <a:rPr lang="et-EE" dirty="0" err="1" smtClean="0"/>
              <a:t>Security</a:t>
            </a:r>
            <a:r>
              <a:rPr lang="et-EE" dirty="0" smtClean="0"/>
              <a:t> (</a:t>
            </a:r>
            <a:r>
              <a:rPr lang="et-EE" dirty="0" err="1" smtClean="0"/>
              <a:t>WS-Security</a:t>
            </a:r>
            <a:r>
              <a:rPr lang="et-EE" dirty="0" smtClean="0"/>
              <a:t>)</a:t>
            </a:r>
          </a:p>
          <a:p>
            <a:pPr lvl="1"/>
            <a:r>
              <a:rPr lang="et-EE" dirty="0" err="1" smtClean="0"/>
              <a:t>Mocking</a:t>
            </a:r>
            <a:r>
              <a:rPr lang="et-EE" dirty="0" smtClean="0"/>
              <a:t> REST Service (</a:t>
            </a:r>
            <a:r>
              <a:rPr lang="et-EE" dirty="0" err="1" smtClean="0"/>
              <a:t>SoapUI</a:t>
            </a:r>
            <a:r>
              <a:rPr lang="et-EE" dirty="0" smtClean="0"/>
              <a:t>)</a:t>
            </a:r>
          </a:p>
          <a:p>
            <a:pPr lvl="1"/>
            <a:r>
              <a:rPr lang="et-EE" dirty="0" err="1" smtClean="0"/>
              <a:t>Testing</a:t>
            </a:r>
            <a:r>
              <a:rPr lang="et-EE" dirty="0" smtClean="0"/>
              <a:t> REST Service (</a:t>
            </a:r>
            <a:r>
              <a:rPr lang="et-EE" dirty="0" err="1" smtClean="0"/>
              <a:t>SoapUI</a:t>
            </a:r>
            <a:r>
              <a:rPr lang="et-EE" dirty="0" smtClean="0"/>
              <a:t>)</a:t>
            </a:r>
            <a:endParaRPr lang="et-EE" dirty="0"/>
          </a:p>
        </p:txBody>
      </p:sp>
      <p:sp>
        <p:nvSpPr>
          <p:cNvPr id="4" name="Footer Placeholder 3"/>
          <p:cNvSpPr>
            <a:spLocks noGrp="1"/>
          </p:cNvSpPr>
          <p:nvPr>
            <p:ph type="ftr" sz="quarter" idx="11"/>
          </p:nvPr>
        </p:nvSpPr>
        <p:spPr/>
        <p:txBody>
          <a:bodyPr/>
          <a:lstStyle/>
          <a:p>
            <a:pPr>
              <a:defRPr/>
            </a:pPr>
            <a:r>
              <a:rPr lang="en-US" smtClean="0"/>
              <a:t>Tarvo Treier    tarvo.treier@gmail.com</a:t>
            </a:r>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AutoShape 2"/>
          <p:cNvSpPr>
            <a:spLocks noGrp="1" noChangeArrowheads="1"/>
          </p:cNvSpPr>
          <p:nvPr>
            <p:ph type="title"/>
          </p:nvPr>
        </p:nvSpPr>
        <p:spPr/>
        <p:txBody>
          <a:bodyPr/>
          <a:lstStyle/>
          <a:p>
            <a:r>
              <a:rPr lang="et-EE" smtClean="0"/>
              <a:t>Kasulikke viiteid</a:t>
            </a:r>
            <a:endParaRPr lang="en-US" smtClean="0"/>
          </a:p>
        </p:txBody>
      </p:sp>
      <p:sp>
        <p:nvSpPr>
          <p:cNvPr id="105475" name="Rectangle 3"/>
          <p:cNvSpPr>
            <a:spLocks noGrp="1" noChangeArrowheads="1"/>
          </p:cNvSpPr>
          <p:nvPr>
            <p:ph type="body" idx="1"/>
          </p:nvPr>
        </p:nvSpPr>
        <p:spPr/>
        <p:txBody>
          <a:bodyPr/>
          <a:lstStyle/>
          <a:p>
            <a:r>
              <a:rPr lang="en-US" dirty="0" smtClean="0">
                <a:hlinkClick r:id="rId2"/>
              </a:rPr>
              <a:t>http://rest.elkstein.org/</a:t>
            </a:r>
            <a:endParaRPr lang="et-EE" dirty="0" smtClean="0"/>
          </a:p>
          <a:p>
            <a:r>
              <a:rPr lang="en-US" dirty="0" smtClean="0">
                <a:hlinkClick r:id="rId3"/>
              </a:rPr>
              <a:t>http://www.infoq.com/articles/designing-restful-http-apps-roth</a:t>
            </a:r>
            <a:endParaRPr lang="et-EE" dirty="0" smtClean="0"/>
          </a:p>
          <a:p>
            <a:r>
              <a:rPr lang="et-EE" dirty="0" smtClean="0">
                <a:hlinkClick r:id="rId4"/>
              </a:rPr>
              <a:t>http://www.xfront.com/REST-Web-Services.html</a:t>
            </a:r>
            <a:endParaRPr lang="et-EE" dirty="0" smtClean="0"/>
          </a:p>
          <a:p>
            <a:endParaRPr lang="et-EE" dirty="0" smtClean="0"/>
          </a:p>
          <a:p>
            <a:endParaRPr lang="en-US"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Footer Placeholder 4"/>
          <p:cNvSpPr txBox="1">
            <a:spLocks noGrp="1"/>
          </p:cNvSpPr>
          <p:nvPr/>
        </p:nvSpPr>
        <p:spPr bwMode="auto">
          <a:xfrm>
            <a:off x="5791200" y="6248400"/>
            <a:ext cx="2897188" cy="474663"/>
          </a:xfrm>
          <a:prstGeom prst="rect">
            <a:avLst/>
          </a:prstGeom>
          <a:noFill/>
          <a:ln w="9525">
            <a:noFill/>
            <a:miter lim="800000"/>
            <a:headEnd/>
            <a:tailEnd/>
          </a:ln>
        </p:spPr>
        <p:txBody>
          <a:bodyPr anchor="b"/>
          <a:lstStyle/>
          <a:p>
            <a:pPr algn="ctr"/>
            <a:r>
              <a:rPr lang="en-US" sz="1400"/>
              <a:t>Tarvo Treier    tarvo.treier@gmail.com</a:t>
            </a:r>
          </a:p>
        </p:txBody>
      </p:sp>
      <p:sp>
        <p:nvSpPr>
          <p:cNvPr id="98307" name="AutoShape 2"/>
          <p:cNvSpPr>
            <a:spLocks noGrp="1" noChangeArrowheads="1"/>
          </p:cNvSpPr>
          <p:nvPr>
            <p:ph type="title" idx="4294967295"/>
          </p:nvPr>
        </p:nvSpPr>
        <p:spPr/>
        <p:txBody>
          <a:bodyPr/>
          <a:lstStyle/>
          <a:p>
            <a:pPr eaLnBrk="1" hangingPunct="1"/>
            <a:r>
              <a:rPr lang="et-EE" sz="3200" smtClean="0"/>
              <a:t>Representational State Transfer (REST)</a:t>
            </a:r>
            <a:endParaRPr lang="en-US" sz="3200" smtClean="0"/>
          </a:p>
        </p:txBody>
      </p:sp>
      <p:sp>
        <p:nvSpPr>
          <p:cNvPr id="98308" name="Rectangle 3"/>
          <p:cNvSpPr>
            <a:spLocks noGrp="1" noChangeArrowheads="1"/>
          </p:cNvSpPr>
          <p:nvPr>
            <p:ph type="body" idx="4294967295"/>
          </p:nvPr>
        </p:nvSpPr>
        <p:spPr/>
        <p:txBody>
          <a:bodyPr/>
          <a:lstStyle/>
          <a:p>
            <a:pPr eaLnBrk="1" hangingPunct="1">
              <a:lnSpc>
                <a:spcPct val="90000"/>
              </a:lnSpc>
            </a:pPr>
            <a:r>
              <a:rPr lang="en-US" smtClean="0"/>
              <a:t>REST is </a:t>
            </a:r>
            <a:r>
              <a:rPr lang="en-US" i="1" smtClean="0"/>
              <a:t>an architecture style</a:t>
            </a:r>
            <a:r>
              <a:rPr lang="en-US" smtClean="0"/>
              <a:t> for designing networked applications. The idea is that, rather than using complex mechanisms such as CORBA, RPC or SOAP to connect between machines, simple HTTP is used to make calls between machines. </a:t>
            </a:r>
            <a:endParaRPr lang="et-EE" smtClean="0"/>
          </a:p>
          <a:p>
            <a:pPr eaLnBrk="1" hangingPunct="1">
              <a:lnSpc>
                <a:spcPct val="90000"/>
              </a:lnSpc>
            </a:pPr>
            <a:endParaRPr lang="et-EE" smtClean="0"/>
          </a:p>
          <a:p>
            <a:pPr eaLnBrk="1" hangingPunct="1">
              <a:lnSpc>
                <a:spcPct val="90000"/>
              </a:lnSpc>
            </a:pPr>
            <a:endParaRPr lang="et-EE" smtClean="0"/>
          </a:p>
          <a:p>
            <a:pPr eaLnBrk="1" hangingPunct="1">
              <a:lnSpc>
                <a:spcPct val="90000"/>
              </a:lnSpc>
            </a:pPr>
            <a:r>
              <a:rPr lang="et-EE" sz="1600" smtClean="0"/>
              <a:t>Allikas: </a:t>
            </a:r>
            <a:r>
              <a:rPr lang="en-US" sz="1600" smtClean="0">
                <a:hlinkClick r:id="rId3"/>
              </a:rPr>
              <a:t>http://rest.elkstein.org/</a:t>
            </a:r>
            <a:endParaRPr lang="en-US" sz="160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Footer Placeholder 2"/>
          <p:cNvSpPr txBox="1">
            <a:spLocks noGrp="1"/>
          </p:cNvSpPr>
          <p:nvPr/>
        </p:nvSpPr>
        <p:spPr bwMode="auto">
          <a:xfrm>
            <a:off x="5791200" y="6248400"/>
            <a:ext cx="2897188" cy="474663"/>
          </a:xfrm>
          <a:prstGeom prst="rect">
            <a:avLst/>
          </a:prstGeom>
          <a:noFill/>
          <a:ln w="9525">
            <a:noFill/>
            <a:miter lim="800000"/>
            <a:headEnd/>
            <a:tailEnd/>
          </a:ln>
        </p:spPr>
        <p:txBody>
          <a:bodyPr anchor="b"/>
          <a:lstStyle/>
          <a:p>
            <a:pPr algn="ctr"/>
            <a:r>
              <a:rPr lang="en-US" sz="1400"/>
              <a:t>Tarvo Treier    tarvo.treier@gmail.com</a:t>
            </a:r>
          </a:p>
        </p:txBody>
      </p:sp>
      <p:sp>
        <p:nvSpPr>
          <p:cNvPr id="100355" name="Rectangle 2"/>
          <p:cNvSpPr>
            <a:spLocks noGrp="1" noChangeArrowheads="1"/>
          </p:cNvSpPr>
          <p:nvPr>
            <p:ph type="title" idx="4294967295"/>
          </p:nvPr>
        </p:nvSpPr>
        <p:spPr/>
        <p:txBody>
          <a:bodyPr anchor="ctr"/>
          <a:lstStyle/>
          <a:p>
            <a:pPr eaLnBrk="1" hangingPunct="1"/>
            <a:r>
              <a:rPr lang="et-EE" smtClean="0"/>
              <a:t>Spetsifikatsioon</a:t>
            </a:r>
            <a:endParaRPr lang="en-US" smtClean="0"/>
          </a:p>
        </p:txBody>
      </p:sp>
      <p:sp>
        <p:nvSpPr>
          <p:cNvPr id="100356" name="Rectangle 3"/>
          <p:cNvSpPr>
            <a:spLocks noGrp="1" noChangeArrowheads="1"/>
          </p:cNvSpPr>
          <p:nvPr>
            <p:ph type="body" idx="4294967295"/>
          </p:nvPr>
        </p:nvSpPr>
        <p:spPr/>
        <p:txBody>
          <a:bodyPr/>
          <a:lstStyle/>
          <a:p>
            <a:r>
              <a:rPr lang="en-US" b="1" smtClean="0"/>
              <a:t>SOAP is a specification. </a:t>
            </a:r>
            <a:endParaRPr lang="et-EE" b="1" smtClean="0"/>
          </a:p>
          <a:p>
            <a:r>
              <a:rPr lang="en-US" b="1" smtClean="0"/>
              <a:t>WSDL is a specification. </a:t>
            </a:r>
            <a:endParaRPr lang="et-EE" b="1" smtClean="0"/>
          </a:p>
          <a:p>
            <a:r>
              <a:rPr lang="en-US" b="1" smtClean="0"/>
              <a:t>XML Schema is a specification.</a:t>
            </a:r>
          </a:p>
          <a:p>
            <a:endParaRPr lang="et-EE" b="1" smtClean="0"/>
          </a:p>
          <a:p>
            <a:r>
              <a:rPr lang="en-US" b="1" smtClean="0"/>
              <a:t>SOA and REST have no specifications.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AutoShape 2"/>
          <p:cNvSpPr>
            <a:spLocks noGrp="1" noChangeArrowheads="1"/>
          </p:cNvSpPr>
          <p:nvPr>
            <p:ph type="title"/>
          </p:nvPr>
        </p:nvSpPr>
        <p:spPr/>
        <p:txBody>
          <a:bodyPr/>
          <a:lstStyle/>
          <a:p>
            <a:r>
              <a:rPr lang="et-EE" smtClean="0"/>
              <a:t>5-minutiline REST-i sissejuhatus</a:t>
            </a:r>
            <a:endParaRPr lang="en-US" smtClean="0"/>
          </a:p>
        </p:txBody>
      </p:sp>
      <p:sp>
        <p:nvSpPr>
          <p:cNvPr id="102403" name="Rectangle 3"/>
          <p:cNvSpPr>
            <a:spLocks noGrp="1" noChangeArrowheads="1"/>
          </p:cNvSpPr>
          <p:nvPr>
            <p:ph type="body" idx="1"/>
          </p:nvPr>
        </p:nvSpPr>
        <p:spPr/>
        <p:txBody>
          <a:bodyPr/>
          <a:lstStyle/>
          <a:p>
            <a:endParaRPr lang="et-EE" dirty="0" smtClean="0"/>
          </a:p>
          <a:p>
            <a:r>
              <a:rPr lang="en-US" dirty="0" smtClean="0">
                <a:hlinkClick r:id="rId2"/>
              </a:rPr>
              <a:t>www.xfront.com/5-minute-intro-to-REST.ppt</a:t>
            </a:r>
            <a:endParaRPr lang="et-EE" dirty="0" smtClean="0"/>
          </a:p>
          <a:p>
            <a:endParaRPr lang="en-US"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AutoShape 2"/>
          <p:cNvSpPr>
            <a:spLocks noGrp="1" noChangeArrowheads="1"/>
          </p:cNvSpPr>
          <p:nvPr>
            <p:ph type="title"/>
          </p:nvPr>
        </p:nvSpPr>
        <p:spPr/>
        <p:txBody>
          <a:bodyPr/>
          <a:lstStyle/>
          <a:p>
            <a:r>
              <a:rPr lang="et-EE" smtClean="0"/>
              <a:t>Tekkelugu</a:t>
            </a:r>
            <a:endParaRPr lang="en-US" smtClean="0"/>
          </a:p>
        </p:txBody>
      </p:sp>
      <p:sp>
        <p:nvSpPr>
          <p:cNvPr id="103427" name="Rectangle 3"/>
          <p:cNvSpPr>
            <a:spLocks noGrp="1" noChangeArrowheads="1"/>
          </p:cNvSpPr>
          <p:nvPr>
            <p:ph type="body" idx="1"/>
          </p:nvPr>
        </p:nvSpPr>
        <p:spPr/>
        <p:txBody>
          <a:bodyPr/>
          <a:lstStyle/>
          <a:p>
            <a:r>
              <a:rPr lang="et-EE" smtClean="0"/>
              <a:t>REST-i defineeris 2000 aastal oma doktoritöös </a:t>
            </a:r>
            <a:r>
              <a:rPr lang="en-US" smtClean="0"/>
              <a:t>Roy T. Fielding</a:t>
            </a:r>
            <a:r>
              <a:rPr lang="et-EE" smtClean="0"/>
              <a:t>.</a:t>
            </a:r>
          </a:p>
          <a:p>
            <a:r>
              <a:rPr lang="en-US" smtClean="0"/>
              <a:t>Roy T. Fielding</a:t>
            </a:r>
            <a:r>
              <a:rPr lang="et-EE" smtClean="0"/>
              <a:t> on HTTP ja URI standardite kaasautor. </a:t>
            </a:r>
            <a:endParaRPr lang="en-US"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AutoShape 2"/>
          <p:cNvSpPr>
            <a:spLocks noGrp="1" noChangeArrowheads="1"/>
          </p:cNvSpPr>
          <p:nvPr>
            <p:ph type="title"/>
          </p:nvPr>
        </p:nvSpPr>
        <p:spPr/>
        <p:txBody>
          <a:bodyPr/>
          <a:lstStyle/>
          <a:p>
            <a:r>
              <a:rPr lang="et-EE" smtClean="0"/>
              <a:t>REST ja Web</a:t>
            </a:r>
            <a:endParaRPr lang="en-US" smtClean="0"/>
          </a:p>
        </p:txBody>
      </p:sp>
      <p:sp>
        <p:nvSpPr>
          <p:cNvPr id="104451" name="Rectangle 3"/>
          <p:cNvSpPr>
            <a:spLocks noGrp="1" noChangeArrowheads="1"/>
          </p:cNvSpPr>
          <p:nvPr>
            <p:ph type="body" idx="1"/>
          </p:nvPr>
        </p:nvSpPr>
        <p:spPr/>
        <p:txBody>
          <a:bodyPr/>
          <a:lstStyle/>
          <a:p>
            <a:r>
              <a:rPr lang="en-US" smtClean="0"/>
              <a:t>REST doesn’t build on the principles of the</a:t>
            </a:r>
            <a:r>
              <a:rPr lang="et-EE" smtClean="0"/>
              <a:t> </a:t>
            </a:r>
            <a:r>
              <a:rPr lang="en-US" smtClean="0"/>
              <a:t>Web—the Web was built based on RESTful principles. They just weren’t so named</a:t>
            </a:r>
            <a:r>
              <a:rPr lang="et-EE" smtClean="0"/>
              <a:t> </a:t>
            </a:r>
            <a:r>
              <a:rPr lang="en-US" smtClean="0"/>
              <a:t>until a few years later. </a:t>
            </a:r>
            <a:endParaRPr lang="et-EE" smtClean="0"/>
          </a:p>
          <a:p>
            <a:r>
              <a:rPr lang="en-US" smtClean="0"/>
              <a:t>The idea of REST is essentially a reverse-engineering of how the</a:t>
            </a:r>
            <a:r>
              <a:rPr lang="et-EE" smtClean="0"/>
              <a:t> </a:t>
            </a:r>
            <a:r>
              <a:rPr lang="en-US" smtClean="0"/>
              <a:t>Web works. HTTP itself, and URIs themselves, are written with REST principles.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AutoShape 2"/>
          <p:cNvSpPr>
            <a:spLocks noGrp="1" noChangeArrowheads="1"/>
          </p:cNvSpPr>
          <p:nvPr>
            <p:ph type="title"/>
          </p:nvPr>
        </p:nvSpPr>
        <p:spPr/>
        <p:txBody>
          <a:bodyPr/>
          <a:lstStyle/>
          <a:p>
            <a:r>
              <a:rPr lang="et-EE" smtClean="0"/>
              <a:t>REST vs SOAP</a:t>
            </a:r>
            <a:endParaRPr lang="en-US" smtClean="0"/>
          </a:p>
        </p:txBody>
      </p:sp>
      <p:sp>
        <p:nvSpPr>
          <p:cNvPr id="106499" name="Rectangle 3"/>
          <p:cNvSpPr>
            <a:spLocks noGrp="1" noChangeArrowheads="1"/>
          </p:cNvSpPr>
          <p:nvPr>
            <p:ph type="body" idx="1"/>
          </p:nvPr>
        </p:nvSpPr>
        <p:spPr/>
        <p:txBody>
          <a:bodyPr/>
          <a:lstStyle/>
          <a:p>
            <a:pPr>
              <a:lnSpc>
                <a:spcPct val="80000"/>
              </a:lnSpc>
            </a:pPr>
            <a:r>
              <a:rPr lang="en-US" sz="2400" dirty="0" smtClean="0"/>
              <a:t>Much like Web Services, a REST service is:</a:t>
            </a:r>
          </a:p>
          <a:p>
            <a:pPr lvl="1">
              <a:lnSpc>
                <a:spcPct val="80000"/>
              </a:lnSpc>
            </a:pPr>
            <a:r>
              <a:rPr lang="en-US" sz="2000" dirty="0" smtClean="0"/>
              <a:t>Platform-independent (you don't care if the server is Unix, the client is a Mac, or anything else),</a:t>
            </a:r>
          </a:p>
          <a:p>
            <a:pPr lvl="1">
              <a:lnSpc>
                <a:spcPct val="80000"/>
              </a:lnSpc>
            </a:pPr>
            <a:r>
              <a:rPr lang="en-US" sz="2000" dirty="0" smtClean="0"/>
              <a:t>Language-independent (C# can talk to Java, etc.),</a:t>
            </a:r>
          </a:p>
          <a:p>
            <a:pPr lvl="1">
              <a:lnSpc>
                <a:spcPct val="80000"/>
              </a:lnSpc>
            </a:pPr>
            <a:r>
              <a:rPr lang="en-US" sz="2000" dirty="0" smtClean="0"/>
              <a:t>Standards-based (runs on top of HTTP)</a:t>
            </a:r>
            <a:r>
              <a:rPr lang="et-EE" sz="2000" dirty="0" smtClean="0"/>
              <a:t>.</a:t>
            </a:r>
          </a:p>
          <a:p>
            <a:pPr>
              <a:lnSpc>
                <a:spcPct val="80000"/>
              </a:lnSpc>
            </a:pPr>
            <a:endParaRPr lang="et-EE" sz="2400" dirty="0" smtClean="0"/>
          </a:p>
          <a:p>
            <a:pPr>
              <a:lnSpc>
                <a:spcPct val="80000"/>
              </a:lnSpc>
            </a:pPr>
            <a:r>
              <a:rPr lang="en-US" sz="2400" dirty="0" smtClean="0"/>
              <a:t>With REST, a simple network connection is all you need. You can even test the API directly, using your browser. </a:t>
            </a:r>
            <a:endParaRPr lang="et-EE" sz="2400" dirty="0" smtClean="0"/>
          </a:p>
          <a:p>
            <a:pPr>
              <a:lnSpc>
                <a:spcPct val="80000"/>
              </a:lnSpc>
            </a:pPr>
            <a:endParaRPr lang="et-EE" sz="2400" dirty="0" smtClean="0"/>
          </a:p>
          <a:p>
            <a:pPr>
              <a:lnSpc>
                <a:spcPct val="80000"/>
              </a:lnSpc>
            </a:pPr>
            <a:r>
              <a:rPr lang="et-EE" sz="2400" dirty="0" smtClean="0"/>
              <a:t>Postkaart vs Ümbrikuga kirja saatmine</a:t>
            </a:r>
            <a:endParaRPr lang="en-US" sz="2400" dirty="0" smtClean="0"/>
          </a:p>
          <a:p>
            <a:pPr>
              <a:lnSpc>
                <a:spcPct val="80000"/>
              </a:lnSpc>
            </a:pPr>
            <a:endParaRPr lang="en-US" sz="2400"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AutoShape 2"/>
          <p:cNvSpPr>
            <a:spLocks noGrp="1" noChangeArrowheads="1"/>
          </p:cNvSpPr>
          <p:nvPr>
            <p:ph type="title"/>
          </p:nvPr>
        </p:nvSpPr>
        <p:spPr/>
        <p:txBody>
          <a:bodyPr/>
          <a:lstStyle/>
          <a:p>
            <a:r>
              <a:rPr lang="et-EE" smtClean="0"/>
              <a:t>SOAP (</a:t>
            </a:r>
            <a:r>
              <a:rPr lang="en-US" smtClean="0"/>
              <a:t>querying a phonebook</a:t>
            </a:r>
            <a:r>
              <a:rPr lang="et-EE" smtClean="0"/>
              <a:t>)</a:t>
            </a:r>
            <a:endParaRPr lang="en-US" smtClean="0"/>
          </a:p>
        </p:txBody>
      </p:sp>
      <p:sp>
        <p:nvSpPr>
          <p:cNvPr id="107523" name="Rectangle 3"/>
          <p:cNvSpPr>
            <a:spLocks noGrp="1" noChangeArrowheads="1"/>
          </p:cNvSpPr>
          <p:nvPr>
            <p:ph type="body" idx="1"/>
          </p:nvPr>
        </p:nvSpPr>
        <p:spPr/>
        <p:txBody>
          <a:bodyPr/>
          <a:lstStyle/>
          <a:p>
            <a:r>
              <a:rPr lang="en-US" sz="2000" smtClean="0"/>
              <a:t>&lt;?xml version="1.0"?&gt; &lt;soap:Envelope xmlns:soap=</a:t>
            </a:r>
            <a:r>
              <a:rPr lang="en-US" sz="2000" smtClean="0">
                <a:hlinkClick r:id="rId2"/>
              </a:rPr>
              <a:t>http://www.w3.org/2001/12/soap-envelope</a:t>
            </a:r>
            <a:r>
              <a:rPr lang="et-EE" sz="2000" smtClean="0"/>
              <a:t> </a:t>
            </a:r>
            <a:r>
              <a:rPr lang="en-US" sz="2000" smtClean="0"/>
              <a:t>soap:encodingStyle="http://www.w3.org/2001/12/soap-encoding"&gt; </a:t>
            </a:r>
            <a:endParaRPr lang="et-EE" sz="2000" smtClean="0"/>
          </a:p>
          <a:p>
            <a:pPr lvl="1"/>
            <a:r>
              <a:rPr lang="en-US" sz="1800" smtClean="0"/>
              <a:t>&lt;soap:body pb="http://www.acme.com/phonebook"&gt; </a:t>
            </a:r>
            <a:r>
              <a:rPr lang="et-EE" sz="1800" smtClean="0"/>
              <a:t>	</a:t>
            </a:r>
            <a:r>
              <a:rPr lang="en-US" sz="1800" smtClean="0"/>
              <a:t>&lt;pb:GetUserDetails&gt; </a:t>
            </a:r>
            <a:endParaRPr lang="et-EE" sz="1800" smtClean="0"/>
          </a:p>
          <a:p>
            <a:pPr lvl="3">
              <a:buFontTx/>
              <a:buNone/>
            </a:pPr>
            <a:r>
              <a:rPr lang="en-US" smtClean="0"/>
              <a:t>&lt;pb:UserID&gt;12345&lt;/pb:UserID&gt;</a:t>
            </a:r>
            <a:endParaRPr lang="et-EE" smtClean="0"/>
          </a:p>
          <a:p>
            <a:pPr lvl="2">
              <a:buFont typeface="Wingdings" pitchFamily="2" charset="2"/>
              <a:buNone/>
            </a:pPr>
            <a:r>
              <a:rPr lang="en-US" smtClean="0"/>
              <a:t>&lt;/pb:GetUserDetails&gt;</a:t>
            </a:r>
            <a:endParaRPr lang="et-EE" smtClean="0"/>
          </a:p>
          <a:p>
            <a:pPr lvl="1"/>
            <a:r>
              <a:rPr lang="en-US" sz="2000" smtClean="0"/>
              <a:t>&lt;/soap:Body&gt; </a:t>
            </a:r>
            <a:endParaRPr lang="et-EE" sz="2000" smtClean="0"/>
          </a:p>
          <a:p>
            <a:pPr lvl="1">
              <a:buFontTx/>
              <a:buNone/>
            </a:pPr>
            <a:r>
              <a:rPr lang="en-US" sz="2000" smtClean="0"/>
              <a:t>&lt;/soap:Envelope&gt; </a:t>
            </a:r>
          </a:p>
        </p:txBody>
      </p:sp>
    </p:spTree>
  </p:cSld>
  <p:clrMapOvr>
    <a:masterClrMapping/>
  </p:clrMapOvr>
</p:sld>
</file>

<file path=ppt/theme/theme1.xml><?xml version="1.0" encoding="utf-8"?>
<a:theme xmlns:a="http://schemas.openxmlformats.org/drawingml/2006/main" name="Capsules">
  <a:themeElements>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fontScheme name="Capsules">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Capsules 2">
        <a:dk1>
          <a:srgbClr val="000000"/>
        </a:dk1>
        <a:lt1>
          <a:srgbClr val="FFFFFF"/>
        </a:lt1>
        <a:dk2>
          <a:srgbClr val="000000"/>
        </a:dk2>
        <a:lt2>
          <a:srgbClr val="808000"/>
        </a:lt2>
        <a:accent1>
          <a:srgbClr val="FFCC99"/>
        </a:accent1>
        <a:accent2>
          <a:srgbClr val="99CC00"/>
        </a:accent2>
        <a:accent3>
          <a:srgbClr val="FFFFFF"/>
        </a:accent3>
        <a:accent4>
          <a:srgbClr val="000000"/>
        </a:accent4>
        <a:accent5>
          <a:srgbClr val="FFE2CA"/>
        </a:accent5>
        <a:accent6>
          <a:srgbClr val="8AB900"/>
        </a:accent6>
        <a:hlink>
          <a:srgbClr val="336600"/>
        </a:hlink>
        <a:folHlink>
          <a:srgbClr val="FFCC00"/>
        </a:folHlink>
      </a:clrScheme>
      <a:clrMap bg1="lt1" tx1="dk1" bg2="lt2" tx2="dk2" accent1="accent1" accent2="accent2" accent3="accent3" accent4="accent4" accent5="accent5" accent6="accent6" hlink="hlink" folHlink="folHlink"/>
    </a:extraClrScheme>
    <a:extraClrScheme>
      <a:clrScheme name="Capsules 3">
        <a:dk1>
          <a:srgbClr val="006699"/>
        </a:dk1>
        <a:lt1>
          <a:srgbClr val="FFFFFF"/>
        </a:lt1>
        <a:dk2>
          <a:srgbClr val="6699FF"/>
        </a:dk2>
        <a:lt2>
          <a:srgbClr val="FFFFFF"/>
        </a:lt2>
        <a:accent1>
          <a:srgbClr val="33CCCC"/>
        </a:accent1>
        <a:accent2>
          <a:srgbClr val="006699"/>
        </a:accent2>
        <a:accent3>
          <a:srgbClr val="B8CAFF"/>
        </a:accent3>
        <a:accent4>
          <a:srgbClr val="DADADA"/>
        </a:accent4>
        <a:accent5>
          <a:srgbClr val="ADE2E2"/>
        </a:accent5>
        <a:accent6>
          <a:srgbClr val="005C8A"/>
        </a:accent6>
        <a:hlink>
          <a:srgbClr val="99CC00"/>
        </a:hlink>
        <a:folHlink>
          <a:srgbClr val="FFFFCC"/>
        </a:folHlink>
      </a:clrScheme>
      <a:clrMap bg1="dk2" tx1="lt1" bg2="dk1" tx2="lt2" accent1="accent1" accent2="accent2" accent3="accent3" accent4="accent4" accent5="accent5" accent6="accent6" hlink="hlink" folHlink="folHlink"/>
    </a:extraClrScheme>
    <a:extraClrScheme>
      <a:clrScheme name="Capsules 4">
        <a:dk1>
          <a:srgbClr val="000000"/>
        </a:dk1>
        <a:lt1>
          <a:srgbClr val="FFFFFF"/>
        </a:lt1>
        <a:dk2>
          <a:srgbClr val="9900CC"/>
        </a:dk2>
        <a:lt2>
          <a:srgbClr val="006600"/>
        </a:lt2>
        <a:accent1>
          <a:srgbClr val="33CC33"/>
        </a:accent1>
        <a:accent2>
          <a:srgbClr val="FFCC66"/>
        </a:accent2>
        <a:accent3>
          <a:srgbClr val="FFFFFF"/>
        </a:accent3>
        <a:accent4>
          <a:srgbClr val="000000"/>
        </a:accent4>
        <a:accent5>
          <a:srgbClr val="ADE2AD"/>
        </a:accent5>
        <a:accent6>
          <a:srgbClr val="E7B95C"/>
        </a:accent6>
        <a:hlink>
          <a:srgbClr val="0033CC"/>
        </a:hlink>
        <a:folHlink>
          <a:srgbClr val="CC0066"/>
        </a:folHlink>
      </a:clrScheme>
      <a:clrMap bg1="lt1" tx1="dk1" bg2="lt2" tx2="dk2" accent1="accent1" accent2="accent2" accent3="accent3" accent4="accent4" accent5="accent5" accent6="accent6" hlink="hlink" folHlink="folHlink"/>
    </a:extraClrScheme>
    <a:extraClrScheme>
      <a:clrScheme name="Capsules 5">
        <a:dk1>
          <a:srgbClr val="000066"/>
        </a:dk1>
        <a:lt1>
          <a:srgbClr val="FFFFFF"/>
        </a:lt1>
        <a:dk2>
          <a:srgbClr val="336699"/>
        </a:dk2>
        <a:lt2>
          <a:srgbClr val="FFFFEB"/>
        </a:lt2>
        <a:accent1>
          <a:srgbClr val="99CCFF"/>
        </a:accent1>
        <a:accent2>
          <a:srgbClr val="9999FF"/>
        </a:accent2>
        <a:accent3>
          <a:srgbClr val="ADB8CA"/>
        </a:accent3>
        <a:accent4>
          <a:srgbClr val="DADADA"/>
        </a:accent4>
        <a:accent5>
          <a:srgbClr val="CAE2FF"/>
        </a:accent5>
        <a:accent6>
          <a:srgbClr val="8A8A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Capsules 6">
        <a:dk1>
          <a:srgbClr val="808000"/>
        </a:dk1>
        <a:lt1>
          <a:srgbClr val="FFFFFF"/>
        </a:lt1>
        <a:dk2>
          <a:srgbClr val="006666"/>
        </a:dk2>
        <a:lt2>
          <a:srgbClr val="FFFFFF"/>
        </a:lt2>
        <a:accent1>
          <a:srgbClr val="FFCC66"/>
        </a:accent1>
        <a:accent2>
          <a:srgbClr val="00ACA8"/>
        </a:accent2>
        <a:accent3>
          <a:srgbClr val="AAB8B8"/>
        </a:accent3>
        <a:accent4>
          <a:srgbClr val="DADADA"/>
        </a:accent4>
        <a:accent5>
          <a:srgbClr val="FFE2B8"/>
        </a:accent5>
        <a:accent6>
          <a:srgbClr val="009B98"/>
        </a:accent6>
        <a:hlink>
          <a:srgbClr val="CCCC00"/>
        </a:hlink>
        <a:folHlink>
          <a:srgbClr val="33CCCC"/>
        </a:folHlink>
      </a:clrScheme>
      <a:clrMap bg1="dk2" tx1="lt1" bg2="dk1" tx2="lt2" accent1="accent1" accent2="accent2" accent3="accent3" accent4="accent4" accent5="accent5" accent6="accent6" hlink="hlink" folHlink="folHlink"/>
    </a:extraClrScheme>
    <a:extraClrScheme>
      <a:clrScheme name="Capsules 7">
        <a:dk1>
          <a:srgbClr val="FFFFCC"/>
        </a:dk1>
        <a:lt1>
          <a:srgbClr val="FFFFFF"/>
        </a:lt1>
        <a:dk2>
          <a:srgbClr val="660033"/>
        </a:dk2>
        <a:lt2>
          <a:srgbClr val="FFFFFF"/>
        </a:lt2>
        <a:accent1>
          <a:srgbClr val="FF9900"/>
        </a:accent1>
        <a:accent2>
          <a:srgbClr val="CC3300"/>
        </a:accent2>
        <a:accent3>
          <a:srgbClr val="B8AAAD"/>
        </a:accent3>
        <a:accent4>
          <a:srgbClr val="DADADA"/>
        </a:accent4>
        <a:accent5>
          <a:srgbClr val="FFCAAA"/>
        </a:accent5>
        <a:accent6>
          <a:srgbClr val="B92D00"/>
        </a:accent6>
        <a:hlink>
          <a:srgbClr val="FFCC00"/>
        </a:hlink>
        <a:folHlink>
          <a:srgbClr val="FFCC99"/>
        </a:folHlink>
      </a:clrScheme>
      <a:clrMap bg1="dk2" tx1="lt1" bg2="dk1" tx2="lt2" accent1="accent1" accent2="accent2" accent3="accent3" accent4="accent4" accent5="accent5" accent6="accent6" hlink="hlink" folHlink="folHlink"/>
    </a:extraClrScheme>
    <a:extraClrScheme>
      <a:clrScheme name="Capsules 8">
        <a:dk1>
          <a:srgbClr val="FF0000"/>
        </a:dk1>
        <a:lt1>
          <a:srgbClr val="FFFFFF"/>
        </a:lt1>
        <a:dk2>
          <a:srgbClr val="000000"/>
        </a:dk2>
        <a:lt2>
          <a:srgbClr val="FFFFFF"/>
        </a:lt2>
        <a:accent1>
          <a:srgbClr val="FFCC00"/>
        </a:accent1>
        <a:accent2>
          <a:srgbClr val="CC3300"/>
        </a:accent2>
        <a:accent3>
          <a:srgbClr val="AAAAAA"/>
        </a:accent3>
        <a:accent4>
          <a:srgbClr val="DADADA"/>
        </a:accent4>
        <a:accent5>
          <a:srgbClr val="FFE2AA"/>
        </a:accent5>
        <a:accent6>
          <a:srgbClr val="B92D00"/>
        </a:accent6>
        <a:hlink>
          <a:srgbClr val="FF6600"/>
        </a:hlink>
        <a:folHlink>
          <a:srgbClr val="FF7C8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2213</TotalTime>
  <Words>852</Words>
  <Application>Microsoft Office PowerPoint</Application>
  <PresentationFormat>On-screen Show (4:3)</PresentationFormat>
  <Paragraphs>126</Paragraphs>
  <Slides>23</Slides>
  <Notes>4</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Capsules</vt:lpstr>
      <vt:lpstr>IDU0075 Sissejuhatus veebiteenustesse </vt:lpstr>
      <vt:lpstr>Täna kavas</vt:lpstr>
      <vt:lpstr>Representational State Transfer (REST)</vt:lpstr>
      <vt:lpstr>Spetsifikatsioon</vt:lpstr>
      <vt:lpstr>5-minutiline REST-i sissejuhatus</vt:lpstr>
      <vt:lpstr>Tekkelugu</vt:lpstr>
      <vt:lpstr>REST ja Web</vt:lpstr>
      <vt:lpstr>REST vs SOAP</vt:lpstr>
      <vt:lpstr>SOAP (querying a phonebook)</vt:lpstr>
      <vt:lpstr>REST (querying a phonebook)</vt:lpstr>
      <vt:lpstr>REST-i põhimõtted</vt:lpstr>
      <vt:lpstr>Soovituslikud põhimõtted 1</vt:lpstr>
      <vt:lpstr>Soovituslikud põhimõtted 2</vt:lpstr>
      <vt:lpstr>Soovituslikud põhimõtted 3</vt:lpstr>
      <vt:lpstr>Soovituslikud põhimõtted 4</vt:lpstr>
      <vt:lpstr>Soovituslikud põhimõtted 5</vt:lpstr>
      <vt:lpstr>Ressurss</vt:lpstr>
      <vt:lpstr>Järgnevad REST ja WS-* näited</vt:lpstr>
      <vt:lpstr>Slide 19</vt:lpstr>
      <vt:lpstr>Slide 20</vt:lpstr>
      <vt:lpstr>The Google Geocoding API</vt:lpstr>
      <vt:lpstr>Ettekannete teemad</vt:lpstr>
      <vt:lpstr>Kasulikke viiteid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IT134LAPTOP</dc:creator>
  <cp:lastModifiedBy>Department of Informatics</cp:lastModifiedBy>
  <cp:revision>194</cp:revision>
  <cp:lastPrinted>1601-01-01T00:00:00Z</cp:lastPrinted>
  <dcterms:created xsi:type="dcterms:W3CDTF">1601-01-01T00:00:00Z</dcterms:created>
  <dcterms:modified xsi:type="dcterms:W3CDTF">2013-10-07T06:43:03Z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