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262" r:id="rId2"/>
    <p:sldId id="332" r:id="rId3"/>
    <p:sldId id="324" r:id="rId4"/>
    <p:sldId id="309" r:id="rId5"/>
    <p:sldId id="310" r:id="rId6"/>
    <p:sldId id="331" r:id="rId7"/>
    <p:sldId id="311" r:id="rId8"/>
    <p:sldId id="312" r:id="rId9"/>
    <p:sldId id="325" r:id="rId10"/>
    <p:sldId id="326" r:id="rId11"/>
    <p:sldId id="33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C532D0-99F7-46F8-B875-670D0ECE4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DABD26C-E041-459B-9046-109A44495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58BA33-B00A-48A7-B93A-D25C04E04FE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720A7-EBC8-48CB-AD15-8CAD0EE269E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54D79-0020-4C12-A17B-2B7DE5FD535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406CA2-A736-4D36-9045-0A5D91E1851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FE9C69-5FBB-44E0-BD5A-261ECC2A21B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5C897-C91A-49B7-9176-92F52DB5B82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47EC21-7AFB-4595-B16C-52162542FA7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029F57-FD45-4939-BCC9-00F4C390C75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C8E8D72-3C50-472A-8698-AF33118A0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B7646-9A0F-4C93-B5C0-B04F944BD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FF570-5C72-435C-8E16-12A947EEC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BC266-7D9C-4C6F-95DB-29BC7D5EE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40772-393B-41CD-B5ED-4C28EBE8C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061F9-712A-4C9B-B3A8-DBF0C3A05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DB015-8B86-4786-A009-CE1EC891E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FD723-4FF7-4D2A-B77E-8C2BEBCA7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461E9-4191-4218-A4EE-BE4C55C37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99B36-EFFB-497D-9934-AB3DE9835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22167-3045-4D08-AB5A-8B55AF2AB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605C794-D110-4809-880E-12BCB3955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61" r:id="rId8"/>
    <p:sldLayoutId id="2147483660" r:id="rId9"/>
    <p:sldLayoutId id="2147483659" r:id="rId10"/>
    <p:sldLayoutId id="2147483658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-instance" TargetMode="External"/><Relationship Id="rId7" Type="http://schemas.openxmlformats.org/officeDocument/2006/relationships/hyperlink" Target="http://schemas.xmlsoap.org/soap/encodin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.ee/DigiDocService/DigiDocService_2_3.wsdl" TargetMode="External"/><Relationship Id="rId5" Type="http://schemas.openxmlformats.org/officeDocument/2006/relationships/hyperlink" Target="http://schemas.xmlsoap.org/soap/envelope/" TargetMode="External"/><Relationship Id="rId4" Type="http://schemas.openxmlformats.org/officeDocument/2006/relationships/hyperlink" Target="http://www.w3.org/2001/XMLSchem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mocking-soap-service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apui.org/Service-Mocking/simulating-complex-behaviour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xades.org:8443/?wsd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1/XMLSchema-instance" TargetMode="External"/><Relationship Id="rId7" Type="http://schemas.openxmlformats.org/officeDocument/2006/relationships/hyperlink" Target="http://schemas.xmlsoap.org/soap/encod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k.ee/DigiDocService/DigiDocService_2_3.wsdl" TargetMode="External"/><Relationship Id="rId5" Type="http://schemas.openxmlformats.org/officeDocument/2006/relationships/hyperlink" Target="http://schemas.xmlsoap.org/soap/envelope/" TargetMode="External"/><Relationship Id="rId4" Type="http://schemas.openxmlformats.org/officeDocument/2006/relationships/hyperlink" Target="http://www.w3.org/2001/XMLSche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IDU0075 Sissejuhatus veebiteenustesse</a:t>
            </a:r>
            <a:r>
              <a:rPr lang="en-US" sz="320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Mobiil-id näitepäringud </a:t>
            </a:r>
            <a:r>
              <a:rPr lang="en-US" sz="3200" b="0" i="1" smtClean="0"/>
              <a:t>GetMobileAuthenticateStatus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&lt;soapenv:Envelope xmlns:xsi="</a:t>
            </a:r>
            <a:r>
              <a:rPr lang="en-US" sz="1800" smtClean="0">
                <a:hlinkClick r:id="rId3" tooltip="blocked::http://www.w3.org/2001/XMLSchema-instance"/>
              </a:rPr>
              <a:t>http://www.w3.org/2001/XMLSchema-instance</a:t>
            </a:r>
            <a:r>
              <a:rPr lang="en-US" sz="1800" smtClean="0"/>
              <a:t>" xmlns:xsd="</a:t>
            </a:r>
            <a:r>
              <a:rPr lang="en-US" sz="1800" smtClean="0">
                <a:hlinkClick r:id="rId4" tooltip="blocked::http://www.w3.org/2001/XMLSchema"/>
              </a:rPr>
              <a:t>http://www.w3.org/2001/XMLSchema</a:t>
            </a:r>
            <a:r>
              <a:rPr lang="en-US" sz="1800" smtClean="0"/>
              <a:t>" xmlns:soapenv="</a:t>
            </a:r>
            <a:r>
              <a:rPr lang="en-US" sz="1800" smtClean="0">
                <a:hlinkClick r:id="rId5" tooltip="blocked::http://schemas.xmlsoap.org/soap/envelope/"/>
              </a:rPr>
              <a:t>http://schemas.xmlsoap.org/soap/envelope/</a:t>
            </a:r>
            <a:r>
              <a:rPr lang="en-US" sz="1800" smtClean="0"/>
              <a:t>" xmlns:dig="</a:t>
            </a:r>
            <a:r>
              <a:rPr lang="en-US" sz="1800" smtClean="0">
                <a:hlinkClick r:id="rId6" tooltip="blocked::http://www.sk.ee/DigiDocService/DigiDocService_2_3.wsdl"/>
              </a:rPr>
              <a:t>http://www.sk.ee/DigiDocService/DigiDocService_2_3.wsdl</a:t>
            </a:r>
            <a:r>
              <a:rPr lang="en-US" sz="1800" smtClean="0"/>
              <a:t>"&gt;</a:t>
            </a:r>
            <a:br>
              <a:rPr lang="en-US" sz="1800" smtClean="0"/>
            </a:br>
            <a:r>
              <a:rPr lang="en-US" sz="1800" smtClean="0"/>
              <a:t>   &lt;soapenv:Header/&gt;</a:t>
            </a:r>
            <a:br>
              <a:rPr lang="en-US" sz="1800" smtClean="0"/>
            </a:br>
            <a:r>
              <a:rPr lang="en-US" sz="1800" smtClean="0"/>
              <a:t>   &lt;soapenv:Body&gt;</a:t>
            </a:r>
            <a:br>
              <a:rPr lang="en-US" sz="1800" smtClean="0"/>
            </a:br>
            <a:r>
              <a:rPr lang="en-US" sz="1800" smtClean="0"/>
              <a:t>      &lt;dig:GetMobileAuthenticateStatus soapenv:encodingStyle="</a:t>
            </a:r>
            <a:r>
              <a:rPr lang="en-US" sz="1800" smtClean="0">
                <a:hlinkClick r:id="rId7" tooltip="blocked::http://schemas.xmlsoap.org/soap/encoding/"/>
              </a:rPr>
              <a:t>http://schemas.xmlsoap.org/soap/encoding/</a:t>
            </a:r>
            <a:r>
              <a:rPr lang="en-US" sz="1800" smtClean="0"/>
              <a:t>"&gt;</a:t>
            </a:r>
            <a:br>
              <a:rPr lang="en-US" sz="1800" smtClean="0"/>
            </a:br>
            <a:r>
              <a:rPr lang="en-US" sz="1800" smtClean="0"/>
              <a:t>         &lt;Sesscode xsi:type="xsd:int"&gt;668477054&lt;/Sesscode&gt;</a:t>
            </a:r>
            <a:br>
              <a:rPr lang="en-US" sz="1800" smtClean="0"/>
            </a:br>
            <a:r>
              <a:rPr lang="en-US" sz="1800" smtClean="0"/>
              <a:t>         &lt;WaitSignature xsi:type="xsd:boolean"&gt;true&lt;/WaitSignature&gt;</a:t>
            </a:r>
            <a:br>
              <a:rPr lang="en-US" sz="1800" smtClean="0"/>
            </a:br>
            <a:r>
              <a:rPr lang="en-US" sz="1800" smtClean="0"/>
              <a:t>      &lt;/dig:GetMobileAuthenticateStatus&gt;</a:t>
            </a:r>
            <a:br>
              <a:rPr lang="en-US" sz="1800" smtClean="0"/>
            </a:br>
            <a:r>
              <a:rPr lang="en-US" sz="1800" smtClean="0"/>
              <a:t>   &lt;/soapenv:Body&gt;</a:t>
            </a:r>
            <a:br>
              <a:rPr lang="en-US" sz="1800" smtClean="0"/>
            </a:br>
            <a:r>
              <a:rPr lang="en-US" sz="1800" smtClean="0"/>
              <a:t>&lt;/soapenv:Envelope&gt;</a:t>
            </a:r>
          </a:p>
          <a:p>
            <a:pPr eaLnBrk="1" hangingPunct="1">
              <a:lnSpc>
                <a:spcPct val="80000"/>
              </a:lnSpc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Tunninäite simuleerimine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Simuleerimine. Milleks?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5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Tänu simuleerimisele</a:t>
            </a:r>
            <a:endParaRPr lang="en-US" sz="3200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saame </a:t>
            </a:r>
            <a:r>
              <a:rPr lang="et-EE" dirty="0" err="1" smtClean="0"/>
              <a:t>WSDL-de</a:t>
            </a:r>
            <a:r>
              <a:rPr lang="et-EE" dirty="0" smtClean="0"/>
              <a:t> põhjal tekitada kiiresti töötavad teenuste prototüübid ka nendest, mis on hetkel veel realiseerimata või mõnel muul põhjusel kättesaamatud (nt tasulised).</a:t>
            </a:r>
          </a:p>
          <a:p>
            <a:pPr eaLnBrk="1" hangingPunct="1"/>
            <a:r>
              <a:rPr lang="et-EE" dirty="0" smtClean="0"/>
              <a:t>Saame testida kogu protsessi tervikuna enne kõikide teenuste tegelike realisatsioonide valmimist (Test </a:t>
            </a:r>
            <a:r>
              <a:rPr lang="et-EE" dirty="0" err="1" smtClean="0"/>
              <a:t>Driven</a:t>
            </a:r>
            <a:r>
              <a:rPr lang="et-EE" dirty="0" smtClean="0"/>
              <a:t> </a:t>
            </a:r>
            <a:r>
              <a:rPr lang="et-EE" dirty="0" err="1" smtClean="0"/>
              <a:t>Development</a:t>
            </a:r>
            <a:r>
              <a:rPr lang="et-EE" dirty="0" smtClean="0"/>
              <a:t>).</a:t>
            </a:r>
            <a:r>
              <a:rPr lang="et-EE" dirty="0" smtClean="0"/>
              <a:t> </a:t>
            </a:r>
            <a:endParaRPr lang="et-EE" dirty="0" smtClean="0"/>
          </a:p>
          <a:p>
            <a:pPr eaLnBrk="1" hangingPunct="1"/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WSDL kui süsteemi simuleerimise alus</a:t>
            </a:r>
            <a:endParaRPr lang="en-US" sz="320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r>
              <a:rPr lang="et-EE" dirty="0" smtClean="0"/>
              <a:t>Kui meil on </a:t>
            </a:r>
            <a:r>
              <a:rPr lang="et-EE" dirty="0" err="1" smtClean="0"/>
              <a:t>WSDL-ga</a:t>
            </a:r>
            <a:r>
              <a:rPr lang="et-EE" dirty="0" smtClean="0"/>
              <a:t> kirjeldatud teenus, mida me soovime kasutada, kuid reaalset veebiteenust veel ei eksisteeri, pole võrgust kättesaadav või on tasuline, kuid me soovime siiski </a:t>
            </a:r>
            <a:r>
              <a:rPr lang="et-EE" dirty="0" err="1" smtClean="0"/>
              <a:t>WSDL-le</a:t>
            </a:r>
            <a:r>
              <a:rPr lang="et-EE" dirty="0" smtClean="0"/>
              <a:t> vastavat teenust enda testkeskkonnas kasutada, siis aitavad meid </a:t>
            </a:r>
            <a:r>
              <a:rPr lang="et-EE" dirty="0" err="1" smtClean="0"/>
              <a:t>Mock</a:t>
            </a:r>
            <a:r>
              <a:rPr lang="et-EE" dirty="0" smtClean="0"/>
              <a:t> teenused.</a:t>
            </a:r>
          </a:p>
          <a:p>
            <a:pPr marL="457200" indent="-457200" eaLnBrk="1" hangingPunct="1">
              <a:lnSpc>
                <a:spcPct val="90000"/>
              </a:lnSpc>
            </a:pPr>
            <a:r>
              <a:rPr lang="et-EE" dirty="0" smtClean="0">
                <a:hlinkClick r:id="rId3"/>
              </a:rPr>
              <a:t>http://www.soapui.org/Service-Mocking/mocking-soap-services.html</a:t>
            </a:r>
            <a:endParaRPr lang="et-EE" dirty="0" smtClean="0"/>
          </a:p>
          <a:p>
            <a:pPr marL="457200" indent="-457200"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696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Teenuse simulatsiooni (ServiceMock) kasutamine</a:t>
            </a:r>
            <a:endParaRPr lang="en-US" sz="3200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t-EE" smtClean="0"/>
              <a:t>genereeri WSDL-i põhjal töötav teenuse Mock näiteks SoapUI-ga. </a:t>
            </a:r>
          </a:p>
          <a:p>
            <a:pPr marL="914400" lvl="1" indent="-457200" eaLnBrk="1" hangingPunct="1">
              <a:buFont typeface="Wingdings" pitchFamily="2" charset="2"/>
              <a:buChar char="l"/>
            </a:pPr>
            <a:r>
              <a:rPr lang="et-EE" smtClean="0">
                <a:hlinkClick r:id="rId3"/>
              </a:rPr>
              <a:t>http://www.soapui.org/Service-Mocking/mocking-soap-services.html</a:t>
            </a:r>
            <a:endParaRPr lang="et-EE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t-EE" smtClean="0"/>
              <a:t>Arendada enda süsteemi kasutades Mock teenust.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t-EE" smtClean="0"/>
              <a:t>Hiljem asenda lihtsalt Mock teenuse </a:t>
            </a:r>
            <a:r>
              <a:rPr lang="et-EE" i="1" smtClean="0"/>
              <a:t>endpoint</a:t>
            </a:r>
            <a:r>
              <a:rPr lang="et-EE" smtClean="0"/>
              <a:t> reaalse teenuse asukohaga. </a:t>
            </a:r>
          </a:p>
          <a:p>
            <a:pPr marL="533400" indent="-533400" eaLnBrk="1" hangingPunct="1"/>
            <a:endParaRPr lang="en-US" smtClean="0"/>
          </a:p>
          <a:p>
            <a:pPr marL="533400" indent="-533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MockOperation</a:t>
            </a:r>
            <a:r>
              <a:rPr lang="et-EE" dirty="0" smtClean="0"/>
              <a:t> </a:t>
            </a:r>
            <a:r>
              <a:rPr lang="et-EE" dirty="0" err="1" smtClean="0"/>
              <a:t>Dispatching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Default</a:t>
            </a:r>
            <a:endParaRPr lang="et-EE" dirty="0" smtClean="0"/>
          </a:p>
          <a:p>
            <a:r>
              <a:rPr lang="et-EE" dirty="0" err="1" smtClean="0"/>
              <a:t>Sequence</a:t>
            </a:r>
            <a:endParaRPr lang="et-EE" dirty="0" smtClean="0"/>
          </a:p>
          <a:p>
            <a:r>
              <a:rPr lang="et-EE" dirty="0" err="1" smtClean="0"/>
              <a:t>Random</a:t>
            </a:r>
            <a:endParaRPr lang="et-EE" dirty="0" smtClean="0"/>
          </a:p>
          <a:p>
            <a:r>
              <a:rPr lang="et-EE" dirty="0" err="1" smtClean="0"/>
              <a:t>Query-match</a:t>
            </a:r>
            <a:endParaRPr lang="et-EE" dirty="0" smtClean="0"/>
          </a:p>
          <a:p>
            <a:endParaRPr lang="et-EE" dirty="0" smtClean="0"/>
          </a:p>
          <a:p>
            <a:r>
              <a:rPr lang="et-EE" sz="2400" dirty="0" smtClean="0">
                <a:hlinkClick r:id="rId2"/>
              </a:rPr>
              <a:t>http://www.soapui.org/Service-Mocking/simulating-complex-behaviour.html#XPath_Dispatching</a:t>
            </a:r>
            <a:endParaRPr lang="et-EE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WSDL-i põhjal loodud Mock-ide kasutamise eelised</a:t>
            </a:r>
            <a:endParaRPr lang="en-US" sz="320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mtClean="0"/>
              <a:t>Reaalse teenusega asendamine on valutu.</a:t>
            </a:r>
          </a:p>
          <a:p>
            <a:pPr eaLnBrk="1" hangingPunct="1"/>
            <a:r>
              <a:rPr lang="et-EE" smtClean="0"/>
              <a:t>Me ei pea ootama reaalse teenuse arenduse või teenuse kättesaadavaks tegemise tõttu.</a:t>
            </a:r>
          </a:p>
          <a:p>
            <a:pPr eaLnBrk="1" hangingPunct="1"/>
            <a:r>
              <a:rPr lang="et-EE" smtClean="0"/>
              <a:t>Saame raha kokku hoida, kui kasutame arenduskeskkonnas reaalse tasulise teenuse asemel ise tehtud teenuse simulatsiooni.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Mobiil-id simuleerimise näide</a:t>
            </a:r>
            <a:endParaRPr lang="en-US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WSDL </a:t>
            </a:r>
            <a:r>
              <a:rPr lang="en-US" dirty="0" smtClean="0">
                <a:hlinkClick r:id="rId3" tooltip="blocked::https://www.openxades.org:8443/?wsdl"/>
              </a:rPr>
              <a:t>https://www.openxades.org:8443/?wsdl</a:t>
            </a:r>
            <a:r>
              <a:rPr lang="en-US" dirty="0" smtClean="0"/>
              <a:t> </a:t>
            </a:r>
            <a:endParaRPr lang="et-EE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Loome </a:t>
            </a:r>
            <a:r>
              <a:rPr lang="et-EE" dirty="0" err="1" smtClean="0"/>
              <a:t>ServiceMock-i</a:t>
            </a:r>
            <a:r>
              <a:rPr lang="et-EE" dirty="0" smtClean="0"/>
              <a:t> antud WSDL-i põhjal </a:t>
            </a:r>
            <a:r>
              <a:rPr lang="et-EE" dirty="0" err="1" smtClean="0"/>
              <a:t>SoapUI-ga</a:t>
            </a:r>
            <a:r>
              <a:rPr lang="et-EE" dirty="0" smtClean="0"/>
              <a:t> järgmistele operatsioonidele:</a:t>
            </a:r>
          </a:p>
          <a:p>
            <a:pPr lvl="1" eaLnBrk="1" hangingPunct="1"/>
            <a:r>
              <a:rPr lang="et-EE" dirty="0" err="1" smtClean="0"/>
              <a:t>MobileAuthenticate</a:t>
            </a:r>
            <a:endParaRPr lang="et-EE" dirty="0" smtClean="0"/>
          </a:p>
          <a:p>
            <a:pPr lvl="1" eaLnBrk="1" hangingPunct="1"/>
            <a:r>
              <a:rPr lang="et-EE" dirty="0" err="1" smtClean="0"/>
              <a:t>GetMobileAuthenticateStatus</a:t>
            </a: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Mobiil-id näitepäringud </a:t>
            </a:r>
            <a:r>
              <a:rPr lang="en-US" sz="3200" b="0" i="1" smtClean="0"/>
              <a:t>MobileAuthenticate</a:t>
            </a:r>
            <a:endParaRPr lang="en-US" sz="3200" i="1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&lt;soapenv:Envelope xmlns:xsi="</a:t>
            </a:r>
            <a:r>
              <a:rPr lang="en-US" sz="1400" smtClean="0">
                <a:hlinkClick r:id="rId3" tooltip="blocked::http://www.w3.org/2001/XMLSchema-instance"/>
              </a:rPr>
              <a:t>http://www.w3.org/2001/XMLSchema-instance</a:t>
            </a:r>
            <a:r>
              <a:rPr lang="en-US" sz="1400" smtClean="0"/>
              <a:t>" xmlns:xsd="</a:t>
            </a:r>
            <a:r>
              <a:rPr lang="en-US" sz="1400" smtClean="0">
                <a:hlinkClick r:id="rId4" tooltip="blocked::http://www.w3.org/2001/XMLSchema"/>
              </a:rPr>
              <a:t>http://www.w3.org/2001/XMLSchema</a:t>
            </a:r>
            <a:r>
              <a:rPr lang="en-US" sz="1400" smtClean="0"/>
              <a:t>" xmlns:soapenv="</a:t>
            </a:r>
            <a:r>
              <a:rPr lang="en-US" sz="1400" smtClean="0">
                <a:hlinkClick r:id="rId5" tooltip="blocked::http://schemas.xmlsoap.org/soap/envelope/"/>
              </a:rPr>
              <a:t>http://schemas.xmlsoap.org/soap/envelope/</a:t>
            </a:r>
            <a:r>
              <a:rPr lang="en-US" sz="1400" smtClean="0"/>
              <a:t>" xmlns:dig="</a:t>
            </a:r>
            <a:r>
              <a:rPr lang="en-US" sz="1400" smtClean="0">
                <a:hlinkClick r:id="rId6" tooltip="blocked::http://www.sk.ee/DigiDocService/DigiDocService_2_3.wsdl"/>
              </a:rPr>
              <a:t>http://www.sk.ee/DigiDocService/DigiDocService_2_3.wsdl</a:t>
            </a:r>
            <a:r>
              <a:rPr lang="en-US" sz="1400" smtClean="0"/>
              <a:t>"&gt;</a:t>
            </a:r>
            <a:br>
              <a:rPr lang="en-US" sz="1400" smtClean="0"/>
            </a:br>
            <a:r>
              <a:rPr lang="en-US" sz="1400" smtClean="0"/>
              <a:t>   &lt;soapenv:Header/&gt;</a:t>
            </a:r>
            <a:br>
              <a:rPr lang="en-US" sz="1400" smtClean="0"/>
            </a:br>
            <a:r>
              <a:rPr lang="en-US" sz="1400" smtClean="0"/>
              <a:t>   &lt;soapenv:Body&gt;</a:t>
            </a:r>
            <a:br>
              <a:rPr lang="en-US" sz="1400" smtClean="0"/>
            </a:br>
            <a:r>
              <a:rPr lang="en-US" sz="1400" smtClean="0"/>
              <a:t>      &lt;dig:MobileAuthenticate soapenv:encodingStyle="</a:t>
            </a:r>
            <a:r>
              <a:rPr lang="en-US" sz="1400" smtClean="0">
                <a:hlinkClick r:id="rId7" tooltip="blocked::http://schemas.xmlsoap.org/soap/encoding/"/>
              </a:rPr>
              <a:t>http://schemas.xmlsoap.org/soap/encoding/</a:t>
            </a:r>
            <a:r>
              <a:rPr lang="en-US" sz="1400" smtClean="0"/>
              <a:t>"&gt;</a:t>
            </a:r>
            <a:br>
              <a:rPr lang="en-US" sz="1400" smtClean="0"/>
            </a:br>
            <a:r>
              <a:rPr lang="en-US" sz="1400" smtClean="0"/>
              <a:t>         &lt;IDCode xsi:type="xsd:string"&gt;38</a:t>
            </a:r>
            <a:r>
              <a:rPr lang="et-EE" sz="1400" smtClean="0"/>
              <a:t>2xxxxxxxx</a:t>
            </a:r>
            <a:r>
              <a:rPr lang="en-US" sz="1400" smtClean="0"/>
              <a:t>&lt;/IDCode&gt;</a:t>
            </a:r>
            <a:br>
              <a:rPr lang="en-US" sz="1400" smtClean="0"/>
            </a:br>
            <a:r>
              <a:rPr lang="en-US" sz="1400" smtClean="0"/>
              <a:t>         &lt;CountryCode xsi:type="xsd:string"&gt;EE&lt;/CountryCode&gt;</a:t>
            </a:r>
            <a:br>
              <a:rPr lang="en-US" sz="1400" smtClean="0"/>
            </a:br>
            <a:r>
              <a:rPr lang="en-US" sz="1400" smtClean="0"/>
              <a:t>         &lt;PhoneNo xsi:type="xsd:string"&gt;+372</a:t>
            </a:r>
            <a:r>
              <a:rPr lang="et-EE" sz="1400" smtClean="0"/>
              <a:t>xxxxxxx</a:t>
            </a:r>
            <a:r>
              <a:rPr lang="en-US" sz="1400" smtClean="0"/>
              <a:t>&lt;/PhoneNo&gt;</a:t>
            </a:r>
            <a:br>
              <a:rPr lang="en-US" sz="1400" smtClean="0"/>
            </a:br>
            <a:r>
              <a:rPr lang="en-US" sz="1400" smtClean="0"/>
              <a:t>         &lt;Language xsi:type="xsd:string"&gt;EST&lt;/Language&gt;</a:t>
            </a:r>
            <a:br>
              <a:rPr lang="en-US" sz="1400" smtClean="0"/>
            </a:br>
            <a:r>
              <a:rPr lang="en-US" sz="1400" smtClean="0"/>
              <a:t>         &lt;ServiceName xsi:type="xsd:string"&gt;Testimine&lt;/ServiceName&gt;</a:t>
            </a:r>
            <a:br>
              <a:rPr lang="en-US" sz="1400" smtClean="0"/>
            </a:br>
            <a:r>
              <a:rPr lang="en-US" sz="1400" smtClean="0"/>
              <a:t>         &lt;MessageToDisplay xsi:type="xsd:string"&gt;Message&lt;/MessageToDisplay&gt;</a:t>
            </a:r>
            <a:br>
              <a:rPr lang="en-US" sz="1400" smtClean="0"/>
            </a:br>
            <a:r>
              <a:rPr lang="en-US" sz="1400" smtClean="0"/>
              <a:t>         &lt;SPChallenge xsi:type="xsd:string"&gt;12345678901234567890&lt;/SPChallenge&gt;</a:t>
            </a:r>
            <a:br>
              <a:rPr lang="en-US" sz="1400" smtClean="0"/>
            </a:br>
            <a:r>
              <a:rPr lang="en-US" sz="1400" smtClean="0"/>
              <a:t>         &lt;MessagingMode xsi:type="xsd:string"&gt;asynchClientServer&lt;/MessagingMode&gt;</a:t>
            </a:r>
            <a:br>
              <a:rPr lang="en-US" sz="1400" smtClean="0"/>
            </a:br>
            <a:r>
              <a:rPr lang="en-US" sz="1400" smtClean="0"/>
              <a:t>         &lt;ReturnCertData xsi:type="xsd:boolean"&gt;1&lt;/ReturnCertData&gt;</a:t>
            </a:r>
            <a:br>
              <a:rPr lang="en-US" sz="1400" smtClean="0"/>
            </a:br>
            <a:r>
              <a:rPr lang="en-US" sz="1400" smtClean="0"/>
              <a:t>         &lt;ReturnRevocationData xsi:type="xsd:boolean"&gt;1&lt;/ReturnRevocationData&gt;</a:t>
            </a:r>
            <a:br>
              <a:rPr lang="en-US" sz="1400" smtClean="0"/>
            </a:br>
            <a:r>
              <a:rPr lang="en-US" sz="1400" smtClean="0"/>
              <a:t>      &lt;/dig:MobileAuthenticate&gt;</a:t>
            </a:r>
            <a:br>
              <a:rPr lang="en-US" sz="1400" smtClean="0"/>
            </a:br>
            <a:r>
              <a:rPr lang="en-US" sz="1400" smtClean="0"/>
              <a:t>   &lt;/soapenv:Body&gt;</a:t>
            </a:r>
            <a:br>
              <a:rPr lang="en-US" sz="1400" smtClean="0"/>
            </a:br>
            <a:r>
              <a:rPr lang="en-US" sz="1400" smtClean="0"/>
              <a:t>&lt;/soapenv:Envelope&gt;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3132</TotalTime>
  <Words>308</Words>
  <Application>Microsoft Office PowerPoint</Application>
  <PresentationFormat>On-screen Show (4:3)</PresentationFormat>
  <Paragraphs>56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Capsules</vt:lpstr>
      <vt:lpstr>IDU0075 Sissejuhatus veebiteenustesse </vt:lpstr>
      <vt:lpstr>Simuleerimine. Milleks?</vt:lpstr>
      <vt:lpstr>Tänu simuleerimisele</vt:lpstr>
      <vt:lpstr>WSDL kui süsteemi simuleerimise alus</vt:lpstr>
      <vt:lpstr>Teenuse simulatsiooni (ServiceMock) kasutamine</vt:lpstr>
      <vt:lpstr>MockOperation Dispatching</vt:lpstr>
      <vt:lpstr>WSDL-i põhjal loodud Mock-ide kasutamise eelised</vt:lpstr>
      <vt:lpstr>Mobiil-id simuleerimise näide</vt:lpstr>
      <vt:lpstr>Mobiil-id näitepäringud MobileAuthenticate</vt:lpstr>
      <vt:lpstr>Mobiil-id näitepäringud GetMobileAuthenticateStatus</vt:lpstr>
      <vt:lpstr>Tunninäite simuleerimine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145</cp:revision>
  <cp:lastPrinted>1601-01-01T00:00:00Z</cp:lastPrinted>
  <dcterms:created xsi:type="dcterms:W3CDTF">1601-01-01T00:00:00Z</dcterms:created>
  <dcterms:modified xsi:type="dcterms:W3CDTF">2013-09-30T04:57:20Z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