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0"/>
  </p:notesMasterIdLst>
  <p:handoutMasterIdLst>
    <p:handoutMasterId r:id="rId21"/>
  </p:handoutMasterIdLst>
  <p:sldIdLst>
    <p:sldId id="262" r:id="rId2"/>
    <p:sldId id="281" r:id="rId3"/>
    <p:sldId id="282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305" r:id="rId13"/>
    <p:sldId id="299" r:id="rId14"/>
    <p:sldId id="300" r:id="rId15"/>
    <p:sldId id="301" r:id="rId16"/>
    <p:sldId id="302" r:id="rId17"/>
    <p:sldId id="303" r:id="rId18"/>
    <p:sldId id="30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03EE36-9E6E-4915-96F7-E453CB4785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7542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38E167-BCF4-4F33-BF8E-5421ED10DC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3350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BE8969-BC3A-42FC-ACB6-32D75D719F7D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1ECAC2-647D-4A32-8562-D8B38F25EABA}" type="slidenum">
              <a:rPr lang="en-US"/>
              <a:pPr/>
              <a:t>10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E7F3CA-F451-4C10-B5FA-81129EFCA745}" type="slidenum">
              <a:rPr lang="en-US"/>
              <a:pPr/>
              <a:t>11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57E19-C94C-4280-8C03-8F7FEE445874}" type="slidenum">
              <a:rPr lang="en-US"/>
              <a:pPr/>
              <a:t>13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5DE084-D2A8-4B4C-B3A5-A8FB3DE2B19E}" type="slidenum">
              <a:rPr lang="en-US"/>
              <a:pPr/>
              <a:t>15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DB7EA1-212F-4C64-95FF-18AE6F8E59E2}" type="slidenum">
              <a:rPr lang="en-US"/>
              <a:pPr/>
              <a:t>16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ABCC1-3EF4-4CBC-A617-1D9E95752814}" type="slidenum">
              <a:rPr lang="en-US"/>
              <a:pPr/>
              <a:t>17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44C741-AD8E-4956-AFE7-DF5A94CDC734}" type="slidenum">
              <a:rPr lang="en-US"/>
              <a:pPr/>
              <a:t>2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CF4A50-217F-4F6B-8C8E-6054E02F5ECD}" type="slidenum">
              <a:rPr lang="en-US"/>
              <a:pPr/>
              <a:t>3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E2BBB3-489A-439D-A6C1-802EFA2F0C57}" type="slidenum">
              <a:rPr lang="en-US"/>
              <a:pPr/>
              <a:t>4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2CDD5E-321E-40FC-9A6E-D7A1BF46567B}" type="slidenum">
              <a:rPr lang="en-US"/>
              <a:pPr/>
              <a:t>5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B015DE-518E-4025-9332-FC46070EFAAB}" type="slidenum">
              <a:rPr lang="en-US"/>
              <a:pPr/>
              <a:t>6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46764B-9E3D-408C-AB6A-4EF3ECFFDA0D}" type="slidenum">
              <a:rPr lang="en-US"/>
              <a:pPr/>
              <a:t>7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246BC5-DC88-4055-9921-6DCE9C576F48}" type="slidenum">
              <a:rPr lang="en-US"/>
              <a:pPr/>
              <a:t>8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43DA99-2F21-45D9-A7F9-DF29614BD255}" type="slidenum">
              <a:rPr lang="en-US"/>
              <a:pPr/>
              <a:t>9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4AB3EFE7-5B4D-4111-8910-48378CBEA2D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E6D56-76F4-45C3-87C9-6B1EEE517B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1402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630AB-D16E-4FBB-B95E-1678BA4ACF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818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1CD9B-00D9-4393-83A2-4C7E3BDEA4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236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F8868-11BA-4680-A77A-4D9C726ED4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5894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9F2E0-684F-4F81-9A38-86ADD3B0D0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221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3850A-C766-435E-AFC3-A351B01606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8980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C852A-4717-4678-AE59-11D1D49F9E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812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C7C45-8261-449D-98CA-964EF39A2B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2461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B4487-E371-4A36-B012-3B2CC61C6B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951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4FF69-C222-4646-927A-1A60D914B9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1340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AC5339C4-F7F0-4D45-98D8-F523911D51D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5seconds.com/issue/031209.ht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xmlvalidation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.google.com/books?id=W2XrQRMIEd4C&amp;lpg=PP1&amp;pg=PP1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3schools.com/schema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/>
              <a:t>IDU0075 Sissejuhatus veebiteenustesse</a:t>
            </a:r>
            <a:r>
              <a:rPr lang="en-US" sz="320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  <a:p>
            <a:r>
              <a:rPr lang="et-EE"/>
              <a:t>Tarvo Treier</a:t>
            </a:r>
          </a:p>
          <a:p>
            <a:r>
              <a:rPr lang="et-EE"/>
              <a:t>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Näide </a:t>
            </a: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t-EE" sz="7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&lt;?xml version="1.0" ?&gt;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&lt;Employees xmlns="http://www.abccorp.com" xmlns:xsi="http://www.w3.org/2001/XMLSchema-instance" xsi:schemaLocation="http://www.abccorp.com/employee.xsd"&gt;  &lt;Employee&gt;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1800"/>
              <a:t>		</a:t>
            </a:r>
            <a:r>
              <a:rPr lang="en-US" sz="1800"/>
              <a:t>&lt;SSN&gt;737333333&lt;/SSN&gt;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1800"/>
              <a:t>		</a:t>
            </a:r>
            <a:r>
              <a:rPr lang="en-US" sz="1800"/>
              <a:t>&lt;Name&gt;ED HARRIS&lt;/Name&gt;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1800"/>
              <a:t>		</a:t>
            </a:r>
            <a:r>
              <a:rPr lang="en-US" sz="1800"/>
              <a:t>&lt;DateOfBirth&gt;1960-01-01&lt;/DateOfBirth&gt; </a:t>
            </a:r>
            <a:r>
              <a:rPr lang="et-EE" sz="1800"/>
              <a:t>	</a:t>
            </a:r>
            <a:r>
              <a:rPr lang="en-US" sz="1800"/>
              <a:t>&lt;EmployeeType&gt;FULLTIME&lt;/EmployeeType&gt; </a:t>
            </a:r>
            <a:r>
              <a:rPr lang="et-EE" sz="1800"/>
              <a:t>	</a:t>
            </a:r>
            <a:r>
              <a:rPr lang="en-US" sz="1800"/>
              <a:t>&lt;Salary&gt;4000&lt;/Salary&gt;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1800"/>
              <a:t>	</a:t>
            </a:r>
            <a:r>
              <a:rPr lang="en-US" sz="1800"/>
              <a:t>&lt;/Employee&gt;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&lt;/Employees&gt;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 </a:t>
            </a:r>
            <a:r>
              <a:rPr lang="et-EE" sz="700"/>
              <a:t>Allikas: </a:t>
            </a:r>
            <a:r>
              <a:rPr lang="en-US" sz="700">
                <a:hlinkClick r:id="rId3"/>
              </a:rPr>
              <a:t>http://www.15seconds.com/issue/031209.htm</a:t>
            </a:r>
            <a:endParaRPr lang="en-US" sz="700"/>
          </a:p>
        </p:txBody>
      </p:sp>
    </p:spTree>
    <p:extLst>
      <p:ext uri="{BB962C8B-B14F-4D97-AF65-F5344CB8AC3E}">
        <p14:creationId xmlns="" xmlns:p14="http://schemas.microsoft.com/office/powerpoint/2010/main" val="124441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Näide jätkub (</a:t>
            </a:r>
            <a:r>
              <a:rPr lang="en-US"/>
              <a:t>employee.xsd</a:t>
            </a:r>
            <a:r>
              <a:rPr lang="et-EE"/>
              <a:t>)</a:t>
            </a: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&lt;xsd:schema xmlns:xsd="http://www.w3.org/2001/XMLSchema"&gt; &lt;xsd:element name="Employee"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	</a:t>
            </a:r>
            <a:r>
              <a:rPr lang="en-US" sz="1600" b="1"/>
              <a:t>minOccurs="0" </a:t>
            </a:r>
            <a:r>
              <a:rPr lang="et-EE" sz="1600" b="1"/>
              <a:t>							</a:t>
            </a:r>
            <a:r>
              <a:rPr lang="en-US" sz="1600" b="1"/>
              <a:t>maxOccurs="unbounded"&gt;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</a:t>
            </a:r>
            <a:r>
              <a:rPr lang="en-US" sz="1600" b="1"/>
              <a:t>&lt;xsd:complexType&gt;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      </a:t>
            </a:r>
            <a:r>
              <a:rPr lang="en-US" sz="1600" b="1"/>
              <a:t>&lt;xsd:sequence&gt;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	</a:t>
            </a:r>
            <a:r>
              <a:rPr lang="en-US" sz="1600" b="1"/>
              <a:t>&lt;xsd:element name="SSN" type ="xsd:string"/&gt; </a:t>
            </a:r>
            <a:r>
              <a:rPr lang="et-EE" sz="1600" b="1"/>
              <a:t>			</a:t>
            </a:r>
            <a:r>
              <a:rPr lang="en-US" sz="1600" b="1"/>
              <a:t>&lt;xsd:element name="Name" type="xsd:string"/&gt; </a:t>
            </a:r>
            <a:r>
              <a:rPr lang="et-EE" sz="1600" b="1"/>
              <a:t>			</a:t>
            </a:r>
            <a:r>
              <a:rPr lang="en-US" sz="1600" b="1"/>
              <a:t>&lt;xsd:element name="DateOfBirth" type="xsd:date"/&gt;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	</a:t>
            </a:r>
            <a:r>
              <a:rPr lang="en-US" sz="1600" b="1"/>
              <a:t>&lt;xsd:element name="EmployeeType"type="xsd:string"/&gt;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	</a:t>
            </a:r>
            <a:r>
              <a:rPr lang="en-US" sz="1600" b="1"/>
              <a:t>&lt;xsd:element name="Salary" type="xsd:long"/&gt; </a:t>
            </a:r>
            <a:r>
              <a:rPr lang="et-EE" sz="1600" b="1"/>
              <a:t>	 	    </a:t>
            </a:r>
            <a:r>
              <a:rPr lang="en-US" sz="1600" b="1"/>
              <a:t>&lt;/xsd:sequence&gt;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</a:t>
            </a:r>
            <a:r>
              <a:rPr lang="en-US" sz="1600" b="1"/>
              <a:t>&lt;/xsd:complexType&gt;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</a:t>
            </a:r>
            <a:r>
              <a:rPr lang="en-US" sz="1600" b="1"/>
              <a:t>&lt;/xsd:element&gt;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&lt;/xsd:schema&gt;</a:t>
            </a:r>
            <a:r>
              <a:rPr lang="en-US" sz="160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94501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Valideerimine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Inimene.xml</a:t>
            </a:r>
            <a:endParaRPr lang="et-EE" dirty="0" smtClean="0"/>
          </a:p>
          <a:p>
            <a:r>
              <a:rPr lang="et-EE" dirty="0" err="1" smtClean="0"/>
              <a:t>Inimene.xsd</a:t>
            </a:r>
            <a:endParaRPr lang="et-EE" smtClean="0"/>
          </a:p>
          <a:p>
            <a:endParaRPr lang="et-EE" dirty="0" smtClean="0"/>
          </a:p>
          <a:p>
            <a:r>
              <a:rPr lang="et-EE" dirty="0" smtClean="0">
                <a:hlinkClick r:id="rId2"/>
              </a:rPr>
              <a:t>http://www.xmlvalidation.com/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259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XML Schema patterns</a:t>
            </a: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Hewitt, E., Java SOA Cookbook, O’Reilly Media, 2009</a:t>
            </a:r>
            <a:endParaRPr lang="et-EE" b="1"/>
          </a:p>
          <a:p>
            <a:r>
              <a:rPr lang="en-US" b="1">
                <a:hlinkClick r:id="rId3"/>
              </a:rPr>
              <a:t>http://books.google.com/books?id=W2XrQRMIEd4C&amp;lpg=PP1&amp;pg=PP1#v=onepage&amp;q&amp;f=false</a:t>
            </a:r>
            <a:r>
              <a:rPr lang="en-US"/>
              <a:t> </a:t>
            </a:r>
            <a:endParaRPr lang="en-US" b="1"/>
          </a:p>
          <a:p>
            <a:pPr lvl="1"/>
            <a:r>
              <a:rPr lang="et-EE"/>
              <a:t>Lk 41; p2.1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46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Järgnevad mustrid erinevad ühe asja poolest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Nende elemendid ja tüübid on kas </a:t>
            </a:r>
            <a:r>
              <a:rPr lang="et-EE" b="1" dirty="0" smtClean="0"/>
              <a:t>lokaalselt</a:t>
            </a:r>
            <a:r>
              <a:rPr lang="et-EE" dirty="0" smtClean="0"/>
              <a:t> või </a:t>
            </a:r>
            <a:r>
              <a:rPr lang="et-EE" b="1" dirty="0" smtClean="0"/>
              <a:t>globaalselt</a:t>
            </a:r>
            <a:r>
              <a:rPr lang="et-EE" dirty="0" smtClean="0"/>
              <a:t> defineeritud.</a:t>
            </a:r>
          </a:p>
          <a:p>
            <a:r>
              <a:rPr lang="et-EE" dirty="0" smtClean="0"/>
              <a:t>Globaalne element või tüüp on </a:t>
            </a:r>
            <a:r>
              <a:rPr lang="et-EE" i="1" dirty="0" err="1" smtClean="0"/>
              <a:t>schema</a:t>
            </a:r>
            <a:r>
              <a:rPr lang="et-EE" dirty="0" smtClean="0"/>
              <a:t> alamelement.</a:t>
            </a:r>
          </a:p>
          <a:p>
            <a:r>
              <a:rPr lang="et-EE" dirty="0" smtClean="0"/>
              <a:t>Lokaalne element või tüüp on defineeritud mõne teise elemendi või tüübi sees.</a:t>
            </a:r>
          </a:p>
          <a:p>
            <a:r>
              <a:rPr lang="et-EE" b="1" dirty="0" smtClean="0"/>
              <a:t>Lokaalseid elemente ei saa taaskasutada.</a:t>
            </a:r>
            <a:endParaRPr lang="et-EE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9909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280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Muster “Russian Doll”</a:t>
            </a: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Üks juurelement on globaalne</a:t>
            </a:r>
          </a:p>
          <a:p>
            <a:r>
              <a:rPr lang="et-EE"/>
              <a:t>Kõik tüübid on lokaalsed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888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300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Muster “Salami Slice”</a:t>
            </a:r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Kõik elemendid on globaalsed</a:t>
            </a:r>
          </a:p>
          <a:p>
            <a:r>
              <a:rPr lang="et-EE"/>
              <a:t>Kõik tüübid on lokaalsed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763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32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Muster “Venetian Blind”</a:t>
            </a: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Üks juurelement on globaalne</a:t>
            </a:r>
          </a:p>
          <a:p>
            <a:r>
              <a:rPr lang="et-EE"/>
              <a:t>Kõik tüübid on globaalsed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883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Kordamine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Mis on </a:t>
            </a:r>
            <a:r>
              <a:rPr lang="et-EE" smtClean="0"/>
              <a:t>peamine erinevus globaalsel </a:t>
            </a:r>
            <a:r>
              <a:rPr lang="et-EE" dirty="0" smtClean="0"/>
              <a:t>ja lokaalsel tüübil?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78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Täna kavas</a:t>
            </a: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Kordamine</a:t>
            </a:r>
          </a:p>
          <a:p>
            <a:r>
              <a:rPr lang="et-EE"/>
              <a:t>Veebiteenustega seotud standardid</a:t>
            </a:r>
          </a:p>
          <a:p>
            <a:r>
              <a:rPr lang="et-EE"/>
              <a:t>XML Schema Definition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98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Kordamine</a:t>
            </a: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Liides</a:t>
            </a:r>
            <a:endParaRPr lang="et-EE" dirty="0"/>
          </a:p>
          <a:p>
            <a:r>
              <a:rPr lang="et-EE" dirty="0"/>
              <a:t>API </a:t>
            </a:r>
          </a:p>
          <a:p>
            <a:r>
              <a:rPr lang="et-EE" dirty="0" smtClean="0"/>
              <a:t>WS</a:t>
            </a:r>
          </a:p>
          <a:p>
            <a:r>
              <a:rPr lang="et-EE" dirty="0" smtClean="0"/>
              <a:t>SOA</a:t>
            </a:r>
          </a:p>
          <a:p>
            <a:r>
              <a:rPr lang="et-EE" dirty="0" smtClean="0"/>
              <a:t>XML</a:t>
            </a:r>
            <a:endParaRPr lang="et-EE" dirty="0"/>
          </a:p>
          <a:p>
            <a:r>
              <a:rPr lang="et-EE" dirty="0" err="1"/>
              <a:t>XPath</a:t>
            </a:r>
            <a:endParaRPr lang="et-EE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83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Veebiteenustega seotud standardid</a:t>
            </a:r>
            <a:endParaRPr lang="en-US" sz="320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SOAP </a:t>
            </a:r>
          </a:p>
          <a:p>
            <a:r>
              <a:rPr lang="et-EE"/>
              <a:t>WSDL - SOA nurgakivi!</a:t>
            </a:r>
          </a:p>
          <a:p>
            <a:r>
              <a:rPr lang="et-EE"/>
              <a:t>XSD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16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Veebiteenustega seotud standardid</a:t>
            </a:r>
            <a:endParaRPr lang="en-US" sz="320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t-EE"/>
          </a:p>
        </p:txBody>
      </p:sp>
      <p:graphicFrame>
        <p:nvGraphicFramePr>
          <p:cNvPr id="111620" name="Object 23"/>
          <p:cNvGraphicFramePr>
            <a:graphicFrameLocks noChangeAspect="1"/>
          </p:cNvGraphicFramePr>
          <p:nvPr/>
        </p:nvGraphicFramePr>
        <p:xfrm>
          <a:off x="1576388" y="4795838"/>
          <a:ext cx="6951662" cy="1419225"/>
        </p:xfrm>
        <a:graphic>
          <a:graphicData uri="http://schemas.openxmlformats.org/presentationml/2006/ole">
            <p:oleObj spid="_x0000_s133122" name="Visio" r:id="rId4" imgW="6373178" imgH="1301115" progId="">
              <p:embed/>
            </p:oleObj>
          </a:graphicData>
        </a:graphic>
      </p:graphicFrame>
      <p:graphicFrame>
        <p:nvGraphicFramePr>
          <p:cNvPr id="111621" name="Object 24"/>
          <p:cNvGraphicFramePr>
            <a:graphicFrameLocks noChangeAspect="1"/>
          </p:cNvGraphicFramePr>
          <p:nvPr/>
        </p:nvGraphicFramePr>
        <p:xfrm>
          <a:off x="1989138" y="5080000"/>
          <a:ext cx="495300" cy="515938"/>
        </p:xfrm>
        <a:graphic>
          <a:graphicData uri="http://schemas.openxmlformats.org/presentationml/2006/ole">
            <p:oleObj spid="_x0000_s133123" name="Visio" r:id="rId5" imgW="494824" imgH="516255" progId="">
              <p:embed/>
            </p:oleObj>
          </a:graphicData>
        </a:graphic>
      </p:graphicFrame>
      <p:graphicFrame>
        <p:nvGraphicFramePr>
          <p:cNvPr id="111622" name="Object 25"/>
          <p:cNvGraphicFramePr>
            <a:graphicFrameLocks noChangeAspect="1"/>
          </p:cNvGraphicFramePr>
          <p:nvPr/>
        </p:nvGraphicFramePr>
        <p:xfrm>
          <a:off x="1901825" y="4621213"/>
          <a:ext cx="685800" cy="398462"/>
        </p:xfrm>
        <a:graphic>
          <a:graphicData uri="http://schemas.openxmlformats.org/presentationml/2006/ole">
            <p:oleObj spid="_x0000_s133124" name="Visio" r:id="rId6" imgW="685800" imgH="397764" progId="">
              <p:embed/>
            </p:oleObj>
          </a:graphicData>
        </a:graphic>
      </p:graphicFrame>
      <p:graphicFrame>
        <p:nvGraphicFramePr>
          <p:cNvPr id="111623" name="Object 26"/>
          <p:cNvGraphicFramePr>
            <a:graphicFrameLocks noChangeAspect="1"/>
          </p:cNvGraphicFramePr>
          <p:nvPr/>
        </p:nvGraphicFramePr>
        <p:xfrm>
          <a:off x="7367588" y="4592638"/>
          <a:ext cx="685800" cy="398462"/>
        </p:xfrm>
        <a:graphic>
          <a:graphicData uri="http://schemas.openxmlformats.org/presentationml/2006/ole">
            <p:oleObj spid="_x0000_s133125" name="Visio" r:id="rId7" imgW="685800" imgH="397764" progId="">
              <p:embed/>
            </p:oleObj>
          </a:graphicData>
        </a:graphic>
      </p:graphicFrame>
      <p:graphicFrame>
        <p:nvGraphicFramePr>
          <p:cNvPr id="111624" name="Object 27"/>
          <p:cNvGraphicFramePr>
            <a:graphicFrameLocks noChangeAspect="1"/>
          </p:cNvGraphicFramePr>
          <p:nvPr/>
        </p:nvGraphicFramePr>
        <p:xfrm>
          <a:off x="3135313" y="4778375"/>
          <a:ext cx="3925887" cy="255588"/>
        </p:xfrm>
        <a:graphic>
          <a:graphicData uri="http://schemas.openxmlformats.org/presentationml/2006/ole">
            <p:oleObj spid="_x0000_s133126" name="Visio" r:id="rId8" imgW="3925824" imgH="255422" progId="">
              <p:embed/>
            </p:oleObj>
          </a:graphicData>
        </a:graphic>
      </p:graphicFrame>
      <p:graphicFrame>
        <p:nvGraphicFramePr>
          <p:cNvPr id="111625" name="Object 28"/>
          <p:cNvGraphicFramePr>
            <a:graphicFrameLocks noChangeAspect="1"/>
          </p:cNvGraphicFramePr>
          <p:nvPr/>
        </p:nvGraphicFramePr>
        <p:xfrm>
          <a:off x="6410325" y="4833938"/>
          <a:ext cx="333375" cy="236537"/>
        </p:xfrm>
        <a:graphic>
          <a:graphicData uri="http://schemas.openxmlformats.org/presentationml/2006/ole">
            <p:oleObj spid="_x0000_s133127" name="Visio" r:id="rId9" imgW="333451" imgH="235915" progId="">
              <p:embed/>
            </p:oleObj>
          </a:graphicData>
        </a:graphic>
      </p:graphicFrame>
      <p:graphicFrame>
        <p:nvGraphicFramePr>
          <p:cNvPr id="111626" name="Object 29"/>
          <p:cNvGraphicFramePr>
            <a:graphicFrameLocks noChangeAspect="1"/>
          </p:cNvGraphicFramePr>
          <p:nvPr/>
        </p:nvGraphicFramePr>
        <p:xfrm>
          <a:off x="3167063" y="4427538"/>
          <a:ext cx="3925887" cy="255587"/>
        </p:xfrm>
        <a:graphic>
          <a:graphicData uri="http://schemas.openxmlformats.org/presentationml/2006/ole">
            <p:oleObj spid="_x0000_s133128" name="Visio" r:id="rId10" imgW="3925824" imgH="255422" progId="">
              <p:embed/>
            </p:oleObj>
          </a:graphicData>
        </a:graphic>
      </p:graphicFrame>
      <p:graphicFrame>
        <p:nvGraphicFramePr>
          <p:cNvPr id="111627" name="Object 30"/>
          <p:cNvGraphicFramePr>
            <a:graphicFrameLocks noChangeAspect="1"/>
          </p:cNvGraphicFramePr>
          <p:nvPr/>
        </p:nvGraphicFramePr>
        <p:xfrm>
          <a:off x="3270250" y="4208463"/>
          <a:ext cx="301625" cy="355600"/>
        </p:xfrm>
        <a:graphic>
          <a:graphicData uri="http://schemas.openxmlformats.org/presentationml/2006/ole">
            <p:oleObj spid="_x0000_s133129" name="Visio" r:id="rId11" imgW="301752" imgH="355702" progId="">
              <p:embed/>
            </p:oleObj>
          </a:graphicData>
        </a:graphic>
      </p:graphicFrame>
      <p:graphicFrame>
        <p:nvGraphicFramePr>
          <p:cNvPr id="111628" name="Object 31"/>
          <p:cNvGraphicFramePr>
            <a:graphicFrameLocks noChangeAspect="1"/>
          </p:cNvGraphicFramePr>
          <p:nvPr/>
        </p:nvGraphicFramePr>
        <p:xfrm>
          <a:off x="2317750" y="1884363"/>
          <a:ext cx="1657350" cy="2386012"/>
        </p:xfrm>
        <a:graphic>
          <a:graphicData uri="http://schemas.openxmlformats.org/presentationml/2006/ole">
            <p:oleObj spid="_x0000_s133130" name="Visio" r:id="rId12" imgW="1657807" imgH="2385670" progId="">
              <p:embed/>
            </p:oleObj>
          </a:graphicData>
        </a:graphic>
      </p:graphicFrame>
      <p:graphicFrame>
        <p:nvGraphicFramePr>
          <p:cNvPr id="111629" name="Object 32"/>
          <p:cNvGraphicFramePr>
            <a:graphicFrameLocks noChangeAspect="1"/>
          </p:cNvGraphicFramePr>
          <p:nvPr/>
        </p:nvGraphicFramePr>
        <p:xfrm>
          <a:off x="6248400" y="1752600"/>
          <a:ext cx="1724025" cy="2371725"/>
        </p:xfrm>
        <a:graphic>
          <a:graphicData uri="http://schemas.openxmlformats.org/presentationml/2006/ole">
            <p:oleObj spid="_x0000_s133131" name="Visio" r:id="rId13" imgW="1723644" imgH="2371649" progId="">
              <p:embed/>
            </p:oleObj>
          </a:graphicData>
        </a:graphic>
      </p:graphicFrame>
      <p:graphicFrame>
        <p:nvGraphicFramePr>
          <p:cNvPr id="111630" name="Object 33"/>
          <p:cNvGraphicFramePr>
            <a:graphicFrameLocks noChangeAspect="1"/>
          </p:cNvGraphicFramePr>
          <p:nvPr/>
        </p:nvGraphicFramePr>
        <p:xfrm>
          <a:off x="6858000" y="152400"/>
          <a:ext cx="1400175" cy="1216025"/>
        </p:xfrm>
        <a:graphic>
          <a:graphicData uri="http://schemas.openxmlformats.org/presentationml/2006/ole">
            <p:oleObj spid="_x0000_s133132" name="Visio" r:id="rId14" imgW="1399642" imgH="1215542" progId="">
              <p:embed/>
            </p:oleObj>
          </a:graphicData>
        </a:graphic>
      </p:graphicFrame>
      <p:sp>
        <p:nvSpPr>
          <p:cNvPr id="111631" name="Line 34"/>
          <p:cNvSpPr>
            <a:spLocks noChangeShapeType="1"/>
          </p:cNvSpPr>
          <p:nvPr/>
        </p:nvSpPr>
        <p:spPr bwMode="auto">
          <a:xfrm>
            <a:off x="6196013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11632" name="Line 35"/>
          <p:cNvSpPr>
            <a:spLocks noChangeShapeType="1"/>
          </p:cNvSpPr>
          <p:nvPr/>
        </p:nvSpPr>
        <p:spPr bwMode="auto">
          <a:xfrm flipH="1">
            <a:off x="3940175" y="2603500"/>
            <a:ext cx="2392363" cy="107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11633" name="Line 36"/>
          <p:cNvSpPr>
            <a:spLocks noChangeShapeType="1"/>
          </p:cNvSpPr>
          <p:nvPr/>
        </p:nvSpPr>
        <p:spPr bwMode="auto">
          <a:xfrm flipH="1">
            <a:off x="7048500" y="3962400"/>
            <a:ext cx="114300" cy="896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11634" name="Line 37"/>
          <p:cNvSpPr>
            <a:spLocks noChangeShapeType="1"/>
          </p:cNvSpPr>
          <p:nvPr/>
        </p:nvSpPr>
        <p:spPr bwMode="auto">
          <a:xfrm flipH="1">
            <a:off x="7010400" y="1371600"/>
            <a:ext cx="1074738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15966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36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800"/>
              <a:t>XSD - </a:t>
            </a:r>
            <a:r>
              <a:rPr lang="en-US" sz="4200"/>
              <a:t>XML Schema Definition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/>
              <a:t>XSD kirjeldab XML dokumendi struktuuri</a:t>
            </a:r>
          </a:p>
          <a:p>
            <a:pPr lvl="1"/>
            <a:r>
              <a:rPr lang="et-EE" sz="2000"/>
              <a:t>Elemendid (Elements)</a:t>
            </a:r>
          </a:p>
          <a:p>
            <a:pPr lvl="1"/>
            <a:r>
              <a:rPr lang="et-EE" sz="2000"/>
              <a:t>Atribuudid (Attributes)</a:t>
            </a:r>
          </a:p>
          <a:p>
            <a:pPr lvl="1"/>
            <a:r>
              <a:rPr lang="et-EE" sz="2000"/>
              <a:t>Nende tüübid </a:t>
            </a:r>
          </a:p>
          <a:p>
            <a:pPr lvl="2"/>
            <a:r>
              <a:rPr lang="et-EE" sz="1800"/>
              <a:t>Tavatüübid (Simple types) </a:t>
            </a:r>
          </a:p>
          <a:p>
            <a:pPr lvl="2"/>
            <a:r>
              <a:rPr lang="et-EE" sz="1800"/>
              <a:t>Komplekstüübid (Complex types)</a:t>
            </a:r>
          </a:p>
          <a:p>
            <a:pPr lvl="2"/>
            <a:r>
              <a:rPr lang="et-EE" sz="1800"/>
              <a:t>Piirangud (Restrictions)</a:t>
            </a:r>
          </a:p>
          <a:p>
            <a:pPr lvl="1"/>
            <a:endParaRPr lang="et-EE" sz="2000"/>
          </a:p>
          <a:p>
            <a:r>
              <a:rPr lang="et-EE" sz="2400" b="1"/>
              <a:t>XSD õppetund w3Schools lehel</a:t>
            </a:r>
          </a:p>
          <a:p>
            <a:pPr lvl="1"/>
            <a:r>
              <a:rPr lang="en-US" sz="2000" b="1">
                <a:hlinkClick r:id="rId3"/>
              </a:rPr>
              <a:t>http://w3schools.com/schema/</a:t>
            </a:r>
            <a:endParaRPr lang="et-EE" sz="2000" b="1"/>
          </a:p>
          <a:p>
            <a:endParaRPr lang="en-US" sz="2400"/>
          </a:p>
        </p:txBody>
      </p:sp>
    </p:spTree>
    <p:extLst>
      <p:ext uri="{BB962C8B-B14F-4D97-AF65-F5344CB8AC3E}">
        <p14:creationId xmlns="" xmlns:p14="http://schemas.microsoft.com/office/powerpoint/2010/main" val="227309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57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XSD võrdlused andmebaasi tabelite ja java klassidega</a:t>
            </a:r>
            <a:endParaRPr lang="en-US" sz="3200"/>
          </a:p>
        </p:txBody>
      </p:sp>
      <p:sp>
        <p:nvSpPr>
          <p:cNvPr id="115715" name="Rectangle 4"/>
          <p:cNvSpPr>
            <a:spLocks noChangeArrowheads="1"/>
          </p:cNvSpPr>
          <p:nvPr/>
        </p:nvSpPr>
        <p:spPr bwMode="auto">
          <a:xfrm>
            <a:off x="762000" y="2286000"/>
            <a:ext cx="3352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XSD – Document structure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Table structure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Class definition</a:t>
            </a:r>
            <a:endParaRPr lang="en-US" sz="2400"/>
          </a:p>
        </p:txBody>
      </p:sp>
      <p:sp>
        <p:nvSpPr>
          <p:cNvPr id="115716" name="Rectangle 5"/>
          <p:cNvSpPr>
            <a:spLocks noChangeArrowheads="1"/>
          </p:cNvSpPr>
          <p:nvPr/>
        </p:nvSpPr>
        <p:spPr bwMode="auto">
          <a:xfrm>
            <a:off x="4191000" y="2362200"/>
            <a:ext cx="403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XML – Document instance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Record in a Table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Object instance</a:t>
            </a:r>
            <a:endParaRPr lang="en-US" sz="2400"/>
          </a:p>
        </p:txBody>
      </p:sp>
    </p:spTree>
    <p:extLst>
      <p:ext uri="{BB962C8B-B14F-4D97-AF65-F5344CB8AC3E}">
        <p14:creationId xmlns="" xmlns:p14="http://schemas.microsoft.com/office/powerpoint/2010/main" val="279168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77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XSD määrab..</a:t>
            </a: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/>
              <a:t>Millised elemendid ja atribuudid tohivad olla dokumendis</a:t>
            </a:r>
          </a:p>
          <a:p>
            <a:pPr>
              <a:lnSpc>
                <a:spcPct val="90000"/>
              </a:lnSpc>
            </a:pPr>
            <a:r>
              <a:rPr lang="et-EE" sz="2400"/>
              <a:t>Millised elemendid on alamelemendid</a:t>
            </a:r>
          </a:p>
          <a:p>
            <a:pPr>
              <a:lnSpc>
                <a:spcPct val="90000"/>
              </a:lnSpc>
            </a:pPr>
            <a:r>
              <a:rPr lang="et-EE" sz="2400"/>
              <a:t>Alamelementide järjestuse ja arvu</a:t>
            </a:r>
          </a:p>
          <a:p>
            <a:pPr>
              <a:lnSpc>
                <a:spcPct val="90000"/>
              </a:lnSpc>
            </a:pPr>
            <a:r>
              <a:rPr lang="et-EE" sz="2400"/>
              <a:t>Kas element on tühi või sisaldab teksti</a:t>
            </a:r>
          </a:p>
          <a:p>
            <a:pPr>
              <a:lnSpc>
                <a:spcPct val="90000"/>
              </a:lnSpc>
            </a:pPr>
            <a:r>
              <a:rPr lang="et-EE" sz="2400"/>
              <a:t>Andmetüübid elementide ja atribuutide jaoks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t-EE" sz="2400"/>
              <a:t>Vaikimisi ja fikseeritud väärtused elementidele ja atribuutidele</a:t>
            </a:r>
          </a:p>
          <a:p>
            <a:pPr>
              <a:lnSpc>
                <a:spcPct val="90000"/>
              </a:lnSpc>
            </a:pPr>
            <a:r>
              <a:rPr lang="et-EE" sz="2400"/>
              <a:t>Piirangud</a:t>
            </a: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  <p:extLst>
      <p:ext uri="{BB962C8B-B14F-4D97-AF65-F5344CB8AC3E}">
        <p14:creationId xmlns="" xmlns:p14="http://schemas.microsoft.com/office/powerpoint/2010/main" val="208743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NB! Nimeruumid</a:t>
            </a: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sz="2400"/>
              <a:t>Nimeruum (namespace) on lihtsalt loogiline (elementide ja tüüpide) nimede grupeering</a:t>
            </a:r>
          </a:p>
          <a:p>
            <a:r>
              <a:rPr lang="et-EE" sz="2400"/>
              <a:t>Nimeruumis peavad nimed olema unikaalsed</a:t>
            </a:r>
          </a:p>
          <a:p>
            <a:r>
              <a:rPr lang="et-EE" sz="2400"/>
              <a:t>Ühes XSD failis defineeritakse üks nimeruum</a:t>
            </a:r>
            <a:endParaRPr lang="en-US" sz="2400"/>
          </a:p>
        </p:txBody>
      </p:sp>
      <p:sp>
        <p:nvSpPr>
          <p:cNvPr id="119812" name="Oval 5"/>
          <p:cNvSpPr>
            <a:spLocks noChangeArrowheads="1"/>
          </p:cNvSpPr>
          <p:nvPr/>
        </p:nvSpPr>
        <p:spPr bwMode="auto">
          <a:xfrm>
            <a:off x="990600" y="4038600"/>
            <a:ext cx="3168650" cy="23764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t-EE" u="sng"/>
              <a:t>Arst:</a:t>
            </a:r>
          </a:p>
          <a:p>
            <a:pPr algn="ctr"/>
            <a:r>
              <a:rPr lang="et-EE"/>
              <a:t>Kand</a:t>
            </a:r>
          </a:p>
          <a:p>
            <a:pPr algn="ctr"/>
            <a:r>
              <a:rPr lang="et-EE"/>
              <a:t>Põlv</a:t>
            </a:r>
          </a:p>
          <a:p>
            <a:pPr algn="ctr"/>
            <a:r>
              <a:rPr lang="et-EE"/>
              <a:t>Klapp</a:t>
            </a:r>
          </a:p>
          <a:p>
            <a:pPr algn="ctr"/>
            <a:r>
              <a:rPr lang="et-EE"/>
              <a:t>Pump</a:t>
            </a:r>
            <a:endParaRPr lang="en-US"/>
          </a:p>
        </p:txBody>
      </p:sp>
      <p:sp>
        <p:nvSpPr>
          <p:cNvPr id="119813" name="Oval 6"/>
          <p:cNvSpPr>
            <a:spLocks noChangeArrowheads="1"/>
          </p:cNvSpPr>
          <p:nvPr/>
        </p:nvSpPr>
        <p:spPr bwMode="auto">
          <a:xfrm>
            <a:off x="4419600" y="4038600"/>
            <a:ext cx="3384550" cy="2232025"/>
          </a:xfrm>
          <a:prstGeom prst="ellipse">
            <a:avLst/>
          </a:prstGeom>
          <a:solidFill>
            <a:schemeClr val="hlink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t-EE" u="sng">
                <a:solidFill>
                  <a:srgbClr val="FF0000"/>
                </a:solidFill>
              </a:rPr>
              <a:t>Torumees:</a:t>
            </a:r>
          </a:p>
          <a:p>
            <a:pPr algn="ctr"/>
            <a:r>
              <a:rPr lang="et-EE">
                <a:solidFill>
                  <a:srgbClr val="FF0000"/>
                </a:solidFill>
              </a:rPr>
              <a:t>Põlv</a:t>
            </a:r>
          </a:p>
          <a:p>
            <a:pPr algn="ctr"/>
            <a:r>
              <a:rPr lang="et-EE">
                <a:solidFill>
                  <a:srgbClr val="FF0000"/>
                </a:solidFill>
              </a:rPr>
              <a:t>Klapp</a:t>
            </a:r>
          </a:p>
          <a:p>
            <a:pPr algn="ctr"/>
            <a:r>
              <a:rPr lang="et-EE">
                <a:solidFill>
                  <a:srgbClr val="FF0000"/>
                </a:solidFill>
              </a:rPr>
              <a:t>Pump</a:t>
            </a:r>
          </a:p>
          <a:p>
            <a:pPr algn="ctr"/>
            <a:r>
              <a:rPr lang="et-EE">
                <a:solidFill>
                  <a:srgbClr val="FF0000"/>
                </a:solidFill>
              </a:rPr>
              <a:t>Toru</a:t>
            </a:r>
          </a:p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138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1622</TotalTime>
  <Words>418</Words>
  <Application>Microsoft Office PowerPoint</Application>
  <PresentationFormat>On-screen Show (4:3)</PresentationFormat>
  <Paragraphs>138</Paragraphs>
  <Slides>18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Capsules</vt:lpstr>
      <vt:lpstr>Visio</vt:lpstr>
      <vt:lpstr>IDU0075 Sissejuhatus veebiteenustesse </vt:lpstr>
      <vt:lpstr>Täna kavas</vt:lpstr>
      <vt:lpstr>Kordamine</vt:lpstr>
      <vt:lpstr>Veebiteenustega seotud standardid</vt:lpstr>
      <vt:lpstr>Veebiteenustega seotud standardid</vt:lpstr>
      <vt:lpstr>XSD - XML Schema Definition</vt:lpstr>
      <vt:lpstr>XSD võrdlused andmebaasi tabelite ja java klassidega</vt:lpstr>
      <vt:lpstr>XSD määrab..</vt:lpstr>
      <vt:lpstr>NB! Nimeruumid</vt:lpstr>
      <vt:lpstr>Näide </vt:lpstr>
      <vt:lpstr>Näide jätkub (employee.xsd)</vt:lpstr>
      <vt:lpstr>Valideerimine</vt:lpstr>
      <vt:lpstr>XML Schema patterns</vt:lpstr>
      <vt:lpstr>Järgnevad mustrid erinevad ühe asja poolest</vt:lpstr>
      <vt:lpstr>Muster “Russian Doll”</vt:lpstr>
      <vt:lpstr>Muster “Salami Slice”</vt:lpstr>
      <vt:lpstr>Muster “Venetian Blind”</vt:lpstr>
      <vt:lpstr>Kordamine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Tarvo Treier</dc:creator>
  <cp:lastModifiedBy>Department of Informatics</cp:lastModifiedBy>
  <cp:revision>93</cp:revision>
  <cp:lastPrinted>1601-01-01T00:00:00Z</cp:lastPrinted>
  <dcterms:created xsi:type="dcterms:W3CDTF">1601-01-01T00:00:00Z</dcterms:created>
  <dcterms:modified xsi:type="dcterms:W3CDTF">2013-09-16T03:38:26Z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