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748CA-DAB5-48E7-8B75-D4624CC7A0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5F4279-0EC8-421B-BA4E-936ADB8A8D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EA2D8-74E9-4722-A7B5-87A34012A551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7A76F3-DE1E-4072-8CD8-7918D1B0E704}" type="slidenum">
              <a:rPr lang="en-US"/>
              <a:pPr/>
              <a:t>10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7713D-27A3-46E3-99CB-001BD96CD129}" type="slidenum">
              <a:rPr lang="en-US"/>
              <a:pPr/>
              <a:t>11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26BD99-6371-402E-8D45-940E2F1AAEE5}" type="slidenum">
              <a:rPr lang="en-US"/>
              <a:pPr/>
              <a:t>2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7568EC-441A-430F-B00A-FE65B5C2F32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61958-F0E8-4D3C-999A-1D1640C1D9AA}" type="slidenum">
              <a:rPr lang="en-US"/>
              <a:pPr/>
              <a:t>3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9E0EC-F42F-49AF-A4AE-B8098ABDFB0E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0101D-4CB7-48CA-9653-8892D505AD14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ACB94-6F33-432C-9EBB-BA241C28A2BC}" type="slidenum">
              <a:rPr lang="en-US"/>
              <a:pPr/>
              <a:t>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10BA-FCC6-484A-801D-8821D7162DD0}" type="slidenum">
              <a:rPr lang="en-US"/>
              <a:pPr/>
              <a:t>7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9A4EBA-59B3-407B-BE77-5D0D480974B7}" type="slidenum">
              <a:rPr lang="en-US"/>
              <a:pPr/>
              <a:t>8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3DF74-3757-4337-86E0-358D8F339F68}" type="slidenum">
              <a:rPr lang="en-US"/>
              <a:pPr/>
              <a:t>9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1F3E133-5987-4684-940D-70F3AB4D24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125DD-5F3D-4C9F-94BD-4359312B7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69631-80DD-40BD-8306-F05C948EC1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91880-0CA6-4E3A-B6A1-F20C8D0F9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E6E46-BB5B-4916-9025-593F6C95A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FA542-1CCB-4539-92D4-D461F092B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E081A-97A2-49F5-B968-70A7F6CDF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58D3F-BED8-49E7-B8EA-10C364F1D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50BEF-1B03-4682-9859-6434219C4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AE037-E8D4-47AA-83B6-B10CBFE3E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4CDA-4198-4475-B97C-2A830D287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2655E5C1-663C-4AC0-99B7-3DB68EFE1E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mlper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e/e6/XSLT_en.sv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xs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3.org/TR/xslt" TargetMode="External"/><Relationship Id="rId4" Type="http://schemas.openxmlformats.org/officeDocument/2006/relationships/hyperlink" Target="http://www.zvon.org/xxl/XSLTreference/Output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von.org/xxl/XSLTutorial/Output/example1_ch1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XSLT protsessorid</a:t>
            </a:r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XSLT protsessorid võivad olla kliendi- või serveripoolsed. </a:t>
            </a:r>
          </a:p>
          <a:p>
            <a:pPr>
              <a:buFont typeface="Wingdings" pitchFamily="2" charset="2"/>
              <a:buNone/>
            </a:pPr>
            <a:endParaRPr lang="et-EE"/>
          </a:p>
          <a:p>
            <a:r>
              <a:rPr lang="et-EE"/>
              <a:t>Mitmetesse JAVA ja .NET-i jt raamistikesse on XSLT protsessorid juba sisse ehitatud. </a:t>
            </a:r>
          </a:p>
          <a:p>
            <a:endParaRPr lang="et-EE"/>
          </a:p>
          <a:p>
            <a:pPr lvl="1">
              <a:buFontTx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6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Online vahend katsetamiseks</a:t>
            </a:r>
            <a:endParaRPr 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http://www.xmlper.com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3200" b="0"/>
              <a:t>E</a:t>
            </a:r>
            <a:r>
              <a:rPr lang="en-US" sz="3200"/>
              <a:t>xtensible</a:t>
            </a:r>
            <a:r>
              <a:rPr lang="en-US" sz="3200" b="0"/>
              <a:t> S</a:t>
            </a:r>
            <a:r>
              <a:rPr lang="en-US" sz="3200"/>
              <a:t>tylesheet</a:t>
            </a:r>
            <a:r>
              <a:rPr lang="en-US" sz="3200" b="0"/>
              <a:t> L</a:t>
            </a:r>
            <a:r>
              <a:rPr lang="en-US" sz="3200"/>
              <a:t>anguage</a:t>
            </a:r>
            <a:r>
              <a:rPr lang="en-US" sz="3200" b="0"/>
              <a:t> T</a:t>
            </a:r>
            <a:r>
              <a:rPr lang="en-US" sz="3200"/>
              <a:t>ransformations (</a:t>
            </a:r>
            <a:r>
              <a:rPr lang="en-US" sz="3200" b="0"/>
              <a:t>XSLT</a:t>
            </a:r>
            <a:r>
              <a:rPr lang="en-US" sz="3200"/>
              <a:t>) </a:t>
            </a:r>
            <a:endParaRPr lang="en-US" sz="280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XSLT on XML-põhine keel XML dokumentide mingisse teise formaati teisendamiseks.</a:t>
            </a:r>
          </a:p>
          <a:p>
            <a:pPr>
              <a:buFont typeface="Wingdings" pitchFamily="2" charset="2"/>
              <a:buNone/>
            </a:pPr>
            <a:endParaRPr lang="et-EE" sz="2400"/>
          </a:p>
          <a:p>
            <a:r>
              <a:rPr lang="et-EE" sz="2400"/>
              <a:t>XSLT kirjeldab reeglid, millega lähtepuu (source tree) transformeeritakse tulemuspuuks (result tree).</a:t>
            </a:r>
          </a:p>
          <a:p>
            <a:endParaRPr lang="et-EE" sz="2400"/>
          </a:p>
          <a:p>
            <a:r>
              <a:rPr lang="et-EE" sz="2400"/>
              <a:t>Lähtepuust päritakse andmeid kasutades XPATH-i.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5526088"/>
            <a:ext cx="7693025" cy="560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/>
              <a:t>Allikas: </a:t>
            </a:r>
            <a:r>
              <a:rPr lang="en-US" sz="1600">
                <a:hlinkClick r:id="rId3"/>
              </a:rPr>
              <a:t>http://upload.wikimedia.org/wikipedia/commons/e/e6/XSLT_en.svg</a:t>
            </a:r>
            <a:endParaRPr lang="et-EE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/>
          </a:p>
        </p:txBody>
      </p:sp>
      <p:pic>
        <p:nvPicPr>
          <p:cNvPr id="197635" name="Picture 5" descr="http://upload.wikimedia.org/wikipedia/commons/thumb/e/e6/XSLT_en.svg/180px-XSLT_en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1773238"/>
            <a:ext cx="17145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63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4800"/>
            <a:ext cx="2613025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Kasulikke viiteid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3200" b="1"/>
              <a:t>XSLT õppetund w3Schools lehel</a:t>
            </a:r>
          </a:p>
          <a:p>
            <a:pPr lvl="1"/>
            <a:r>
              <a:rPr lang="et-EE" b="1">
                <a:hlinkClick r:id="rId3"/>
              </a:rPr>
              <a:t>http://w3schools.com/xsl/</a:t>
            </a:r>
            <a:endParaRPr lang="et-EE" b="1"/>
          </a:p>
          <a:p>
            <a:r>
              <a:rPr lang="et-EE" b="1"/>
              <a:t>XSLT Reference</a:t>
            </a:r>
          </a:p>
          <a:p>
            <a:pPr lvl="1"/>
            <a:r>
              <a:rPr lang="en-US" b="1">
                <a:hlinkClick r:id="rId4"/>
              </a:rPr>
              <a:t>http://www.zvon.org/xxl/XSLTreference/Output/index.html</a:t>
            </a:r>
            <a:endParaRPr lang="et-EE" b="1"/>
          </a:p>
          <a:p>
            <a:r>
              <a:rPr lang="en-US" b="1"/>
              <a:t>W3C Recommendation</a:t>
            </a:r>
            <a:endParaRPr lang="et-EE" b="1"/>
          </a:p>
          <a:p>
            <a:pPr lvl="1"/>
            <a:r>
              <a:rPr lang="en-US" b="1">
                <a:hlinkClick r:id="rId5"/>
              </a:rPr>
              <a:t>http://www.w3.org/TR/xslt</a:t>
            </a:r>
            <a:endParaRPr lang="et-EE" b="1"/>
          </a:p>
          <a:p>
            <a:pPr lvl="1">
              <a:buFontTx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XSLT Näide 1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3200" b="1" dirty="0">
                <a:hlinkClick r:id="rId3"/>
              </a:rPr>
              <a:t>http://www.zvon.org/xxl/XSLTutorial/Output/example1_ch1.html</a:t>
            </a:r>
            <a:endParaRPr lang="et-EE" sz="3200" b="1" dirty="0"/>
          </a:p>
          <a:p>
            <a:pPr>
              <a:buFont typeface="Wingdings" pitchFamily="2" charset="2"/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Milleks kasutatakse?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Andmete konverteerimiseks erinevate XML Schema-de vahel (meie kasutame samuti).</a:t>
            </a:r>
          </a:p>
          <a:p>
            <a:r>
              <a:rPr lang="et-EE"/>
              <a:t>XML andmete HTML-ks või XHTML-ks konverteerimiseks (näide 1).</a:t>
            </a:r>
          </a:p>
          <a:p>
            <a:r>
              <a:rPr lang="et-EE"/>
              <a:t>XML andmete tavaliseks tekstiks või PDF-ks või mõneks muuks dokumendiks konverteerimiseks.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Tunninäide: Lähte XML</a:t>
            </a:r>
            <a:endParaRPr lang="en-US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&lt;?xml version="1.0" encoding="UTF-8"?&gt;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&lt;raamatupood&gt;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&lt;raamat&gt;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&lt;pealkiri&gt;Everyday Italian&lt;/pealkiri&gt;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&lt;autorid&gt;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&lt;autor&gt;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	Giada De Laurentiis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	&lt;/autor&gt;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&lt;/autorid&gt;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	&lt;hind&gt;30.00&lt;/hind&gt;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&lt;/raamat&gt;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&lt;/raamatupood&gt;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/>
              <a:t>Tunninäide: Oodatav tulemus XML</a:t>
            </a:r>
            <a:endParaRPr lang="en-US" sz="320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&lt;?xml version="1.0" encoding="UTF-8"?&gt;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&lt;bookstore xmlns="http://www.</a:t>
            </a:r>
            <a:r>
              <a:rPr lang="et-EE" sz="2000"/>
              <a:t>ttu</a:t>
            </a:r>
            <a:r>
              <a:rPr lang="en-US" sz="2000"/>
              <a:t>.</a:t>
            </a:r>
            <a:r>
              <a:rPr lang="et-EE" sz="2000"/>
              <a:t>ee</a:t>
            </a:r>
            <a:r>
              <a:rPr lang="en-US" sz="2000"/>
              <a:t>/</a:t>
            </a:r>
            <a:r>
              <a:rPr lang="et-EE" sz="2000"/>
              <a:t>bookstore</a:t>
            </a:r>
            <a:r>
              <a:rPr lang="en-US" sz="2000"/>
              <a:t>" xmlns:xs="http://www.w3.org/2001/XMLSchema" xmlns:xsi="http://www.w3.org/2001/XMLSchema-instance"&gt;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&lt;book&gt;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&lt;title&gt;Everyday Italian&lt;/title&gt;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&lt;author&gt;Giada De Laurentiis&lt;/author&gt;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&lt;price&gt;30.00&lt;/price&gt;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&lt;/book&gt;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&lt;/bookstore&gt;</a:t>
            </a:r>
            <a:endParaRPr lang="et-E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924800" cy="838200"/>
          </a:xfrm>
        </p:spPr>
        <p:txBody>
          <a:bodyPr anchor="ctr"/>
          <a:lstStyle/>
          <a:p>
            <a:r>
              <a:rPr lang="et-EE" sz="3200"/>
              <a:t>Tunninäide: vajalikud teisendused</a:t>
            </a:r>
            <a:endParaRPr lang="en-US" sz="320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2558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&lt;?xml version="1.0" encoding="UTF-8"?&gt;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&lt;xsl:stylesheet version="2.0" xmlns=" http://www.</a:t>
            </a:r>
            <a:r>
              <a:rPr lang="et-EE" sz="1400"/>
              <a:t>ttu</a:t>
            </a:r>
            <a:r>
              <a:rPr lang="en-US" sz="1400"/>
              <a:t>.</a:t>
            </a:r>
            <a:r>
              <a:rPr lang="et-EE" sz="1400"/>
              <a:t>ee</a:t>
            </a:r>
            <a:r>
              <a:rPr lang="en-US" sz="1400"/>
              <a:t>/</a:t>
            </a:r>
            <a:r>
              <a:rPr lang="et-EE" sz="1400"/>
              <a:t>bookstore</a:t>
            </a:r>
            <a:r>
              <a:rPr lang="en-US" sz="1400"/>
              <a:t> " </a:t>
            </a:r>
            <a:endParaRPr lang="et-EE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400"/>
              <a:t>	</a:t>
            </a:r>
            <a:r>
              <a:rPr lang="en-US" sz="1400"/>
              <a:t>xmlns:xsl</a:t>
            </a:r>
            <a:r>
              <a:rPr lang="et-EE" sz="1400"/>
              <a:t>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400"/>
              <a:t>	...</a:t>
            </a:r>
            <a:endParaRPr lang="en-US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&lt;xsl:output method="xml" version="1.0" encoding="UTF-8" indent="yes"/&gt;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&lt;xsl:template match="/"&gt;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    </a:t>
            </a:r>
            <a:r>
              <a:rPr lang="en-US" sz="1400"/>
              <a:t>&lt;bookstore&gt;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&lt;book&gt;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select="raamatupood/raamat/pealkiri"/&gt;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&lt;/title&gt;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&lt;author&gt;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select="raamatupood/raamat/autorid/autor"/&gt;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	        </a:t>
            </a:r>
            <a:r>
              <a:rPr lang="en-US" sz="1400"/>
              <a:t>&lt;/author&gt;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&lt;price&gt;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	&lt;xsl:value-of select="raamatupood/raamat/hind"/&gt;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</a:t>
            </a:r>
            <a:r>
              <a:rPr lang="et-EE" sz="1400"/>
              <a:t>        </a:t>
            </a:r>
            <a:r>
              <a:rPr lang="en-US" sz="1400"/>
              <a:t>&lt;/price&gt;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	&lt;/book&gt;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</a:t>
            </a:r>
            <a:r>
              <a:rPr lang="et-EE" sz="1400"/>
              <a:t>    </a:t>
            </a:r>
            <a:r>
              <a:rPr lang="en-US" sz="1400"/>
              <a:t>&lt;/bookstore&gt;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	&lt;/xsl:template&gt;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/>
              <a:t>&lt;/xsl:stylesheet&gt;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273</Words>
  <Application>Microsoft Office PowerPoint</Application>
  <PresentationFormat>On-screen Show (4:3)</PresentationFormat>
  <Paragraphs>97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Capsules</vt:lpstr>
      <vt:lpstr>IDU0075 Sissejuhatus veebiteenustesse </vt:lpstr>
      <vt:lpstr>Extensible Stylesheet Language Transformations (XSLT) </vt:lpstr>
      <vt:lpstr>Slide 3</vt:lpstr>
      <vt:lpstr>Kasulikke viiteid</vt:lpstr>
      <vt:lpstr>XSLT Näide 1</vt:lpstr>
      <vt:lpstr>Milleks kasutatakse?</vt:lpstr>
      <vt:lpstr>Tunninäide: Lähte XML</vt:lpstr>
      <vt:lpstr>Tunninäide: Oodatav tulemus XML</vt:lpstr>
      <vt:lpstr>Tunninäide: vajalikud teisendused</vt:lpstr>
      <vt:lpstr>XSLT protsessorid</vt:lpstr>
      <vt:lpstr>Online vahend katsetamiseks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158</cp:revision>
  <cp:lastPrinted>1601-01-01T00:00:00Z</cp:lastPrinted>
  <dcterms:created xsi:type="dcterms:W3CDTF">1601-01-01T00:00:00Z</dcterms:created>
  <dcterms:modified xsi:type="dcterms:W3CDTF">2013-09-16T03:46:10Z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