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5"/>
  </p:notesMasterIdLst>
  <p:handoutMasterIdLst>
    <p:handoutMasterId r:id="rId26"/>
  </p:handoutMasterIdLst>
  <p:sldIdLst>
    <p:sldId id="262" r:id="rId2"/>
    <p:sldId id="281" r:id="rId3"/>
    <p:sldId id="282" r:id="rId4"/>
    <p:sldId id="274" r:id="rId5"/>
    <p:sldId id="275" r:id="rId6"/>
    <p:sldId id="294" r:id="rId7"/>
    <p:sldId id="291" r:id="rId8"/>
    <p:sldId id="279" r:id="rId9"/>
    <p:sldId id="280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2" r:id="rId19"/>
    <p:sldId id="295" r:id="rId20"/>
    <p:sldId id="296" r:id="rId21"/>
    <p:sldId id="293" r:id="rId22"/>
    <p:sldId id="297" r:id="rId23"/>
    <p:sldId id="29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2A7B2C-FD2D-4BE5-BF85-2E865A0861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83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F5D5DD-DF0E-4EAB-889C-4C22A3E36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76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B8E3DE-1E38-4C26-B9ED-2E8BFA4010E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00241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424DA-B5C1-4811-9168-74D0731EC48E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03261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496EE-C504-4F3F-8379-C201FFC48D36}" type="slidenum">
              <a:rPr lang="en-US"/>
              <a:pPr/>
              <a:t>12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44753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A41B-F86A-4287-98C3-6D33B8B91CB6}" type="slidenum">
              <a:rPr lang="en-US"/>
              <a:pPr/>
              <a:t>13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7837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04667-6EB4-4A94-9F10-B81A07EFC147}" type="slidenum">
              <a:rPr lang="en-US"/>
              <a:pPr/>
              <a:t>14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55625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D9CFF-ABAB-4892-B245-95E85FE64F1B}" type="slidenum">
              <a:rPr lang="en-US"/>
              <a:pPr/>
              <a:t>15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83122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BB98D-6321-4A10-A3BF-F8C71BFC7AD3}" type="slidenum">
              <a:rPr lang="en-US"/>
              <a:pPr/>
              <a:t>16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045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C34DC-AC8C-4806-9371-BFF4CDB53D87}" type="slidenum">
              <a:rPr lang="en-US"/>
              <a:pPr/>
              <a:t>17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337655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EF15-D6DC-4FF5-A8C3-3325D3E078B6}" type="slidenum">
              <a:rPr lang="en-US"/>
              <a:pPr/>
              <a:t>18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022157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45E44D-04FC-4763-9E36-F3270DD18F8D}" type="slidenum">
              <a:rPr lang="en-US"/>
              <a:pPr/>
              <a:t>21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30316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1CCCC0-B225-4138-9B1F-DF0892292FB1}" type="slidenum">
              <a:rPr lang="en-US"/>
              <a:pPr/>
              <a:t>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61845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95248-9293-4BE6-BBFE-C991E04271B7}" type="slidenum">
              <a:rPr lang="en-US"/>
              <a:pPr/>
              <a:t>3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09374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257DE-8A4F-483C-BCFB-2791FF21B8D7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92976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A6F896-BABC-4C3F-896A-3C1CFB706B2D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2776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EC2A23-F2EC-4C52-B283-E7641457EDD2}" type="slidenum">
              <a:rPr lang="en-US"/>
              <a:pPr/>
              <a:t>7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78268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A79D2-2EB2-4712-BD7B-2CB9801F76FF}" type="slidenum">
              <a:rPr lang="en-US"/>
              <a:pPr/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5998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DC8CC-A314-47F2-ABBB-3AE0D1BEA6BE}" type="slidenum">
              <a:rPr lang="en-US"/>
              <a:pPr/>
              <a:t>9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50986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30977A-1DA0-4AAD-9F3B-E6031BA7D591}" type="slidenum">
              <a:rPr lang="en-US"/>
              <a:pPr/>
              <a:t>10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21762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7CC4A38C-983D-43C9-BF49-53E761FDA0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7043F-B288-4B54-B66D-231F73CDE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739A8-B4AB-4D8B-9193-A54C677C4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B4924-8AD4-4E44-9807-C5A497E06F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ABB53-0125-4B07-A306-77CE1E06C2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EAB58-9A60-4530-A9D3-E3A9446B1D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DC55A-254B-4BD6-A170-455B43478F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486E3-96BD-4587-97AE-DE87455D2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F4E22-FD7E-44D3-99D5-4D8D5D6DF0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C2155-490D-404F-93BB-3DBA2C089A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96BB6-2AA9-4DDD-A54F-8F20DC3120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78C2A28-A6EC-4615-AF2C-DB20B33035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Query/books.xml" TargetMode="External"/><Relationship Id="rId2" Type="http://schemas.openxmlformats.org/officeDocument/2006/relationships/hyperlink" Target="http://www.w3schools.com/xml/cd_catalog.x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namespaces.as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turelab.ch/xmlkurs/xpath.en.html" TargetMode="External"/><Relationship Id="rId2" Type="http://schemas.openxmlformats.org/officeDocument/2006/relationships/hyperlink" Target="http://www.bit-101.com/xpath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xml/cd_catalog.xml" TargetMode="External"/><Relationship Id="rId4" Type="http://schemas.openxmlformats.org/officeDocument/2006/relationships/hyperlink" Target="http://www.xmlme.com/XpathTool.asp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Service-oriented architecture (SOA)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Arhitektuur, mis kasutab </a:t>
            </a:r>
          </a:p>
          <a:p>
            <a:pPr lvl="1"/>
            <a:r>
              <a:rPr lang="et-EE" sz="2800"/>
              <a:t>teenuseid organisatsiooni integrastiooni ehitusklotsidena</a:t>
            </a:r>
          </a:p>
          <a:p>
            <a:pPr lvl="1"/>
            <a:r>
              <a:rPr lang="et-EE" sz="2800"/>
              <a:t>komponentide taaskasutust läbi nõrga seotuse.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3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On arhitektuur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Mingi hulga teenuste tegemine ei anna meile SOA-d. </a:t>
            </a:r>
          </a:p>
          <a:p>
            <a:r>
              <a:rPr lang="et-EE"/>
              <a:t>Arhitektuur peab andma meile juhised teenuste loomiseks.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6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Ehitatakse teenustest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Nagu objekt-orienteeritud maailmas on objekt/klass nii on SOA-s teenus peamine komponent.</a:t>
            </a:r>
          </a:p>
          <a:p>
            <a:r>
              <a:rPr lang="et-EE"/>
              <a:t>Ilma teenusteta pole meil millestki ehitada, midagi jälgida (</a:t>
            </a:r>
            <a:r>
              <a:rPr lang="et-EE" i="1"/>
              <a:t>monitor</a:t>
            </a:r>
            <a:r>
              <a:rPr lang="et-EE"/>
              <a:t>) ega käivitada.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integratsioon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SOA esindab ühte võimalust süsteemide integratsiooniks. </a:t>
            </a:r>
          </a:p>
          <a:p>
            <a:r>
              <a:rPr lang="et-EE" sz="2400" dirty="0"/>
              <a:t>Erinevate süsteemide kokkuühendamise võib lahendada mõne P2P lahendusega palju kiiremini. </a:t>
            </a:r>
          </a:p>
          <a:p>
            <a:r>
              <a:rPr lang="et-EE" sz="2400" dirty="0"/>
              <a:t>Samas võib minna alternatiivide puhul ka palju rohkem aega, kuna süsteemid räägivad erinevat keelt (sõnumite formaat).</a:t>
            </a:r>
          </a:p>
          <a:p>
            <a:r>
              <a:rPr lang="et-EE" sz="2400" dirty="0"/>
              <a:t>SOA kasutab sõnumivahetuses XML-i.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nõrk seotus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SOA-s püütakse teha nõrgalt seotud komponente, ehk teenuseid, mis ei tea midagi klientidest, kes neid kasutama hakkavad.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taaskasutus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Pole alati hädavajalik.</a:t>
            </a:r>
          </a:p>
          <a:p>
            <a:r>
              <a:rPr lang="et-EE" dirty="0"/>
              <a:t>Samas, kui ühegi komponendi taaskasutus võimalust pole ega näe ka tulemas, siis on tõenäoliselt tegu üle mõeldud lahendusega ja kindlasti mitte SOA-ga.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 müügijutt..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Kattes oma süsteemi selgroo (</a:t>
            </a:r>
            <a:r>
              <a:rPr lang="et-EE" dirty="0" err="1"/>
              <a:t>mission</a:t>
            </a:r>
            <a:r>
              <a:rPr lang="et-EE" dirty="0"/>
              <a:t> </a:t>
            </a:r>
            <a:r>
              <a:rPr lang="et-EE" dirty="0" err="1"/>
              <a:t>critical</a:t>
            </a:r>
            <a:r>
              <a:rPr lang="et-EE" dirty="0"/>
              <a:t>) veebiteenustega, mis opereerivad SOA raamistikul, saad sa kergesti</a:t>
            </a:r>
          </a:p>
          <a:p>
            <a:pPr lvl="1"/>
            <a:r>
              <a:rPr lang="et-EE" sz="2800" dirty="0"/>
              <a:t>laiendatava,</a:t>
            </a:r>
          </a:p>
          <a:p>
            <a:pPr lvl="1"/>
            <a:r>
              <a:rPr lang="et-EE" sz="2800" dirty="0"/>
              <a:t>taaskasutatava ja</a:t>
            </a:r>
          </a:p>
          <a:p>
            <a:pPr lvl="1"/>
            <a:r>
              <a:rPr lang="et-EE" sz="2800" dirty="0"/>
              <a:t>asendatava lahenduse.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..jätkub</a:t>
            </a: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SOA annab meile raamistiku, kus mitmed mittefunktsionaalsed nõuded on juba täidetud. </a:t>
            </a:r>
          </a:p>
          <a:p>
            <a:pPr lvl="1"/>
            <a:r>
              <a:rPr lang="et-EE" dirty="0"/>
              <a:t>Näiteks </a:t>
            </a:r>
            <a:r>
              <a:rPr lang="et-EE" dirty="0" smtClean="0"/>
              <a:t>turvalisus </a:t>
            </a:r>
            <a:endParaRPr lang="et-EE" dirty="0"/>
          </a:p>
          <a:p>
            <a:pPr lvl="1"/>
            <a:r>
              <a:rPr lang="et-EE" dirty="0"/>
              <a:t>Arendajad keskenduda äriprobleemidele.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XML (</a:t>
            </a:r>
            <a:r>
              <a:rPr lang="en-US" sz="4000" dirty="0" err="1" smtClean="0"/>
              <a:t>eXtended</a:t>
            </a:r>
            <a:r>
              <a:rPr lang="en-US" sz="4000" dirty="0" smtClean="0"/>
              <a:t> Markup Language</a:t>
            </a:r>
            <a:r>
              <a:rPr lang="et-EE" sz="4000" dirty="0" smtClean="0"/>
              <a:t>)</a:t>
            </a:r>
            <a:endParaRPr lang="en-US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hlinkClick r:id="rId2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hlinkClick r:id="rId3"/>
              </a:rPr>
              <a:t>http://www.w3schools.com/XQuery/books.xml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Täna kavas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 smtClean="0"/>
              <a:t>Mõisted</a:t>
            </a:r>
            <a:r>
              <a:rPr lang="et-EE" sz="2400" dirty="0"/>
              <a:t>: </a:t>
            </a:r>
            <a:r>
              <a:rPr lang="et-EE" sz="2400" dirty="0" smtClean="0"/>
              <a:t>liides, API, WS, </a:t>
            </a:r>
            <a:r>
              <a:rPr lang="et-EE" sz="2400" dirty="0"/>
              <a:t>SOA, XML, </a:t>
            </a:r>
            <a:r>
              <a:rPr lang="et-EE" sz="2400" dirty="0" err="1"/>
              <a:t>XPath</a:t>
            </a:r>
            <a:endParaRPr lang="et-EE" sz="2400" dirty="0"/>
          </a:p>
          <a:p>
            <a:r>
              <a:rPr lang="et-EE" sz="2400" smtClean="0"/>
              <a:t>Kordamine</a:t>
            </a:r>
            <a:endParaRPr lang="et-EE" sz="2400" dirty="0"/>
          </a:p>
          <a:p>
            <a:r>
              <a:rPr lang="et-EE" sz="2400" dirty="0"/>
              <a:t>Veebiteenuste eelised ja puudused</a:t>
            </a:r>
          </a:p>
          <a:p>
            <a:r>
              <a:rPr lang="et-EE" sz="2400" dirty="0"/>
              <a:t>SOA</a:t>
            </a:r>
          </a:p>
          <a:p>
            <a:r>
              <a:rPr lang="et-EE" sz="2400" dirty="0"/>
              <a:t>XML</a:t>
            </a:r>
          </a:p>
          <a:p>
            <a:r>
              <a:rPr lang="et-EE" sz="2400" dirty="0" err="1"/>
              <a:t>XPath</a:t>
            </a:r>
            <a:r>
              <a:rPr lang="et-EE" sz="2400" dirty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XML namespaces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&lt;root </a:t>
            </a:r>
            <a:r>
              <a:rPr lang="en-US" sz="1800" dirty="0" err="1" smtClean="0"/>
              <a:t>xmlns:h</a:t>
            </a:r>
            <a:r>
              <a:rPr lang="en-US" sz="1800" dirty="0" smtClean="0"/>
              <a:t>="http://www.w3.org/TR/html4/" </a:t>
            </a:r>
            <a:r>
              <a:rPr lang="en-US" sz="1800" dirty="0" err="1" smtClean="0"/>
              <a:t>xmlns:f</a:t>
            </a:r>
            <a:r>
              <a:rPr lang="en-US" sz="1800" dirty="0" smtClean="0"/>
              <a:t>="http://www.w3schools.com/furniture"&gt;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&gt;Apples&lt;/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&gt;Bananas&lt;/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&gt;African Coffee Table&lt;/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&gt;80&lt;/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&gt;120&lt;/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&lt;/root&gt;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</a:pPr>
            <a:endParaRPr lang="et-EE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www.w3schools.com/xml/xml_namespaces.asp</a:t>
            </a:r>
            <a:endParaRPr lang="et-EE" sz="20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1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XPath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b="1" dirty="0" smtClean="0"/>
              <a:t>XPATH on päringukeel XML dokumentidest informatsiooni otsimisest nagu SQL on päringukeel andmebaasi tabelitest otsimiseks.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XPATH’i näited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smtClean="0"/>
              <a:t>Online vahendeid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smtClean="0">
                <a:hlinkClick r:id="rId2"/>
              </a:rPr>
              <a:t>http://www.bit-101.com/xpath/</a:t>
            </a:r>
            <a:r>
              <a:rPr lang="et-EE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smtClean="0">
                <a:hlinkClick r:id="rId3"/>
              </a:rPr>
              <a:t>http://www.futurelab.ch/xmlkurs/xpath.en.html</a:t>
            </a:r>
            <a:endParaRPr lang="et-EE" sz="200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smtClean="0">
                <a:hlinkClick r:id="rId4"/>
              </a:rPr>
              <a:t>http://www.xmlme.com/XpathTool.aspx</a:t>
            </a:r>
            <a:endParaRPr lang="et-EE" sz="2000" smtClean="0"/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Näite XML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smtClean="0">
                <a:hlinkClick r:id="rId5"/>
              </a:rPr>
              <a:t>http://www.w3schools.com/xml/cd_catalog.xml</a:t>
            </a:r>
            <a:endParaRPr lang="et-EE" sz="2000" smtClean="0"/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Pärime välja kõik title’d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smtClean="0"/>
              <a:t>/CATALOG/CD/TITLE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smtClean="0"/>
              <a:t>//TITLE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Pärime välja kõik cd’d, mille hind on suurem kui 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/CATALOG/CD[PRICE&gt;10] </a:t>
            </a:r>
            <a:endParaRPr lang="et-EE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Mõned mõisted ja lühendid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Liides (</a:t>
            </a:r>
            <a:r>
              <a:rPr lang="et-EE" dirty="0" err="1"/>
              <a:t>interface</a:t>
            </a:r>
            <a:r>
              <a:rPr lang="et-EE" dirty="0"/>
              <a:t>)</a:t>
            </a:r>
          </a:p>
          <a:p>
            <a:r>
              <a:rPr lang="et-EE" dirty="0"/>
              <a:t>API (</a:t>
            </a:r>
            <a:r>
              <a:rPr lang="en-US" dirty="0"/>
              <a:t>application programming interface</a:t>
            </a:r>
            <a:r>
              <a:rPr lang="et-EE" dirty="0"/>
              <a:t>)</a:t>
            </a:r>
          </a:p>
          <a:p>
            <a:r>
              <a:rPr lang="et-EE" dirty="0"/>
              <a:t>WS (</a:t>
            </a:r>
            <a:r>
              <a:rPr lang="et-EE" dirty="0" err="1"/>
              <a:t>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)</a:t>
            </a:r>
          </a:p>
          <a:p>
            <a:r>
              <a:rPr lang="et-EE" dirty="0"/>
              <a:t>SOA (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oriented</a:t>
            </a:r>
            <a:r>
              <a:rPr lang="et-EE" dirty="0"/>
              <a:t> </a:t>
            </a:r>
            <a:r>
              <a:rPr lang="et-EE" dirty="0" err="1"/>
              <a:t>architecture</a:t>
            </a:r>
            <a:r>
              <a:rPr lang="et-EE" dirty="0"/>
              <a:t>)</a:t>
            </a:r>
          </a:p>
          <a:p>
            <a:r>
              <a:rPr lang="et-EE" dirty="0"/>
              <a:t>XML (e</a:t>
            </a:r>
            <a:r>
              <a:rPr lang="en-US" dirty="0" err="1"/>
              <a:t>xtensible</a:t>
            </a:r>
            <a:r>
              <a:rPr lang="en-US" dirty="0"/>
              <a:t> </a:t>
            </a:r>
            <a:r>
              <a:rPr lang="et-EE" dirty="0"/>
              <a:t>m</a:t>
            </a:r>
            <a:r>
              <a:rPr lang="en-US" dirty="0" err="1"/>
              <a:t>arkup</a:t>
            </a:r>
            <a:r>
              <a:rPr lang="en-US" dirty="0"/>
              <a:t> </a:t>
            </a:r>
            <a:r>
              <a:rPr lang="et-EE" dirty="0"/>
              <a:t>l</a:t>
            </a:r>
            <a:r>
              <a:rPr lang="en-US" dirty="0" err="1"/>
              <a:t>anguage</a:t>
            </a:r>
            <a:r>
              <a:rPr lang="et-EE" dirty="0"/>
              <a:t>)</a:t>
            </a:r>
          </a:p>
          <a:p>
            <a:r>
              <a:rPr lang="et-EE" dirty="0" err="1"/>
              <a:t>XPath</a:t>
            </a:r>
            <a:r>
              <a:rPr lang="et-EE" dirty="0"/>
              <a:t> (XML </a:t>
            </a:r>
            <a:r>
              <a:rPr lang="et-EE" dirty="0" err="1"/>
              <a:t>path</a:t>
            </a:r>
            <a:r>
              <a:rPr lang="et-EE" dirty="0"/>
              <a:t> </a:t>
            </a:r>
            <a:r>
              <a:rPr lang="et-EE" dirty="0" err="1"/>
              <a:t>language</a:t>
            </a:r>
            <a:r>
              <a:rPr lang="et-EE" dirty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Kordamine: 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Veebiteenust kutsutakse välja mingis kindlas formaadis sõnumiga (nt. SOAP) ja vastus saadakse samuti selles formaadis.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eeliseid annavad veebiteenused?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Pilt veebiteenuste abil integreerimisest</a:t>
            </a:r>
            <a:endParaRPr lang="en-US" sz="320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Erinevad platvormid ja programmeerimiskeeled</a:t>
            </a:r>
          </a:p>
          <a:p>
            <a:r>
              <a:rPr lang="et-EE"/>
              <a:t>Erinevad kasutajaliidesed ühel kesksüsteemil</a:t>
            </a:r>
          </a:p>
          <a:p>
            <a:r>
              <a:rPr lang="et-EE"/>
              <a:t>Erinevad organisatsioonid</a:t>
            </a:r>
          </a:p>
          <a:p>
            <a:r>
              <a:rPr lang="et-EE"/>
              <a:t>Varjatud realisatsioon</a:t>
            </a:r>
          </a:p>
          <a:p>
            <a:r>
              <a:rPr lang="et-EE"/>
              <a:t>Kliendi ja teenusepakkuja sõltumatu arendus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Veebiteenuste eelised..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Erinevate platvormide rakenduste koostöö võimaldamine</a:t>
            </a:r>
          </a:p>
          <a:p>
            <a:r>
              <a:rPr lang="et-EE" sz="2400" dirty="0"/>
              <a:t>Teksti põhised ja avatud standardid on arendajale arusaadavad</a:t>
            </a:r>
          </a:p>
          <a:p>
            <a:r>
              <a:rPr lang="et-EE" sz="2400" dirty="0"/>
              <a:t>Annavad võimaluse erinevate ettevõtete erinevas kohas asuvaid rakendusi ja teenuseid integreerida üheks uueks teenuseks</a:t>
            </a:r>
          </a:p>
          <a:p>
            <a:r>
              <a:rPr lang="et-EE" sz="2400" dirty="0"/>
              <a:t>Veebiteenuste taaskasutamise võimalus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... ja puudused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Suurem keerukus</a:t>
            </a:r>
          </a:p>
          <a:p>
            <a:r>
              <a:rPr lang="et-EE"/>
              <a:t>Väiksem jõudlus</a:t>
            </a:r>
          </a:p>
          <a:p>
            <a:r>
              <a:rPr lang="et-EE"/>
              <a:t>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1920</TotalTime>
  <Words>577</Words>
  <Application>Microsoft Office PowerPoint</Application>
  <PresentationFormat>On-screen Show (4:3)</PresentationFormat>
  <Paragraphs>144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Wingdings</vt:lpstr>
      <vt:lpstr>Capsules</vt:lpstr>
      <vt:lpstr>IDU0075 Sissejuhatus veebiteenustesse </vt:lpstr>
      <vt:lpstr>Täna kavas</vt:lpstr>
      <vt:lpstr>Mõned mõisted ja lühendid</vt:lpstr>
      <vt:lpstr>Kordamine: Mis on veebiteenus?</vt:lpstr>
      <vt:lpstr>Veebiteenus</vt:lpstr>
      <vt:lpstr>Mis eeliseid annavad veebiteenused?</vt:lpstr>
      <vt:lpstr>Pilt veebiteenuste abil integreerimisest</vt:lpstr>
      <vt:lpstr>Veebiteenuste eelised..</vt:lpstr>
      <vt:lpstr>... ja puudused</vt:lpstr>
      <vt:lpstr>Service-oriented architecture (SOA) </vt:lpstr>
      <vt:lpstr>SOA: On arhitektuur</vt:lpstr>
      <vt:lpstr>SOA: Ehitatakse teenustest</vt:lpstr>
      <vt:lpstr>SOA: integratsioon</vt:lpstr>
      <vt:lpstr>SOA: nõrk seotus</vt:lpstr>
      <vt:lpstr>SOA: taaskasutus</vt:lpstr>
      <vt:lpstr>SOA müügijutt..</vt:lpstr>
      <vt:lpstr>..jätkub</vt:lpstr>
      <vt:lpstr>XML</vt:lpstr>
      <vt:lpstr>XML (eXtended Markup Language)</vt:lpstr>
      <vt:lpstr>XML namespaces</vt:lpstr>
      <vt:lpstr>XPath</vt:lpstr>
      <vt:lpstr>XPATH</vt:lpstr>
      <vt:lpstr>XPATH’i näited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119</cp:revision>
  <cp:lastPrinted>1601-01-01T00:00:00Z</cp:lastPrinted>
  <dcterms:created xsi:type="dcterms:W3CDTF">1601-01-01T00:00:00Z</dcterms:created>
  <dcterms:modified xsi:type="dcterms:W3CDTF">2013-09-10T14:29:02Z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