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9"/>
  </p:notesMasterIdLst>
  <p:handoutMasterIdLst>
    <p:handoutMasterId r:id="rId30"/>
  </p:handoutMasterIdLst>
  <p:sldIdLst>
    <p:sldId id="262" r:id="rId2"/>
    <p:sldId id="257" r:id="rId3"/>
    <p:sldId id="259" r:id="rId4"/>
    <p:sldId id="258" r:id="rId5"/>
    <p:sldId id="281" r:id="rId6"/>
    <p:sldId id="279" r:id="rId7"/>
    <p:sldId id="271" r:id="rId8"/>
    <p:sldId id="263" r:id="rId9"/>
    <p:sldId id="264" r:id="rId10"/>
    <p:sldId id="278" r:id="rId11"/>
    <p:sldId id="280" r:id="rId12"/>
    <p:sldId id="265" r:id="rId13"/>
    <p:sldId id="266" r:id="rId14"/>
    <p:sldId id="267" r:id="rId15"/>
    <p:sldId id="268" r:id="rId16"/>
    <p:sldId id="270" r:id="rId17"/>
    <p:sldId id="260" r:id="rId18"/>
    <p:sldId id="286" r:id="rId19"/>
    <p:sldId id="273" r:id="rId20"/>
    <p:sldId id="285" r:id="rId21"/>
    <p:sldId id="274" r:id="rId22"/>
    <p:sldId id="275" r:id="rId23"/>
    <p:sldId id="283" r:id="rId24"/>
    <p:sldId id="277" r:id="rId25"/>
    <p:sldId id="276" r:id="rId26"/>
    <p:sldId id="282" r:id="rId27"/>
    <p:sldId id="28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C125C-A62A-49B3-958D-7A48724B58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1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8D8F18-FF8C-4E84-921E-A125B9B72A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72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E4CDB-8F03-4205-B7ED-6EEE8C4D5EC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6807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F9B77-A119-488A-B965-C9DD45C71EC4}" type="slidenum">
              <a:rPr lang="en-US"/>
              <a:pPr/>
              <a:t>10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0687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88A38-FF2B-4EE7-BAEE-2687FE2D14F1}" type="slidenum">
              <a:rPr lang="en-US"/>
              <a:pPr/>
              <a:t>11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68439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3EB8D-94C2-4E6C-8A25-56894F180720}" type="slidenum">
              <a:rPr lang="en-US"/>
              <a:pPr/>
              <a:t>12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6937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8C60F-CB1F-4020-947A-8EC9EBB796B9}" type="slidenum">
              <a:rPr lang="en-US"/>
              <a:pPr/>
              <a:t>13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3247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15ED6-91CD-4F08-AA83-DED0DF9473B1}" type="slidenum">
              <a:rPr lang="en-US"/>
              <a:pPr/>
              <a:t>14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5812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BB0F7-D48F-4B70-BE7A-0C9A59F2ACB7}" type="slidenum">
              <a:rPr lang="en-US"/>
              <a:pPr/>
              <a:t>15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0327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BCD9B-8EB5-4873-AFD7-942D60128636}" type="slidenum">
              <a:rPr lang="en-US"/>
              <a:pPr/>
              <a:t>16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4247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A623-1667-4F7F-864E-0C555779DAFA}" type="slidenum">
              <a:rPr lang="en-US"/>
              <a:pPr/>
              <a:t>17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65373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19476-2BA9-4348-B2EF-2BB67C0371FB}" type="slidenum">
              <a:rPr lang="en-US"/>
              <a:pPr/>
              <a:t>19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870305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497BD-9534-4985-A20F-6EFEC57EC6B3}" type="slidenum">
              <a:rPr lang="en-US"/>
              <a:pPr/>
              <a:t>21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6240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6719C-5A62-4A70-BDA2-2A96F5DF3DEB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85819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22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00627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2108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3009E-F0DC-4EAC-8CBD-AE529968208A}" type="slidenum">
              <a:rPr lang="en-US"/>
              <a:pPr/>
              <a:t>24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68323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95314-DA00-4267-A91B-BDE303AF7B6D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125698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F553D0-01AA-4F9A-BB8D-AE84C0EFF410}" type="slidenum">
              <a:rPr lang="en-US"/>
              <a:pPr/>
              <a:t>26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32287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50529-A93F-42FC-BE4E-35F9E9BE8B34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1042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E4864-EE64-4060-B21D-D2CABE8D9B3F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7166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A1B69-4E54-46F3-8A02-A6F0615976BF}" type="slidenum">
              <a:rPr lang="en-US"/>
              <a:pPr/>
              <a:t>5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4943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2A394-4C02-4DA0-807B-C7A8C8DE2AEB}" type="slidenum">
              <a:rPr lang="en-US"/>
              <a:pPr/>
              <a:t>6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66987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F12A2-9720-498C-87E1-EAE4073FC2DF}" type="slidenum">
              <a:rPr lang="en-US"/>
              <a:pPr/>
              <a:t>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2341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805FB-C117-49C5-B0EF-8EB99355091D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6287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1EA26-AC2B-41A6-898A-A640BAD145A8}" type="slidenum">
              <a:rPr lang="en-US"/>
              <a:pPr/>
              <a:t>9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266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51B391A-FE0C-442E-988E-D994EE77CA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D84E1-5765-43C8-825A-3B42AFC86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8C08E-4F95-4072-AD90-C9C97D1B7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031A9B1-24E2-4867-ADFF-FB00F6C23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50250-3F8C-4EC2-A3CA-788DD0BD7F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CC10B-3923-4382-B78C-7F2FBAF52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4A943-3C00-4DD1-AB4B-374D5E7B2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04D33-FB3B-4AB4-82AE-CCF1580BD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8A2A2-36AB-4A89-AB91-9741FC1CBA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5713C-3384-4A1A-91BB-54115E7FE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7F4B8-0203-4378-A322-9E245DEA9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E8D0-3395-410C-AFC4-F99FF9394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AC3EB89-D485-43AE-917B-E166F37B3D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is.ttu.ee/ois2/docs/HKRIT.104246/idu0075_hindamiskriteeriumid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lambda.ee/wiki/Veebiteenuste_v%C3%B5lu_ja_val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-glos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webservices/tempconvert.asmx?WSD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3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ooks.google.com/books?id=W2XrQRMIEd4C&amp;lpg=PP1&amp;pg=PP1" TargetMode="External"/><Relationship Id="rId4" Type="http://schemas.openxmlformats.org/officeDocument/2006/relationships/hyperlink" Target="http://www.tud.ttu.ee/im/Tarvo.Treier/idu0075/2012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märksõnu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XML</a:t>
            </a:r>
          </a:p>
          <a:p>
            <a:r>
              <a:rPr lang="et-EE" sz="2400" dirty="0"/>
              <a:t>XSD</a:t>
            </a:r>
          </a:p>
          <a:p>
            <a:r>
              <a:rPr lang="et-EE" sz="2400" dirty="0"/>
              <a:t>WSDL</a:t>
            </a:r>
          </a:p>
          <a:p>
            <a:r>
              <a:rPr lang="et-EE" sz="2400" dirty="0" err="1"/>
              <a:t>XPath</a:t>
            </a:r>
            <a:endParaRPr lang="et-EE" sz="2400" dirty="0"/>
          </a:p>
          <a:p>
            <a:r>
              <a:rPr lang="et-EE" sz="2400" dirty="0"/>
              <a:t>XSLT</a:t>
            </a:r>
          </a:p>
          <a:p>
            <a:r>
              <a:rPr lang="et-EE" sz="2400" dirty="0"/>
              <a:t>REST</a:t>
            </a:r>
          </a:p>
          <a:p>
            <a:r>
              <a:rPr lang="et-EE" sz="2400" dirty="0"/>
              <a:t>WADL</a:t>
            </a:r>
          </a:p>
          <a:p>
            <a:r>
              <a:rPr lang="et-EE" sz="2400" dirty="0"/>
              <a:t>API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näiteid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mtClean="0"/>
              <a:t>Krediidiinfo päringud</a:t>
            </a:r>
            <a:endParaRPr lang="et-EE" dirty="0"/>
          </a:p>
          <a:p>
            <a:r>
              <a:rPr lang="et-EE" dirty="0" err="1"/>
              <a:t>Mobiil-id</a:t>
            </a:r>
            <a:endParaRPr lang="et-EE" dirty="0"/>
          </a:p>
          <a:p>
            <a:r>
              <a:rPr lang="et-EE" dirty="0"/>
              <a:t>X-tee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Hindamine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Kontrolltöö (60% hindest) </a:t>
            </a:r>
          </a:p>
          <a:p>
            <a:endParaRPr lang="et-EE" dirty="0"/>
          </a:p>
          <a:p>
            <a:r>
              <a:rPr lang="et-EE" dirty="0"/>
              <a:t>Projekt (40% hindest)</a:t>
            </a:r>
          </a:p>
          <a:p>
            <a:endParaRPr lang="et-EE" dirty="0"/>
          </a:p>
          <a:p>
            <a:r>
              <a:rPr lang="et-EE" dirty="0"/>
              <a:t>Boonuspunktid (kuni 15% hindest</a:t>
            </a:r>
            <a:r>
              <a:rPr lang="et-EE" dirty="0" smtClean="0"/>
              <a:t>)</a:t>
            </a:r>
          </a:p>
          <a:p>
            <a:endParaRPr lang="et-EE" dirty="0" smtClean="0"/>
          </a:p>
          <a:p>
            <a:r>
              <a:rPr lang="et-EE" sz="1800" dirty="0" smtClean="0"/>
              <a:t>Allikas</a:t>
            </a:r>
            <a:r>
              <a:rPr lang="et-EE" sz="1800" smtClean="0"/>
              <a:t>: </a:t>
            </a:r>
            <a:r>
              <a:rPr lang="et-EE" sz="1800" smtClean="0">
                <a:hlinkClick r:id="rId3"/>
              </a:rPr>
              <a:t>ÕIS-s idu0075_hindamiskriteeriumid.pdf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Kontrolltöö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Toimub 9-nda nädala harjutustunnis.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Nii teoreetilised kui praktilised ülesanded seni loengutes ja praktikumides käsitletud teemadel.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Valikvastustega test + praktiline ülesanne.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eest peab saama vähemalt 31 punkti 60-st.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peab olema sooritatud enne eksamisessiooni.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Pärast 9-ndat nädalat tehtud kontrolltöö tulemusest võetakse 5 punkti maha.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Projekt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Koosneb veebiteenuste projekteerimisest, realiseerimisest, kasutamisest ja testimisest.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eest peab saama vähemalt 21 punkti  40-st.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 peab olema esitatud 15-nda nädala lõpuks.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esitamisel pärast 15-ndat nädalat võetakse projekti tulemusest 5 punkti maha.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saab kaitsta 15., 16. nädala praktikumis või eksamisessiooni ajal.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Enne projekti kaitsmist peab kontrolltöö olema tehtud.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Boonuspunktid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 dirty="0"/>
              <a:t>Boonuspunkte </a:t>
            </a:r>
            <a:r>
              <a:rPr lang="et-EE" dirty="0"/>
              <a:t>on võimalik koguda praktikumide ajal iseseisvaid ülesandeid lahendades ja loengus aktiivselt osaledes.</a:t>
            </a:r>
          </a:p>
          <a:p>
            <a:r>
              <a:rPr lang="et-EE" dirty="0"/>
              <a:t>Praktikumides on võimalik iga kord 1-2 punkti korraga teenida ja mitte rohkem kui 10 punkti semestris. </a:t>
            </a:r>
          </a:p>
          <a:p>
            <a:r>
              <a:rPr lang="et-EE" dirty="0"/>
              <a:t>Loengutes on võimalik teenida kuni 5 punkti.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Kordamine: mida ja millal esitama peab?</a:t>
            </a:r>
            <a:endParaRPr lang="en-US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Eeldused aine edukaks läbimiseks</a:t>
            </a:r>
            <a:endParaRPr lang="en-U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Aeg</a:t>
            </a:r>
          </a:p>
          <a:p>
            <a:pPr lvl="1"/>
            <a:r>
              <a:rPr lang="et-EE" dirty="0"/>
              <a:t>Aeg iseseisvate ülesannetega pusimiseks.</a:t>
            </a:r>
          </a:p>
          <a:p>
            <a:r>
              <a:rPr lang="et-EE" sz="2400" dirty="0"/>
              <a:t>Elementaarne </a:t>
            </a:r>
            <a:r>
              <a:rPr lang="et-EE" sz="2400" dirty="0" err="1"/>
              <a:t>java</a:t>
            </a:r>
            <a:r>
              <a:rPr lang="et-EE" sz="2400" dirty="0"/>
              <a:t> oskus:</a:t>
            </a:r>
          </a:p>
          <a:p>
            <a:pPr lvl="1"/>
            <a:r>
              <a:rPr lang="et-EE" dirty="0"/>
              <a:t>Klass / objekt</a:t>
            </a:r>
          </a:p>
          <a:p>
            <a:pPr lvl="1"/>
            <a:r>
              <a:rPr lang="et-EE" dirty="0"/>
              <a:t>IF ja FOR</a:t>
            </a:r>
          </a:p>
          <a:p>
            <a:pPr lvl="1"/>
            <a:r>
              <a:rPr lang="et-EE" dirty="0" smtClean="0"/>
              <a:t>Muutuja väärtustamine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Meetodi väljakutse </a:t>
            </a:r>
            <a:endParaRPr lang="et-EE" dirty="0">
              <a:sym typeface="Wingdings" pitchFamily="2" charset="2"/>
            </a:endParaRPr>
          </a:p>
          <a:p>
            <a:r>
              <a:rPr lang="et-EE" sz="2400" dirty="0"/>
              <a:t>Kasuks tuleb:</a:t>
            </a:r>
          </a:p>
          <a:p>
            <a:pPr lvl="1"/>
            <a:r>
              <a:rPr lang="et-EE" dirty="0"/>
              <a:t>Liideste tundmine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Loengute ja praktikumide kava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Maailmas on palju programmeerimiskeeli, milles saab rakendusi kirjutada. </a:t>
            </a:r>
          </a:p>
          <a:p>
            <a:r>
              <a:rPr lang="et-EE" dirty="0"/>
              <a:t>Vahel on vaja need rakendused omavahel rääkima panna.</a:t>
            </a:r>
          </a:p>
          <a:p>
            <a:r>
              <a:rPr lang="et-EE" dirty="0"/>
              <a:t>Siinkohal </a:t>
            </a:r>
            <a:r>
              <a:rPr lang="et-EE" dirty="0" smtClean="0"/>
              <a:t>võivad </a:t>
            </a:r>
            <a:r>
              <a:rPr lang="et-EE" dirty="0"/>
              <a:t>osutuda heaks valikuks veebiteenused.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 veebiteenustesse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 smtClean="0"/>
              <a:t>Annab </a:t>
            </a:r>
            <a:r>
              <a:rPr lang="et-EE" sz="2000" dirty="0"/>
              <a:t>üldised teadmised: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T</a:t>
            </a:r>
            <a:r>
              <a:rPr lang="en-US" sz="2000" dirty="0" err="1"/>
              <a:t>eenus-orienteeritud</a:t>
            </a:r>
            <a:r>
              <a:rPr lang="en-US" sz="2000" dirty="0"/>
              <a:t> </a:t>
            </a:r>
            <a:r>
              <a:rPr lang="en-US" sz="2000" dirty="0" err="1"/>
              <a:t>arhitektuuri</a:t>
            </a:r>
            <a:r>
              <a:rPr lang="en-US" sz="2000" dirty="0"/>
              <a:t> </a:t>
            </a:r>
            <a:r>
              <a:rPr lang="en-US" sz="2000" dirty="0" err="1"/>
              <a:t>põhimõt</a:t>
            </a:r>
            <a:r>
              <a:rPr lang="et-EE" sz="2000" dirty="0"/>
              <a:t>etest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V</a:t>
            </a:r>
            <a:r>
              <a:rPr lang="en-US" sz="2000" dirty="0" err="1"/>
              <a:t>eebiteenustega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t-EE" sz="2000" dirty="0"/>
              <a:t> </a:t>
            </a:r>
            <a:r>
              <a:rPr lang="en-US" sz="2000" dirty="0" err="1"/>
              <a:t>standardi</a:t>
            </a:r>
            <a:r>
              <a:rPr lang="et-EE" sz="2000" dirty="0"/>
              <a:t>test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töövahendi</a:t>
            </a:r>
            <a:r>
              <a:rPr lang="et-EE" sz="2000" dirty="0"/>
              <a:t>test</a:t>
            </a:r>
            <a:r>
              <a:rPr lang="en-US" sz="2000" dirty="0"/>
              <a:t>. </a:t>
            </a:r>
            <a:endParaRPr lang="et-EE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000" dirty="0"/>
              <a:t>P</a:t>
            </a:r>
            <a:r>
              <a:rPr lang="en-US" sz="2000" dirty="0" err="1"/>
              <a:t>raktilis</a:t>
            </a:r>
            <a:r>
              <a:rPr lang="et-EE" sz="2000" dirty="0" err="1"/>
              <a:t>ed</a:t>
            </a:r>
            <a:r>
              <a:rPr lang="en-US" sz="2000" dirty="0"/>
              <a:t> </a:t>
            </a:r>
            <a:r>
              <a:rPr lang="en-US" sz="2000" dirty="0" err="1"/>
              <a:t>oskus</a:t>
            </a:r>
            <a:r>
              <a:rPr lang="et-EE" sz="2000" dirty="0" err="1"/>
              <a:t>ed</a:t>
            </a:r>
            <a:r>
              <a:rPr lang="et-EE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tuvastamine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t-EE" sz="2000" dirty="0"/>
              <a:t>veebiteenuste </a:t>
            </a:r>
            <a:r>
              <a:rPr lang="et-EE" sz="2000" b="1" dirty="0"/>
              <a:t>kirjeldamine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realiseerimine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k</a:t>
            </a:r>
            <a:r>
              <a:rPr lang="en-US" sz="2000" b="1" dirty="0" err="1"/>
              <a:t>asutami</a:t>
            </a:r>
            <a:r>
              <a:rPr lang="et-EE" sz="2000" b="1" dirty="0" err="1"/>
              <a:t>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n-US" sz="2000" b="1" dirty="0" err="1"/>
              <a:t>testimi</a:t>
            </a:r>
            <a:r>
              <a:rPr lang="et-EE" sz="2000" b="1" dirty="0" err="1"/>
              <a:t>ne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1. Loengu boonuspunkt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Tooge näiteid, kuidas on võimalik kahte rakendust omavahel suhtlema/andmeid vahetama panna.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Veebiteenus…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t-EE" dirty="0" err="1" smtClean="0"/>
              <a:t>…tähendab</a:t>
            </a:r>
            <a:r>
              <a:rPr lang="et-EE" dirty="0" smtClean="0"/>
              <a:t> programmide omavahelist suhtlemist ja andmevahetust üle hariliku veebi.</a:t>
            </a:r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sz="1600" dirty="0" smtClean="0"/>
              <a:t>Allikas: </a:t>
            </a:r>
            <a:r>
              <a:rPr lang="et-EE" sz="1600" dirty="0" err="1" smtClean="0"/>
              <a:t>T.Tammet</a:t>
            </a:r>
            <a:r>
              <a:rPr lang="et-EE" sz="1600" dirty="0" smtClean="0"/>
              <a:t>, </a:t>
            </a:r>
            <a:r>
              <a:rPr lang="et-EE" sz="1600" dirty="0" smtClean="0">
                <a:hlinkClick r:id="rId3"/>
              </a:rPr>
              <a:t>Veebiteenuste võlu ja valu</a:t>
            </a:r>
            <a:endParaRPr lang="et-EE" sz="1600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/>
              <a:t>Veebiteenust kutsutakse </a:t>
            </a:r>
            <a:r>
              <a:rPr lang="et-EE" dirty="0" smtClean="0"/>
              <a:t>välja mingis kindlas formaadis sõnumiga (nt. SOAP) </a:t>
            </a:r>
            <a:r>
              <a:rPr lang="et-EE" dirty="0"/>
              <a:t>ja vastus saadakse samuti </a:t>
            </a:r>
            <a:r>
              <a:rPr lang="et-EE" dirty="0" smtClean="0"/>
              <a:t>selles </a:t>
            </a:r>
            <a:r>
              <a:rPr lang="et-EE" dirty="0"/>
              <a:t>formaadis.</a:t>
            </a:r>
          </a:p>
          <a:p>
            <a:pPr>
              <a:lnSpc>
                <a:spcPct val="90000"/>
              </a:lnSpc>
            </a:pPr>
            <a:r>
              <a:rPr lang="et-EE" dirty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Veebiteenused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>
                <a:hlinkClick r:id="rId3"/>
              </a:rPr>
              <a:t>http://www.w3.org/TR/ws-gloss/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A</a:t>
            </a:r>
            <a:r>
              <a:rPr lang="en-US" sz="2400"/>
              <a:t> software system designed to support interoperable </a:t>
            </a:r>
            <a:r>
              <a:rPr lang="en-US" sz="2400" b="1"/>
              <a:t>machine-to-machine interaction</a:t>
            </a:r>
            <a:r>
              <a:rPr lang="en-US" sz="2400"/>
              <a:t> over a network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It has an </a:t>
            </a:r>
            <a:r>
              <a:rPr lang="en-US" sz="2400" b="1"/>
              <a:t>interface described in a machine-processable format</a:t>
            </a:r>
            <a:r>
              <a:rPr lang="en-US" sz="2400"/>
              <a:t> </a:t>
            </a:r>
            <a:r>
              <a:rPr lang="et-EE" sz="2400"/>
              <a:t>(WSDL)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Other systems interact with the Web service in a manner prescribed by its description using </a:t>
            </a:r>
            <a:r>
              <a:rPr lang="en-US" sz="2400" b="1"/>
              <a:t>SOAP-messages</a:t>
            </a:r>
            <a:r>
              <a:rPr lang="en-US" sz="2400"/>
              <a:t>, typically conveyed using HTTP with an XML serialization in conjunction with other Web-related standards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väljakutse demo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3000" dirty="0" err="1"/>
              <a:t>SoapUI</a:t>
            </a:r>
            <a:r>
              <a:rPr lang="et-EE" sz="3000" dirty="0"/>
              <a:t> (</a:t>
            </a:r>
            <a:r>
              <a:rPr lang="et-EE" sz="3000" dirty="0">
                <a:hlinkClick r:id="rId3"/>
              </a:rPr>
              <a:t>http://www.soapui.org/</a:t>
            </a:r>
            <a:r>
              <a:rPr lang="et-EE" sz="3000" dirty="0"/>
              <a:t>)</a:t>
            </a:r>
          </a:p>
          <a:p>
            <a:endParaRPr lang="et-EE" sz="3000" dirty="0"/>
          </a:p>
          <a:p>
            <a:r>
              <a:rPr lang="et-EE" sz="3000" dirty="0"/>
              <a:t>Temperatuuri konverteerimise teenus</a:t>
            </a:r>
          </a:p>
          <a:p>
            <a:pPr lvl="1"/>
            <a:r>
              <a:rPr lang="en-US" sz="2600" dirty="0">
                <a:hlinkClick r:id="rId4"/>
              </a:rPr>
              <a:t>http://www.w3schools.com/webservices/tempconvert.asmx?WSDL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1. </a:t>
            </a:r>
            <a:r>
              <a:rPr lang="et-EE" dirty="0" smtClean="0"/>
              <a:t>Praktikumi boonuspunkt</a:t>
            </a:r>
            <a:endParaRPr lang="en-US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Otsi töötav tasuta veebiteenus, mida saab </a:t>
            </a:r>
            <a:r>
              <a:rPr lang="et-EE" dirty="0" err="1"/>
              <a:t>SoapUI-ga</a:t>
            </a:r>
            <a:r>
              <a:rPr lang="et-EE" dirty="0"/>
              <a:t> käivitada.</a:t>
            </a:r>
          </a:p>
          <a:p>
            <a:r>
              <a:rPr lang="et-EE" dirty="0"/>
              <a:t>Boonuspunkti saab kätte esimeses praktikumis.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Ilmajaama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Aine </a:t>
            </a:r>
            <a:r>
              <a:rPr lang="et-EE" dirty="0" smtClean="0"/>
              <a:t>paiknemine õppekavas</a:t>
            </a: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838200" y="2362201"/>
            <a:ext cx="7693025" cy="2514600"/>
          </a:xfrm>
        </p:spPr>
        <p:txBody>
          <a:bodyPr/>
          <a:lstStyle/>
          <a:p>
            <a:endParaRPr lang="et-EE" sz="24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4953000"/>
            <a:ext cx="7693025" cy="11334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t-EE" sz="2000" dirty="0"/>
              <a:t>Aine annab sujuva ülemineku tavalistelt programmeerimisainetelt hajussüsteemide ainetele.</a:t>
            </a:r>
          </a:p>
          <a:p>
            <a:endParaRPr lang="en-US" sz="2000" dirty="0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304800" y="2438400"/>
            <a:ext cx="2743200" cy="990600"/>
          </a:xfrm>
          <a:prstGeom prst="flowChartPunchedCard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3200400" y="2438400"/>
            <a:ext cx="2895600" cy="990600"/>
          </a:xfrm>
          <a:prstGeom prst="flowChartPunchedCard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6248400" y="2438400"/>
            <a:ext cx="2057400" cy="990600"/>
          </a:xfrm>
          <a:prstGeom prst="flowChartPunchedCard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57200" y="2514600"/>
            <a:ext cx="2819400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i-FI" dirty="0" smtClean="0"/>
              <a:t>IDU0111 - </a:t>
            </a:r>
            <a:r>
              <a:rPr lang="fi-FI" dirty="0" err="1" smtClean="0"/>
              <a:t>Äriprotsesside</a:t>
            </a:r>
            <a:r>
              <a:rPr lang="fi-FI" dirty="0" smtClean="0"/>
              <a:t> </a:t>
            </a:r>
            <a:r>
              <a:rPr lang="fi-FI" dirty="0" err="1" smtClean="0"/>
              <a:t>modelleerimine</a:t>
            </a:r>
            <a:r>
              <a:rPr lang="fi-FI" dirty="0" smtClean="0"/>
              <a:t> ja </a:t>
            </a:r>
            <a:r>
              <a:rPr lang="fi-FI" dirty="0" err="1" smtClean="0"/>
              <a:t>automatiseerimine</a:t>
            </a:r>
            <a:endParaRPr lang="en-US" dirty="0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352800" y="2514600"/>
            <a:ext cx="2895600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dirty="0" smtClean="0"/>
              <a:t>IDU0080 - Veebiteenused ja Interneti-lahenduste arhitektuur</a:t>
            </a:r>
            <a:endParaRPr lang="en-US" dirty="0"/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2895600" y="3886200"/>
            <a:ext cx="3124200" cy="914400"/>
          </a:xfrm>
          <a:prstGeom prst="flowChartPunchedCard">
            <a:avLst/>
          </a:prstGeom>
          <a:solidFill>
            <a:srgbClr val="FFCC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3048000" y="4038600"/>
            <a:ext cx="27432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dirty="0"/>
              <a:t>IDK0075 - Sissejuhatus veebiteenustesse</a:t>
            </a:r>
            <a:endParaRPr lang="en-US" dirty="0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362200" y="3429000"/>
            <a:ext cx="685800" cy="6858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t-EE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4419600" y="3429000"/>
            <a:ext cx="0" cy="4572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t-EE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6019800" y="3429000"/>
            <a:ext cx="685800" cy="6858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t-EE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324600" y="2514600"/>
            <a:ext cx="205740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dirty="0" smtClean="0"/>
              <a:t>IDU0210 - Hajusarhitektuurid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Korraldus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t-EE" dirty="0"/>
              <a:t>Igas nädalas: </a:t>
            </a:r>
          </a:p>
          <a:p>
            <a:pPr lvl="1"/>
            <a:r>
              <a:rPr lang="et-EE" dirty="0" smtClean="0"/>
              <a:t>1 loeng (kuni 12. nädal) </a:t>
            </a:r>
          </a:p>
          <a:p>
            <a:pPr lvl="1"/>
            <a:r>
              <a:rPr lang="et-EE" dirty="0" smtClean="0"/>
              <a:t>1 </a:t>
            </a:r>
            <a:r>
              <a:rPr lang="et-EE" dirty="0"/>
              <a:t>praktikum</a:t>
            </a:r>
            <a:r>
              <a:rPr lang="en-US" dirty="0"/>
              <a:t> </a:t>
            </a:r>
            <a:r>
              <a:rPr lang="et-EE" dirty="0" smtClean="0"/>
              <a:t>(alates 2. nädalast)</a:t>
            </a:r>
            <a:endParaRPr lang="et-EE" dirty="0"/>
          </a:p>
          <a:p>
            <a:pPr>
              <a:buFont typeface="Wingdings" pitchFamily="2" charset="2"/>
              <a:buNone/>
            </a:pPr>
            <a:endParaRPr lang="et-EE" dirty="0"/>
          </a:p>
          <a:p>
            <a:r>
              <a:rPr lang="et-EE" dirty="0"/>
              <a:t>Kontrolltöö 9-ndal nädalal</a:t>
            </a:r>
          </a:p>
          <a:p>
            <a:r>
              <a:rPr lang="et-EE" dirty="0"/>
              <a:t>Projekt esitada 15-nda nädala lõpuks</a:t>
            </a:r>
            <a:r>
              <a:rPr lang="en-US" dirty="0"/>
              <a:t> </a:t>
            </a:r>
            <a:endParaRPr lang="et-EE" dirty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Konsultatsioon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Palume õppejõule konsultatsiooni soovist teada anda.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Õppejõud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err="1"/>
              <a:t>Tauno</a:t>
            </a:r>
            <a:r>
              <a:rPr lang="et-EE" dirty="0"/>
              <a:t> </a:t>
            </a:r>
            <a:r>
              <a:rPr lang="et-EE" dirty="0" err="1" smtClean="0"/>
              <a:t>Treier</a:t>
            </a:r>
            <a:endParaRPr lang="et-EE" dirty="0"/>
          </a:p>
          <a:p>
            <a:r>
              <a:rPr lang="et-EE" dirty="0" err="1" smtClean="0"/>
              <a:t>Heleen</a:t>
            </a:r>
            <a:r>
              <a:rPr lang="et-EE" dirty="0" smtClean="0"/>
              <a:t> </a:t>
            </a:r>
            <a:r>
              <a:rPr lang="et-EE" dirty="0" err="1" smtClean="0"/>
              <a:t>Maibak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Deklareerimine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deklareerivad </a:t>
            </a:r>
            <a:r>
              <a:rPr lang="et-EE" b="1"/>
              <a:t>Tarvo Treier</a:t>
            </a:r>
            <a:r>
              <a:rPr lang="et-EE"/>
              <a:t>ile. </a:t>
            </a:r>
          </a:p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5516563"/>
          </a:xfrm>
        </p:spPr>
        <p:txBody>
          <a:bodyPr/>
          <a:lstStyle/>
          <a:p>
            <a:r>
              <a:rPr lang="et-EE" sz="3600" dirty="0"/>
              <a:t>Materjalid</a:t>
            </a:r>
          </a:p>
          <a:p>
            <a:pPr lvl="1"/>
            <a:r>
              <a:rPr lang="et-EE" dirty="0" smtClean="0">
                <a:hlinkClick r:id="rId3"/>
              </a:rPr>
              <a:t>http://www.tud.ttu.ee/im/Tarvo.Treier/idu0075/2013/</a:t>
            </a:r>
            <a:endParaRPr lang="et-EE" dirty="0" smtClean="0"/>
          </a:p>
          <a:p>
            <a:r>
              <a:rPr lang="et-EE" sz="3600" dirty="0" smtClean="0"/>
              <a:t>Eelmise aasta materjalid</a:t>
            </a:r>
          </a:p>
          <a:p>
            <a:pPr lvl="1"/>
            <a:r>
              <a:rPr lang="et-EE" dirty="0" smtClean="0">
                <a:hlinkClick r:id="rId4"/>
              </a:rPr>
              <a:t>http://www.tud.ttu.ee/im/Tarvo.Treier/idu0075/2012/</a:t>
            </a:r>
            <a:endParaRPr lang="et-EE" dirty="0"/>
          </a:p>
          <a:p>
            <a:pPr lvl="1"/>
            <a:endParaRPr lang="et-EE" dirty="0"/>
          </a:p>
          <a:p>
            <a:r>
              <a:rPr lang="et-EE" sz="3600" dirty="0"/>
              <a:t>Raamat</a:t>
            </a:r>
          </a:p>
          <a:p>
            <a:pPr lvl="1">
              <a:buFontTx/>
              <a:buNone/>
            </a:pPr>
            <a:r>
              <a:rPr lang="et-EE" dirty="0">
                <a:hlinkClick r:id="rId5"/>
              </a:rPr>
              <a:t>Java SOA </a:t>
            </a:r>
            <a:r>
              <a:rPr lang="et-EE" dirty="0" err="1">
                <a:hlinkClick r:id="rId5"/>
              </a:rPr>
              <a:t>cookbook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Õpiväljundid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/>
              <a:t>Teab veebiteenuste kasutusvõimalusi ja puudusi.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peamiseid veebiteenustega seotud standardeid ja protokolle.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algtasemel teenus-orienteeritud arhitektuuri.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 kanditaate tuvastada.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kirjeldada kasutades WSDL-i ja XSD-d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realiseerida keeles Java.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testida.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luua ja kirjeldada XML dokumenti ja tema struktuuri.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otsida XML dokumendist kasutades päringukeelt </a:t>
            </a:r>
            <a:r>
              <a:rPr lang="et-EE" sz="2000" dirty="0" err="1"/>
              <a:t>XPath</a:t>
            </a:r>
            <a:r>
              <a:rPr lang="et-EE" sz="20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transformeerida XML dokumenti kasutades XSLT-d.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1131</TotalTime>
  <Words>758</Words>
  <Application>Microsoft Office PowerPoint</Application>
  <PresentationFormat>On-screen Show (4:3)</PresentationFormat>
  <Paragraphs>184</Paragraphs>
  <Slides>27</Slides>
  <Notes>24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Wingdings</vt:lpstr>
      <vt:lpstr>Capsules</vt:lpstr>
      <vt:lpstr>IDU0075 Sissejuhatus veebiteenustesse </vt:lpstr>
      <vt:lpstr>Sissejuhatus veebiteenustesse</vt:lpstr>
      <vt:lpstr>Aine paiknemine õppekavas</vt:lpstr>
      <vt:lpstr>Korraldus</vt:lpstr>
      <vt:lpstr>Konsultatsioon</vt:lpstr>
      <vt:lpstr>Õppejõud</vt:lpstr>
      <vt:lpstr>Deklareerimine</vt:lpstr>
      <vt:lpstr>PowerPoint Presentation</vt:lpstr>
      <vt:lpstr>Õpiväljundid</vt:lpstr>
      <vt:lpstr>Valik märksõnu</vt:lpstr>
      <vt:lpstr>Valik näiteid</vt:lpstr>
      <vt:lpstr>Hindamine</vt:lpstr>
      <vt:lpstr>Kontrolltöö</vt:lpstr>
      <vt:lpstr>Projekt</vt:lpstr>
      <vt:lpstr>Boonuspunktid</vt:lpstr>
      <vt:lpstr>Kordamine: mida ja millal esitama peab?</vt:lpstr>
      <vt:lpstr>Eeldused aine edukaks läbimiseks</vt:lpstr>
      <vt:lpstr>Loengute ja praktikumide kava</vt:lpstr>
      <vt:lpstr>Sissejuhatus</vt:lpstr>
      <vt:lpstr>1. Loengu boonuspunkt</vt:lpstr>
      <vt:lpstr>Mis on veebiteenus?</vt:lpstr>
      <vt:lpstr>Veebiteenus…</vt:lpstr>
      <vt:lpstr>Veebiteenus</vt:lpstr>
      <vt:lpstr>Veebiteenused</vt:lpstr>
      <vt:lpstr>Veebiteenuse väljakutse demo</vt:lpstr>
      <vt:lpstr>1. Praktikumi boonuspunkt</vt:lpstr>
      <vt:lpstr>Ilmajaama näide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105</cp:revision>
  <cp:lastPrinted>1601-01-01T00:00:00Z</cp:lastPrinted>
  <dcterms:created xsi:type="dcterms:W3CDTF">1601-01-01T00:00:00Z</dcterms:created>
  <dcterms:modified xsi:type="dcterms:W3CDTF">2013-09-10T14:31:40Z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