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8" r:id="rId3"/>
    <p:sldId id="267" r:id="rId4"/>
    <p:sldId id="265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9B0BB45-82C8-4834-9AE6-57F0B7793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69E2-E1A5-45BF-BAAB-3838EAF7A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B9246-2007-4ED1-8B89-029118D28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A4627-E6E2-450F-A1D9-14E138C11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4FDA3-E79A-4BE4-A40C-966409111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899D-12F9-465C-B676-3312EC65A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DD917-707E-4C26-9D79-D1217EE9E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BDA9B-2104-431C-A15F-A16F6DBAD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24361-30E5-4207-9D4C-4BFE340A2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5FDBF-184B-4163-8584-4E439DF75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21377-EA97-44A9-9512-3C9C3B771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EAE39-AE53-48DE-B55C-1A8E432C9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94CD4F7-B278-4D94-B736-ECE11CA9C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simulating-complex-behaviour.html" TargetMode="External"/><Relationship Id="rId2" Type="http://schemas.openxmlformats.org/officeDocument/2006/relationships/hyperlink" Target="http://www.soapui.org/Service-Mocking/mocking-soap-servi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3/Harjutused/H5_WS_MOCKING/lunhchecker.wsd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et-EE" sz="4000" dirty="0" smtClean="0"/>
              <a:t>WSDL-i kasutamine teenuse </a:t>
            </a:r>
            <a:r>
              <a:rPr lang="et-EE" sz="4000" dirty="0" smtClean="0"/>
              <a:t>simuleerimiseks</a:t>
            </a:r>
            <a:r>
              <a:rPr lang="et-EE" sz="4000" dirty="0" smtClean="0"/>
              <a:t/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Service Mocking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Üldine juhend: </a:t>
            </a:r>
          </a:p>
          <a:p>
            <a:pPr lvl="1"/>
            <a:r>
              <a:rPr lang="et-EE" sz="2400" dirty="0" smtClean="0">
                <a:hlinkClick r:id="rId2"/>
              </a:rPr>
              <a:t>http://www.soapui.org/Service-Mocking/mocking-soap-services.html</a:t>
            </a:r>
            <a:endParaRPr lang="et-EE" sz="2400" dirty="0" smtClean="0"/>
          </a:p>
          <a:p>
            <a:r>
              <a:rPr lang="et-EE" sz="2800" dirty="0" smtClean="0"/>
              <a:t>Vastuste valimine vastavalt päringutele: </a:t>
            </a:r>
          </a:p>
          <a:p>
            <a:pPr lvl="1"/>
            <a:r>
              <a:rPr lang="en-US" sz="2400" dirty="0" smtClean="0">
                <a:hlinkClick r:id="rId3"/>
              </a:rPr>
              <a:t>http://www.soapui.org/Service-Mocking/simulating-complex-behaviour.html#XPath_Dispatching</a:t>
            </a:r>
            <a:endParaRPr lang="et-EE" sz="2400" dirty="0" smtClean="0"/>
          </a:p>
          <a:p>
            <a:pPr lvl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1 (wsMock)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/>
            <a:r>
              <a:rPr lang="et-EE" sz="2400" dirty="0" smtClean="0">
                <a:hlinkClick r:id="rId2"/>
              </a:rPr>
              <a:t>/Harjutused/H5_WS_MOCKING/lunhchecker.wsdl</a:t>
            </a:r>
            <a:endParaRPr lang="et-EE" sz="2400" dirty="0" smtClean="0"/>
          </a:p>
          <a:p>
            <a:pPr eaLnBrk="1" hangingPunct="1"/>
            <a:r>
              <a:rPr lang="et-EE" sz="2400" dirty="0" smtClean="0"/>
              <a:t>Luua krediitkaardi kontrolli teenuse WSDL-i põhjal </a:t>
            </a:r>
            <a:r>
              <a:rPr lang="et-EE" sz="2400" dirty="0" err="1" smtClean="0"/>
              <a:t>SoapUI-ga</a:t>
            </a:r>
            <a:r>
              <a:rPr lang="et-EE" sz="2400" dirty="0" smtClean="0"/>
              <a:t> teenuse simulatsioon järgnevale operatsioonile (kasutage näiteks </a:t>
            </a:r>
            <a:r>
              <a:rPr lang="et-EE" sz="2400" dirty="0" err="1" smtClean="0"/>
              <a:t>query_match-i</a:t>
            </a:r>
            <a:r>
              <a:rPr lang="et-EE" sz="2400" dirty="0" smtClean="0"/>
              <a:t>):</a:t>
            </a:r>
          </a:p>
          <a:p>
            <a:pPr lvl="1" eaLnBrk="1" hangingPunct="1"/>
            <a:r>
              <a:rPr lang="et-EE" sz="2400" dirty="0" err="1" smtClean="0"/>
              <a:t>CheckCC</a:t>
            </a:r>
            <a:endParaRPr lang="et-EE" sz="2400" dirty="0" smtClean="0"/>
          </a:p>
          <a:p>
            <a:pPr eaLnBrk="1" hangingPunct="1"/>
            <a:r>
              <a:rPr lang="et-EE" sz="2400" dirty="0" smtClean="0"/>
              <a:t>Tehke nii, et teie pangakaardi numbri sisestamisel kuvatakse 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chemeClr val="accent2"/>
                </a:solidFill>
              </a:rPr>
              <a:t>		&lt;</a:t>
            </a:r>
            <a:r>
              <a:rPr lang="et-EE" sz="2000" dirty="0" err="1" smtClean="0">
                <a:solidFill>
                  <a:schemeClr val="accent2"/>
                </a:solidFill>
              </a:rPr>
              <a:t>ws:CardType&gt;VISA&lt;/ws:CardType</a:t>
            </a:r>
            <a:r>
              <a:rPr lang="et-EE" sz="2000" dirty="0" smtClean="0">
                <a:solidFill>
                  <a:schemeClr val="accent2"/>
                </a:solidFill>
              </a:rPr>
              <a:t>&gt;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chemeClr val="accent2"/>
                </a:solidFill>
              </a:rPr>
              <a:t>		&lt;</a:t>
            </a:r>
            <a:r>
              <a:rPr lang="et-EE" sz="2000" dirty="0" err="1" smtClean="0">
                <a:solidFill>
                  <a:schemeClr val="accent2"/>
                </a:solidFill>
              </a:rPr>
              <a:t>ws:CardValid&gt;true&lt;/ws:CardValid</a:t>
            </a:r>
            <a:r>
              <a:rPr lang="et-EE" sz="2000" dirty="0" smtClean="0">
                <a:solidFill>
                  <a:schemeClr val="accent2"/>
                </a:solidFill>
              </a:rPr>
              <a:t>&gt;</a:t>
            </a:r>
          </a:p>
          <a:p>
            <a:pPr eaLnBrk="1" hangingPunct="1"/>
            <a:r>
              <a:rPr lang="et-EE" sz="2400" dirty="0" smtClean="0"/>
              <a:t> ja teiste numbrite korral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rgbClr val="FF0000"/>
                </a:solidFill>
              </a:rPr>
              <a:t>		&lt;</a:t>
            </a:r>
            <a:r>
              <a:rPr lang="et-EE" sz="2000" dirty="0" err="1" smtClean="0">
                <a:solidFill>
                  <a:srgbClr val="FF0000"/>
                </a:solidFill>
              </a:rPr>
              <a:t>ws:CardType&gt;NONE&lt;/ws:CardType</a:t>
            </a:r>
            <a:r>
              <a:rPr lang="et-EE" sz="2000" dirty="0" smtClean="0">
                <a:solidFill>
                  <a:srgbClr val="FF0000"/>
                </a:solidFill>
              </a:rPr>
              <a:t>&gt;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rgbClr val="FF0000"/>
                </a:solidFill>
              </a:rPr>
              <a:t>		&lt;</a:t>
            </a:r>
            <a:r>
              <a:rPr lang="et-EE" sz="2000" dirty="0" err="1" smtClean="0">
                <a:solidFill>
                  <a:srgbClr val="FF0000"/>
                </a:solidFill>
              </a:rPr>
              <a:t>ws:CardValid&gt;false&lt;/ws:CardValid</a:t>
            </a:r>
            <a:r>
              <a:rPr lang="et-EE" sz="2000" dirty="0" smtClean="0">
                <a:solidFill>
                  <a:srgbClr val="FF0000"/>
                </a:solidFill>
              </a:rPr>
              <a:t>&gt;</a:t>
            </a:r>
            <a:endParaRPr lang="et-EE" dirty="0" smtClean="0"/>
          </a:p>
          <a:p>
            <a:pPr lvl="1">
              <a:lnSpc>
                <a:spcPct val="90000"/>
              </a:lnSpc>
            </a:pPr>
            <a:endParaRPr lang="et-EE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 eaLnBrk="1" hangingPunct="1"/>
            <a:endParaRPr lang="et-EE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Ülesanne </a:t>
            </a:r>
            <a:r>
              <a:rPr lang="et-EE" dirty="0" smtClean="0"/>
              <a:t>2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t-EE" sz="2800" dirty="0" smtClean="0"/>
              <a:t>Looge </a:t>
            </a:r>
            <a:r>
              <a:rPr lang="et-EE" sz="2800" dirty="0" err="1" smtClean="0"/>
              <a:t>OisService.wsdl</a:t>
            </a:r>
            <a:r>
              <a:rPr lang="et-EE" sz="2800" dirty="0" smtClean="0"/>
              <a:t>, kus on operatsioon </a:t>
            </a:r>
            <a:r>
              <a:rPr lang="et-EE" sz="2800" dirty="0" err="1" smtClean="0"/>
              <a:t>getTananeTunniplaan</a:t>
            </a:r>
            <a:r>
              <a:rPr lang="et-EE" sz="2800" dirty="0" smtClean="0"/>
              <a:t>, mis annab matrikli nr-i põhjal tudengi käesoleva päeva tunniplaani.</a:t>
            </a:r>
            <a:endParaRPr lang="et-EE" sz="2400" dirty="0" smtClean="0"/>
          </a:p>
          <a:p>
            <a:pPr eaLnBrk="1" hangingPunct="1">
              <a:buNone/>
            </a:pPr>
            <a:r>
              <a:rPr lang="et-EE" sz="1800" dirty="0" smtClean="0"/>
              <a:t>Sõnumites kasutage järgmisi elemente:</a:t>
            </a:r>
          </a:p>
          <a:p>
            <a:pPr eaLnBrk="1" hangingPunct="1"/>
            <a:r>
              <a:rPr lang="et-EE" sz="1800" dirty="0" smtClean="0"/>
              <a:t>(</a:t>
            </a:r>
            <a:r>
              <a:rPr lang="et-EE" sz="1800" dirty="0" err="1" smtClean="0"/>
              <a:t>Input</a:t>
            </a:r>
            <a:r>
              <a:rPr lang="et-EE" sz="1800" dirty="0" smtClean="0"/>
              <a:t> mess) </a:t>
            </a:r>
            <a:r>
              <a:rPr lang="en-US" sz="1800" dirty="0" err="1" smtClean="0"/>
              <a:t>getT</a:t>
            </a:r>
            <a:r>
              <a:rPr lang="et-EE" sz="1800" dirty="0" smtClean="0"/>
              <a:t>a</a:t>
            </a:r>
            <a:r>
              <a:rPr lang="en-US" sz="1800" dirty="0" err="1" smtClean="0"/>
              <a:t>naneTunniplaanRequest</a:t>
            </a:r>
            <a:r>
              <a:rPr lang="en-US" sz="18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t-EE" sz="1800" dirty="0" smtClean="0"/>
              <a:t>	</a:t>
            </a:r>
            <a:r>
              <a:rPr lang="et-EE" sz="1800" dirty="0" smtClean="0"/>
              <a:t>M</a:t>
            </a:r>
            <a:r>
              <a:rPr lang="en-US" sz="1800" dirty="0" err="1" smtClean="0"/>
              <a:t>atrikli</a:t>
            </a:r>
            <a:r>
              <a:rPr lang="et-EE" sz="1800" dirty="0" smtClean="0"/>
              <a:t>N</a:t>
            </a:r>
            <a:r>
              <a:rPr lang="en-US" sz="1800" dirty="0" smtClean="0"/>
              <a:t>r</a:t>
            </a:r>
          </a:p>
          <a:p>
            <a:pPr eaLnBrk="1" hangingPunct="1"/>
            <a:r>
              <a:rPr lang="et-EE" sz="1800" dirty="0" smtClean="0"/>
              <a:t>(</a:t>
            </a:r>
            <a:r>
              <a:rPr lang="et-EE" sz="1800" dirty="0" err="1" smtClean="0"/>
              <a:t>Output</a:t>
            </a:r>
            <a:r>
              <a:rPr lang="et-EE" sz="1800" dirty="0" smtClean="0"/>
              <a:t> mess) </a:t>
            </a:r>
            <a:r>
              <a:rPr lang="en-US" sz="1800" dirty="0" err="1" smtClean="0"/>
              <a:t>getT</a:t>
            </a:r>
            <a:r>
              <a:rPr lang="et-EE" sz="1800" dirty="0" smtClean="0"/>
              <a:t>a</a:t>
            </a:r>
            <a:r>
              <a:rPr lang="en-US" sz="1800" dirty="0" err="1" smtClean="0"/>
              <a:t>naneTunniplaanResponse</a:t>
            </a:r>
            <a:endParaRPr lang="en-US" sz="1800" dirty="0" smtClean="0"/>
          </a:p>
          <a:p>
            <a:pPr eaLnBrk="1" hangingPunct="1">
              <a:buFontTx/>
              <a:buNone/>
            </a:pPr>
            <a:r>
              <a:rPr lang="et-EE" sz="1800" dirty="0" smtClean="0"/>
              <a:t>		Tunnid</a:t>
            </a:r>
            <a:endParaRPr lang="et-EE" sz="1800" dirty="0" smtClean="0"/>
          </a:p>
          <a:p>
            <a:pPr eaLnBrk="1" hangingPunct="1">
              <a:buFontTx/>
              <a:buNone/>
            </a:pPr>
            <a:r>
              <a:rPr lang="et-EE" sz="1800" dirty="0" smtClean="0"/>
              <a:t>Tunnid tüüp koosneb 0 kuni 8 tund elemendis, mis omakorda sisaldavad järgmisi elemente: </a:t>
            </a:r>
            <a:r>
              <a:rPr lang="en-US" sz="1800" dirty="0" smtClean="0"/>
              <a:t>	</a:t>
            </a:r>
            <a:r>
              <a:rPr lang="et-EE" sz="1800" dirty="0" smtClean="0"/>
              <a:t>	</a:t>
            </a:r>
            <a:endParaRPr lang="et-EE" sz="1800" dirty="0" smtClean="0"/>
          </a:p>
          <a:p>
            <a:pPr eaLnBrk="1" hangingPunct="1">
              <a:buFontTx/>
              <a:buNone/>
            </a:pPr>
            <a:r>
              <a:rPr lang="et-EE" sz="1800" dirty="0" smtClean="0"/>
              <a:t>		A</a:t>
            </a:r>
            <a:r>
              <a:rPr lang="en-US" sz="1800" dirty="0" err="1" smtClean="0"/>
              <a:t>lgusaeg</a:t>
            </a:r>
            <a:endParaRPr lang="en-US" sz="1800" dirty="0" smtClean="0"/>
          </a:p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t-EE" sz="1800" dirty="0" smtClean="0"/>
              <a:t>	R</a:t>
            </a:r>
            <a:r>
              <a:rPr lang="en-US" sz="1800" dirty="0" err="1" smtClean="0"/>
              <a:t>uumi</a:t>
            </a:r>
            <a:r>
              <a:rPr lang="et-EE" sz="1800" dirty="0" smtClean="0"/>
              <a:t>N</a:t>
            </a:r>
            <a:r>
              <a:rPr lang="en-US" sz="1800" dirty="0" smtClean="0"/>
              <a:t>r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t-EE" sz="1800" dirty="0" smtClean="0"/>
              <a:t>	A</a:t>
            </a:r>
            <a:r>
              <a:rPr lang="en-US" sz="1800" dirty="0" err="1" smtClean="0"/>
              <a:t>ine</a:t>
            </a:r>
            <a:r>
              <a:rPr lang="et-EE" sz="1800" dirty="0" smtClean="0"/>
              <a:t>N</a:t>
            </a:r>
            <a:r>
              <a:rPr lang="en-US" sz="1800" dirty="0" err="1" smtClean="0"/>
              <a:t>ime</a:t>
            </a:r>
            <a:endParaRPr lang="en-US" sz="18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3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Looge ülesandes 2 kirjeldatud </a:t>
            </a:r>
            <a:r>
              <a:rPr lang="et-EE" dirty="0" err="1" smtClean="0"/>
              <a:t>wsdl-i</a:t>
            </a:r>
            <a:r>
              <a:rPr lang="et-EE" dirty="0" smtClean="0"/>
              <a:t> põhjal teenuse simulatsioon, mis tagastaks sõltuvalt sisendist vähemalt </a:t>
            </a:r>
            <a:r>
              <a:rPr lang="et-EE" dirty="0" smtClean="0"/>
              <a:t>kolme</a:t>
            </a:r>
            <a:r>
              <a:rPr lang="et-EE" dirty="0" smtClean="0"/>
              <a:t> </a:t>
            </a:r>
            <a:r>
              <a:rPr lang="et-EE" dirty="0" smtClean="0"/>
              <a:t>erinevat vastust</a:t>
            </a:r>
            <a:r>
              <a:rPr lang="et-EE" dirty="0" smtClean="0"/>
              <a:t>.</a:t>
            </a:r>
          </a:p>
          <a:p>
            <a:r>
              <a:rPr lang="et-EE" dirty="0" smtClean="0"/>
              <a:t>1 boonuspunkt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Lisaüleanne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Lisage </a:t>
            </a:r>
            <a:r>
              <a:rPr lang="et-EE" dirty="0" err="1" smtClean="0"/>
              <a:t>OisService.wsdl-i</a:t>
            </a:r>
            <a:r>
              <a:rPr lang="et-EE" dirty="0" smtClean="0"/>
              <a:t> </a:t>
            </a:r>
            <a:r>
              <a:rPr lang="en-US" dirty="0" err="1" smtClean="0"/>
              <a:t>getT</a:t>
            </a:r>
            <a:r>
              <a:rPr lang="et-EE" dirty="0" smtClean="0"/>
              <a:t>a</a:t>
            </a:r>
            <a:r>
              <a:rPr lang="en-US" dirty="0" err="1" smtClean="0"/>
              <a:t>naneTunniplaanResponse</a:t>
            </a:r>
            <a:r>
              <a:rPr lang="et-EE" dirty="0" smtClean="0"/>
              <a:t> elementi alamelement nimega </a:t>
            </a:r>
            <a:r>
              <a:rPr lang="et-EE" dirty="0" err="1" smtClean="0"/>
              <a:t>MatrikliNr</a:t>
            </a:r>
            <a:r>
              <a:rPr lang="et-EE" dirty="0" smtClean="0"/>
              <a:t>, mis simulatsioonil väärtustage </a:t>
            </a:r>
            <a:r>
              <a:rPr lang="et-EE" dirty="0" err="1" smtClean="0"/>
              <a:t>requestist</a:t>
            </a:r>
            <a:r>
              <a:rPr lang="et-EE" dirty="0" smtClean="0"/>
              <a:t> tuleva </a:t>
            </a:r>
            <a:r>
              <a:rPr lang="et-EE" dirty="0" err="1" smtClean="0"/>
              <a:t>MatrikliNr-ga</a:t>
            </a:r>
            <a:r>
              <a:rPr lang="et-EE" dirty="0" smtClean="0"/>
              <a:t>.</a:t>
            </a:r>
          </a:p>
          <a:p>
            <a:r>
              <a:rPr lang="et-EE" dirty="0" smtClean="0"/>
              <a:t>1 boonuspunkt</a:t>
            </a:r>
          </a:p>
          <a:p>
            <a:r>
              <a:rPr lang="et-EE" dirty="0" smtClean="0"/>
              <a:t> </a:t>
            </a:r>
            <a:r>
              <a:rPr lang="et-EE" sz="2000" dirty="0" smtClean="0"/>
              <a:t>Vihjed: </a:t>
            </a:r>
            <a:r>
              <a:rPr lang="et-EE" sz="2000" dirty="0" err="1" smtClean="0"/>
              <a:t>Groovy</a:t>
            </a:r>
            <a:r>
              <a:rPr lang="et-EE" sz="2000" dirty="0" smtClean="0"/>
              <a:t> skript ja </a:t>
            </a:r>
            <a:r>
              <a:rPr lang="et-EE" sz="2000" dirty="0" err="1" smtClean="0"/>
              <a:t>response</a:t>
            </a:r>
            <a:r>
              <a:rPr lang="et-EE" sz="2000" dirty="0" smtClean="0"/>
              <a:t> </a:t>
            </a:r>
            <a:r>
              <a:rPr lang="et-EE" sz="2000" dirty="0" err="1" smtClean="0"/>
              <a:t>context</a:t>
            </a:r>
            <a:r>
              <a:rPr lang="et-EE" sz="2000" dirty="0" smtClean="0"/>
              <a:t> </a:t>
            </a:r>
            <a:r>
              <a:rPr lang="et-EE" sz="2000" dirty="0" err="1" smtClean="0"/>
              <a:t>property</a:t>
            </a:r>
            <a:endParaRPr lang="et-EE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3254</TotalTime>
  <Words>136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WSDL-i kasutamine teenuse simuleerimiseks </vt:lpstr>
      <vt:lpstr>Service Mocking</vt:lpstr>
      <vt:lpstr>Ülesanne 1 (wsMock)</vt:lpstr>
      <vt:lpstr>Ülesanne 2</vt:lpstr>
      <vt:lpstr>Ülesanne 3</vt:lpstr>
      <vt:lpstr>Lisaüleanne</vt:lpstr>
    </vt:vector>
  </TitlesOfParts>
  <Company>Kodune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Department of Informatics</cp:lastModifiedBy>
  <cp:revision>115</cp:revision>
  <dcterms:created xsi:type="dcterms:W3CDTF">2008-09-03T07:00:13Z</dcterms:created>
  <dcterms:modified xsi:type="dcterms:W3CDTF">2013-10-01T07:26:36Z</dcterms:modified>
</cp:coreProperties>
</file>