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9"/>
  </p:notesMasterIdLst>
  <p:handoutMasterIdLst>
    <p:handoutMasterId r:id="rId20"/>
  </p:handoutMasterIdLst>
  <p:sldIdLst>
    <p:sldId id="262" r:id="rId2"/>
    <p:sldId id="332" r:id="rId3"/>
    <p:sldId id="333" r:id="rId4"/>
    <p:sldId id="334" r:id="rId5"/>
    <p:sldId id="336" r:id="rId6"/>
    <p:sldId id="335" r:id="rId7"/>
    <p:sldId id="337" r:id="rId8"/>
    <p:sldId id="338" r:id="rId9"/>
    <p:sldId id="340" r:id="rId10"/>
    <p:sldId id="357" r:id="rId11"/>
    <p:sldId id="359" r:id="rId12"/>
    <p:sldId id="342" r:id="rId13"/>
    <p:sldId id="343" r:id="rId14"/>
    <p:sldId id="358" r:id="rId15"/>
    <p:sldId id="344" r:id="rId16"/>
    <p:sldId id="352" r:id="rId17"/>
    <p:sldId id="35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8214CB-8C4A-43C0-97AB-9B08A192B5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3171CE-BD1C-441B-BFC1-FBA2A22EDE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91D3F-6257-4732-AA1A-EB1E4E6C9FC6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91004-B3E4-4155-80F9-A5BD1853B8AB}" type="slidenum">
              <a:rPr lang="en-US"/>
              <a:pPr/>
              <a:t>13</a:t>
            </a:fld>
            <a:endParaRPr lang="en-US"/>
          </a:p>
        </p:txBody>
      </p:sp>
      <p:sp>
        <p:nvSpPr>
          <p:cNvPr id="2160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B8AE8C-BEAC-4926-BF7F-1FDE70B70746}" type="slidenum">
              <a:rPr lang="en-US" sz="1200"/>
              <a:pPr algn="r"/>
              <a:t>13</a:t>
            </a:fld>
            <a:endParaRPr lang="en-US" sz="1200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DFC5FE-95C0-400B-929C-0DE20FBF402C}" type="slidenum">
              <a:rPr lang="en-US"/>
              <a:pPr/>
              <a:t>15</a:t>
            </a:fld>
            <a:endParaRPr lang="en-US"/>
          </a:p>
        </p:txBody>
      </p:sp>
      <p:sp>
        <p:nvSpPr>
          <p:cNvPr id="218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F30160-3C08-4020-8F03-F06BEFCCB14A}" type="slidenum">
              <a:rPr lang="en-US" sz="1200"/>
              <a:pPr algn="r"/>
              <a:t>15</a:t>
            </a:fld>
            <a:endParaRPr lang="en-US" sz="1200"/>
          </a:p>
        </p:txBody>
      </p:sp>
      <p:sp>
        <p:nvSpPr>
          <p:cNvPr id="218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BDD89F-D9EC-4E29-ADD5-998CE5F59F56}" type="slidenum">
              <a:rPr lang="en-US"/>
              <a:pPr/>
              <a:t>16</a:t>
            </a:fld>
            <a:endParaRPr lang="en-US"/>
          </a:p>
        </p:txBody>
      </p:sp>
      <p:sp>
        <p:nvSpPr>
          <p:cNvPr id="2344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00793B-13E8-441F-A2A5-397869B757C2}" type="slidenum">
              <a:rPr lang="en-US" sz="1200"/>
              <a:pPr algn="r"/>
              <a:t>16</a:t>
            </a:fld>
            <a:endParaRPr lang="en-US" sz="1200"/>
          </a:p>
        </p:txBody>
      </p:sp>
      <p:sp>
        <p:nvSpPr>
          <p:cNvPr id="234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4451B-AFD9-4D15-BA04-1F69AB3867C4}" type="slidenum">
              <a:rPr lang="en-US"/>
              <a:pPr/>
              <a:t>2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5B981-0257-44F5-BE26-E898F763D6AB}" type="slidenum">
              <a:rPr lang="en-US"/>
              <a:pPr/>
              <a:t>3</a:t>
            </a:fld>
            <a:endParaRPr lang="en-US"/>
          </a:p>
        </p:txBody>
      </p:sp>
      <p:sp>
        <p:nvSpPr>
          <p:cNvPr id="196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B9FA591-61F2-4D3A-B32E-7544B9CB0F82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1E01D-184F-4893-9F04-2116DAD134D2}" type="slidenum">
              <a:rPr lang="en-US"/>
              <a:pPr/>
              <a:t>4</a:t>
            </a:fld>
            <a:endParaRPr lang="en-US"/>
          </a:p>
        </p:txBody>
      </p:sp>
      <p:sp>
        <p:nvSpPr>
          <p:cNvPr id="1986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640ECFD-7F5B-4C2E-84DF-5956304CBB51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2BFA85-E60E-4B51-860B-13D761636C33}" type="slidenum">
              <a:rPr lang="en-US"/>
              <a:pPr/>
              <a:t>6</a:t>
            </a:fld>
            <a:endParaRPr lang="en-US"/>
          </a:p>
        </p:txBody>
      </p:sp>
      <p:sp>
        <p:nvSpPr>
          <p:cNvPr id="2007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99A02D-A5E0-4A70-BE6E-CD7ED94DE3CE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8B8AA-BB21-4863-B054-F459A8C7EE5E}" type="slidenum">
              <a:rPr lang="en-US"/>
              <a:pPr/>
              <a:t>7</a:t>
            </a:fld>
            <a:endParaRPr lang="en-US"/>
          </a:p>
        </p:txBody>
      </p:sp>
      <p:sp>
        <p:nvSpPr>
          <p:cNvPr id="203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DDBF684-F4A7-401D-BF6D-FEEB3053E109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6160DE-5A69-4B93-A1DE-8A82BE7C7A33}" type="slidenum">
              <a:rPr lang="en-US"/>
              <a:pPr/>
              <a:t>8</a:t>
            </a:fld>
            <a:endParaRPr lang="en-US"/>
          </a:p>
        </p:txBody>
      </p:sp>
      <p:sp>
        <p:nvSpPr>
          <p:cNvPr id="2058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8C33F80-2E0F-4912-94BA-B14655B6EE3E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AEC82-F95B-4D67-8F27-BE96846E35AF}" type="slidenum">
              <a:rPr lang="en-US"/>
              <a:pPr/>
              <a:t>9</a:t>
            </a:fld>
            <a:endParaRPr lang="en-US"/>
          </a:p>
        </p:txBody>
      </p:sp>
      <p:sp>
        <p:nvSpPr>
          <p:cNvPr id="2099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ED90573-83A7-4B0C-8A9A-3CD346D3C98C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DBAEC-8A36-474F-A26E-0DEA01B8C0BA}" type="slidenum">
              <a:rPr lang="en-US"/>
              <a:pPr/>
              <a:t>12</a:t>
            </a:fld>
            <a:endParaRPr lang="en-US"/>
          </a:p>
        </p:txBody>
      </p:sp>
      <p:sp>
        <p:nvSpPr>
          <p:cNvPr id="2140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9955C22-DA39-44C0-AA0D-2D8A81318ACA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341FA9CC-08AF-438A-AAB5-D2D0C6F393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72485-6095-4A41-81D0-05F60A074A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E1EEB-0EEC-403E-B029-B8023A0385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77A44-886E-498A-B7F5-23BDBE828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76CE3-1CDA-42DD-A159-6881502A2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3D1C6-E545-4598-8C16-72D1D7A7D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1F408-8339-40DB-A4F9-736D0915E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4AFAB-92FC-48AC-B356-8C99608773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FA3E7-1EDB-45B7-BEE3-076DF59B8A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11BDE-6D18-4152-B46C-DF9CA6C029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A795C-53A6-4A9B-8F5D-74B4BDA130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94C0C479-CAFB-4FCC-B7F9-D7ACEE6A4A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2/Harjutused/H5_WS_MOCKING/NewService.wsd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mocking-soap-service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apui.org/Service-Mocking/simulating-complex-behaviour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jnlp/4.0.1/soapui.jnl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material/treier/idu0075/2011/Loengud/L6_rest/L6_RES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d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s-standards.com/wsdl.asp" TargetMode="External"/><Relationship Id="rId4" Type="http://schemas.openxmlformats.org/officeDocument/2006/relationships/hyperlink" Target="http://w3schools.com/wsdl/default.asp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kirjelduse loomise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t-EE" dirty="0" smtClean="0"/>
              <a:t>Looge </a:t>
            </a:r>
            <a:r>
              <a:rPr lang="et-EE" dirty="0" err="1" smtClean="0"/>
              <a:t>OisService</a:t>
            </a:r>
            <a:r>
              <a:rPr lang="et-EE" dirty="0" smtClean="0"/>
              <a:t> järgmise operatsiooniga (</a:t>
            </a:r>
            <a:r>
              <a:rPr lang="et-EE" dirty="0" smtClean="0">
                <a:hlinkClick r:id="rId2"/>
              </a:rPr>
              <a:t>NewService.wsdl</a:t>
            </a:r>
            <a:r>
              <a:rPr lang="et-EE" dirty="0" smtClean="0"/>
              <a:t> näitel):</a:t>
            </a:r>
          </a:p>
          <a:p>
            <a:pPr eaLnBrk="1" hangingPunct="1">
              <a:buNone/>
            </a:pPr>
            <a:endParaRPr lang="et-EE" dirty="0" smtClean="0"/>
          </a:p>
          <a:p>
            <a:pPr eaLnBrk="1" hangingPunct="1"/>
            <a:r>
              <a:rPr lang="et-EE" dirty="0" smtClean="0"/>
              <a:t>Operatsioon: </a:t>
            </a:r>
            <a:r>
              <a:rPr lang="en-US" dirty="0" err="1" smtClean="0"/>
              <a:t>getT</a:t>
            </a:r>
            <a:r>
              <a:rPr lang="et-EE" dirty="0" smtClean="0"/>
              <a:t>a</a:t>
            </a:r>
            <a:r>
              <a:rPr lang="en-US" dirty="0" err="1" smtClean="0"/>
              <a:t>naneTunniplaan</a:t>
            </a:r>
            <a:endParaRPr lang="et-EE" dirty="0" smtClean="0"/>
          </a:p>
          <a:p>
            <a:pPr lvl="1"/>
            <a:r>
              <a:rPr lang="et-EE" dirty="0" err="1" smtClean="0"/>
              <a:t>input</a:t>
            </a:r>
            <a:r>
              <a:rPr lang="en-US" dirty="0" smtClean="0"/>
              <a:t>: </a:t>
            </a:r>
            <a:r>
              <a:rPr lang="en-US" dirty="0" err="1" smtClean="0"/>
              <a:t>getT</a:t>
            </a:r>
            <a:r>
              <a:rPr lang="et-EE" dirty="0" smtClean="0"/>
              <a:t>a</a:t>
            </a:r>
            <a:r>
              <a:rPr lang="en-US" dirty="0" err="1" smtClean="0"/>
              <a:t>naneTunniplaanRequest</a:t>
            </a:r>
            <a:r>
              <a:rPr lang="et-EE" dirty="0" err="1" smtClean="0"/>
              <a:t>Message</a:t>
            </a:r>
            <a:endParaRPr lang="et-EE" dirty="0" smtClean="0"/>
          </a:p>
          <a:p>
            <a:pPr lvl="1"/>
            <a:r>
              <a:rPr lang="et-EE" dirty="0" err="1" smtClean="0"/>
              <a:t>output</a:t>
            </a:r>
            <a:r>
              <a:rPr lang="en-US" dirty="0" smtClean="0"/>
              <a:t>: </a:t>
            </a:r>
            <a:r>
              <a:rPr lang="en-US" dirty="0" err="1" smtClean="0"/>
              <a:t>getT</a:t>
            </a:r>
            <a:r>
              <a:rPr lang="et-EE" dirty="0" smtClean="0"/>
              <a:t>a</a:t>
            </a:r>
            <a:r>
              <a:rPr lang="en-US" dirty="0" err="1" smtClean="0"/>
              <a:t>naneTunniplaanResponse</a:t>
            </a:r>
            <a:r>
              <a:rPr lang="et-EE" dirty="0" err="1" smtClean="0"/>
              <a:t>Message</a:t>
            </a:r>
            <a:endParaRPr lang="en-US" dirty="0" smtClean="0"/>
          </a:p>
          <a:p>
            <a:endParaRPr lang="et-EE" dirty="0" smtClean="0"/>
          </a:p>
          <a:p>
            <a:r>
              <a:rPr lang="et-EE" dirty="0" smtClean="0"/>
              <a:t>Kirjeldus jätkub..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… kirjeldus jätkub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err="1" smtClean="0"/>
              <a:t>getT</a:t>
            </a:r>
            <a:r>
              <a:rPr lang="et-EE" sz="2400" dirty="0" smtClean="0"/>
              <a:t>a</a:t>
            </a:r>
            <a:r>
              <a:rPr lang="en-US" sz="2400" dirty="0" err="1" smtClean="0"/>
              <a:t>naneTunniplaanRequest</a:t>
            </a:r>
            <a:r>
              <a:rPr lang="et-EE" sz="2400" dirty="0" err="1" smtClean="0"/>
              <a:t>Message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	</a:t>
            </a:r>
            <a:r>
              <a:rPr lang="et-EE" sz="2400" dirty="0" smtClean="0"/>
              <a:t>	M</a:t>
            </a:r>
            <a:r>
              <a:rPr lang="en-US" sz="2400" dirty="0" err="1" smtClean="0"/>
              <a:t>atrikli</a:t>
            </a:r>
            <a:r>
              <a:rPr lang="et-EE" sz="2400" dirty="0" smtClean="0"/>
              <a:t>N</a:t>
            </a:r>
            <a:r>
              <a:rPr lang="en-US" sz="2400" dirty="0" smtClean="0"/>
              <a:t>r</a:t>
            </a:r>
            <a:r>
              <a:rPr lang="et-EE" sz="2400" dirty="0" smtClean="0"/>
              <a:t> - string</a:t>
            </a:r>
            <a:endParaRPr lang="en-US" sz="2400" dirty="0" smtClean="0"/>
          </a:p>
          <a:p>
            <a:pPr eaLnBrk="1" hangingPunct="1"/>
            <a:r>
              <a:rPr lang="en-US" sz="2400" dirty="0" err="1" smtClean="0"/>
              <a:t>getT</a:t>
            </a:r>
            <a:r>
              <a:rPr lang="et-EE" sz="2400" dirty="0" smtClean="0"/>
              <a:t>a</a:t>
            </a:r>
            <a:r>
              <a:rPr lang="en-US" sz="2400" dirty="0" err="1" smtClean="0"/>
              <a:t>naneTunniplaanResponse</a:t>
            </a:r>
            <a:r>
              <a:rPr lang="et-EE" sz="2400" dirty="0" err="1" smtClean="0"/>
              <a:t>Message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t-EE" sz="2400" dirty="0" smtClean="0"/>
              <a:t>		tund - </a:t>
            </a:r>
            <a:r>
              <a:rPr lang="et-EE" sz="2400" dirty="0" err="1" smtClean="0"/>
              <a:t>tundType</a:t>
            </a:r>
            <a:r>
              <a:rPr lang="et-EE" sz="2400" dirty="0" smtClean="0"/>
              <a:t>	</a:t>
            </a:r>
            <a:r>
              <a:rPr lang="en-US" sz="2400" dirty="0" smtClean="0"/>
              <a:t>	</a:t>
            </a:r>
            <a:r>
              <a:rPr lang="et-EE" sz="2400" dirty="0" smtClean="0"/>
              <a:t>	</a:t>
            </a:r>
            <a:endParaRPr lang="et-EE" sz="2400" dirty="0" smtClean="0"/>
          </a:p>
          <a:p>
            <a:pPr eaLnBrk="1" hangingPunct="1">
              <a:buFontTx/>
              <a:buNone/>
            </a:pPr>
            <a:r>
              <a:rPr lang="et-EE" sz="2400" dirty="0" smtClean="0"/>
              <a:t>----------------------------------------------------------------</a:t>
            </a:r>
          </a:p>
          <a:p>
            <a:r>
              <a:rPr lang="et-EE" sz="2400" dirty="0" err="1" smtClean="0"/>
              <a:t>TundType</a:t>
            </a:r>
            <a:endParaRPr lang="et-EE" sz="2400" dirty="0" smtClean="0"/>
          </a:p>
          <a:p>
            <a:pPr eaLnBrk="1" hangingPunct="1">
              <a:buFontTx/>
              <a:buNone/>
            </a:pPr>
            <a:r>
              <a:rPr lang="et-EE" sz="2400" dirty="0" smtClean="0"/>
              <a:t>		A</a:t>
            </a:r>
            <a:r>
              <a:rPr lang="en-US" sz="2400" dirty="0" err="1" smtClean="0"/>
              <a:t>lgusaeg</a:t>
            </a:r>
            <a:r>
              <a:rPr lang="et-EE" sz="2400" dirty="0" smtClean="0"/>
              <a:t> - </a:t>
            </a:r>
            <a:r>
              <a:rPr lang="et-EE" sz="2400" dirty="0" err="1" smtClean="0"/>
              <a:t>date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	</a:t>
            </a:r>
            <a:r>
              <a:rPr lang="et-EE" sz="2400" dirty="0" smtClean="0"/>
              <a:t>	R</a:t>
            </a:r>
            <a:r>
              <a:rPr lang="en-US" sz="2400" dirty="0" err="1" smtClean="0"/>
              <a:t>uumi</a:t>
            </a:r>
            <a:r>
              <a:rPr lang="et-EE" sz="2400" dirty="0" smtClean="0"/>
              <a:t>N</a:t>
            </a:r>
            <a:r>
              <a:rPr lang="en-US" sz="2400" dirty="0" smtClean="0"/>
              <a:t>r</a:t>
            </a:r>
            <a:r>
              <a:rPr lang="et-EE" sz="2400" dirty="0" smtClean="0"/>
              <a:t> - string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	</a:t>
            </a:r>
            <a:r>
              <a:rPr lang="et-EE" sz="2400" dirty="0" smtClean="0"/>
              <a:t>	A</a:t>
            </a:r>
            <a:r>
              <a:rPr lang="en-US" sz="2400" dirty="0" err="1" smtClean="0"/>
              <a:t>ine</a:t>
            </a:r>
            <a:r>
              <a:rPr lang="et-EE" sz="2400" dirty="0" smtClean="0"/>
              <a:t>N</a:t>
            </a:r>
            <a:r>
              <a:rPr lang="en-US" sz="2400" dirty="0" err="1" smtClean="0"/>
              <a:t>ime</a:t>
            </a:r>
            <a:r>
              <a:rPr lang="et-EE" sz="2400" dirty="0" smtClean="0"/>
              <a:t> - string</a:t>
            </a:r>
            <a:endParaRPr lang="en-US" sz="2400" dirty="0" smtClean="0"/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2994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12995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WSDL kui süsteemi simuleerimise alus</a:t>
            </a:r>
            <a:endParaRPr lang="en-US" sz="3200"/>
          </a:p>
        </p:txBody>
      </p:sp>
      <p:sp>
        <p:nvSpPr>
          <p:cNvPr id="21299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t-EE"/>
              <a:t>Kui meil on WSDL-ga kirjeldatud teenus, mida me soovime kasutada, kuid reaalset veebiteenust veel ei eksisteeri, pole võrgust kättesaadav või on tasuline, kuid me soovime siiski WSDL-le vastavat teenust enda testkeskkonnas kasutada, siis aitavad meid Mock teenused.</a:t>
            </a:r>
          </a:p>
          <a:p>
            <a:pPr marL="457200" indent="-457200">
              <a:lnSpc>
                <a:spcPct val="90000"/>
              </a:lnSpc>
            </a:pPr>
            <a:r>
              <a:rPr lang="et-EE">
                <a:hlinkClick r:id="rId3"/>
              </a:rPr>
              <a:t>http://www.soapui.org/Service-Mocking/mocking-soap-services.html</a:t>
            </a:r>
            <a:endParaRPr lang="et-EE"/>
          </a:p>
          <a:p>
            <a:pPr marL="457200" indent="-457200">
              <a:lnSpc>
                <a:spcPct val="90000"/>
              </a:lnSpc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5042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15043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Teenuse simulatsiooni (ServiceMock) kasutamine</a:t>
            </a:r>
            <a:endParaRPr lang="en-US" sz="3200"/>
          </a:p>
        </p:txBody>
      </p:sp>
      <p:sp>
        <p:nvSpPr>
          <p:cNvPr id="21504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t-EE" dirty="0"/>
              <a:t>genereeri WSDL-i põhjal töötav teenuse </a:t>
            </a:r>
            <a:r>
              <a:rPr lang="et-EE" dirty="0" err="1"/>
              <a:t>Mock</a:t>
            </a:r>
            <a:r>
              <a:rPr lang="et-EE" dirty="0"/>
              <a:t> näiteks </a:t>
            </a:r>
            <a:r>
              <a:rPr lang="et-EE" dirty="0" err="1"/>
              <a:t>SoapUI-ga</a:t>
            </a:r>
            <a:r>
              <a:rPr lang="et-EE" dirty="0"/>
              <a:t>.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/>
              <a:t>Arendada enda süsteemi kasutades </a:t>
            </a:r>
            <a:r>
              <a:rPr lang="et-EE" dirty="0" err="1"/>
              <a:t>Mock</a:t>
            </a:r>
            <a:r>
              <a:rPr lang="et-EE" dirty="0"/>
              <a:t> teenust.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/>
              <a:t>Hiljem asenda lihtsalt </a:t>
            </a:r>
            <a:r>
              <a:rPr lang="et-EE" dirty="0" err="1"/>
              <a:t>Mock</a:t>
            </a:r>
            <a:r>
              <a:rPr lang="et-EE" dirty="0"/>
              <a:t> teenuse </a:t>
            </a:r>
            <a:r>
              <a:rPr lang="et-EE" i="1" dirty="0" err="1"/>
              <a:t>endpoint</a:t>
            </a:r>
            <a:r>
              <a:rPr lang="et-EE" dirty="0"/>
              <a:t> reaalse teenuse asukohaga. </a:t>
            </a:r>
          </a:p>
          <a:p>
            <a:pPr marL="533400" indent="-533400"/>
            <a:endParaRPr lang="en-US" dirty="0"/>
          </a:p>
          <a:p>
            <a:pPr marL="533400" indent="-53340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MockOperation</a:t>
            </a:r>
            <a:r>
              <a:rPr lang="et-EE" dirty="0" smtClean="0"/>
              <a:t> </a:t>
            </a:r>
            <a:r>
              <a:rPr lang="et-EE" dirty="0" err="1" smtClean="0"/>
              <a:t>Dispatching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Default</a:t>
            </a:r>
            <a:endParaRPr lang="et-EE" dirty="0" smtClean="0"/>
          </a:p>
          <a:p>
            <a:r>
              <a:rPr lang="et-EE" dirty="0" err="1" smtClean="0"/>
              <a:t>Sequence</a:t>
            </a:r>
            <a:endParaRPr lang="et-EE" dirty="0" smtClean="0"/>
          </a:p>
          <a:p>
            <a:r>
              <a:rPr lang="et-EE" dirty="0" err="1" smtClean="0"/>
              <a:t>Random</a:t>
            </a:r>
            <a:endParaRPr lang="et-EE" dirty="0" smtClean="0"/>
          </a:p>
          <a:p>
            <a:r>
              <a:rPr lang="et-EE" dirty="0" err="1" smtClean="0"/>
              <a:t>Query-match</a:t>
            </a:r>
            <a:endParaRPr lang="et-EE" dirty="0" smtClean="0"/>
          </a:p>
          <a:p>
            <a:endParaRPr lang="et-EE" dirty="0" smtClean="0"/>
          </a:p>
          <a:p>
            <a:r>
              <a:rPr lang="et-EE" sz="2400" dirty="0" smtClean="0">
                <a:hlinkClick r:id="rId2"/>
              </a:rPr>
              <a:t>http://www.soapui.org/Service-Mocking/simulating-complex-behaviour.html#XPath_Dispatching</a:t>
            </a:r>
            <a:endParaRPr lang="et-EE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7090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17091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WSDL-i põhjal loodud Mock-ide kasutamise eelised</a:t>
            </a:r>
            <a:endParaRPr lang="en-US" sz="3200"/>
          </a:p>
        </p:txBody>
      </p:sp>
      <p:sp>
        <p:nvSpPr>
          <p:cNvPr id="21709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/>
              <a:t>Reaalse teenusega asendamine on valutu.</a:t>
            </a:r>
          </a:p>
          <a:p>
            <a:r>
              <a:rPr lang="et-EE"/>
              <a:t>Me ei pea ootama reaalse teenuse arenduse või teenuse kättesaadavaks tegemise tõttu.</a:t>
            </a:r>
          </a:p>
          <a:p>
            <a:r>
              <a:rPr lang="et-EE"/>
              <a:t>Saame raha kokku hoida, kui kasutame arenduskeskkonnas reaalse tasulise teenuse asemel ise tehtud teenuse simulatsiooni.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3474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33475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dirty="0" smtClean="0"/>
              <a:t>S</a:t>
            </a:r>
            <a:r>
              <a:rPr lang="et-EE" dirty="0" smtClean="0"/>
              <a:t>imuleerimise </a:t>
            </a:r>
            <a:r>
              <a:rPr lang="et-EE" dirty="0"/>
              <a:t>näide</a:t>
            </a:r>
            <a:endParaRPr lang="en-US" dirty="0"/>
          </a:p>
        </p:txBody>
      </p:sp>
      <p:sp>
        <p:nvSpPr>
          <p:cNvPr id="2334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dirty="0" smtClean="0"/>
              <a:t>Simuleerime </a:t>
            </a:r>
            <a:r>
              <a:rPr lang="et-EE" dirty="0" err="1" smtClean="0"/>
              <a:t>Soap</a:t>
            </a:r>
            <a:r>
              <a:rPr lang="et-EE" dirty="0" err="1" smtClean="0"/>
              <a:t>UI-ga</a:t>
            </a:r>
            <a:r>
              <a:rPr lang="et-EE" dirty="0" smtClean="0"/>
              <a:t> </a:t>
            </a:r>
            <a:r>
              <a:rPr lang="et-EE" dirty="0" err="1" smtClean="0"/>
              <a:t>OisService-i</a:t>
            </a:r>
            <a:r>
              <a:rPr lang="et-EE" dirty="0" smtClean="0"/>
              <a:t> </a:t>
            </a:r>
            <a:r>
              <a:rPr lang="et-EE" dirty="0" err="1" smtClean="0"/>
              <a:t>getTänaneTunniplaan</a:t>
            </a:r>
            <a:r>
              <a:rPr lang="et-EE" dirty="0" smtClean="0"/>
              <a:t> operatsiooni.</a:t>
            </a:r>
          </a:p>
          <a:p>
            <a:r>
              <a:rPr lang="et-EE" dirty="0" smtClean="0"/>
              <a:t>Kasutame </a:t>
            </a:r>
            <a:r>
              <a:rPr lang="et-EE" dirty="0" err="1" smtClean="0"/>
              <a:t>query-match-i</a:t>
            </a:r>
            <a:r>
              <a:rPr lang="et-EE" dirty="0" smtClean="0"/>
              <a:t> väljundsõnumi valimiseks.</a:t>
            </a:r>
          </a:p>
          <a:p>
            <a:pPr>
              <a:buNone/>
            </a:pPr>
            <a:r>
              <a:rPr lang="et-EE" dirty="0" smtClean="0"/>
              <a:t> </a:t>
            </a:r>
            <a:endParaRPr lang="et-EE" dirty="0"/>
          </a:p>
          <a:p>
            <a:r>
              <a:rPr lang="et-EE" dirty="0" err="1"/>
              <a:t>SoapUI</a:t>
            </a:r>
            <a:r>
              <a:rPr lang="et-EE" dirty="0"/>
              <a:t> </a:t>
            </a:r>
            <a:r>
              <a:rPr lang="et-EE" dirty="0" err="1"/>
              <a:t>WebStart</a:t>
            </a:r>
            <a:endParaRPr lang="et-EE" dirty="0"/>
          </a:p>
          <a:p>
            <a:pPr lvl="1"/>
            <a:r>
              <a:rPr lang="en-US" dirty="0">
                <a:hlinkClick r:id="rId3"/>
              </a:rPr>
              <a:t>http://www.soapui.org/jnlp/4.0.1/soapui.jnlp</a:t>
            </a:r>
            <a:endParaRPr lang="et-EE" dirty="0"/>
          </a:p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16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REST teenused iseseisvaks uurimiseks</a:t>
            </a:r>
            <a:endParaRPr lang="en-US" sz="320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http://www.tud.ttu.ee/material/treier/idu0075/2011/Loengud/L6_rest/L6_REST.ppt</a:t>
            </a:r>
            <a:endParaRPr lang="et-EE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 smtClean="0"/>
              <a:t>WSDL (</a:t>
            </a:r>
            <a:r>
              <a:rPr lang="et-EE" dirty="0" err="1" smtClean="0"/>
              <a:t>Web</a:t>
            </a:r>
            <a:r>
              <a:rPr lang="et-EE" dirty="0" smtClean="0"/>
              <a:t> Service </a:t>
            </a:r>
            <a:r>
              <a:rPr lang="et-EE" dirty="0" err="1" smtClean="0"/>
              <a:t>Definition</a:t>
            </a:r>
            <a:r>
              <a:rPr lang="et-EE" dirty="0" smtClean="0"/>
              <a:t> </a:t>
            </a:r>
            <a:r>
              <a:rPr lang="et-EE" dirty="0" err="1" smtClean="0"/>
              <a:t>Language</a:t>
            </a:r>
            <a:r>
              <a:rPr lang="et-EE" dirty="0" smtClean="0"/>
              <a:t>)</a:t>
            </a:r>
            <a:endParaRPr lang="et-EE" dirty="0"/>
          </a:p>
          <a:p>
            <a:pPr>
              <a:lnSpc>
                <a:spcPct val="90000"/>
              </a:lnSpc>
            </a:pPr>
            <a:r>
              <a:rPr lang="et-EE" dirty="0" smtClean="0"/>
              <a:t>Teenuse kirjelduse </a:t>
            </a:r>
            <a:r>
              <a:rPr lang="et-EE" smtClean="0"/>
              <a:t>loomise näide</a:t>
            </a:r>
          </a:p>
          <a:p>
            <a:pPr>
              <a:lnSpc>
                <a:spcPct val="90000"/>
              </a:lnSpc>
            </a:pPr>
            <a:endParaRPr lang="et-EE" dirty="0"/>
          </a:p>
          <a:p>
            <a:pPr>
              <a:lnSpc>
                <a:spcPct val="90000"/>
              </a:lnSpc>
            </a:pPr>
            <a:r>
              <a:rPr lang="et-EE" dirty="0" smtClean="0"/>
              <a:t>WSDL </a:t>
            </a:r>
            <a:r>
              <a:rPr lang="et-EE" dirty="0"/>
              <a:t>kui süsteemi simuleerimise </a:t>
            </a:r>
            <a:r>
              <a:rPr lang="et-EE" dirty="0" smtClean="0"/>
              <a:t>alus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Teenuse simuleerimine </a:t>
            </a:r>
            <a:r>
              <a:rPr lang="et-EE" dirty="0" err="1" smtClean="0"/>
              <a:t>SoapUI-ga</a:t>
            </a:r>
            <a:endParaRPr lang="et-EE" dirty="0" smtClean="0"/>
          </a:p>
          <a:p>
            <a:pPr>
              <a:lnSpc>
                <a:spcPct val="90000"/>
              </a:lnSpc>
            </a:pPr>
            <a:r>
              <a:rPr lang="et-EE" dirty="0" smtClean="0"/>
              <a:t>Simuleerimise näide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5586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95587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19558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  <p:graphicFrame>
        <p:nvGraphicFramePr>
          <p:cNvPr id="195589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p:oleObj spid="_x0000_s195589" name="Visio" r:id="rId4" imgW="6373178" imgH="1301115" progId="">
              <p:embed/>
            </p:oleObj>
          </a:graphicData>
        </a:graphic>
      </p:graphicFrame>
      <p:graphicFrame>
        <p:nvGraphicFramePr>
          <p:cNvPr id="195590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p:oleObj spid="_x0000_s195590" name="Visio" r:id="rId5" imgW="494824" imgH="516255" progId="">
              <p:embed/>
            </p:oleObj>
          </a:graphicData>
        </a:graphic>
      </p:graphicFrame>
      <p:graphicFrame>
        <p:nvGraphicFramePr>
          <p:cNvPr id="195591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p:oleObj spid="_x0000_s195591" name="Visio" r:id="rId6" imgW="685800" imgH="397764" progId="">
              <p:embed/>
            </p:oleObj>
          </a:graphicData>
        </a:graphic>
      </p:graphicFrame>
      <p:graphicFrame>
        <p:nvGraphicFramePr>
          <p:cNvPr id="195592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p:oleObj spid="_x0000_s195592" name="Visio" r:id="rId7" imgW="685800" imgH="397764" progId="">
              <p:embed/>
            </p:oleObj>
          </a:graphicData>
        </a:graphic>
      </p:graphicFrame>
      <p:graphicFrame>
        <p:nvGraphicFramePr>
          <p:cNvPr id="195593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p:oleObj spid="_x0000_s195593" name="Visio" r:id="rId8" imgW="3925824" imgH="255422" progId="">
              <p:embed/>
            </p:oleObj>
          </a:graphicData>
        </a:graphic>
      </p:graphicFrame>
      <p:graphicFrame>
        <p:nvGraphicFramePr>
          <p:cNvPr id="195594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p:oleObj spid="_x0000_s195594" name="Visio" r:id="rId9" imgW="333451" imgH="235915" progId="">
              <p:embed/>
            </p:oleObj>
          </a:graphicData>
        </a:graphic>
      </p:graphicFrame>
      <p:graphicFrame>
        <p:nvGraphicFramePr>
          <p:cNvPr id="195595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p:oleObj spid="_x0000_s195595" name="Visio" r:id="rId10" imgW="3925824" imgH="255422" progId="">
              <p:embed/>
            </p:oleObj>
          </a:graphicData>
        </a:graphic>
      </p:graphicFrame>
      <p:graphicFrame>
        <p:nvGraphicFramePr>
          <p:cNvPr id="195596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p:oleObj spid="_x0000_s195596" name="Visio" r:id="rId11" imgW="301752" imgH="355702" progId="">
              <p:embed/>
            </p:oleObj>
          </a:graphicData>
        </a:graphic>
      </p:graphicFrame>
      <p:graphicFrame>
        <p:nvGraphicFramePr>
          <p:cNvPr id="195597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p:oleObj spid="_x0000_s195597" name="Visio" r:id="rId12" imgW="1657807" imgH="2385670" progId="">
              <p:embed/>
            </p:oleObj>
          </a:graphicData>
        </a:graphic>
      </p:graphicFrame>
      <p:graphicFrame>
        <p:nvGraphicFramePr>
          <p:cNvPr id="195598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p:oleObj spid="_x0000_s195598" name="Visio" r:id="rId13" imgW="1723644" imgH="2371649" progId="">
              <p:embed/>
            </p:oleObj>
          </a:graphicData>
        </a:graphic>
      </p:graphicFrame>
      <p:graphicFrame>
        <p:nvGraphicFramePr>
          <p:cNvPr id="195599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p:oleObj spid="_x0000_s195599" name="Visio" r:id="rId14" imgW="1399642" imgH="1215542" progId="">
              <p:embed/>
            </p:oleObj>
          </a:graphicData>
        </a:graphic>
      </p:graphicFrame>
      <p:sp>
        <p:nvSpPr>
          <p:cNvPr id="195600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95601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95602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95603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763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976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2800"/>
              <a:t>WSDL (Web Service Definition Language)</a:t>
            </a:r>
            <a:endParaRPr lang="en-US" sz="2800"/>
          </a:p>
        </p:txBody>
      </p:sp>
      <p:sp>
        <p:nvSpPr>
          <p:cNvPr id="19763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WSDL on XML põhine keel, mis kirjeldab veebiteenuseid </a:t>
            </a:r>
          </a:p>
          <a:p>
            <a:pPr lvl="1">
              <a:lnSpc>
                <a:spcPct val="90000"/>
              </a:lnSpc>
            </a:pPr>
            <a:r>
              <a:rPr lang="et-EE"/>
              <a:t>Operatsioonid</a:t>
            </a:r>
          </a:p>
          <a:p>
            <a:pPr lvl="1">
              <a:lnSpc>
                <a:spcPct val="90000"/>
              </a:lnSpc>
            </a:pPr>
            <a:r>
              <a:rPr lang="et-EE"/>
              <a:t>Sõnumid</a:t>
            </a:r>
          </a:p>
          <a:p>
            <a:pPr lvl="1">
              <a:lnSpc>
                <a:spcPct val="90000"/>
              </a:lnSpc>
            </a:pPr>
            <a:r>
              <a:rPr lang="et-EE"/>
              <a:t>Andmetüübid</a:t>
            </a:r>
          </a:p>
          <a:p>
            <a:pPr>
              <a:lnSpc>
                <a:spcPct val="90000"/>
              </a:lnSpc>
            </a:pPr>
            <a:r>
              <a:rPr lang="et-EE" b="1"/>
              <a:t>Viited</a:t>
            </a:r>
          </a:p>
          <a:p>
            <a:pPr lvl="1">
              <a:lnSpc>
                <a:spcPct val="90000"/>
              </a:lnSpc>
            </a:pPr>
            <a:r>
              <a:rPr lang="en-US" b="1">
                <a:hlinkClick r:id="rId3"/>
              </a:rPr>
              <a:t>http://www.w3.org/TR/wsdl</a:t>
            </a:r>
            <a:endParaRPr lang="et-EE" b="1"/>
          </a:p>
          <a:p>
            <a:pPr lvl="1">
              <a:lnSpc>
                <a:spcPct val="90000"/>
              </a:lnSpc>
            </a:pPr>
            <a:r>
              <a:rPr lang="et-EE" b="1">
                <a:hlinkClick r:id="rId4"/>
              </a:rPr>
              <a:t>http://w3schools.com/wsdl/default.asp</a:t>
            </a:r>
            <a:endParaRPr lang="et-EE" b="1"/>
          </a:p>
          <a:p>
            <a:pPr lvl="1">
              <a:lnSpc>
                <a:spcPct val="90000"/>
              </a:lnSpc>
            </a:pPr>
            <a:r>
              <a:rPr lang="et-EE" b="1">
                <a:hlinkClick r:id="rId5"/>
              </a:rPr>
              <a:t>http://www.ws-standards.com/wsdl.asp</a:t>
            </a:r>
            <a:endParaRPr lang="et-EE" b="1"/>
          </a:p>
          <a:p>
            <a:pPr lvl="1">
              <a:lnSpc>
                <a:spcPct val="90000"/>
              </a:lnSpc>
            </a:pPr>
            <a:endParaRPr lang="et-EE"/>
          </a:p>
          <a:p>
            <a:pPr>
              <a:lnSpc>
                <a:spcPct val="90000"/>
              </a:lnSpc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1730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/>
              <a:t>Operatsioonid ja sõnumid</a:t>
            </a:r>
            <a:endParaRPr lang="en-US"/>
          </a:p>
        </p:txBody>
      </p:sp>
      <p:sp>
        <p:nvSpPr>
          <p:cNvPr id="201731" name="AutoShape 3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 sz="1200"/>
          </a:p>
          <a:p>
            <a:endParaRPr lang="et-EE" sz="1200"/>
          </a:p>
          <a:p>
            <a:endParaRPr lang="et-EE" sz="1200"/>
          </a:p>
          <a:p>
            <a:endParaRPr lang="et-EE" sz="1200"/>
          </a:p>
          <a:p>
            <a:r>
              <a:rPr lang="et-EE" sz="1200"/>
              <a:t>Allikas: </a:t>
            </a:r>
            <a:r>
              <a:rPr lang="en-US" sz="1200"/>
              <a:t>http://msdn.microsoft.com/en-us/library/ms996486.aspx</a:t>
            </a:r>
          </a:p>
        </p:txBody>
      </p:sp>
      <p:pic>
        <p:nvPicPr>
          <p:cNvPr id="20173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36385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9682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pic>
        <p:nvPicPr>
          <p:cNvPr id="19968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275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27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WSDL’i elemendid</a:t>
            </a:r>
            <a:endParaRPr lang="en-US"/>
          </a:p>
        </p:txBody>
      </p:sp>
      <p:sp>
        <p:nvSpPr>
          <p:cNvPr id="2027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&lt;definitions&gt;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&lt;types&gt;</a:t>
            </a:r>
            <a:r>
              <a:rPr lang="en-US" b="1"/>
              <a:t>... </a:t>
            </a:r>
            <a:r>
              <a:rPr lang="en-US"/>
              <a:t>&lt;/types&gt;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&lt;message&gt;</a:t>
            </a:r>
            <a:r>
              <a:rPr lang="en-US" b="1"/>
              <a:t>... </a:t>
            </a:r>
            <a:r>
              <a:rPr lang="en-US"/>
              <a:t>&lt;/message&gt;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&lt;portType&gt;</a:t>
            </a:r>
            <a:r>
              <a:rPr lang="en-US" b="1"/>
              <a:t>... </a:t>
            </a:r>
            <a:r>
              <a:rPr lang="en-US"/>
              <a:t>&lt;/portType&gt;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&lt;binding&gt;</a:t>
            </a:r>
            <a:r>
              <a:rPr lang="en-US" b="1"/>
              <a:t>... </a:t>
            </a:r>
            <a:r>
              <a:rPr lang="en-US"/>
              <a:t>&lt;/binding&gt;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</a:t>
            </a:r>
            <a:r>
              <a:rPr lang="et-EE"/>
              <a:t>service</a:t>
            </a:r>
            <a:r>
              <a:rPr lang="en-US"/>
              <a:t>&gt;</a:t>
            </a:r>
            <a:r>
              <a:rPr lang="en-US" b="1"/>
              <a:t>... </a:t>
            </a:r>
            <a:r>
              <a:rPr lang="en-US"/>
              <a:t>&lt;/</a:t>
            </a:r>
            <a:r>
              <a:rPr lang="et-EE"/>
              <a:t>service</a:t>
            </a:r>
            <a:r>
              <a:rPr lang="en-US"/>
              <a:t>&gt;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n-US"/>
              <a:t>&lt;/definitions&gt;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02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4803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/>
              <a:t>WSDL’i elemendid</a:t>
            </a:r>
            <a:endParaRPr lang="en-US"/>
          </a:p>
        </p:txBody>
      </p:sp>
      <p:sp>
        <p:nvSpPr>
          <p:cNvPr id="20480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/>
              <a:t>Types – siin saame XSD importida või kohapeal deklareerida</a:t>
            </a:r>
          </a:p>
          <a:p>
            <a:pPr>
              <a:lnSpc>
                <a:spcPct val="90000"/>
              </a:lnSpc>
            </a:pPr>
            <a:r>
              <a:rPr lang="et-EE" sz="2400"/>
              <a:t>Messages – iga requesti ja response jaoks on siin üks sõnum</a:t>
            </a:r>
          </a:p>
          <a:p>
            <a:pPr>
              <a:lnSpc>
                <a:spcPct val="90000"/>
              </a:lnSpc>
            </a:pPr>
            <a:r>
              <a:rPr lang="et-EE" sz="2400"/>
              <a:t>PortType – kirjeldab operatsioonid ja nende sisend ning väljund sõnumid. </a:t>
            </a:r>
          </a:p>
          <a:p>
            <a:pPr>
              <a:lnSpc>
                <a:spcPct val="90000"/>
              </a:lnSpc>
            </a:pPr>
            <a:r>
              <a:rPr lang="et-EE" sz="2400"/>
              <a:t>Binding - määratakse sõnumivahetuse transport iga operatsiooni kohta (document+literal recommended) </a:t>
            </a:r>
          </a:p>
          <a:p>
            <a:pPr>
              <a:lnSpc>
                <a:spcPct val="90000"/>
              </a:lnSpc>
            </a:pPr>
            <a:r>
              <a:rPr lang="et-EE" sz="2400"/>
              <a:t>Service – nimi ja asukoht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8898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88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</a:t>
            </a:r>
            <a:endParaRPr lang="en-US"/>
          </a:p>
        </p:txBody>
      </p:sp>
      <p:sp>
        <p:nvSpPr>
          <p:cNvPr id="20890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&lt;message name="</a:t>
            </a:r>
            <a:r>
              <a:rPr lang="en-US" sz="2000" b="1" dirty="0" err="1"/>
              <a:t>getTermRequest</a:t>
            </a:r>
            <a:r>
              <a:rPr lang="en-US" sz="2000" b="1" dirty="0"/>
              <a:t>"&gt;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/>
              <a:t>	</a:t>
            </a:r>
            <a:r>
              <a:rPr lang="en-US" sz="2000" b="1" dirty="0"/>
              <a:t>&lt;part name="term" type="</a:t>
            </a:r>
            <a:r>
              <a:rPr lang="en-US" sz="2000" b="1" dirty="0" err="1"/>
              <a:t>xs:string</a:t>
            </a:r>
            <a:r>
              <a:rPr lang="en-US" sz="2000" b="1" dirty="0"/>
              <a:t>"/&gt;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&lt;/message&gt;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&lt;message name="</a:t>
            </a:r>
            <a:r>
              <a:rPr lang="en-US" sz="2000" b="1" dirty="0" err="1"/>
              <a:t>getTermResponse</a:t>
            </a:r>
            <a:r>
              <a:rPr lang="en-US" sz="2000" b="1" dirty="0"/>
              <a:t>"&gt;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/>
              <a:t>	</a:t>
            </a:r>
            <a:r>
              <a:rPr lang="en-US" sz="2000" b="1" dirty="0"/>
              <a:t>&lt;part name="value" type="</a:t>
            </a:r>
            <a:r>
              <a:rPr lang="en-US" sz="2000" b="1" dirty="0" err="1"/>
              <a:t>xs:string</a:t>
            </a:r>
            <a:r>
              <a:rPr lang="en-US" sz="2000" b="1" dirty="0"/>
              <a:t>"/&gt;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&lt;/message&gt;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</a:t>
            </a:r>
            <a:r>
              <a:rPr lang="en-US" sz="2000" b="1" dirty="0" err="1"/>
              <a:t>portType</a:t>
            </a:r>
            <a:r>
              <a:rPr lang="en-US" sz="2000" b="1" dirty="0"/>
              <a:t> name="</a:t>
            </a:r>
            <a:r>
              <a:rPr lang="en-US" sz="2000" b="1" dirty="0" err="1"/>
              <a:t>glossaryTerms</a:t>
            </a:r>
            <a:r>
              <a:rPr lang="en-US" sz="2000" b="1" dirty="0"/>
              <a:t>"&gt;</a:t>
            </a:r>
            <a:br>
              <a:rPr lang="en-US" sz="2000" b="1" dirty="0"/>
            </a:br>
            <a:r>
              <a:rPr lang="en-US" sz="2000" b="1" dirty="0"/>
              <a:t>&lt;operation name="</a:t>
            </a:r>
            <a:r>
              <a:rPr lang="en-US" sz="2000" b="1" dirty="0" err="1"/>
              <a:t>getTerm</a:t>
            </a:r>
            <a:r>
              <a:rPr lang="en-US" sz="2000" b="1" dirty="0"/>
              <a:t>"&gt;</a:t>
            </a:r>
            <a:br>
              <a:rPr lang="en-US" sz="2000" b="1" dirty="0"/>
            </a:br>
            <a:r>
              <a:rPr lang="et-EE" sz="2000" b="1" dirty="0"/>
              <a:t>	</a:t>
            </a:r>
            <a:r>
              <a:rPr lang="en-US" sz="2000" b="1" dirty="0"/>
              <a:t>&lt;input message="</a:t>
            </a:r>
            <a:r>
              <a:rPr lang="en-US" sz="2000" b="1" dirty="0" err="1"/>
              <a:t>getTermRequest</a:t>
            </a:r>
            <a:r>
              <a:rPr lang="en-US" sz="2000" b="1" dirty="0"/>
              <a:t>"/&gt;</a:t>
            </a:r>
            <a:br>
              <a:rPr lang="en-US" sz="2000" b="1" dirty="0"/>
            </a:br>
            <a:r>
              <a:rPr lang="et-EE" sz="2000" b="1" dirty="0"/>
              <a:t>	</a:t>
            </a:r>
            <a:r>
              <a:rPr lang="en-US" sz="2000" b="1" dirty="0"/>
              <a:t>&lt;output message="</a:t>
            </a:r>
            <a:r>
              <a:rPr lang="en-US" sz="2000" b="1" dirty="0" err="1"/>
              <a:t>getTermResponse</a:t>
            </a:r>
            <a:r>
              <a:rPr lang="en-US" sz="2000" b="1" dirty="0" smtClean="0"/>
              <a:t>"/&gt;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&lt;/operation&gt;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&lt;/</a:t>
            </a:r>
            <a:r>
              <a:rPr lang="en-US" sz="2000" b="1" dirty="0" err="1"/>
              <a:t>portType</a:t>
            </a:r>
            <a:r>
              <a:rPr lang="en-US" sz="2000" b="1" dirty="0"/>
              <a:t>&gt;</a:t>
            </a:r>
            <a:r>
              <a:rPr lang="en-US" sz="2000" dirty="0"/>
              <a:t> </a:t>
            </a:r>
            <a:endParaRPr lang="et-EE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1444</TotalTime>
  <Words>430</Words>
  <Application>Microsoft Office PowerPoint</Application>
  <PresentationFormat>On-screen Show (4:3)</PresentationFormat>
  <Paragraphs>149</Paragraphs>
  <Slides>17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Capsules</vt:lpstr>
      <vt:lpstr>Visio</vt:lpstr>
      <vt:lpstr>IDU0075 Sissejuhatus veebiteenustesse </vt:lpstr>
      <vt:lpstr>Sisukord</vt:lpstr>
      <vt:lpstr>Veebiteenustega seotud standardid</vt:lpstr>
      <vt:lpstr>WSDL (Web Service Definition Language)</vt:lpstr>
      <vt:lpstr>Operatsioonid ja sõnumid</vt:lpstr>
      <vt:lpstr>Slide 6</vt:lpstr>
      <vt:lpstr>WSDL’i elemendid</vt:lpstr>
      <vt:lpstr>WSDL’i elemendid</vt:lpstr>
      <vt:lpstr>Näide</vt:lpstr>
      <vt:lpstr>Teenuse kirjelduse loomise näide</vt:lpstr>
      <vt:lpstr>… kirjeldus jätkub</vt:lpstr>
      <vt:lpstr>WSDL kui süsteemi simuleerimise alus</vt:lpstr>
      <vt:lpstr>Teenuse simulatsiooni (ServiceMock) kasutamine</vt:lpstr>
      <vt:lpstr>MockOperation Dispatching</vt:lpstr>
      <vt:lpstr>WSDL-i põhjal loodud Mock-ide kasutamise eelised</vt:lpstr>
      <vt:lpstr>Simuleerimise näide</vt:lpstr>
      <vt:lpstr>REST teenused iseseisvaks uurimiseks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169</cp:revision>
  <cp:lastPrinted>1601-01-01T00:00:00Z</cp:lastPrinted>
  <dcterms:created xsi:type="dcterms:W3CDTF">1601-01-01T00:00:00Z</dcterms:created>
  <dcterms:modified xsi:type="dcterms:W3CDTF">2012-10-05T12:19:25Z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