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49"/>
  </p:notesMasterIdLst>
  <p:handoutMasterIdLst>
    <p:handoutMasterId r:id="rId50"/>
  </p:handoutMasterIdLst>
  <p:sldIdLst>
    <p:sldId id="262" r:id="rId2"/>
    <p:sldId id="311" r:id="rId3"/>
    <p:sldId id="258" r:id="rId4"/>
    <p:sldId id="263" r:id="rId5"/>
    <p:sldId id="264" r:id="rId6"/>
    <p:sldId id="265" r:id="rId7"/>
    <p:sldId id="266" r:id="rId8"/>
    <p:sldId id="283" r:id="rId9"/>
    <p:sldId id="267" r:id="rId10"/>
    <p:sldId id="268" r:id="rId11"/>
    <p:sldId id="317" r:id="rId12"/>
    <p:sldId id="312" r:id="rId13"/>
    <p:sldId id="313" r:id="rId14"/>
    <p:sldId id="314" r:id="rId15"/>
    <p:sldId id="282" r:id="rId16"/>
    <p:sldId id="274" r:id="rId17"/>
    <p:sldId id="315" r:id="rId18"/>
    <p:sldId id="275" r:id="rId19"/>
    <p:sldId id="277" r:id="rId20"/>
    <p:sldId id="284" r:id="rId21"/>
    <p:sldId id="285" r:id="rId22"/>
    <p:sldId id="286" r:id="rId23"/>
    <p:sldId id="287" r:id="rId24"/>
    <p:sldId id="288" r:id="rId25"/>
    <p:sldId id="289" r:id="rId26"/>
    <p:sldId id="290" r:id="rId27"/>
    <p:sldId id="291" r:id="rId28"/>
    <p:sldId id="292" r:id="rId29"/>
    <p:sldId id="293" r:id="rId30"/>
    <p:sldId id="294" r:id="rId31"/>
    <p:sldId id="295" r:id="rId32"/>
    <p:sldId id="296" r:id="rId33"/>
    <p:sldId id="297" r:id="rId34"/>
    <p:sldId id="298" r:id="rId35"/>
    <p:sldId id="299" r:id="rId36"/>
    <p:sldId id="300" r:id="rId37"/>
    <p:sldId id="301" r:id="rId38"/>
    <p:sldId id="302" r:id="rId39"/>
    <p:sldId id="303" r:id="rId40"/>
    <p:sldId id="304" r:id="rId41"/>
    <p:sldId id="305" r:id="rId42"/>
    <p:sldId id="306" r:id="rId43"/>
    <p:sldId id="316" r:id="rId44"/>
    <p:sldId id="307" r:id="rId45"/>
    <p:sldId id="308" r:id="rId46"/>
    <p:sldId id="309" r:id="rId47"/>
    <p:sldId id="310" r:id="rId4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918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4FD493B-CC20-4A90-A754-E445ADDF166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9585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5A411CE-71EC-4985-91DE-4058E832CD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1904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F058D98-319C-40F9-A4FB-E57C184B37E4}" type="slidenum">
              <a:rPr lang="en-US"/>
              <a:pPr/>
              <a:t>1</a:t>
            </a:fld>
            <a:endParaRPr lang="en-US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2FA623-1667-4F7F-864E-0C555779DAFA}" type="slidenum">
              <a:rPr lang="en-US"/>
              <a:pPr/>
              <a:t>11</a:t>
            </a:fld>
            <a:endParaRPr lang="en-US"/>
          </a:p>
        </p:txBody>
      </p:sp>
      <p:sp>
        <p:nvSpPr>
          <p:cNvPr id="24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7B95248-9293-4BE6-BBFE-C991E04271B7}" type="slidenum">
              <a:rPr lang="en-US"/>
              <a:pPr/>
              <a:t>12</a:t>
            </a:fld>
            <a:endParaRPr lang="en-US"/>
          </a:p>
        </p:txBody>
      </p:sp>
      <p:sp>
        <p:nvSpPr>
          <p:cNvPr id="80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5195314-DA00-4267-A91B-BDE303AF7B6D}" type="slidenum">
              <a:rPr lang="en-US"/>
              <a:pPr/>
              <a:t>14</a:t>
            </a:fld>
            <a:endParaRPr lang="en-US"/>
          </a:p>
        </p:txBody>
      </p:sp>
      <p:sp>
        <p:nvSpPr>
          <p:cNvPr id="675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86BF91A-A5CB-4E9B-9F9B-DE74136D6F73}" type="slidenum">
              <a:rPr lang="en-US"/>
              <a:pPr/>
              <a:t>15</a:t>
            </a:fld>
            <a:endParaRPr lang="en-US"/>
          </a:p>
        </p:txBody>
      </p:sp>
      <p:sp>
        <p:nvSpPr>
          <p:cNvPr id="798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62E3CAF-9A8E-4327-9755-A3B896A267FD}" type="slidenum">
              <a:rPr lang="en-US"/>
              <a:pPr/>
              <a:t>16</a:t>
            </a:fld>
            <a:endParaRPr lang="en-US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95B0DF-A374-45C7-9681-1BA876187AD7}" type="slidenum">
              <a:rPr lang="en-US"/>
              <a:pPr/>
              <a:t>17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45C677-18E0-4544-B549-436F1C887A65}" type="slidenum">
              <a:rPr lang="en-US"/>
              <a:pPr/>
              <a:t>18</a:t>
            </a:fld>
            <a:endParaRPr lang="en-US"/>
          </a:p>
        </p:txBody>
      </p:sp>
      <p:sp>
        <p:nvSpPr>
          <p:cNvPr id="66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2B19A73-2785-4FD8-B7AA-D46855138229}" type="slidenum">
              <a:rPr lang="en-US"/>
              <a:pPr/>
              <a:t>19</a:t>
            </a:fld>
            <a:endParaRPr lang="en-US"/>
          </a:p>
        </p:txBody>
      </p:sp>
      <p:sp>
        <p:nvSpPr>
          <p:cNvPr id="696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3AB788C-ECC2-4ED6-B6E9-D02DA730A63B}" type="slidenum">
              <a:rPr lang="en-US"/>
              <a:pPr/>
              <a:t>20</a:t>
            </a:fld>
            <a:endParaRPr lang="en-US"/>
          </a:p>
        </p:txBody>
      </p:sp>
      <p:sp>
        <p:nvSpPr>
          <p:cNvPr id="82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6BE3D75-F6A6-405D-8811-3F7AC9644555}" type="slidenum">
              <a:rPr lang="en-US"/>
              <a:pPr/>
              <a:t>21</a:t>
            </a:fld>
            <a:endParaRPr lang="en-US"/>
          </a:p>
        </p:txBody>
      </p:sp>
      <p:sp>
        <p:nvSpPr>
          <p:cNvPr id="8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86719C-5A62-4A70-BDA2-2A96F5DF3DEB}" type="slidenum">
              <a:rPr lang="en-US"/>
              <a:pPr/>
              <a:t>2</a:t>
            </a:fld>
            <a:endParaRPr lang="en-US"/>
          </a:p>
        </p:txBody>
      </p:sp>
      <p:sp>
        <p:nvSpPr>
          <p:cNvPr id="102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6E1B6D-7339-4C6C-904E-999B95DCC8E1}" type="slidenum">
              <a:rPr lang="en-US"/>
              <a:pPr/>
              <a:t>22</a:t>
            </a:fld>
            <a:endParaRPr lang="en-US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C66789-6706-4DBA-BAF9-7C2665385EC4}" type="slidenum">
              <a:rPr lang="en-US"/>
              <a:pPr/>
              <a:t>23</a:t>
            </a:fld>
            <a:endParaRPr lang="en-US"/>
          </a:p>
        </p:txBody>
      </p:sp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59C1975-7D86-4755-8BBE-FB0DE14CD438}" type="slidenum">
              <a:rPr lang="en-US"/>
              <a:pPr/>
              <a:t>24</a:t>
            </a:fld>
            <a:endParaRPr lang="en-US"/>
          </a:p>
        </p:txBody>
      </p:sp>
      <p:sp>
        <p:nvSpPr>
          <p:cNvPr id="91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5BED0C-B662-424E-8208-6A01B287C466}" type="slidenum">
              <a:rPr lang="en-US"/>
              <a:pPr/>
              <a:t>25</a:t>
            </a:fld>
            <a:endParaRPr lang="en-US"/>
          </a:p>
        </p:txBody>
      </p:sp>
      <p:sp>
        <p:nvSpPr>
          <p:cNvPr id="931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2B0ABB3-3EAB-44FE-B173-3B63809B1549}" type="slidenum">
              <a:rPr lang="en-US"/>
              <a:pPr/>
              <a:t>26</a:t>
            </a:fld>
            <a:endParaRPr lang="en-US"/>
          </a:p>
        </p:txBody>
      </p:sp>
      <p:sp>
        <p:nvSpPr>
          <p:cNvPr id="952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7660ED-4524-4BE1-86D6-B81AC712709C}" type="slidenum">
              <a:rPr lang="en-US"/>
              <a:pPr/>
              <a:t>27</a:t>
            </a:fld>
            <a:endParaRPr lang="en-US"/>
          </a:p>
        </p:txBody>
      </p:sp>
      <p:sp>
        <p:nvSpPr>
          <p:cNvPr id="972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4A4FE9-B12E-48CC-B1C2-F496FF2ABC3F}" type="slidenum">
              <a:rPr lang="en-US"/>
              <a:pPr/>
              <a:t>28</a:t>
            </a:fld>
            <a:endParaRPr lang="en-US"/>
          </a:p>
        </p:txBody>
      </p:sp>
      <p:sp>
        <p:nvSpPr>
          <p:cNvPr id="993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D12A294-C583-41C9-B237-14EF915FDC0D}" type="slidenum">
              <a:rPr lang="en-US"/>
              <a:pPr/>
              <a:t>29</a:t>
            </a:fld>
            <a:endParaRPr lang="en-US"/>
          </a:p>
        </p:txBody>
      </p:sp>
      <p:sp>
        <p:nvSpPr>
          <p:cNvPr id="1013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4B5B06E-212D-4512-BFAD-252BDECB30FA}" type="slidenum">
              <a:rPr lang="en-US"/>
              <a:pPr/>
              <a:t>30</a:t>
            </a:fld>
            <a:endParaRPr lang="en-US"/>
          </a:p>
        </p:txBody>
      </p:sp>
      <p:sp>
        <p:nvSpPr>
          <p:cNvPr id="1034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E586FCD-3E11-4E6B-9E53-1A59DD962368}" type="slidenum">
              <a:rPr lang="en-US"/>
              <a:pPr/>
              <a:t>31</a:t>
            </a:fld>
            <a:endParaRPr lang="en-US"/>
          </a:p>
        </p:txBody>
      </p:sp>
      <p:sp>
        <p:nvSpPr>
          <p:cNvPr id="1054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2FDDE88-CE8A-460A-97DD-FB428C4AB7DF}" type="slidenum">
              <a:rPr lang="en-US"/>
              <a:pPr/>
              <a:t>3</a:t>
            </a:fld>
            <a:endParaRPr lang="en-US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E6DD89-9E8E-41F4-8859-353271137C58}" type="slidenum">
              <a:rPr lang="en-US"/>
              <a:pPr/>
              <a:t>32</a:t>
            </a:fld>
            <a:endParaRPr lang="en-US"/>
          </a:p>
        </p:txBody>
      </p:sp>
      <p:sp>
        <p:nvSpPr>
          <p:cNvPr id="1075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C0024D-E18B-4CFD-A410-47D9A42F5571}" type="slidenum">
              <a:rPr lang="en-US"/>
              <a:pPr/>
              <a:t>33</a:t>
            </a:fld>
            <a:endParaRPr lang="en-US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572CDD5E-321E-40FC-9A6E-D7A1BF46567B}" type="slidenum">
              <a:rPr lang="en-US"/>
              <a:pPr/>
              <a:t>35</a:t>
            </a:fld>
            <a:endParaRPr lang="en-US"/>
          </a:p>
        </p:txBody>
      </p:sp>
      <p:sp>
        <p:nvSpPr>
          <p:cNvPr id="1126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8B015DE-518E-4025-9332-FC46070EFAAB}" type="slidenum">
              <a:rPr lang="en-US"/>
              <a:pPr/>
              <a:t>36</a:t>
            </a:fld>
            <a:endParaRPr lang="en-US"/>
          </a:p>
        </p:txBody>
      </p:sp>
      <p:sp>
        <p:nvSpPr>
          <p:cNvPr id="1146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746764B-9E3D-408C-AB6A-4EF3ECFFDA0D}" type="slidenum">
              <a:rPr lang="en-US"/>
              <a:pPr/>
              <a:t>37</a:t>
            </a:fld>
            <a:endParaRPr lang="en-US"/>
          </a:p>
        </p:txBody>
      </p:sp>
      <p:sp>
        <p:nvSpPr>
          <p:cNvPr id="1167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2246BC5-DC88-4055-9921-6DCE9C576F48}" type="slidenum">
              <a:rPr lang="en-US"/>
              <a:pPr/>
              <a:t>38</a:t>
            </a:fld>
            <a:endParaRPr 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943DA99-2F21-45D9-A7F9-DF29614BD255}" type="slidenum">
              <a:rPr lang="en-US"/>
              <a:pPr/>
              <a:t>39</a:t>
            </a:fld>
            <a:endParaRPr lang="en-US"/>
          </a:p>
        </p:txBody>
      </p:sp>
      <p:sp>
        <p:nvSpPr>
          <p:cNvPr id="1208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71ECAC2-647D-4A32-8562-D8B38F25EABA}" type="slidenum">
              <a:rPr lang="en-US"/>
              <a:pPr/>
              <a:t>40</a:t>
            </a:fld>
            <a:endParaRPr lang="en-US"/>
          </a:p>
        </p:txBody>
      </p:sp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E7F3CA-F451-4C10-B5FA-81129EFCA745}" type="slidenum">
              <a:rPr lang="en-US"/>
              <a:pPr/>
              <a:t>41</a:t>
            </a:fld>
            <a:endParaRPr lang="en-US"/>
          </a:p>
        </p:txBody>
      </p:sp>
      <p:sp>
        <p:nvSpPr>
          <p:cNvPr id="124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49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3257E19-C94C-4280-8C03-8F7FEE445874}" type="slidenum">
              <a:rPr lang="en-US"/>
              <a:pPr/>
              <a:t>42</a:t>
            </a:fld>
            <a:endParaRPr lang="en-US"/>
          </a:p>
        </p:txBody>
      </p:sp>
      <p:sp>
        <p:nvSpPr>
          <p:cNvPr id="1269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69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A86FD5-E119-4619-960B-057A79746E5E}" type="slidenum">
              <a:rPr lang="en-US"/>
              <a:pPr/>
              <a:t>4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15DE084-D2A8-4B4C-B3A5-A8FB3DE2B19E}" type="slidenum">
              <a:rPr lang="en-US"/>
              <a:pPr/>
              <a:t>44</a:t>
            </a:fld>
            <a:endParaRPr lang="en-US"/>
          </a:p>
        </p:txBody>
      </p:sp>
      <p:sp>
        <p:nvSpPr>
          <p:cNvPr id="1290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9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DB7EA1-212F-4C64-95FF-18AE6F8E59E2}" type="slidenum">
              <a:rPr lang="en-US"/>
              <a:pPr/>
              <a:t>45</a:t>
            </a:fld>
            <a:endParaRPr lang="en-US"/>
          </a:p>
        </p:txBody>
      </p:sp>
      <p:sp>
        <p:nvSpPr>
          <p:cNvPr id="1310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1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3ABCC1-3EF4-4CBC-A617-1D9E95752814}" type="slidenum">
              <a:rPr lang="en-US"/>
              <a:pPr/>
              <a:t>46</a:t>
            </a:fld>
            <a:endParaRPr lang="en-US"/>
          </a:p>
        </p:txBody>
      </p:sp>
      <p:sp>
        <p:nvSpPr>
          <p:cNvPr id="133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EC1160A-60FC-45F4-811C-6DF32543C4E6}" type="slidenum">
              <a:rPr lang="en-US"/>
              <a:pPr/>
              <a:t>5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C827037-BE84-4795-A5D6-38709791EDF6}" type="slidenum">
              <a:rPr lang="en-US"/>
              <a:pPr/>
              <a:t>6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277BCF1-EA86-4884-A5C4-0C9A53156B3B}" type="slidenum">
              <a:rPr lang="en-US"/>
              <a:pPr/>
              <a:t>7</a:t>
            </a:fld>
            <a:endParaRPr lang="en-US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D94821-82CD-4227-8D16-8C8405D50326}" type="slidenum">
              <a:rPr lang="en-US"/>
              <a:pPr/>
              <a:t>9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0F8194-6F11-45B6-85AF-5CD245727ABB}" type="slidenum">
              <a:rPr lang="en-US"/>
              <a:pPr/>
              <a:t>10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7346" name="Group 2"/>
          <p:cNvGrpSpPr>
            <a:grpSpLocks/>
          </p:cNvGrpSpPr>
          <p:nvPr/>
        </p:nvGrpSpPr>
        <p:grpSpPr bwMode="auto">
          <a:xfrm>
            <a:off x="0" y="0"/>
            <a:ext cx="5867400" cy="6858000"/>
            <a:chOff x="0" y="0"/>
            <a:chExt cx="3696" cy="4320"/>
          </a:xfrm>
        </p:grpSpPr>
        <p:sp>
          <p:nvSpPr>
            <p:cNvPr id="57347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880" cy="4320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  <p:sp>
          <p:nvSpPr>
            <p:cNvPr id="57348" name="AutoShape 4"/>
            <p:cNvSpPr>
              <a:spLocks noChangeArrowheads="1"/>
            </p:cNvSpPr>
            <p:nvPr/>
          </p:nvSpPr>
          <p:spPr bwMode="white">
            <a:xfrm>
              <a:off x="432" y="624"/>
              <a:ext cx="3264" cy="1200"/>
            </a:xfrm>
            <a:prstGeom prst="roundRect">
              <a:avLst>
                <a:gd name="adj" fmla="val 50000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kumimoji="1" lang="et-EE" sz="2400">
                <a:latin typeface="Times New Roman" pitchFamily="18" charset="0"/>
              </a:endParaRPr>
            </a:p>
          </p:txBody>
        </p:sp>
      </p:grpSp>
      <p:grpSp>
        <p:nvGrpSpPr>
          <p:cNvPr id="57349" name="Group 5"/>
          <p:cNvGrpSpPr>
            <a:grpSpLocks/>
          </p:cNvGrpSpPr>
          <p:nvPr/>
        </p:nvGrpSpPr>
        <p:grpSpPr bwMode="auto">
          <a:xfrm>
            <a:off x="3632200" y="4889500"/>
            <a:ext cx="4876800" cy="319088"/>
            <a:chOff x="2288" y="3080"/>
            <a:chExt cx="3072" cy="201"/>
          </a:xfrm>
        </p:grpSpPr>
        <p:sp>
          <p:nvSpPr>
            <p:cNvPr id="57350" name="AutoShape 6"/>
            <p:cNvSpPr>
              <a:spLocks noChangeArrowheads="1"/>
            </p:cNvSpPr>
            <p:nvPr/>
          </p:nvSpPr>
          <p:spPr bwMode="auto">
            <a:xfrm flipH="1">
              <a:off x="2288" y="3080"/>
              <a:ext cx="2914" cy="200"/>
            </a:xfrm>
            <a:prstGeom prst="roundRect">
              <a:avLst>
                <a:gd name="adj" fmla="val 0"/>
              </a:avLst>
            </a:prstGeom>
            <a:solidFill>
              <a:schemeClr val="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  <p:sp>
          <p:nvSpPr>
            <p:cNvPr id="57351" name="AutoShape 7"/>
            <p:cNvSpPr>
              <a:spLocks noChangeArrowheads="1"/>
            </p:cNvSpPr>
            <p:nvPr/>
          </p:nvSpPr>
          <p:spPr bwMode="auto">
            <a:xfrm>
              <a:off x="5196" y="3080"/>
              <a:ext cx="164" cy="201"/>
            </a:xfrm>
            <a:prstGeom prst="flowChartDelay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t-EE"/>
            </a:p>
          </p:txBody>
        </p:sp>
      </p:grpSp>
      <p:sp>
        <p:nvSpPr>
          <p:cNvPr id="57352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4673600" y="2927350"/>
            <a:ext cx="4013200" cy="182245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7353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57354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7355" name="Rectangle 11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6200" y="6248400"/>
            <a:ext cx="587375" cy="488950"/>
          </a:xfrm>
        </p:spPr>
        <p:txBody>
          <a:bodyPr anchorCtr="0"/>
          <a:lstStyle>
            <a:lvl1pPr>
              <a:defRPr/>
            </a:lvl1pPr>
          </a:lstStyle>
          <a:p>
            <a:fld id="{35D335C7-991A-4FAF-872F-8360B8590141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57356" name="AutoShape 1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990600"/>
            <a:ext cx="8229600" cy="1905000"/>
          </a:xfrm>
          <a:prstGeom prst="roundRect">
            <a:avLst>
              <a:gd name="adj" fmla="val 50000"/>
            </a:avLst>
          </a:prstGeom>
        </p:spPr>
        <p:txBody>
          <a:bodyPr anchor="ctr"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14E8D2E-ED7A-40EE-B7F3-3E376773AEB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762000"/>
            <a:ext cx="1981200" cy="5324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762000"/>
            <a:ext cx="5791200" cy="5324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64554D-C09F-4A52-9CD3-814FA968CC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DC5DF5-4081-48DC-AB5E-F54049AD025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359606-6D84-4272-8C19-3B92192905F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362200"/>
            <a:ext cx="3770313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0913" y="2362200"/>
            <a:ext cx="3770312" cy="3724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25203A-3E5A-4087-A595-EE486B88666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850343-7905-492D-83F5-444CADAC963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6FBD53-FC40-4F5D-9404-398D3CEEC9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8CC01C-E51B-416F-9DF7-28A002B84FA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6A6EEB-94B3-41D9-8B85-4592989E0B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2556D9-C41C-43D1-A7BA-95FB2C56307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322" name="Group 2"/>
          <p:cNvGrpSpPr>
            <a:grpSpLocks/>
          </p:cNvGrpSpPr>
          <p:nvPr/>
        </p:nvGrpSpPr>
        <p:grpSpPr bwMode="auto">
          <a:xfrm>
            <a:off x="0" y="0"/>
            <a:ext cx="7620000" cy="6858000"/>
            <a:chOff x="0" y="0"/>
            <a:chExt cx="4800" cy="4320"/>
          </a:xfrm>
        </p:grpSpPr>
        <p:grpSp>
          <p:nvGrpSpPr>
            <p:cNvPr id="56323" name="Group 3"/>
            <p:cNvGrpSpPr>
              <a:grpSpLocks/>
            </p:cNvGrpSpPr>
            <p:nvPr userDrawn="1"/>
          </p:nvGrpSpPr>
          <p:grpSpPr bwMode="auto">
            <a:xfrm>
              <a:off x="0" y="0"/>
              <a:ext cx="2016" cy="4320"/>
              <a:chOff x="0" y="0"/>
              <a:chExt cx="2016" cy="4320"/>
            </a:xfrm>
          </p:grpSpPr>
          <p:sp>
            <p:nvSpPr>
              <p:cNvPr id="56324" name="Rectangle 4"/>
              <p:cNvSpPr>
                <a:spLocks noChangeArrowheads="1"/>
              </p:cNvSpPr>
              <p:nvPr userDrawn="1"/>
            </p:nvSpPr>
            <p:spPr bwMode="auto">
              <a:xfrm>
                <a:off x="0" y="0"/>
                <a:ext cx="480" cy="4320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5" name="Freeform 5"/>
              <p:cNvSpPr>
                <a:spLocks/>
              </p:cNvSpPr>
              <p:nvPr userDrawn="1"/>
            </p:nvSpPr>
            <p:spPr bwMode="auto">
              <a:xfrm>
                <a:off x="288" y="0"/>
                <a:ext cx="1728" cy="735"/>
              </a:xfrm>
              <a:custGeom>
                <a:avLst/>
                <a:gdLst/>
                <a:ahLst/>
                <a:cxnLst>
                  <a:cxn ang="0">
                    <a:pos x="1728" y="0"/>
                  </a:cxn>
                  <a:cxn ang="0">
                    <a:pos x="1728" y="480"/>
                  </a:cxn>
                  <a:cxn ang="0">
                    <a:pos x="380" y="482"/>
                  </a:cxn>
                  <a:cxn ang="0">
                    <a:pos x="354" y="480"/>
                  </a:cxn>
                  <a:cxn ang="0">
                    <a:pos x="308" y="489"/>
                  </a:cxn>
                  <a:cxn ang="0">
                    <a:pos x="246" y="531"/>
                  </a:cxn>
                  <a:cxn ang="0">
                    <a:pos x="206" y="597"/>
                  </a:cxn>
                  <a:cxn ang="0">
                    <a:pos x="192" y="666"/>
                  </a:cxn>
                  <a:cxn ang="0">
                    <a:pos x="192" y="735"/>
                  </a:cxn>
                  <a:cxn ang="0">
                    <a:pos x="0" y="735"/>
                  </a:cxn>
                  <a:cxn ang="0">
                    <a:pos x="0" y="480"/>
                  </a:cxn>
                  <a:cxn ang="0">
                    <a:pos x="0" y="0"/>
                  </a:cxn>
                  <a:cxn ang="0">
                    <a:pos x="1728" y="0"/>
                  </a:cxn>
                </a:cxnLst>
                <a:rect l="0" t="0" r="r" b="b"/>
                <a:pathLst>
                  <a:path w="1728" h="735">
                    <a:moveTo>
                      <a:pt x="1728" y="0"/>
                    </a:moveTo>
                    <a:lnTo>
                      <a:pt x="1728" y="480"/>
                    </a:lnTo>
                    <a:lnTo>
                      <a:pt x="380" y="482"/>
                    </a:lnTo>
                    <a:lnTo>
                      <a:pt x="354" y="480"/>
                    </a:lnTo>
                    <a:lnTo>
                      <a:pt x="308" y="489"/>
                    </a:lnTo>
                    <a:cubicBezTo>
                      <a:pt x="290" y="498"/>
                      <a:pt x="263" y="513"/>
                      <a:pt x="246" y="531"/>
                    </a:cubicBezTo>
                    <a:cubicBezTo>
                      <a:pt x="229" y="549"/>
                      <a:pt x="215" y="574"/>
                      <a:pt x="206" y="597"/>
                    </a:cubicBezTo>
                    <a:cubicBezTo>
                      <a:pt x="197" y="620"/>
                      <a:pt x="194" y="643"/>
                      <a:pt x="192" y="666"/>
                    </a:cubicBezTo>
                    <a:lnTo>
                      <a:pt x="192" y="735"/>
                    </a:lnTo>
                    <a:lnTo>
                      <a:pt x="0" y="735"/>
                    </a:lnTo>
                    <a:lnTo>
                      <a:pt x="0" y="480"/>
                    </a:lnTo>
                    <a:lnTo>
                      <a:pt x="0" y="0"/>
                    </a:lnTo>
                    <a:lnTo>
                      <a:pt x="1728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 cap="flat" cmpd="sng">
                <a:noFill/>
                <a:prstDash val="solid"/>
                <a:miter lim="800000"/>
                <a:headEnd type="none" w="med" len="med"/>
                <a:tailEnd type="none" w="med" len="med"/>
              </a:ln>
              <a:effectLst/>
            </p:spPr>
            <p:txBody>
              <a:bodyPr wrap="none"/>
              <a:lstStyle/>
              <a:p>
                <a:endParaRPr lang="et-EE"/>
              </a:p>
            </p:txBody>
          </p:sp>
        </p:grpSp>
        <p:grpSp>
          <p:nvGrpSpPr>
            <p:cNvPr id="56326" name="Group 6"/>
            <p:cNvGrpSpPr>
              <a:grpSpLocks/>
            </p:cNvGrpSpPr>
            <p:nvPr/>
          </p:nvGrpSpPr>
          <p:grpSpPr bwMode="auto">
            <a:xfrm>
              <a:off x="144" y="1248"/>
              <a:ext cx="4656" cy="201"/>
              <a:chOff x="144" y="1248"/>
              <a:chExt cx="4656" cy="201"/>
            </a:xfrm>
          </p:grpSpPr>
          <p:sp>
            <p:nvSpPr>
              <p:cNvPr id="56327" name="AutoShape 7"/>
              <p:cNvSpPr>
                <a:spLocks noChangeArrowheads="1"/>
              </p:cNvSpPr>
              <p:nvPr/>
            </p:nvSpPr>
            <p:spPr bwMode="auto">
              <a:xfrm>
                <a:off x="384" y="1248"/>
                <a:ext cx="4416" cy="200"/>
              </a:xfrm>
              <a:prstGeom prst="roundRect">
                <a:avLst>
                  <a:gd name="adj" fmla="val 0"/>
                </a:avLst>
              </a:prstGeom>
              <a:solidFill>
                <a:schemeClr val="hlink"/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  <p:sp>
            <p:nvSpPr>
              <p:cNvPr id="56328" name="AutoShape 8"/>
              <p:cNvSpPr>
                <a:spLocks noChangeArrowheads="1"/>
              </p:cNvSpPr>
              <p:nvPr/>
            </p:nvSpPr>
            <p:spPr bwMode="auto">
              <a:xfrm flipH="1">
                <a:off x="144" y="1248"/>
                <a:ext cx="248" cy="201"/>
              </a:xfrm>
              <a:prstGeom prst="flowChartDelay">
                <a:avLst/>
              </a:prstGeom>
              <a:solidFill>
                <a:schemeClr val="hlink"/>
              </a:soli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t-EE"/>
              </a:p>
            </p:txBody>
          </p:sp>
        </p:grpSp>
      </p:grpSp>
      <p:sp>
        <p:nvSpPr>
          <p:cNvPr id="56329" name="AutoShap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762000"/>
            <a:ext cx="7924800" cy="1143000"/>
          </a:xfrm>
          <a:prstGeom prst="roundRect">
            <a:avLst>
              <a:gd name="adj" fmla="val 21667"/>
            </a:avLst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633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362200"/>
            <a:ext cx="7693025" cy="3724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6331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438400" y="624840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/>
          </a:p>
        </p:txBody>
      </p:sp>
      <p:sp>
        <p:nvSpPr>
          <p:cNvPr id="56332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248400"/>
            <a:ext cx="2897188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/>
              <a:t>Tarvo Treier    tarvo.treier@gmail.com</a:t>
            </a:r>
          </a:p>
        </p:txBody>
      </p:sp>
      <p:sp>
        <p:nvSpPr>
          <p:cNvPr id="56333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4138" y="6242050"/>
            <a:ext cx="587375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defRPr sz="2600" b="1">
                <a:solidFill>
                  <a:schemeClr val="bg1"/>
                </a:solidFill>
              </a:defRPr>
            </a:lvl1pPr>
          </a:lstStyle>
          <a:p>
            <a:fld id="{0E516D51-141C-4FD9-8374-D302D9516B5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Char char="–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75000"/>
        <a:buFont typeface="Wingdings" pitchFamily="2" charset="2"/>
        <a:buChar char="l"/>
        <a:defRPr sz="20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Char char="–"/>
        <a:defRPr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l"/>
        <a:defRPr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oapui.org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w3schools.com/webservices/tempconvert.asmx?WSDL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lambda.ee/wiki/Veebiteenuste_v%C3%B5lu_ja_valu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3.org/TR/ws-gloss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5.emf"/><Relationship Id="rId18" Type="http://schemas.openxmlformats.org/officeDocument/2006/relationships/oleObject" Target="../embeddings/oleObject8.bin"/><Relationship Id="rId3" Type="http://schemas.openxmlformats.org/officeDocument/2006/relationships/notesSlide" Target="../notesSlides/notesSlide32.xml"/><Relationship Id="rId21" Type="http://schemas.openxmlformats.org/officeDocument/2006/relationships/image" Target="../media/image9.emf"/><Relationship Id="rId7" Type="http://schemas.openxmlformats.org/officeDocument/2006/relationships/image" Target="../media/image2.e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7.emf"/><Relationship Id="rId25" Type="http://schemas.openxmlformats.org/officeDocument/2006/relationships/image" Target="../media/image11.e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7.bin"/><Relationship Id="rId20" Type="http://schemas.openxmlformats.org/officeDocument/2006/relationships/oleObject" Target="../embeddings/oleObject9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4.emf"/><Relationship Id="rId24" Type="http://schemas.openxmlformats.org/officeDocument/2006/relationships/oleObject" Target="../embeddings/oleObject11.bin"/><Relationship Id="rId5" Type="http://schemas.openxmlformats.org/officeDocument/2006/relationships/image" Target="../media/image1.emf"/><Relationship Id="rId15" Type="http://schemas.openxmlformats.org/officeDocument/2006/relationships/image" Target="../media/image6.emf"/><Relationship Id="rId23" Type="http://schemas.openxmlformats.org/officeDocument/2006/relationships/image" Target="../media/image10.e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8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Relationship Id="rId14" Type="http://schemas.openxmlformats.org/officeDocument/2006/relationships/oleObject" Target="../embeddings/oleObject6.bin"/><Relationship Id="rId22" Type="http://schemas.openxmlformats.org/officeDocument/2006/relationships/oleObject" Target="../embeddings/oleObject10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://w3schools.com/schema/" TargetMode="Externa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d.ttu.ee/im/Tarvo.Treier/idu0075/2012/kaug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filecrop.com/java-soa-cookbook.html" TargetMode="External"/><Relationship Id="rId4" Type="http://schemas.openxmlformats.org/officeDocument/2006/relationships/hyperlink" Target="http://books.google.com/books?id=W2XrQRMIEd4C&amp;lpg=PP1&amp;pg=PP1" TargetMode="Externa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15seconds.com/issue/031209.htm" TargetMode="Externa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hyperlink" Target="http://books.google.com/books?id=W2XrQRMIEd4C&amp;lpg=PP1&amp;pg=PP1" TargetMode="Externa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ud.ttu.ee/im/Tarvo.Treier/idu0075/2012/Harjutused/H6_XSLT/h6_xslt.ppt" TargetMode="External"/><Relationship Id="rId2" Type="http://schemas.openxmlformats.org/officeDocument/2006/relationships/hyperlink" Target="http://www.tud.ttu.ee/material/treier/idu0075/2011/Loengud/L4_xslt_wsdl/L4_XSLT.ppt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AutoShap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t-EE" sz="3200"/>
              <a:t>IDU0075 Sissejuhatus veebiteenustesse</a:t>
            </a:r>
            <a:r>
              <a:rPr lang="en-US" sz="3200"/>
              <a:t> 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t-EE" dirty="0"/>
          </a:p>
          <a:p>
            <a:r>
              <a:rPr lang="et-EE" dirty="0" err="1"/>
              <a:t>Tarvo</a:t>
            </a:r>
            <a:r>
              <a:rPr lang="et-EE" dirty="0"/>
              <a:t> </a:t>
            </a:r>
            <a:r>
              <a:rPr lang="et-EE" dirty="0" err="1"/>
              <a:t>Treier</a:t>
            </a:r>
            <a:endParaRPr lang="et-EE" dirty="0"/>
          </a:p>
          <a:p>
            <a:r>
              <a:rPr lang="et-EE" dirty="0" smtClean="0"/>
              <a:t>Tarvo.treier@gmail.com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89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Boonuspunktid</a:t>
            </a:r>
            <a:endParaRPr lang="en-US"/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b="1"/>
              <a:t>Boonuspunkte </a:t>
            </a:r>
            <a:r>
              <a:rPr lang="et-EE"/>
              <a:t>on võimalik koguda praktikumide ajal iseseisvaid ülesandeid ette näidates.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Eeldused aine edukaks läbimiseks</a:t>
            </a:r>
            <a:endParaRPr lang="en-US" sz="320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 dirty="0"/>
              <a:t>Aeg</a:t>
            </a:r>
          </a:p>
          <a:p>
            <a:pPr lvl="1"/>
            <a:r>
              <a:rPr lang="et-EE" dirty="0"/>
              <a:t>Aeg iseseisvate ülesannetega pusimiseks.</a:t>
            </a:r>
          </a:p>
          <a:p>
            <a:r>
              <a:rPr lang="et-EE" sz="2400" dirty="0"/>
              <a:t>Elementaarne </a:t>
            </a:r>
            <a:r>
              <a:rPr lang="et-EE" sz="2400" dirty="0" err="1"/>
              <a:t>java</a:t>
            </a:r>
            <a:r>
              <a:rPr lang="et-EE" sz="2400" dirty="0"/>
              <a:t> oskus:</a:t>
            </a:r>
          </a:p>
          <a:p>
            <a:pPr lvl="1"/>
            <a:r>
              <a:rPr lang="et-EE" dirty="0"/>
              <a:t>Klass / objekt</a:t>
            </a:r>
          </a:p>
          <a:p>
            <a:pPr lvl="1"/>
            <a:r>
              <a:rPr lang="et-EE" dirty="0"/>
              <a:t>IF ja FOR</a:t>
            </a:r>
          </a:p>
          <a:p>
            <a:pPr lvl="1"/>
            <a:r>
              <a:rPr lang="et-EE" dirty="0" smtClean="0"/>
              <a:t>Muutuja väärtustamine</a:t>
            </a:r>
          </a:p>
          <a:p>
            <a:pPr lvl="1"/>
            <a:r>
              <a:rPr lang="et-EE" dirty="0" smtClean="0">
                <a:sym typeface="Wingdings" pitchFamily="2" charset="2"/>
              </a:rPr>
              <a:t>Meetodi väljakutse </a:t>
            </a:r>
            <a:endParaRPr lang="et-EE" dirty="0">
              <a:sym typeface="Wingdings" pitchFamily="2" charset="2"/>
            </a:endParaRPr>
          </a:p>
          <a:p>
            <a:r>
              <a:rPr lang="et-EE" sz="2400" dirty="0"/>
              <a:t>Kasuks tuleb:</a:t>
            </a:r>
          </a:p>
          <a:p>
            <a:pPr lvl="1"/>
            <a:r>
              <a:rPr lang="et-EE" dirty="0"/>
              <a:t>Liideste tundmine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98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Mõned mõisted ja lühendid</a:t>
            </a:r>
            <a:endParaRPr lang="en-US"/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Liides (</a:t>
            </a:r>
            <a:r>
              <a:rPr lang="et-EE" dirty="0" err="1"/>
              <a:t>interface</a:t>
            </a:r>
            <a:r>
              <a:rPr lang="et-EE" dirty="0"/>
              <a:t>)</a:t>
            </a:r>
          </a:p>
          <a:p>
            <a:r>
              <a:rPr lang="et-EE" dirty="0"/>
              <a:t>API (</a:t>
            </a:r>
            <a:r>
              <a:rPr lang="en-US" dirty="0"/>
              <a:t>application programming interface</a:t>
            </a:r>
            <a:r>
              <a:rPr lang="et-EE" dirty="0"/>
              <a:t>)</a:t>
            </a:r>
          </a:p>
          <a:p>
            <a:r>
              <a:rPr lang="et-EE" dirty="0"/>
              <a:t>WS (</a:t>
            </a:r>
            <a:r>
              <a:rPr lang="et-EE" dirty="0" err="1"/>
              <a:t>web</a:t>
            </a:r>
            <a:r>
              <a:rPr lang="et-EE" dirty="0"/>
              <a:t> </a:t>
            </a:r>
            <a:r>
              <a:rPr lang="et-EE" dirty="0" err="1"/>
              <a:t>service</a:t>
            </a:r>
            <a:r>
              <a:rPr lang="et-EE" dirty="0"/>
              <a:t>)</a:t>
            </a:r>
          </a:p>
          <a:p>
            <a:r>
              <a:rPr lang="et-EE" dirty="0"/>
              <a:t>SOA (</a:t>
            </a:r>
            <a:r>
              <a:rPr lang="et-EE" dirty="0" err="1"/>
              <a:t>service</a:t>
            </a:r>
            <a:r>
              <a:rPr lang="et-EE" dirty="0"/>
              <a:t> </a:t>
            </a:r>
            <a:r>
              <a:rPr lang="et-EE" dirty="0" err="1"/>
              <a:t>oriented</a:t>
            </a:r>
            <a:r>
              <a:rPr lang="et-EE" dirty="0"/>
              <a:t> </a:t>
            </a:r>
            <a:r>
              <a:rPr lang="et-EE" dirty="0" err="1"/>
              <a:t>architecture</a:t>
            </a:r>
            <a:r>
              <a:rPr lang="et-EE" dirty="0"/>
              <a:t>)</a:t>
            </a:r>
          </a:p>
          <a:p>
            <a:r>
              <a:rPr lang="et-EE" dirty="0"/>
              <a:t>XML (e</a:t>
            </a:r>
            <a:r>
              <a:rPr lang="en-US" dirty="0" err="1"/>
              <a:t>xtensible</a:t>
            </a:r>
            <a:r>
              <a:rPr lang="en-US" dirty="0"/>
              <a:t> </a:t>
            </a:r>
            <a:r>
              <a:rPr lang="et-EE" dirty="0"/>
              <a:t>m</a:t>
            </a:r>
            <a:r>
              <a:rPr lang="en-US" dirty="0" err="1"/>
              <a:t>arkup</a:t>
            </a:r>
            <a:r>
              <a:rPr lang="en-US" dirty="0"/>
              <a:t> </a:t>
            </a:r>
            <a:r>
              <a:rPr lang="et-EE" dirty="0"/>
              <a:t>l</a:t>
            </a:r>
            <a:r>
              <a:rPr lang="en-US" dirty="0" err="1"/>
              <a:t>anguage</a:t>
            </a:r>
            <a:r>
              <a:rPr lang="et-EE" dirty="0"/>
              <a:t>)</a:t>
            </a:r>
          </a:p>
          <a:p>
            <a:r>
              <a:rPr lang="et-EE" dirty="0" err="1"/>
              <a:t>XPath</a:t>
            </a:r>
            <a:r>
              <a:rPr lang="et-EE" dirty="0"/>
              <a:t> (XML </a:t>
            </a:r>
            <a:r>
              <a:rPr lang="et-EE" dirty="0" err="1"/>
              <a:t>path</a:t>
            </a:r>
            <a:r>
              <a:rPr lang="et-EE" dirty="0"/>
              <a:t> </a:t>
            </a:r>
            <a:r>
              <a:rPr lang="et-EE" dirty="0" err="1"/>
              <a:t>language</a:t>
            </a:r>
            <a:r>
              <a:rPr lang="et-EE" dirty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Ilmajaama näide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45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Veebiteenuse väljakutse demo</a:t>
            </a: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3000" dirty="0" err="1"/>
              <a:t>SoapUI</a:t>
            </a:r>
            <a:r>
              <a:rPr lang="et-EE" sz="3000" dirty="0"/>
              <a:t> (</a:t>
            </a:r>
            <a:r>
              <a:rPr lang="et-EE" sz="3000" dirty="0">
                <a:hlinkClick r:id="rId3"/>
              </a:rPr>
              <a:t>http://www.soapui.org/</a:t>
            </a:r>
            <a:r>
              <a:rPr lang="et-EE" sz="3000" dirty="0"/>
              <a:t>)</a:t>
            </a:r>
          </a:p>
          <a:p>
            <a:endParaRPr lang="et-EE" sz="3000" dirty="0"/>
          </a:p>
          <a:p>
            <a:r>
              <a:rPr lang="et-EE" sz="3000" dirty="0"/>
              <a:t>Temperatuuri konverteerimise teenus</a:t>
            </a:r>
          </a:p>
          <a:p>
            <a:pPr lvl="1"/>
            <a:r>
              <a:rPr lang="en-US" sz="2600" dirty="0">
                <a:hlinkClick r:id="rId4"/>
              </a:rPr>
              <a:t>http://www.w3schools.com/webservices/tempconvert.asmx?WSDL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88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1. boonuspunkt</a:t>
            </a:r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dirty="0"/>
              <a:t>Otsi töötav tasuta veebiteenus, mida saab </a:t>
            </a:r>
            <a:r>
              <a:rPr lang="et-EE" dirty="0" err="1"/>
              <a:t>SoapUI-ga</a:t>
            </a:r>
            <a:r>
              <a:rPr lang="et-EE" dirty="0"/>
              <a:t> käivitada.</a:t>
            </a:r>
          </a:p>
          <a:p>
            <a:r>
              <a:rPr lang="et-EE" dirty="0"/>
              <a:t>Boonuspunkti saab kätte teises praktikumis </a:t>
            </a:r>
            <a:r>
              <a:rPr lang="et-EE" dirty="0" smtClean="0"/>
              <a:t>06.10.2012. 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04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Mis on veebiteenus?</a:t>
            </a:r>
            <a:endParaRPr lang="en-US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3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err="1" smtClean="0"/>
              <a:t>Veebiteenus…</a:t>
            </a:r>
            <a:endParaRPr lang="en-US" dirty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None/>
            </a:pPr>
            <a:r>
              <a:rPr lang="et-EE" dirty="0" err="1" smtClean="0"/>
              <a:t>…tähendab</a:t>
            </a:r>
            <a:r>
              <a:rPr lang="et-EE" dirty="0" smtClean="0"/>
              <a:t> programmide omavahelist suhtlemist ja andmevahetust üle hariliku veebi.</a:t>
            </a:r>
          </a:p>
          <a:p>
            <a:pPr>
              <a:lnSpc>
                <a:spcPct val="90000"/>
              </a:lnSpc>
              <a:buNone/>
            </a:pPr>
            <a:endParaRPr lang="et-EE" dirty="0"/>
          </a:p>
          <a:p>
            <a:pPr>
              <a:lnSpc>
                <a:spcPct val="90000"/>
              </a:lnSpc>
              <a:buNone/>
            </a:pPr>
            <a:r>
              <a:rPr lang="et-EE" sz="1600" dirty="0" smtClean="0"/>
              <a:t>Allikas: </a:t>
            </a:r>
            <a:r>
              <a:rPr lang="et-EE" sz="1600" dirty="0" err="1" smtClean="0"/>
              <a:t>T.Tammet</a:t>
            </a:r>
            <a:r>
              <a:rPr lang="et-EE" sz="1600" dirty="0" smtClean="0"/>
              <a:t>, </a:t>
            </a:r>
            <a:r>
              <a:rPr lang="et-EE" sz="1600" dirty="0" smtClean="0">
                <a:hlinkClick r:id="rId3"/>
              </a:rPr>
              <a:t>Veebiteenuste võlu ja valu</a:t>
            </a:r>
            <a:endParaRPr lang="et-EE" sz="1600" dirty="0" smtClean="0"/>
          </a:p>
          <a:p>
            <a:pPr>
              <a:lnSpc>
                <a:spcPct val="90000"/>
              </a:lnSpc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3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</a:t>
            </a:r>
            <a:endParaRPr lang="en-US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/>
              <a:t>Veebiteenus on üle veebi (http) välja kutsutav (käivitatav) meetod (protseduur või funktsioon).</a:t>
            </a:r>
          </a:p>
          <a:p>
            <a:pPr>
              <a:lnSpc>
                <a:spcPct val="90000"/>
              </a:lnSpc>
            </a:pPr>
            <a:r>
              <a:rPr lang="et-EE"/>
              <a:t>Veebiteenust kutsutakse välja SOAP formaadis sõnumiga ja vastus saadakse samuti SOAP formaadis.</a:t>
            </a:r>
          </a:p>
          <a:p>
            <a:pPr>
              <a:lnSpc>
                <a:spcPct val="90000"/>
              </a:lnSpc>
            </a:pPr>
            <a:r>
              <a:rPr lang="et-EE"/>
              <a:t>Sarnaselt tavaliste funktsioonidega saab ka veebiteenuse väljakutsel määrata sisendparameetreid.</a:t>
            </a:r>
          </a:p>
          <a:p>
            <a:pPr>
              <a:lnSpc>
                <a:spcPct val="90000"/>
              </a:lnSpc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86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Veebiteenused</a:t>
            </a:r>
            <a:endParaRPr lang="en-US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sz="2400">
                <a:hlinkClick r:id="rId3"/>
              </a:rPr>
              <a:t>http://www.w3.org/TR/ws-gloss/</a:t>
            </a:r>
            <a:r>
              <a:rPr lang="et-EE" sz="2400"/>
              <a:t> 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t-EE" sz="2400"/>
              <a:t>A</a:t>
            </a:r>
            <a:r>
              <a:rPr lang="en-US" sz="2400"/>
              <a:t> software system designed to support interoperable </a:t>
            </a:r>
            <a:r>
              <a:rPr lang="en-US" sz="2400" b="1"/>
              <a:t>machine-to-machine interaction</a:t>
            </a:r>
            <a:r>
              <a:rPr lang="en-US" sz="2400"/>
              <a:t> over a network</a:t>
            </a:r>
            <a:r>
              <a:rPr lang="et-EE" sz="2400"/>
              <a:t> 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It has an </a:t>
            </a:r>
            <a:r>
              <a:rPr lang="en-US" sz="2400" b="1"/>
              <a:t>interface described in a machine-processable format</a:t>
            </a:r>
            <a:r>
              <a:rPr lang="en-US" sz="2400"/>
              <a:t> </a:t>
            </a:r>
            <a:r>
              <a:rPr lang="et-EE" sz="2400"/>
              <a:t>(WSDL) 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n-US" sz="2400"/>
              <a:t>Other systems interact with the Web service in a manner prescribed by its description using </a:t>
            </a:r>
            <a:r>
              <a:rPr lang="en-US" sz="2400" b="1"/>
              <a:t>SOAP-messages</a:t>
            </a:r>
            <a:r>
              <a:rPr lang="en-US" sz="2400"/>
              <a:t>, typically conveyed using HTTP with an XML serialization in conjunction with other Web-related standards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Sissejuhatus veebiteenustesse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2000" dirty="0" smtClean="0"/>
              <a:t>Annab </a:t>
            </a:r>
            <a:r>
              <a:rPr lang="et-EE" sz="2000" dirty="0"/>
              <a:t>üldised teadmised:</a:t>
            </a:r>
          </a:p>
          <a:p>
            <a:pPr lvl="1">
              <a:lnSpc>
                <a:spcPct val="80000"/>
              </a:lnSpc>
            </a:pPr>
            <a:r>
              <a:rPr lang="et-EE" sz="2000" dirty="0"/>
              <a:t>T</a:t>
            </a:r>
            <a:r>
              <a:rPr lang="en-US" sz="2000" dirty="0" err="1"/>
              <a:t>eenus-orienteeritud</a:t>
            </a:r>
            <a:r>
              <a:rPr lang="en-US" sz="2000" dirty="0"/>
              <a:t> </a:t>
            </a:r>
            <a:r>
              <a:rPr lang="en-US" sz="2000" dirty="0" err="1"/>
              <a:t>arhitektuuri</a:t>
            </a:r>
            <a:r>
              <a:rPr lang="en-US" sz="2000" dirty="0"/>
              <a:t> </a:t>
            </a:r>
            <a:r>
              <a:rPr lang="en-US" sz="2000" dirty="0" err="1"/>
              <a:t>põhimõt</a:t>
            </a:r>
            <a:r>
              <a:rPr lang="et-EE" sz="2000" dirty="0"/>
              <a:t>etest</a:t>
            </a:r>
          </a:p>
          <a:p>
            <a:pPr lvl="1">
              <a:lnSpc>
                <a:spcPct val="80000"/>
              </a:lnSpc>
            </a:pPr>
            <a:r>
              <a:rPr lang="et-EE" sz="2000" dirty="0"/>
              <a:t>V</a:t>
            </a:r>
            <a:r>
              <a:rPr lang="en-US" sz="2000" dirty="0" err="1"/>
              <a:t>eebiteenustega</a:t>
            </a:r>
            <a:r>
              <a:rPr lang="en-US" sz="2000" dirty="0"/>
              <a:t> </a:t>
            </a:r>
            <a:r>
              <a:rPr lang="en-US" sz="2000" dirty="0" err="1"/>
              <a:t>seotud</a:t>
            </a:r>
            <a:r>
              <a:rPr lang="et-EE" sz="2000" dirty="0"/>
              <a:t> </a:t>
            </a:r>
            <a:r>
              <a:rPr lang="en-US" sz="2000" dirty="0" err="1"/>
              <a:t>standardi</a:t>
            </a:r>
            <a:r>
              <a:rPr lang="et-EE" sz="2000" dirty="0"/>
              <a:t>test</a:t>
            </a:r>
            <a:r>
              <a:rPr lang="en-US" sz="2000" dirty="0"/>
              <a:t> </a:t>
            </a:r>
            <a:r>
              <a:rPr lang="en-US" sz="2000" dirty="0" err="1"/>
              <a:t>ja</a:t>
            </a:r>
            <a:r>
              <a:rPr lang="en-US" sz="2000" dirty="0"/>
              <a:t> </a:t>
            </a:r>
            <a:r>
              <a:rPr lang="en-US" sz="2000" dirty="0" err="1"/>
              <a:t>töövahendi</a:t>
            </a:r>
            <a:r>
              <a:rPr lang="et-EE" sz="2000" dirty="0"/>
              <a:t>test</a:t>
            </a:r>
            <a:r>
              <a:rPr lang="en-US" sz="2000" dirty="0"/>
              <a:t>. </a:t>
            </a:r>
            <a:endParaRPr lang="et-EE" sz="2000" dirty="0"/>
          </a:p>
          <a:p>
            <a:pPr lvl="1">
              <a:lnSpc>
                <a:spcPct val="80000"/>
              </a:lnSpc>
              <a:buFontTx/>
              <a:buNone/>
            </a:pPr>
            <a:endParaRPr lang="et-EE" sz="2000" dirty="0"/>
          </a:p>
          <a:p>
            <a:pPr>
              <a:lnSpc>
                <a:spcPct val="80000"/>
              </a:lnSpc>
            </a:pPr>
            <a:r>
              <a:rPr lang="et-EE" sz="2000" dirty="0"/>
              <a:t>P</a:t>
            </a:r>
            <a:r>
              <a:rPr lang="en-US" sz="2000" dirty="0" err="1"/>
              <a:t>raktilis</a:t>
            </a:r>
            <a:r>
              <a:rPr lang="et-EE" sz="2000" dirty="0" err="1"/>
              <a:t>ed</a:t>
            </a:r>
            <a:r>
              <a:rPr lang="en-US" sz="2000" dirty="0"/>
              <a:t> </a:t>
            </a:r>
            <a:r>
              <a:rPr lang="en-US" sz="2000" dirty="0" err="1"/>
              <a:t>oskus</a:t>
            </a:r>
            <a:r>
              <a:rPr lang="et-EE" sz="2000" dirty="0" err="1"/>
              <a:t>ed</a:t>
            </a:r>
            <a:r>
              <a:rPr lang="et-EE" sz="2000" dirty="0"/>
              <a:t>:</a:t>
            </a:r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t-EE" sz="2000" b="1" dirty="0"/>
              <a:t>tuvastamine</a:t>
            </a:r>
            <a:r>
              <a:rPr lang="en-US" sz="2000" dirty="0"/>
              <a:t> </a:t>
            </a:r>
            <a:endParaRPr lang="et-EE" sz="2000" dirty="0"/>
          </a:p>
          <a:p>
            <a:pPr lvl="1">
              <a:lnSpc>
                <a:spcPct val="80000"/>
              </a:lnSpc>
            </a:pPr>
            <a:r>
              <a:rPr lang="et-EE" sz="2000" dirty="0"/>
              <a:t>veebiteenuste </a:t>
            </a:r>
            <a:r>
              <a:rPr lang="et-EE" sz="2000" b="1" dirty="0"/>
              <a:t>kirjeldamine</a:t>
            </a:r>
            <a:endParaRPr lang="et-EE" sz="2000" dirty="0"/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t-EE" sz="2000" b="1" dirty="0"/>
              <a:t>realiseerimine</a:t>
            </a:r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t-EE" sz="2000" b="1" dirty="0"/>
              <a:t>k</a:t>
            </a:r>
            <a:r>
              <a:rPr lang="en-US" sz="2000" b="1" dirty="0" err="1"/>
              <a:t>asutami</a:t>
            </a:r>
            <a:r>
              <a:rPr lang="et-EE" sz="2000" b="1" dirty="0" err="1"/>
              <a:t>ne</a:t>
            </a:r>
            <a:r>
              <a:rPr lang="en-US" sz="2000" dirty="0"/>
              <a:t> </a:t>
            </a:r>
            <a:endParaRPr lang="et-EE" sz="2000" dirty="0"/>
          </a:p>
          <a:p>
            <a:pPr lvl="1">
              <a:lnSpc>
                <a:spcPct val="80000"/>
              </a:lnSpc>
            </a:pPr>
            <a:r>
              <a:rPr lang="en-US" sz="2000" dirty="0" err="1"/>
              <a:t>veebiteenuste</a:t>
            </a:r>
            <a:r>
              <a:rPr lang="en-US" sz="2000" dirty="0"/>
              <a:t> </a:t>
            </a:r>
            <a:r>
              <a:rPr lang="en-US" sz="2000" b="1" dirty="0" err="1"/>
              <a:t>testimi</a:t>
            </a:r>
            <a:r>
              <a:rPr lang="et-EE" sz="2000" b="1" dirty="0" err="1"/>
              <a:t>ne</a:t>
            </a:r>
            <a:r>
              <a:rPr lang="en-US" sz="2000" dirty="0"/>
              <a:t/>
            </a:r>
            <a:br>
              <a:rPr lang="en-US" sz="2000" dirty="0"/>
            </a:b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819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Mõned mõisted ja lühendid</a:t>
            </a:r>
            <a:endParaRPr lang="en-US"/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Liides (interface)</a:t>
            </a:r>
          </a:p>
          <a:p>
            <a:r>
              <a:rPr lang="et-EE"/>
              <a:t>WS (web service)</a:t>
            </a:r>
          </a:p>
          <a:p>
            <a:r>
              <a:rPr lang="et-EE"/>
              <a:t>SOA (service oriented architecture)</a:t>
            </a:r>
          </a:p>
          <a:p>
            <a:r>
              <a:rPr lang="et-EE"/>
              <a:t>XML (e</a:t>
            </a:r>
            <a:r>
              <a:rPr lang="en-US"/>
              <a:t>xtensible </a:t>
            </a:r>
            <a:r>
              <a:rPr lang="et-EE"/>
              <a:t>m</a:t>
            </a:r>
            <a:r>
              <a:rPr lang="en-US"/>
              <a:t>arkup </a:t>
            </a:r>
            <a:r>
              <a:rPr lang="et-EE"/>
              <a:t>l</a:t>
            </a:r>
            <a:r>
              <a:rPr lang="en-US"/>
              <a:t>anguage</a:t>
            </a:r>
            <a:r>
              <a:rPr lang="et-EE"/>
              <a:t>)</a:t>
            </a:r>
          </a:p>
          <a:p>
            <a:r>
              <a:rPr lang="et-EE"/>
              <a:t>XPath (XML path language)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839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Pilt veebiteenuste abil integreerimisest</a:t>
            </a:r>
            <a:endParaRPr lang="en-US" sz="3200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Erinevad platvormid ja programmeerimiskeeled</a:t>
            </a:r>
          </a:p>
          <a:p>
            <a:r>
              <a:rPr lang="et-EE"/>
              <a:t>Erinevad kasutajaliidesed ühel kesksüsteemil</a:t>
            </a:r>
          </a:p>
          <a:p>
            <a:r>
              <a:rPr lang="et-EE"/>
              <a:t>Erinevad organisatsioonid</a:t>
            </a:r>
          </a:p>
          <a:p>
            <a:r>
              <a:rPr lang="et-EE"/>
              <a:t>Varjatud realisatsioon</a:t>
            </a:r>
          </a:p>
          <a:p>
            <a:r>
              <a:rPr lang="et-EE"/>
              <a:t>Kliendi ja teenusepakkuja sõltumatu arendus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860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Veebiteenuste eelised..</a:t>
            </a:r>
            <a:endParaRPr lang="en-US"/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/>
              <a:t>Erinevate platvormide rakenduste koostöö võimaldamine</a:t>
            </a:r>
          </a:p>
          <a:p>
            <a:r>
              <a:rPr lang="et-EE" sz="2400"/>
              <a:t>Teksti põhised ja avatud standardid on arendajale arusaadavad</a:t>
            </a:r>
          </a:p>
          <a:p>
            <a:r>
              <a:rPr lang="et-EE" sz="2400"/>
              <a:t>Annavad võimaluse erinevate ettevõtete erinevas kohas asuvaid rakendusi ja teenuseid integreerida üheks uueks teenuseks</a:t>
            </a:r>
          </a:p>
          <a:p>
            <a:r>
              <a:rPr lang="et-EE" sz="2400"/>
              <a:t>Veebiteenuste taaskasutamise võimalus</a:t>
            </a:r>
          </a:p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880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... ja puudused</a:t>
            </a:r>
            <a:endParaRPr lang="en-US"/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Suurem keerukus</a:t>
            </a:r>
          </a:p>
          <a:p>
            <a:r>
              <a:rPr lang="et-EE"/>
              <a:t>Väiksem jõudlus</a:t>
            </a:r>
          </a:p>
          <a:p>
            <a:r>
              <a:rPr lang="et-EE"/>
              <a:t>...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901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/>
              <a:t>Service-oriented architecture (SOA) 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Arhitektuur, mis kasutab </a:t>
            </a:r>
          </a:p>
          <a:p>
            <a:pPr lvl="1"/>
            <a:r>
              <a:rPr lang="et-EE" sz="2800"/>
              <a:t>teenuseid organisatsiooni integrastiooni ehitusklotsidena</a:t>
            </a:r>
          </a:p>
          <a:p>
            <a:pPr lvl="1"/>
            <a:r>
              <a:rPr lang="et-EE" sz="2800"/>
              <a:t>komponentide taaskasutust läbi nõrga seotuse.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921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SOA: On arhitektuur</a:t>
            </a:r>
            <a:endParaRPr lang="en-US"/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Mingi hulga teenuste tegemine ei anna meile SOA-d. </a:t>
            </a:r>
          </a:p>
          <a:p>
            <a:r>
              <a:rPr lang="et-EE"/>
              <a:t>Arhitektuur peab andma meile juhised teenuste loomiseks.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942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SOA: Ehitatakse teenustest</a:t>
            </a:r>
            <a:endParaRPr lang="en-US"/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Nagu objekt-orienteeritud maailmas on objekt/klass nii on SOA-s teenus peamine komponent.</a:t>
            </a:r>
          </a:p>
          <a:p>
            <a:r>
              <a:rPr lang="et-EE"/>
              <a:t>Ilma teenusteta pole meil millestki ehitada, midagi jälgida (</a:t>
            </a:r>
            <a:r>
              <a:rPr lang="et-EE" i="1"/>
              <a:t>monitor</a:t>
            </a:r>
            <a:r>
              <a:rPr lang="et-EE"/>
              <a:t>) ega käivitada.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962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SOA: integratsioon</a:t>
            </a:r>
            <a:endParaRPr lang="en-US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/>
              <a:t>SOA esindab ühte võimalust süsteemide integratsiooniks. </a:t>
            </a:r>
          </a:p>
          <a:p>
            <a:r>
              <a:rPr lang="et-EE" sz="2400"/>
              <a:t>Erinevate süsteemide kokkuühendamise võib lahendada mõne P2P lahendusega palju kiiremini. </a:t>
            </a:r>
          </a:p>
          <a:p>
            <a:r>
              <a:rPr lang="et-EE" sz="2400"/>
              <a:t>Samas võib minna alternatiivide puhul ka palju rohkem aega, kuna süsteemid räägivad erinevat keelt (sõnumite formaat).</a:t>
            </a:r>
          </a:p>
          <a:p>
            <a:r>
              <a:rPr lang="et-EE" sz="2400"/>
              <a:t>SOA kasutab sõnumivahetuses XML-i. 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983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SOA: nõrk seotus</a:t>
            </a:r>
            <a:endParaRPr lang="en-US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SOA-s püütakse teha nõrgalt seotud komponente, ehk teenuseid, mis ei tea midagi klientidest, kes neid kasutama hakkavad.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003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SOA: taaskasutus</a:t>
            </a:r>
            <a:endParaRPr lang="en-US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Pole alati hädavajalik.</a:t>
            </a:r>
          </a:p>
          <a:p>
            <a:r>
              <a:rPr lang="et-EE"/>
              <a:t>Samas, kui ühegi komponendi taaskasutus võimalust pole ega näe ka tulemas, siis on tõenäoliselt tegu üle mõeldud lahendusega ja kindlasti mitte SOA-ga.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KORRALDUS</a:t>
            </a: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buFont typeface="Wingdings" pitchFamily="2" charset="2"/>
              <a:buNone/>
            </a:pPr>
            <a:r>
              <a:rPr lang="et-EE" dirty="0"/>
              <a:t>Kohtumised: 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et-EE" dirty="0" smtClean="0"/>
              <a:t>22.09.2012</a:t>
            </a:r>
            <a:r>
              <a:rPr lang="en-US" dirty="0" smtClean="0"/>
              <a:t> </a:t>
            </a:r>
            <a:endParaRPr lang="et-EE" dirty="0"/>
          </a:p>
          <a:p>
            <a:pPr marL="533400" indent="-533400">
              <a:buFont typeface="Wingdings" pitchFamily="2" charset="2"/>
              <a:buAutoNum type="arabicPeriod"/>
            </a:pPr>
            <a:r>
              <a:rPr lang="et-EE" dirty="0" smtClean="0"/>
              <a:t>06.10.2012</a:t>
            </a:r>
            <a:endParaRPr lang="et-EE" dirty="0"/>
          </a:p>
          <a:p>
            <a:pPr marL="533400" indent="-533400">
              <a:buFont typeface="Wingdings" pitchFamily="2" charset="2"/>
              <a:buAutoNum type="arabicPeriod"/>
            </a:pPr>
            <a:r>
              <a:rPr lang="et-EE" dirty="0" smtClean="0"/>
              <a:t>01.12.2012</a:t>
            </a:r>
            <a:endParaRPr lang="et-EE" dirty="0"/>
          </a:p>
          <a:p>
            <a:pPr marL="533400" indent="-533400">
              <a:buFont typeface="Wingdings" pitchFamily="2" charset="2"/>
              <a:buNone/>
            </a:pPr>
            <a:r>
              <a:rPr lang="et-EE" dirty="0"/>
              <a:t>+ eksamisessioon</a:t>
            </a:r>
          </a:p>
          <a:p>
            <a:pPr marL="533400" indent="-533400"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024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SOA müügijutt..</a:t>
            </a:r>
            <a:endParaRPr lang="en-US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Kattes oma süsteemi selgroo (mission critical) veebiteenustega, mis opereerivad SOA raamistikul, saad sa kergesti</a:t>
            </a:r>
          </a:p>
          <a:p>
            <a:pPr lvl="1"/>
            <a:r>
              <a:rPr lang="et-EE" sz="2800"/>
              <a:t>laiendatava,</a:t>
            </a:r>
          </a:p>
          <a:p>
            <a:pPr lvl="1"/>
            <a:r>
              <a:rPr lang="et-EE" sz="2800"/>
              <a:t>taaskasutatava ja</a:t>
            </a:r>
          </a:p>
          <a:p>
            <a:pPr lvl="1"/>
            <a:r>
              <a:rPr lang="et-EE" sz="2800"/>
              <a:t>asendatava lahenduse.</a:t>
            </a:r>
            <a:endParaRPr lang="en-US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044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..jätkub</a:t>
            </a:r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SOA annab meile raamistiku, kus mitmed mittefunktsionaalsed nõuded on juba täidetud. </a:t>
            </a:r>
          </a:p>
          <a:p>
            <a:pPr lvl="1"/>
            <a:r>
              <a:rPr lang="et-EE"/>
              <a:t>Näiteks turvalisus. </a:t>
            </a:r>
          </a:p>
          <a:p>
            <a:pPr lvl="1"/>
            <a:r>
              <a:rPr lang="et-EE"/>
              <a:t>Arendajad keskenduda äriprobleemidele.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064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XML</a:t>
            </a: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085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XPath</a:t>
            </a:r>
            <a:endParaRPr lang="en-US"/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10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t-EE"/>
          </a:p>
        </p:txBody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t-EE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116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Veebiteenustega seotud standardid</a:t>
            </a:r>
            <a:endParaRPr lang="en-US" sz="3200"/>
          </a:p>
        </p:txBody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t-EE"/>
          </a:p>
        </p:txBody>
      </p:sp>
      <p:graphicFrame>
        <p:nvGraphicFramePr>
          <p:cNvPr id="111620" name="Object 23"/>
          <p:cNvGraphicFramePr>
            <a:graphicFrameLocks noChangeAspect="1"/>
          </p:cNvGraphicFramePr>
          <p:nvPr/>
        </p:nvGraphicFramePr>
        <p:xfrm>
          <a:off x="1576388" y="4795838"/>
          <a:ext cx="6951662" cy="1419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31" name="Visio" r:id="rId4" imgW="6373178" imgH="1301115" progId="Visio.Drawing.11">
                  <p:embed/>
                </p:oleObj>
              </mc:Choice>
              <mc:Fallback>
                <p:oleObj name="Visio" r:id="rId4" imgW="6373178" imgH="1301115" progId="Visio.Drawing.11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6388" y="4795838"/>
                        <a:ext cx="6951662" cy="1419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1F0EE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1" name="Object 24"/>
          <p:cNvGraphicFramePr>
            <a:graphicFrameLocks noChangeAspect="1"/>
          </p:cNvGraphicFramePr>
          <p:nvPr/>
        </p:nvGraphicFramePr>
        <p:xfrm>
          <a:off x="1989138" y="5080000"/>
          <a:ext cx="495300" cy="515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32" name="Visio" r:id="rId6" imgW="494824" imgH="516255" progId="Visio.Drawing.11">
                  <p:embed/>
                </p:oleObj>
              </mc:Choice>
              <mc:Fallback>
                <p:oleObj name="Visio" r:id="rId6" imgW="494824" imgH="516255" progId="Visio.Drawing.11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9138" y="5080000"/>
                        <a:ext cx="495300" cy="515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2" name="Object 25"/>
          <p:cNvGraphicFramePr>
            <a:graphicFrameLocks noChangeAspect="1"/>
          </p:cNvGraphicFramePr>
          <p:nvPr/>
        </p:nvGraphicFramePr>
        <p:xfrm>
          <a:off x="1901825" y="4621213"/>
          <a:ext cx="685800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33" name="Visio" r:id="rId8" imgW="685800" imgH="397764" progId="Visio.Drawing.11">
                  <p:embed/>
                </p:oleObj>
              </mc:Choice>
              <mc:Fallback>
                <p:oleObj name="Visio" r:id="rId8" imgW="685800" imgH="397764" progId="Visio.Drawing.11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1825" y="4621213"/>
                        <a:ext cx="685800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3" name="Object 26"/>
          <p:cNvGraphicFramePr>
            <a:graphicFrameLocks noChangeAspect="1"/>
          </p:cNvGraphicFramePr>
          <p:nvPr/>
        </p:nvGraphicFramePr>
        <p:xfrm>
          <a:off x="7367588" y="4592638"/>
          <a:ext cx="685800" cy="398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34" name="Visio" r:id="rId10" imgW="685800" imgH="397764" progId="Visio.Drawing.11">
                  <p:embed/>
                </p:oleObj>
              </mc:Choice>
              <mc:Fallback>
                <p:oleObj name="Visio" r:id="rId10" imgW="685800" imgH="397764" progId="Visio.Drawing.11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67588" y="4592638"/>
                        <a:ext cx="685800" cy="398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4" name="Object 27"/>
          <p:cNvGraphicFramePr>
            <a:graphicFrameLocks noChangeAspect="1"/>
          </p:cNvGraphicFramePr>
          <p:nvPr/>
        </p:nvGraphicFramePr>
        <p:xfrm>
          <a:off x="3135313" y="4778375"/>
          <a:ext cx="3925887" cy="25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35" name="Visio" r:id="rId12" imgW="3925824" imgH="255422" progId="Visio.Drawing.11">
                  <p:embed/>
                </p:oleObj>
              </mc:Choice>
              <mc:Fallback>
                <p:oleObj name="Visio" r:id="rId12" imgW="3925824" imgH="255422" progId="Visio.Drawing.11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5313" y="4778375"/>
                        <a:ext cx="3925887" cy="2555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5" name="Object 28"/>
          <p:cNvGraphicFramePr>
            <a:graphicFrameLocks noChangeAspect="1"/>
          </p:cNvGraphicFramePr>
          <p:nvPr/>
        </p:nvGraphicFramePr>
        <p:xfrm>
          <a:off x="6410325" y="4833938"/>
          <a:ext cx="333375" cy="236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36" name="Visio" r:id="rId14" imgW="333451" imgH="235915" progId="Visio.Drawing.11">
                  <p:embed/>
                </p:oleObj>
              </mc:Choice>
              <mc:Fallback>
                <p:oleObj name="Visio" r:id="rId14" imgW="333451" imgH="235915" progId="Visio.Drawing.11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10325" y="4833938"/>
                        <a:ext cx="333375" cy="236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6" name="Object 29"/>
          <p:cNvGraphicFramePr>
            <a:graphicFrameLocks noChangeAspect="1"/>
          </p:cNvGraphicFramePr>
          <p:nvPr/>
        </p:nvGraphicFramePr>
        <p:xfrm>
          <a:off x="3167063" y="4427538"/>
          <a:ext cx="3925887" cy="255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37" name="Visio" r:id="rId16" imgW="3925824" imgH="255422" progId="Visio.Drawing.11">
                  <p:embed/>
                </p:oleObj>
              </mc:Choice>
              <mc:Fallback>
                <p:oleObj name="Visio" r:id="rId16" imgW="3925824" imgH="255422" progId="Visio.Drawing.11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67063" y="4427538"/>
                        <a:ext cx="3925887" cy="255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7" name="Object 30"/>
          <p:cNvGraphicFramePr>
            <a:graphicFrameLocks noChangeAspect="1"/>
          </p:cNvGraphicFramePr>
          <p:nvPr/>
        </p:nvGraphicFramePr>
        <p:xfrm>
          <a:off x="3270250" y="4208463"/>
          <a:ext cx="301625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38" name="Visio" r:id="rId18" imgW="301752" imgH="355702" progId="Visio.Drawing.11">
                  <p:embed/>
                </p:oleObj>
              </mc:Choice>
              <mc:Fallback>
                <p:oleObj name="Visio" r:id="rId18" imgW="301752" imgH="355702" progId="Visio.Drawing.11">
                  <p:embed/>
                  <p:pic>
                    <p:nvPicPr>
                      <p:cNvPr id="0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0250" y="4208463"/>
                        <a:ext cx="301625" cy="355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8" name="Object 31"/>
          <p:cNvGraphicFramePr>
            <a:graphicFrameLocks noChangeAspect="1"/>
          </p:cNvGraphicFramePr>
          <p:nvPr/>
        </p:nvGraphicFramePr>
        <p:xfrm>
          <a:off x="2317750" y="1884363"/>
          <a:ext cx="1657350" cy="2386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39" name="Visio" r:id="rId20" imgW="1657807" imgH="2385670" progId="Visio.Drawing.11">
                  <p:embed/>
                </p:oleObj>
              </mc:Choice>
              <mc:Fallback>
                <p:oleObj name="Visio" r:id="rId20" imgW="1657807" imgH="2385670" progId="Visio.Drawing.11">
                  <p:embed/>
                  <p:pic>
                    <p:nvPicPr>
                      <p:cNvPr id="0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17750" y="1884363"/>
                        <a:ext cx="1657350" cy="2386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29" name="Object 32"/>
          <p:cNvGraphicFramePr>
            <a:graphicFrameLocks noChangeAspect="1"/>
          </p:cNvGraphicFramePr>
          <p:nvPr/>
        </p:nvGraphicFramePr>
        <p:xfrm>
          <a:off x="6248400" y="1752600"/>
          <a:ext cx="1724025" cy="2371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40" name="Visio" r:id="rId22" imgW="1723644" imgH="2371649" progId="Visio.Drawing.11">
                  <p:embed/>
                </p:oleObj>
              </mc:Choice>
              <mc:Fallback>
                <p:oleObj name="Visio" r:id="rId22" imgW="1723644" imgH="2371649" progId="Visio.Drawing.11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0" y="1752600"/>
                        <a:ext cx="1724025" cy="2371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1630" name="Object 33"/>
          <p:cNvGraphicFramePr>
            <a:graphicFrameLocks noChangeAspect="1"/>
          </p:cNvGraphicFramePr>
          <p:nvPr/>
        </p:nvGraphicFramePr>
        <p:xfrm>
          <a:off x="6858000" y="152400"/>
          <a:ext cx="1400175" cy="1216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641" name="Visio" r:id="rId24" imgW="1399642" imgH="1215542" progId="Visio.Drawing.11">
                  <p:embed/>
                </p:oleObj>
              </mc:Choice>
              <mc:Fallback>
                <p:oleObj name="Visio" r:id="rId24" imgW="1399642" imgH="1215542" progId="Visio.Drawing.11">
                  <p:embed/>
                  <p:pic>
                    <p:nvPicPr>
                      <p:cNvPr id="0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0" y="152400"/>
                        <a:ext cx="1400175" cy="1216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631" name="Line 34"/>
          <p:cNvSpPr>
            <a:spLocks noChangeShapeType="1"/>
          </p:cNvSpPr>
          <p:nvPr/>
        </p:nvSpPr>
        <p:spPr bwMode="auto">
          <a:xfrm>
            <a:off x="6196013" y="292417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111632" name="Line 35"/>
          <p:cNvSpPr>
            <a:spLocks noChangeShapeType="1"/>
          </p:cNvSpPr>
          <p:nvPr/>
        </p:nvSpPr>
        <p:spPr bwMode="auto">
          <a:xfrm flipH="1">
            <a:off x="3940175" y="2603500"/>
            <a:ext cx="2392363" cy="10795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111633" name="Line 36"/>
          <p:cNvSpPr>
            <a:spLocks noChangeShapeType="1"/>
          </p:cNvSpPr>
          <p:nvPr/>
        </p:nvSpPr>
        <p:spPr bwMode="auto">
          <a:xfrm flipH="1">
            <a:off x="7048500" y="3962400"/>
            <a:ext cx="114300" cy="8969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  <p:sp>
        <p:nvSpPr>
          <p:cNvPr id="111634" name="Line 37"/>
          <p:cNvSpPr>
            <a:spLocks noChangeShapeType="1"/>
          </p:cNvSpPr>
          <p:nvPr/>
        </p:nvSpPr>
        <p:spPr bwMode="auto">
          <a:xfrm flipH="1">
            <a:off x="7010400" y="1371600"/>
            <a:ext cx="1074738" cy="1371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t-EE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1366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800"/>
              <a:t>XSD - </a:t>
            </a:r>
            <a:r>
              <a:rPr lang="en-US" sz="4200"/>
              <a:t>XML Schema Definition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 sz="2400"/>
              <a:t>XSD kirjeldab XML dokumendi struktuuri</a:t>
            </a:r>
          </a:p>
          <a:p>
            <a:pPr lvl="1"/>
            <a:r>
              <a:rPr lang="et-EE" sz="2000"/>
              <a:t>Elemendid (Elements)</a:t>
            </a:r>
          </a:p>
          <a:p>
            <a:pPr lvl="1"/>
            <a:r>
              <a:rPr lang="et-EE" sz="2000"/>
              <a:t>Atribuudid (Attributes)</a:t>
            </a:r>
          </a:p>
          <a:p>
            <a:pPr lvl="1"/>
            <a:r>
              <a:rPr lang="et-EE" sz="2000"/>
              <a:t>Nende tüübid </a:t>
            </a:r>
          </a:p>
          <a:p>
            <a:pPr lvl="2"/>
            <a:r>
              <a:rPr lang="et-EE" sz="1800"/>
              <a:t>Tavatüübid (Simple types) </a:t>
            </a:r>
          </a:p>
          <a:p>
            <a:pPr lvl="2"/>
            <a:r>
              <a:rPr lang="et-EE" sz="1800"/>
              <a:t>Komplekstüübid (Complex types)</a:t>
            </a:r>
          </a:p>
          <a:p>
            <a:pPr lvl="2"/>
            <a:r>
              <a:rPr lang="et-EE" sz="1800"/>
              <a:t>Piirangud (Restrictions)</a:t>
            </a:r>
          </a:p>
          <a:p>
            <a:pPr lvl="1"/>
            <a:endParaRPr lang="et-EE" sz="2000"/>
          </a:p>
          <a:p>
            <a:r>
              <a:rPr lang="et-EE" sz="2400" b="1"/>
              <a:t>XSD õppetund w3Schools lehel</a:t>
            </a:r>
          </a:p>
          <a:p>
            <a:pPr lvl="1"/>
            <a:r>
              <a:rPr lang="en-US" sz="2000" b="1">
                <a:hlinkClick r:id="rId3"/>
              </a:rPr>
              <a:t>http://w3schools.com/schema/</a:t>
            </a:r>
            <a:endParaRPr lang="et-EE" sz="2000" b="1"/>
          </a:p>
          <a:p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157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 sz="3200"/>
              <a:t>XSD võrdlused andmebaasi tabelite ja java klassidega</a:t>
            </a:r>
            <a:endParaRPr lang="en-US" sz="3200"/>
          </a:p>
        </p:txBody>
      </p:sp>
      <p:sp>
        <p:nvSpPr>
          <p:cNvPr id="115715" name="Rectangle 4"/>
          <p:cNvSpPr>
            <a:spLocks noChangeArrowheads="1"/>
          </p:cNvSpPr>
          <p:nvPr/>
        </p:nvSpPr>
        <p:spPr bwMode="auto">
          <a:xfrm>
            <a:off x="762000" y="2286000"/>
            <a:ext cx="33528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t-EE" sz="2400"/>
              <a:t>XSD – Document structure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t-EE" sz="2400"/>
              <a:t>Table structure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t-EE" sz="2400"/>
              <a:t>Class definition</a:t>
            </a:r>
            <a:endParaRPr lang="en-US" sz="2400"/>
          </a:p>
        </p:txBody>
      </p:sp>
      <p:sp>
        <p:nvSpPr>
          <p:cNvPr id="115716" name="Rectangle 5"/>
          <p:cNvSpPr>
            <a:spLocks noChangeArrowheads="1"/>
          </p:cNvSpPr>
          <p:nvPr/>
        </p:nvSpPr>
        <p:spPr bwMode="auto">
          <a:xfrm>
            <a:off x="4191000" y="2362200"/>
            <a:ext cx="4038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t-EE" sz="2400"/>
              <a:t>XML – Document instance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t-EE" sz="2400"/>
              <a:t>Record in a Table</a:t>
            </a:r>
          </a:p>
          <a:p>
            <a:pPr marL="342900" indent="-342900">
              <a:spcBef>
                <a:spcPct val="20000"/>
              </a:spcBef>
              <a:buClr>
                <a:schemeClr val="tx1"/>
              </a:buClr>
              <a:buSzPct val="75000"/>
              <a:buFont typeface="Wingdings" pitchFamily="2" charset="2"/>
              <a:buChar char="l"/>
            </a:pPr>
            <a:r>
              <a:rPr lang="et-EE" sz="2400"/>
              <a:t>Object instance</a:t>
            </a: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177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XSD määrab..</a:t>
            </a:r>
            <a:endParaRPr lang="en-US"/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t-EE" sz="2400"/>
              <a:t>Millised elemendid ja atribuudid tohivad olla dokumendis</a:t>
            </a:r>
          </a:p>
          <a:p>
            <a:pPr>
              <a:lnSpc>
                <a:spcPct val="90000"/>
              </a:lnSpc>
            </a:pPr>
            <a:r>
              <a:rPr lang="et-EE" sz="2400"/>
              <a:t>Millised elemendid on alamelemendid</a:t>
            </a:r>
          </a:p>
          <a:p>
            <a:pPr>
              <a:lnSpc>
                <a:spcPct val="90000"/>
              </a:lnSpc>
            </a:pPr>
            <a:r>
              <a:rPr lang="et-EE" sz="2400"/>
              <a:t>Alamelementide järjestuse ja arvu</a:t>
            </a:r>
          </a:p>
          <a:p>
            <a:pPr>
              <a:lnSpc>
                <a:spcPct val="90000"/>
              </a:lnSpc>
            </a:pPr>
            <a:r>
              <a:rPr lang="et-EE" sz="2400"/>
              <a:t>Kas element on tühi või sisaldab teksti</a:t>
            </a:r>
          </a:p>
          <a:p>
            <a:pPr>
              <a:lnSpc>
                <a:spcPct val="90000"/>
              </a:lnSpc>
            </a:pPr>
            <a:r>
              <a:rPr lang="et-EE" sz="2400"/>
              <a:t>Andmetüübid elementide ja atribuutide jaoks</a:t>
            </a:r>
            <a:endParaRPr lang="en-US" sz="2400"/>
          </a:p>
          <a:p>
            <a:pPr>
              <a:lnSpc>
                <a:spcPct val="90000"/>
              </a:lnSpc>
            </a:pPr>
            <a:r>
              <a:rPr lang="et-EE" sz="2400"/>
              <a:t>Vaikimisi ja fikseeritud väärtused elementidele ja atribuutidele</a:t>
            </a:r>
          </a:p>
          <a:p>
            <a:pPr>
              <a:lnSpc>
                <a:spcPct val="90000"/>
              </a:lnSpc>
            </a:pPr>
            <a:r>
              <a:rPr lang="et-EE" sz="2400"/>
              <a:t>Piirangud</a:t>
            </a:r>
            <a:endParaRPr lang="en-US" sz="2400"/>
          </a:p>
          <a:p>
            <a:pPr>
              <a:lnSpc>
                <a:spcPct val="90000"/>
              </a:lnSpc>
            </a:pPr>
            <a:endParaRPr lang="en-US" sz="2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198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NB! Nimeruumid</a:t>
            </a:r>
            <a:endParaRPr lang="en-US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et-EE" sz="2400"/>
              <a:t>Nimeruum (namespace) on lihtsalt loogiline (elementide ja tüüpide) nimede grupeering</a:t>
            </a:r>
          </a:p>
          <a:p>
            <a:r>
              <a:rPr lang="et-EE" sz="2400"/>
              <a:t>Nimeruumis peavad nimed olema unikaalsed</a:t>
            </a:r>
          </a:p>
          <a:p>
            <a:r>
              <a:rPr lang="et-EE" sz="2400"/>
              <a:t>Ühes XSD failis defineeritakse üks nimeruum</a:t>
            </a:r>
            <a:endParaRPr lang="en-US" sz="2400"/>
          </a:p>
        </p:txBody>
      </p:sp>
      <p:sp>
        <p:nvSpPr>
          <p:cNvPr id="119812" name="Oval 5"/>
          <p:cNvSpPr>
            <a:spLocks noChangeArrowheads="1"/>
          </p:cNvSpPr>
          <p:nvPr/>
        </p:nvSpPr>
        <p:spPr bwMode="auto">
          <a:xfrm>
            <a:off x="990600" y="4038600"/>
            <a:ext cx="3168650" cy="237648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t-EE" u="sng"/>
              <a:t>Arst:</a:t>
            </a:r>
          </a:p>
          <a:p>
            <a:pPr algn="ctr"/>
            <a:r>
              <a:rPr lang="et-EE"/>
              <a:t>Kand</a:t>
            </a:r>
          </a:p>
          <a:p>
            <a:pPr algn="ctr"/>
            <a:r>
              <a:rPr lang="et-EE"/>
              <a:t>Põlv</a:t>
            </a:r>
          </a:p>
          <a:p>
            <a:pPr algn="ctr"/>
            <a:r>
              <a:rPr lang="et-EE"/>
              <a:t>Klapp</a:t>
            </a:r>
          </a:p>
          <a:p>
            <a:pPr algn="ctr"/>
            <a:r>
              <a:rPr lang="et-EE"/>
              <a:t>Pump</a:t>
            </a:r>
            <a:endParaRPr lang="en-US"/>
          </a:p>
        </p:txBody>
      </p:sp>
      <p:sp>
        <p:nvSpPr>
          <p:cNvPr id="119813" name="Oval 6"/>
          <p:cNvSpPr>
            <a:spLocks noChangeArrowheads="1"/>
          </p:cNvSpPr>
          <p:nvPr/>
        </p:nvSpPr>
        <p:spPr bwMode="auto">
          <a:xfrm>
            <a:off x="4419600" y="4038600"/>
            <a:ext cx="3384550" cy="2232025"/>
          </a:xfrm>
          <a:prstGeom prst="ellipse">
            <a:avLst/>
          </a:prstGeom>
          <a:solidFill>
            <a:schemeClr val="hlink"/>
          </a:solidFill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t-EE" u="sng">
                <a:solidFill>
                  <a:srgbClr val="FF0000"/>
                </a:solidFill>
              </a:rPr>
              <a:t>Torumees:</a:t>
            </a:r>
          </a:p>
          <a:p>
            <a:pPr algn="ctr"/>
            <a:r>
              <a:rPr lang="et-EE">
                <a:solidFill>
                  <a:srgbClr val="FF0000"/>
                </a:solidFill>
              </a:rPr>
              <a:t>Põlv</a:t>
            </a:r>
          </a:p>
          <a:p>
            <a:pPr algn="ctr"/>
            <a:r>
              <a:rPr lang="et-EE">
                <a:solidFill>
                  <a:srgbClr val="FF0000"/>
                </a:solidFill>
              </a:rPr>
              <a:t>Klapp</a:t>
            </a:r>
          </a:p>
          <a:p>
            <a:pPr algn="ctr"/>
            <a:r>
              <a:rPr lang="et-EE">
                <a:solidFill>
                  <a:srgbClr val="FF0000"/>
                </a:solidFill>
              </a:rPr>
              <a:t>Pump</a:t>
            </a:r>
          </a:p>
          <a:p>
            <a:pPr algn="ctr"/>
            <a:r>
              <a:rPr lang="et-EE">
                <a:solidFill>
                  <a:srgbClr val="FF0000"/>
                </a:solidFill>
              </a:rPr>
              <a:t>Toru</a:t>
            </a:r>
          </a:p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362200"/>
            <a:ext cx="8229600" cy="5516563"/>
          </a:xfrm>
        </p:spPr>
        <p:txBody>
          <a:bodyPr/>
          <a:lstStyle/>
          <a:p>
            <a:r>
              <a:rPr lang="et-EE" sz="3600" dirty="0"/>
              <a:t>Materjalid</a:t>
            </a:r>
          </a:p>
          <a:p>
            <a:pPr lvl="1"/>
            <a:r>
              <a:rPr lang="et-EE" sz="2900" dirty="0" smtClean="0">
                <a:hlinkClick r:id="rId3"/>
              </a:rPr>
              <a:t>http://www.tud.ttu.ee/im/Tarvo.Treier/idu0075/2012/kaug/</a:t>
            </a:r>
            <a:r>
              <a:rPr lang="et-EE" sz="2900" dirty="0" smtClean="0"/>
              <a:t> </a:t>
            </a:r>
          </a:p>
          <a:p>
            <a:r>
              <a:rPr lang="et-EE" sz="4000" dirty="0" smtClean="0"/>
              <a:t>Raamat</a:t>
            </a:r>
            <a:endParaRPr lang="et-EE" sz="4000" dirty="0"/>
          </a:p>
          <a:p>
            <a:pPr lvl="1">
              <a:buFontTx/>
              <a:buNone/>
            </a:pPr>
            <a:r>
              <a:rPr lang="et-EE" dirty="0">
                <a:hlinkClick r:id="rId4"/>
              </a:rPr>
              <a:t>Java SOA </a:t>
            </a:r>
            <a:r>
              <a:rPr lang="et-EE" dirty="0" err="1">
                <a:hlinkClick r:id="rId4"/>
              </a:rPr>
              <a:t>cookbook</a:t>
            </a:r>
            <a:endParaRPr lang="et-EE" dirty="0"/>
          </a:p>
          <a:p>
            <a:pPr lvl="1">
              <a:buFontTx/>
              <a:buNone/>
            </a:pPr>
            <a:r>
              <a:rPr lang="et-EE" dirty="0" err="1"/>
              <a:t>Pdf</a:t>
            </a:r>
            <a:r>
              <a:rPr lang="et-EE" dirty="0"/>
              <a:t>: </a:t>
            </a:r>
            <a:r>
              <a:rPr lang="en-US" dirty="0">
                <a:hlinkClick r:id="rId5"/>
              </a:rPr>
              <a:t>http://www.filecrop.com/java-soa-cookbook.html</a:t>
            </a:r>
            <a:endParaRPr lang="et-EE" dirty="0"/>
          </a:p>
          <a:p>
            <a:pPr lvl="1">
              <a:buFontTx/>
              <a:buNone/>
            </a:pPr>
            <a:endParaRPr lang="et-E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218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Näide </a:t>
            </a:r>
            <a:endParaRPr lang="en-US"/>
          </a:p>
        </p:txBody>
      </p:sp>
      <p:sp>
        <p:nvSpPr>
          <p:cNvPr id="12185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t-EE" sz="7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&lt;?xml version="1.0" ?&gt; </a:t>
            </a:r>
            <a:endParaRPr lang="et-EE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&lt;Employees xmlns="http://www.abccorp.com" xmlns:xsi="http://www.w3.org/2001/XMLSchema-instance" xsi:schemaLocation="http://www.abccorp.com/employee.xsd"&gt;  &lt;Employee&gt; </a:t>
            </a:r>
            <a:endParaRPr lang="et-EE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t-EE" sz="1800"/>
              <a:t>		</a:t>
            </a:r>
            <a:r>
              <a:rPr lang="en-US" sz="1800"/>
              <a:t>&lt;SSN&gt;737333333&lt;/SSN&gt; </a:t>
            </a:r>
            <a:endParaRPr lang="et-EE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t-EE" sz="1800"/>
              <a:t>		</a:t>
            </a:r>
            <a:r>
              <a:rPr lang="en-US" sz="1800"/>
              <a:t>&lt;Name&gt;ED HARRIS&lt;/Name&gt; </a:t>
            </a:r>
            <a:endParaRPr lang="et-EE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t-EE" sz="1800"/>
              <a:t>		</a:t>
            </a:r>
            <a:r>
              <a:rPr lang="en-US" sz="1800"/>
              <a:t>&lt;DateOfBirth&gt;1960-01-01&lt;/DateOfBirth&gt; </a:t>
            </a:r>
            <a:r>
              <a:rPr lang="et-EE" sz="1800"/>
              <a:t>	</a:t>
            </a:r>
            <a:r>
              <a:rPr lang="en-US" sz="1800"/>
              <a:t>&lt;EmployeeType&gt;FULLTIME&lt;/EmployeeType&gt; </a:t>
            </a:r>
            <a:r>
              <a:rPr lang="et-EE" sz="1800"/>
              <a:t>	</a:t>
            </a:r>
            <a:r>
              <a:rPr lang="en-US" sz="1800"/>
              <a:t>&lt;Salary&gt;4000&lt;/Salary&gt; </a:t>
            </a:r>
            <a:endParaRPr lang="et-EE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t-EE" sz="1800"/>
              <a:t>	</a:t>
            </a:r>
            <a:r>
              <a:rPr lang="en-US" sz="1800"/>
              <a:t>&lt;/Employee&gt; </a:t>
            </a:r>
            <a:endParaRPr lang="et-EE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&lt;/Employees&gt;</a:t>
            </a:r>
            <a:endParaRPr lang="et-EE" sz="180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sz="1800"/>
              <a:t> </a:t>
            </a:r>
            <a:r>
              <a:rPr lang="et-EE" sz="700"/>
              <a:t>Allikas: </a:t>
            </a:r>
            <a:r>
              <a:rPr lang="en-US" sz="700">
                <a:hlinkClick r:id="rId3"/>
              </a:rPr>
              <a:t>http://www.15seconds.com/issue/031209.htm</a:t>
            </a:r>
            <a:endParaRPr lang="en-US" sz="7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239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t-EE"/>
              <a:t>Näide jätkub (</a:t>
            </a:r>
            <a:r>
              <a:rPr lang="en-US"/>
              <a:t>employee.xsd</a:t>
            </a:r>
            <a:r>
              <a:rPr lang="et-EE"/>
              <a:t>)</a:t>
            </a:r>
            <a:endParaRPr lang="en-US"/>
          </a:p>
        </p:txBody>
      </p:sp>
      <p:sp>
        <p:nvSpPr>
          <p:cNvPr id="1239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/>
              <a:t>&lt;xsd:schema xmlns:xsd="http://www.w3.org/2001/XMLSchema"&gt; &lt;xsd:element name="Employee" 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/>
              <a:t>			</a:t>
            </a:r>
            <a:r>
              <a:rPr lang="en-US" sz="1600" b="1"/>
              <a:t>minOccurs="0" </a:t>
            </a:r>
            <a:r>
              <a:rPr lang="et-EE" sz="1600" b="1"/>
              <a:t>							</a:t>
            </a:r>
            <a:r>
              <a:rPr lang="en-US" sz="1600" b="1"/>
              <a:t>maxOccurs="unbounded"&gt; 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/>
              <a:t>		</a:t>
            </a:r>
            <a:r>
              <a:rPr lang="en-US" sz="1600" b="1"/>
              <a:t>&lt;xsd:complexType&gt; 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/>
              <a:t>		      </a:t>
            </a:r>
            <a:r>
              <a:rPr lang="en-US" sz="1600" b="1"/>
              <a:t>&lt;xsd:sequence&gt; 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/>
              <a:t>			</a:t>
            </a:r>
            <a:r>
              <a:rPr lang="en-US" sz="1600" b="1"/>
              <a:t>&lt;xsd:element name="SSN" type ="xsd:string"/&gt; </a:t>
            </a:r>
            <a:r>
              <a:rPr lang="et-EE" sz="1600" b="1"/>
              <a:t>			</a:t>
            </a:r>
            <a:r>
              <a:rPr lang="en-US" sz="1600" b="1"/>
              <a:t>&lt;xsd:element name="Name" type="xsd:string"/&gt; </a:t>
            </a:r>
            <a:r>
              <a:rPr lang="et-EE" sz="1600" b="1"/>
              <a:t>			</a:t>
            </a:r>
            <a:r>
              <a:rPr lang="en-US" sz="1600" b="1"/>
              <a:t>&lt;xsd:element name="DateOfBirth" type="xsd:date"/&gt; 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/>
              <a:t>			</a:t>
            </a:r>
            <a:r>
              <a:rPr lang="en-US" sz="1600" b="1"/>
              <a:t>&lt;xsd:element name="EmployeeType"type="xsd:string"/&gt; 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/>
              <a:t>			</a:t>
            </a:r>
            <a:r>
              <a:rPr lang="en-US" sz="1600" b="1"/>
              <a:t>&lt;xsd:element name="Salary" type="xsd:long"/&gt; </a:t>
            </a:r>
            <a:r>
              <a:rPr lang="et-EE" sz="1600" b="1"/>
              <a:t>	 	    </a:t>
            </a:r>
            <a:r>
              <a:rPr lang="en-US" sz="1600" b="1"/>
              <a:t>&lt;/xsd:sequence&gt; 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/>
              <a:t>		</a:t>
            </a:r>
            <a:r>
              <a:rPr lang="en-US" sz="1600" b="1"/>
              <a:t>&lt;/xsd:complexType&gt; 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t-EE" sz="1600" b="1"/>
              <a:t>	</a:t>
            </a:r>
            <a:r>
              <a:rPr lang="en-US" sz="1600" b="1"/>
              <a:t>&lt;/xsd:element&gt;</a:t>
            </a:r>
            <a:endParaRPr lang="et-EE" sz="1600" b="1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1600" b="1"/>
              <a:t>&lt;/xsd:schema&gt;</a:t>
            </a:r>
            <a:r>
              <a:rPr lang="en-US" sz="160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259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XML Schema patterns</a:t>
            </a:r>
            <a:endParaRPr lang="en-US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Hewitt, E., Java SOA Cookbook, O’Reilly Media, 2009</a:t>
            </a:r>
            <a:endParaRPr lang="et-EE" b="1"/>
          </a:p>
          <a:p>
            <a:r>
              <a:rPr lang="en-US" b="1">
                <a:hlinkClick r:id="rId3"/>
              </a:rPr>
              <a:t>http://books.google.com/books?id=W2XrQRMIEd4C&amp;lpg=PP1&amp;pg=PP1#v=onepage&amp;q&amp;f=false</a:t>
            </a:r>
            <a:r>
              <a:rPr lang="en-US"/>
              <a:t> </a:t>
            </a:r>
            <a:endParaRPr lang="en-US" b="1"/>
          </a:p>
          <a:p>
            <a:pPr lvl="1"/>
            <a:r>
              <a:rPr lang="et-EE"/>
              <a:t>Lk 41; p2.1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Järgnevad mustrid erinevad ühe asja poolest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dirty="0" smtClean="0"/>
              <a:t>Nende elemendid ja tüübid on kas </a:t>
            </a:r>
            <a:r>
              <a:rPr lang="et-EE" b="1" dirty="0" smtClean="0"/>
              <a:t>lokaalselt</a:t>
            </a:r>
            <a:r>
              <a:rPr lang="et-EE" dirty="0" smtClean="0"/>
              <a:t> või </a:t>
            </a:r>
            <a:r>
              <a:rPr lang="et-EE" b="1" dirty="0" smtClean="0"/>
              <a:t>globaalselt</a:t>
            </a:r>
            <a:r>
              <a:rPr lang="et-EE" dirty="0" smtClean="0"/>
              <a:t> defineeritud.</a:t>
            </a:r>
          </a:p>
          <a:p>
            <a:r>
              <a:rPr lang="et-EE" dirty="0" smtClean="0"/>
              <a:t>Globaalne element või tüüp on </a:t>
            </a:r>
            <a:r>
              <a:rPr lang="et-EE" i="1" dirty="0" err="1" smtClean="0"/>
              <a:t>schema</a:t>
            </a:r>
            <a:r>
              <a:rPr lang="et-EE" dirty="0" smtClean="0"/>
              <a:t> alamelement.</a:t>
            </a:r>
          </a:p>
          <a:p>
            <a:r>
              <a:rPr lang="et-EE" dirty="0" smtClean="0"/>
              <a:t>Lokaalne element või tüüp on defineeritud mõne teise elemendi või tüübi sees.</a:t>
            </a:r>
          </a:p>
          <a:p>
            <a:r>
              <a:rPr lang="et-EE" dirty="0" smtClean="0"/>
              <a:t>Lokaalseid elemente ei saa taaskasutada.</a:t>
            </a:r>
            <a:endParaRPr lang="et-E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Tarvo Treier    tarvo.treier@gmail.com</a:t>
            </a:r>
            <a:endParaRPr lang="en-US"/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280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Muster “Russian Doll”</a:t>
            </a:r>
            <a:endParaRPr lang="en-US"/>
          </a:p>
        </p:txBody>
      </p:sp>
      <p:sp>
        <p:nvSpPr>
          <p:cNvPr id="1280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Üks juurelement on globaalne</a:t>
            </a:r>
          </a:p>
          <a:p>
            <a:r>
              <a:rPr lang="et-EE"/>
              <a:t>Kõik tüübid on lokaalsed</a:t>
            </a:r>
          </a:p>
          <a:p>
            <a:pPr>
              <a:buFont typeface="Wingdings" pitchFamily="2" charset="2"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300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Muster “Salami Slice”</a:t>
            </a:r>
            <a:endParaRPr lang="en-US"/>
          </a:p>
        </p:txBody>
      </p:sp>
      <p:sp>
        <p:nvSpPr>
          <p:cNvPr id="13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Kõik elemendid on globaalsed</a:t>
            </a:r>
          </a:p>
          <a:p>
            <a:r>
              <a:rPr lang="et-EE"/>
              <a:t>Kõik tüübid on lokaalsed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320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Muster “Venetian Blind”</a:t>
            </a:r>
            <a:endParaRPr lang="en-US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Üks juurelement on globaalne</a:t>
            </a:r>
          </a:p>
          <a:p>
            <a:r>
              <a:rPr lang="et-EE"/>
              <a:t>Kõik tüübid on globaalsed</a:t>
            </a:r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134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XSLT iseseisvaks uurimiseks</a:t>
            </a:r>
            <a:endParaRPr lang="en-US"/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http://www.tud.ttu.ee/material/treier/idu0075/2011/Loengud/L4_xslt_wsdl/L4_XSLT.ppt</a:t>
            </a:r>
            <a:endParaRPr lang="et-EE" dirty="0"/>
          </a:p>
          <a:p>
            <a:endParaRPr lang="et-EE" dirty="0"/>
          </a:p>
          <a:p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www.tud.ttu.ee/im/Tarvo.Treier/idu0075/2012/Harjutused/H6_XSLT/h6_xslt.ppt</a:t>
            </a:r>
            <a:endParaRPr lang="et-EE" smtClean="0"/>
          </a:p>
          <a:p>
            <a:endParaRPr lang="et-EE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Õpiväljundid</a:t>
            </a: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t-EE" sz="2000"/>
              <a:t>Teab veebiteenuste kasutusvõimalusi ja puudusi.</a:t>
            </a:r>
          </a:p>
          <a:p>
            <a:pPr>
              <a:lnSpc>
                <a:spcPct val="80000"/>
              </a:lnSpc>
            </a:pPr>
            <a:r>
              <a:rPr lang="et-EE" sz="2000"/>
              <a:t>Teab peamiseid veebiteenustega seotud standardeid ja protokolle. </a:t>
            </a:r>
          </a:p>
          <a:p>
            <a:pPr>
              <a:lnSpc>
                <a:spcPct val="80000"/>
              </a:lnSpc>
            </a:pPr>
            <a:r>
              <a:rPr lang="et-EE" sz="2000"/>
              <a:t>Teab algtasemel teenus-orienteeritud arhitektuuri. </a:t>
            </a:r>
          </a:p>
          <a:p>
            <a:pPr>
              <a:lnSpc>
                <a:spcPct val="80000"/>
              </a:lnSpc>
            </a:pPr>
            <a:r>
              <a:rPr lang="et-EE" sz="2000"/>
              <a:t>Oskab veebiteenuse kanditaate tuvastada.</a:t>
            </a:r>
          </a:p>
          <a:p>
            <a:pPr>
              <a:lnSpc>
                <a:spcPct val="80000"/>
              </a:lnSpc>
            </a:pPr>
            <a:r>
              <a:rPr lang="et-EE" sz="2000"/>
              <a:t>Oskab veebiteenuseid kirjeldada kasutades WSDL-i ja XSD-d</a:t>
            </a:r>
          </a:p>
          <a:p>
            <a:pPr>
              <a:lnSpc>
                <a:spcPct val="80000"/>
              </a:lnSpc>
            </a:pPr>
            <a:r>
              <a:rPr lang="et-EE" sz="2000"/>
              <a:t>Oskab veebiteenuseid realiseerida keeles Java.</a:t>
            </a:r>
          </a:p>
          <a:p>
            <a:pPr>
              <a:lnSpc>
                <a:spcPct val="80000"/>
              </a:lnSpc>
            </a:pPr>
            <a:r>
              <a:rPr lang="et-EE" sz="2000"/>
              <a:t>Oskab veebiteenuseid testida.</a:t>
            </a:r>
          </a:p>
          <a:p>
            <a:pPr>
              <a:lnSpc>
                <a:spcPct val="80000"/>
              </a:lnSpc>
            </a:pPr>
            <a:r>
              <a:rPr lang="et-EE" sz="2000"/>
              <a:t>Oskab luua ja kirjeldada XML dokumenti ja tema struktuuri.</a:t>
            </a:r>
          </a:p>
          <a:p>
            <a:pPr>
              <a:lnSpc>
                <a:spcPct val="80000"/>
              </a:lnSpc>
            </a:pPr>
            <a:r>
              <a:rPr lang="et-EE" sz="2000"/>
              <a:t>Oskab otsida XML dokumendist kasutades päringukeelt XPath.</a:t>
            </a:r>
          </a:p>
          <a:p>
            <a:pPr>
              <a:lnSpc>
                <a:spcPct val="80000"/>
              </a:lnSpc>
            </a:pPr>
            <a:r>
              <a:rPr lang="et-EE" sz="2000"/>
              <a:t>Oskab transformeerida XML dokumenti kasutades XSLT-d.</a:t>
            </a:r>
            <a:r>
              <a:rPr lang="en-US" sz="200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Hindamine eksamil</a:t>
            </a: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Teooriatest (40% hindest) </a:t>
            </a:r>
          </a:p>
          <a:p>
            <a:endParaRPr lang="et-EE"/>
          </a:p>
          <a:p>
            <a:r>
              <a:rPr lang="et-EE"/>
              <a:t>WSDL-i koostamine (20% hindest)</a:t>
            </a:r>
          </a:p>
          <a:p>
            <a:endParaRPr lang="et-EE"/>
          </a:p>
          <a:p>
            <a:r>
              <a:rPr lang="et-EE"/>
              <a:t>Projekt (40% hindest)</a:t>
            </a:r>
          </a:p>
          <a:p>
            <a:endParaRPr lang="et-EE"/>
          </a:p>
          <a:p>
            <a:pPr>
              <a:buFont typeface="Wingdings" pitchFamily="2" charset="2"/>
              <a:buNone/>
            </a:pPr>
            <a:r>
              <a:rPr lang="et-EE"/>
              <a:t>+ Boonuspunktid (kuni 15% hindest)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48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Teooriatest</a:t>
            </a: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Nii teoreetilised kui praktilised ülesanded seni loengutes ja praktikumides käsitletud teemadel.</a:t>
            </a:r>
          </a:p>
          <a:p>
            <a:r>
              <a:rPr lang="et-EE"/>
              <a:t>Valikvastustega </a:t>
            </a:r>
          </a:p>
          <a:p>
            <a:r>
              <a:rPr lang="et-EE"/>
              <a:t>Peab saama vähemalt 21 punkti 40-st.</a:t>
            </a:r>
          </a:p>
          <a:p>
            <a:r>
              <a:rPr lang="et-EE"/>
              <a:t>Abivahendeid kasutada ei tohi!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808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WSDL-i koostamine</a:t>
            </a:r>
            <a:endParaRPr lang="en-US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Tuleb luua ühe veebiteenuse kirjeldus.</a:t>
            </a:r>
          </a:p>
          <a:p>
            <a:r>
              <a:rPr lang="et-EE"/>
              <a:t>Peab saama vähemalt 11 punkti 20-st.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Tarvo Treier    tarvo.treier@gmail.com</a:t>
            </a:r>
          </a:p>
        </p:txBody>
      </p:sp>
      <p:sp>
        <p:nvSpPr>
          <p:cNvPr id="358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Projekt</a:t>
            </a:r>
            <a:endParaRPr lang="en-US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t-EE"/>
              <a:t>Koosneb veebiteenuste projekteerimisest, realiseerimisest, kasutamisest ja testimisest.</a:t>
            </a:r>
          </a:p>
          <a:p>
            <a:r>
              <a:rPr lang="et-EE"/>
              <a:t>Projekti eest peab saama vähemalt 21 punkti  40-st. </a:t>
            </a:r>
          </a:p>
          <a:p>
            <a:r>
              <a:rPr lang="et-EE"/>
              <a:t>Projekt peab olema esitatud kaks päeva enne kaitsmisele tulekut.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psules">
  <a:themeElements>
    <a:clrScheme name="Capsules 1">
      <a:dk1>
        <a:srgbClr val="003366"/>
      </a:dk1>
      <a:lt1>
        <a:srgbClr val="FFFFFF"/>
      </a:lt1>
      <a:dk2>
        <a:srgbClr val="006666"/>
      </a:dk2>
      <a:lt2>
        <a:srgbClr val="666699"/>
      </a:lt2>
      <a:accent1>
        <a:srgbClr val="33CCCC"/>
      </a:accent1>
      <a:accent2>
        <a:srgbClr val="99CC99"/>
      </a:accent2>
      <a:accent3>
        <a:srgbClr val="FFFFFF"/>
      </a:accent3>
      <a:accent4>
        <a:srgbClr val="002A56"/>
      </a:accent4>
      <a:accent5>
        <a:srgbClr val="ADE2E2"/>
      </a:accent5>
      <a:accent6>
        <a:srgbClr val="8AB98A"/>
      </a:accent6>
      <a:hlink>
        <a:srgbClr val="003366"/>
      </a:hlink>
      <a:folHlink>
        <a:srgbClr val="CC99FF"/>
      </a:folHlink>
    </a:clrScheme>
    <a:fontScheme name="Capsules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Capsules 1">
        <a:dk1>
          <a:srgbClr val="003366"/>
        </a:dk1>
        <a:lt1>
          <a:srgbClr val="FFFFFF"/>
        </a:lt1>
        <a:dk2>
          <a:srgbClr val="006666"/>
        </a:dk2>
        <a:lt2>
          <a:srgbClr val="666699"/>
        </a:lt2>
        <a:accent1>
          <a:srgbClr val="33CCCC"/>
        </a:accent1>
        <a:accent2>
          <a:srgbClr val="99CC99"/>
        </a:accent2>
        <a:accent3>
          <a:srgbClr val="FFFFFF"/>
        </a:accent3>
        <a:accent4>
          <a:srgbClr val="002A56"/>
        </a:accent4>
        <a:accent5>
          <a:srgbClr val="ADE2E2"/>
        </a:accent5>
        <a:accent6>
          <a:srgbClr val="8AB98A"/>
        </a:accent6>
        <a:hlink>
          <a:srgbClr val="003366"/>
        </a:hlink>
        <a:folHlink>
          <a:srgbClr val="CC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2">
        <a:dk1>
          <a:srgbClr val="000000"/>
        </a:dk1>
        <a:lt1>
          <a:srgbClr val="FFFFFF"/>
        </a:lt1>
        <a:dk2>
          <a:srgbClr val="000000"/>
        </a:dk2>
        <a:lt2>
          <a:srgbClr val="808000"/>
        </a:lt2>
        <a:accent1>
          <a:srgbClr val="FFCC99"/>
        </a:accent1>
        <a:accent2>
          <a:srgbClr val="99CC00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8AB900"/>
        </a:accent6>
        <a:hlink>
          <a:srgbClr val="336600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3">
        <a:dk1>
          <a:srgbClr val="006699"/>
        </a:dk1>
        <a:lt1>
          <a:srgbClr val="FFFFFF"/>
        </a:lt1>
        <a:dk2>
          <a:srgbClr val="6699FF"/>
        </a:dk2>
        <a:lt2>
          <a:srgbClr val="FFFFFF"/>
        </a:lt2>
        <a:accent1>
          <a:srgbClr val="33CCCC"/>
        </a:accent1>
        <a:accent2>
          <a:srgbClr val="006699"/>
        </a:accent2>
        <a:accent3>
          <a:srgbClr val="B8CAFF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99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4">
        <a:dk1>
          <a:srgbClr val="000000"/>
        </a:dk1>
        <a:lt1>
          <a:srgbClr val="FFFFFF"/>
        </a:lt1>
        <a:dk2>
          <a:srgbClr val="9900CC"/>
        </a:dk2>
        <a:lt2>
          <a:srgbClr val="006600"/>
        </a:lt2>
        <a:accent1>
          <a:srgbClr val="33CC33"/>
        </a:accent1>
        <a:accent2>
          <a:srgbClr val="FFCC66"/>
        </a:accent2>
        <a:accent3>
          <a:srgbClr val="FFFFFF"/>
        </a:accent3>
        <a:accent4>
          <a:srgbClr val="000000"/>
        </a:accent4>
        <a:accent5>
          <a:srgbClr val="ADE2AD"/>
        </a:accent5>
        <a:accent6>
          <a:srgbClr val="E7B95C"/>
        </a:accent6>
        <a:hlink>
          <a:srgbClr val="0033CC"/>
        </a:hlink>
        <a:folHlink>
          <a:srgbClr val="CC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psules 5">
        <a:dk1>
          <a:srgbClr val="000066"/>
        </a:dk1>
        <a:lt1>
          <a:srgbClr val="FFFFFF"/>
        </a:lt1>
        <a:dk2>
          <a:srgbClr val="336699"/>
        </a:dk2>
        <a:lt2>
          <a:srgbClr val="FFFFEB"/>
        </a:lt2>
        <a:accent1>
          <a:srgbClr val="99CCFF"/>
        </a:accent1>
        <a:accent2>
          <a:srgbClr val="9999FF"/>
        </a:accent2>
        <a:accent3>
          <a:srgbClr val="ADB8CA"/>
        </a:accent3>
        <a:accent4>
          <a:srgbClr val="DADADA"/>
        </a:accent4>
        <a:accent5>
          <a:srgbClr val="CAE2FF"/>
        </a:accent5>
        <a:accent6>
          <a:srgbClr val="8A8AE7"/>
        </a:accent6>
        <a:hlink>
          <a:srgbClr val="CCCCFF"/>
        </a:hlink>
        <a:folHlink>
          <a:srgbClr val="C68D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6">
        <a:dk1>
          <a:srgbClr val="808000"/>
        </a:dk1>
        <a:lt1>
          <a:srgbClr val="FFFFFF"/>
        </a:lt1>
        <a:dk2>
          <a:srgbClr val="006666"/>
        </a:dk2>
        <a:lt2>
          <a:srgbClr val="FFFFFF"/>
        </a:lt2>
        <a:accent1>
          <a:srgbClr val="FFCC66"/>
        </a:accent1>
        <a:accent2>
          <a:srgbClr val="00ACA8"/>
        </a:accent2>
        <a:accent3>
          <a:srgbClr val="AAB8B8"/>
        </a:accent3>
        <a:accent4>
          <a:srgbClr val="DADADA"/>
        </a:accent4>
        <a:accent5>
          <a:srgbClr val="FFE2B8"/>
        </a:accent5>
        <a:accent6>
          <a:srgbClr val="009B98"/>
        </a:accent6>
        <a:hlink>
          <a:srgbClr val="CCCC00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7">
        <a:dk1>
          <a:srgbClr val="FFFFCC"/>
        </a:dk1>
        <a:lt1>
          <a:srgbClr val="FFFFFF"/>
        </a:lt1>
        <a:dk2>
          <a:srgbClr val="660033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B8AAAD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FFCC00"/>
        </a:hlink>
        <a:folHlink>
          <a:srgbClr val="FF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psules 8">
        <a:dk1>
          <a:srgbClr val="FF0000"/>
        </a:dk1>
        <a:lt1>
          <a:srgbClr val="FFFFFF"/>
        </a:lt1>
        <a:dk2>
          <a:srgbClr val="000000"/>
        </a:dk2>
        <a:lt2>
          <a:srgbClr val="FFFFFF"/>
        </a:lt2>
        <a:accent1>
          <a:srgbClr val="FFCC00"/>
        </a:accent1>
        <a:accent2>
          <a:srgbClr val="CC3300"/>
        </a:accent2>
        <a:accent3>
          <a:srgbClr val="AAAAAA"/>
        </a:accent3>
        <a:accent4>
          <a:srgbClr val="DADADA"/>
        </a:accent4>
        <a:accent5>
          <a:srgbClr val="FFE2AA"/>
        </a:accent5>
        <a:accent6>
          <a:srgbClr val="B92D00"/>
        </a:accent6>
        <a:hlink>
          <a:srgbClr val="FF6600"/>
        </a:hlink>
        <a:folHlink>
          <a:srgbClr val="FF7C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Capsules</Template>
  <TotalTime>1006</TotalTime>
  <Words>1293</Words>
  <Application>Microsoft Office PowerPoint</Application>
  <PresentationFormat>On-screen Show (4:3)</PresentationFormat>
  <Paragraphs>323</Paragraphs>
  <Slides>47</Slides>
  <Notes>42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47</vt:i4>
      </vt:variant>
    </vt:vector>
  </HeadingPairs>
  <TitlesOfParts>
    <vt:vector size="49" baseType="lpstr">
      <vt:lpstr>Capsules</vt:lpstr>
      <vt:lpstr>Visio</vt:lpstr>
      <vt:lpstr>IDU0075 Sissejuhatus veebiteenustesse </vt:lpstr>
      <vt:lpstr>Sissejuhatus veebiteenustesse</vt:lpstr>
      <vt:lpstr>KORRALDUS</vt:lpstr>
      <vt:lpstr>PowerPoint Presentation</vt:lpstr>
      <vt:lpstr>Õpiväljundid</vt:lpstr>
      <vt:lpstr>Hindamine eksamil</vt:lpstr>
      <vt:lpstr>Teooriatest</vt:lpstr>
      <vt:lpstr>WSDL-i koostamine</vt:lpstr>
      <vt:lpstr>Projekt</vt:lpstr>
      <vt:lpstr>Boonuspunktid</vt:lpstr>
      <vt:lpstr>Eeldused aine edukaks läbimiseks</vt:lpstr>
      <vt:lpstr>Mõned mõisted ja lühendid</vt:lpstr>
      <vt:lpstr>Ilmajaama näide</vt:lpstr>
      <vt:lpstr>Veebiteenuse väljakutse demo</vt:lpstr>
      <vt:lpstr>1. boonuspunkt</vt:lpstr>
      <vt:lpstr>Mis on veebiteenus?</vt:lpstr>
      <vt:lpstr>Veebiteenus…</vt:lpstr>
      <vt:lpstr>Veebiteenus</vt:lpstr>
      <vt:lpstr>Veebiteenused</vt:lpstr>
      <vt:lpstr>Mõned mõisted ja lühendid</vt:lpstr>
      <vt:lpstr>Pilt veebiteenuste abil integreerimisest</vt:lpstr>
      <vt:lpstr>Veebiteenuste eelised..</vt:lpstr>
      <vt:lpstr>... ja puudused</vt:lpstr>
      <vt:lpstr>Service-oriented architecture (SOA) </vt:lpstr>
      <vt:lpstr>SOA: On arhitektuur</vt:lpstr>
      <vt:lpstr>SOA: Ehitatakse teenustest</vt:lpstr>
      <vt:lpstr>SOA: integratsioon</vt:lpstr>
      <vt:lpstr>SOA: nõrk seotus</vt:lpstr>
      <vt:lpstr>SOA: taaskasutus</vt:lpstr>
      <vt:lpstr>SOA müügijutt..</vt:lpstr>
      <vt:lpstr>..jätkub</vt:lpstr>
      <vt:lpstr>XML</vt:lpstr>
      <vt:lpstr>XPath</vt:lpstr>
      <vt:lpstr>PowerPoint Presentation</vt:lpstr>
      <vt:lpstr>Veebiteenustega seotud standardid</vt:lpstr>
      <vt:lpstr>XSD - XML Schema Definition</vt:lpstr>
      <vt:lpstr>XSD võrdlused andmebaasi tabelite ja java klassidega</vt:lpstr>
      <vt:lpstr>XSD määrab..</vt:lpstr>
      <vt:lpstr>NB! Nimeruumid</vt:lpstr>
      <vt:lpstr>Näide </vt:lpstr>
      <vt:lpstr>Näide jätkub (employee.xsd)</vt:lpstr>
      <vt:lpstr>XML Schema patterns</vt:lpstr>
      <vt:lpstr>Järgnevad mustrid erinevad ühe asja poolest</vt:lpstr>
      <vt:lpstr>Muster “Russian Doll”</vt:lpstr>
      <vt:lpstr>Muster “Salami Slice”</vt:lpstr>
      <vt:lpstr>Muster “Venetian Blind”</vt:lpstr>
      <vt:lpstr>XSLT iseseisvaks uurimiseks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IT134LAPTOP</dc:creator>
  <cp:lastModifiedBy>Tarvo Treier</cp:lastModifiedBy>
  <cp:revision>83</cp:revision>
  <cp:lastPrinted>1601-01-01T00:00:00Z</cp:lastPrinted>
  <dcterms:created xsi:type="dcterms:W3CDTF">1601-01-01T00:00:00Z</dcterms:created>
  <dcterms:modified xsi:type="dcterms:W3CDTF">2012-10-02T13:18:59Z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