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26"/>
  </p:notesMasterIdLst>
  <p:handoutMasterIdLst>
    <p:handoutMasterId r:id="rId27"/>
  </p:handoutMasterIdLst>
  <p:sldIdLst>
    <p:sldId id="262" r:id="rId2"/>
    <p:sldId id="308" r:id="rId3"/>
    <p:sldId id="328" r:id="rId4"/>
    <p:sldId id="329" r:id="rId5"/>
    <p:sldId id="330" r:id="rId6"/>
    <p:sldId id="331" r:id="rId7"/>
    <p:sldId id="332" r:id="rId8"/>
    <p:sldId id="334" r:id="rId9"/>
    <p:sldId id="335" r:id="rId10"/>
    <p:sldId id="336" r:id="rId11"/>
    <p:sldId id="337" r:id="rId12"/>
    <p:sldId id="339" r:id="rId13"/>
    <p:sldId id="340" r:id="rId14"/>
    <p:sldId id="341" r:id="rId15"/>
    <p:sldId id="342" r:id="rId16"/>
    <p:sldId id="343" r:id="rId17"/>
    <p:sldId id="338" r:id="rId18"/>
    <p:sldId id="347" r:id="rId19"/>
    <p:sldId id="349" r:id="rId20"/>
    <p:sldId id="348" r:id="rId21"/>
    <p:sldId id="344" r:id="rId22"/>
    <p:sldId id="345" r:id="rId23"/>
    <p:sldId id="346" r:id="rId24"/>
    <p:sldId id="333"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AD99EB-5307-457F-9066-0516D4BFB03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429DF87-081B-4096-B5B3-02C3B760EA3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28C0350B-EB72-4578-94FA-DCD19D78B06D}" type="slidenum">
              <a:rPr lang="en-US" smtClean="0"/>
              <a:pPr/>
              <a:t>1</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EB460868-140C-4225-9A60-E6252000AF47}" type="slidenum">
              <a:rPr lang="en-US" smtClean="0"/>
              <a:pPr/>
              <a:t>2</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C33E538-7F93-467A-9655-246897EFB29B}" type="slidenum">
              <a:rPr lang="en-US" sz="1200"/>
              <a:pPr algn="r"/>
              <a:t>3</a:t>
            </a:fld>
            <a:endParaRPr lang="en-US" sz="1200"/>
          </a:p>
        </p:txBody>
      </p:sp>
      <p:sp>
        <p:nvSpPr>
          <p:cNvPr id="99331" name="Rectangle 2"/>
          <p:cNvSpPr>
            <a:spLocks noGrp="1" noRo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AE6AF88-1666-4D97-81E3-1CC59AE0560B}" type="slidenum">
              <a:rPr lang="en-US" sz="1200"/>
              <a:pPr algn="r"/>
              <a:t>4</a:t>
            </a:fld>
            <a:endParaRPr lang="en-US" sz="1200"/>
          </a:p>
        </p:txBody>
      </p:sp>
      <p:sp>
        <p:nvSpPr>
          <p:cNvPr id="101379" name="Rectangle 2"/>
          <p:cNvSpPr>
            <a:spLocks noGrp="1" noRo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5735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735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a:lvl1pPr>
          </a:lstStyle>
          <a:p>
            <a:pPr>
              <a:defRPr/>
            </a:pPr>
            <a:r>
              <a:rPr lang="en-US"/>
              <a:t>Tarvo Treier    tarvo.treier@gmail.com</a:t>
            </a: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B4CD14D5-D394-4A03-9FA5-DE29D0E01B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D1F4B33B-2F11-414C-97F2-112F8FFD25B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C264F368-B50E-4679-BC8A-3425698A95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E5D8B24F-FEEF-4729-953E-94CCD25B616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3AA0479C-2C12-455C-B3F7-3A8F854C03E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F7BEB577-23E9-45D8-A411-777D09F6554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9" name="Rectangle 13"/>
          <p:cNvSpPr>
            <a:spLocks noGrp="1" noChangeArrowheads="1"/>
          </p:cNvSpPr>
          <p:nvPr>
            <p:ph type="sldNum" sz="quarter" idx="12"/>
          </p:nvPr>
        </p:nvSpPr>
        <p:spPr>
          <a:ln/>
        </p:spPr>
        <p:txBody>
          <a:bodyPr/>
          <a:lstStyle>
            <a:lvl1pPr>
              <a:defRPr/>
            </a:lvl1pPr>
          </a:lstStyle>
          <a:p>
            <a:pPr>
              <a:defRPr/>
            </a:pPr>
            <a:fld id="{4E72C4DE-57B2-48BE-A0E2-355F476C37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5" name="Rectangle 13"/>
          <p:cNvSpPr>
            <a:spLocks noGrp="1" noChangeArrowheads="1"/>
          </p:cNvSpPr>
          <p:nvPr>
            <p:ph type="sldNum" sz="quarter" idx="12"/>
          </p:nvPr>
        </p:nvSpPr>
        <p:spPr>
          <a:ln/>
        </p:spPr>
        <p:txBody>
          <a:bodyPr/>
          <a:lstStyle>
            <a:lvl1pPr>
              <a:defRPr/>
            </a:lvl1pPr>
          </a:lstStyle>
          <a:p>
            <a:pPr>
              <a:defRPr/>
            </a:pPr>
            <a:fld id="{AFA3B2BC-C0F7-4BEB-A0F7-949B877A5B6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4" name="Rectangle 13"/>
          <p:cNvSpPr>
            <a:spLocks noGrp="1" noChangeArrowheads="1"/>
          </p:cNvSpPr>
          <p:nvPr>
            <p:ph type="sldNum" sz="quarter" idx="12"/>
          </p:nvPr>
        </p:nvSpPr>
        <p:spPr>
          <a:ln/>
        </p:spPr>
        <p:txBody>
          <a:bodyPr/>
          <a:lstStyle>
            <a:lvl1pPr>
              <a:defRPr/>
            </a:lvl1pPr>
          </a:lstStyle>
          <a:p>
            <a:pPr>
              <a:defRPr/>
            </a:pPr>
            <a:fld id="{927766D0-D047-48BF-9EAD-7AEFFAAA3D4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3F049914-D040-4909-8D79-6F61C14C820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10D0A459-4E48-4C61-B94A-3FA278CEE5D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5632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632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1033" name="Group 6"/>
            <p:cNvGrpSpPr>
              <a:grpSpLocks/>
            </p:cNvGrpSpPr>
            <p:nvPr/>
          </p:nvGrpSpPr>
          <p:grpSpPr bwMode="auto">
            <a:xfrm>
              <a:off x="144" y="1248"/>
              <a:ext cx="4656" cy="201"/>
              <a:chOff x="144" y="1248"/>
              <a:chExt cx="4656" cy="201"/>
            </a:xfrm>
          </p:grpSpPr>
          <p:sp>
            <p:nvSpPr>
              <p:cNvPr id="5632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5632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3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endParaRPr lang="en-US"/>
          </a:p>
        </p:txBody>
      </p:sp>
      <p:sp>
        <p:nvSpPr>
          <p:cNvPr id="5633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en-US"/>
              <a:t>Tarvo Treier    tarvo.treier@gmail.com</a:t>
            </a:r>
          </a:p>
        </p:txBody>
      </p:sp>
      <p:sp>
        <p:nvSpPr>
          <p:cNvPr id="5633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A57FF475-3F4B-43B7-BC18-2599938008D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sldNum="0" hd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cme.com/inventory/product/003" TargetMode="External"/><Relationship Id="rId2" Type="http://schemas.openxmlformats.org/officeDocument/2006/relationships/hyperlink" Target="http://www.acme.com/inventory/product003.x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jopera.org/files/soa-amsterdam-restws-pautasso-talk.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arch.twitter.com/search.atom?q=eesti&amp;count=10" TargetMode="External"/><Relationship Id="rId2" Type="http://schemas.openxmlformats.org/officeDocument/2006/relationships/hyperlink" Target="https://dev.twitter.com/docs/api/1" TargetMode="External"/><Relationship Id="rId1" Type="http://schemas.openxmlformats.org/officeDocument/2006/relationships/slideLayout" Target="../slideLayouts/slideLayout2.xml"/><Relationship Id="rId5" Type="http://schemas.openxmlformats.org/officeDocument/2006/relationships/hyperlink" Target="http://search.twitter.com/search.json?q=eesti" TargetMode="External"/><Relationship Id="rId4" Type="http://schemas.openxmlformats.org/officeDocument/2006/relationships/hyperlink" Target="https://dev.twitter.com/docs/api/1.1"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xmlper.com/Transform.asp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nfoq.com/articles/designing-restful-http-apps-roth" TargetMode="External"/><Relationship Id="rId2" Type="http://schemas.openxmlformats.org/officeDocument/2006/relationships/hyperlink" Target="http://rest.elkstein.org/" TargetMode="External"/><Relationship Id="rId1" Type="http://schemas.openxmlformats.org/officeDocument/2006/relationships/slideLayout" Target="../slideLayouts/slideLayout2.xml"/><Relationship Id="rId4" Type="http://schemas.openxmlformats.org/officeDocument/2006/relationships/hyperlink" Target="http://www.xfront.com/REST-Web-Services.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rest.elkstein.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xfront.com/5-minute-intro-to-REST.pp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w3.org/2001/12/soap-envelop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2"/>
          <p:cNvSpPr>
            <a:spLocks noGrp="1" noChangeArrowheads="1"/>
          </p:cNvSpPr>
          <p:nvPr>
            <p:ph type="ctrTitle"/>
          </p:nvPr>
        </p:nvSpPr>
        <p:spPr/>
        <p:txBody>
          <a:bodyPr/>
          <a:lstStyle/>
          <a:p>
            <a:pPr eaLnBrk="1" hangingPunct="1"/>
            <a:r>
              <a:rPr lang="et-EE" sz="3200" smtClean="0"/>
              <a:t>IDU0075 Sissejuhatus veebiteenustesse</a:t>
            </a:r>
            <a:r>
              <a:rPr lang="en-US" sz="3200" smtClean="0"/>
              <a:t> </a:t>
            </a:r>
          </a:p>
        </p:txBody>
      </p:sp>
      <p:sp>
        <p:nvSpPr>
          <p:cNvPr id="15362" name="Rectangle 3"/>
          <p:cNvSpPr>
            <a:spLocks noGrp="1" noChangeArrowheads="1"/>
          </p:cNvSpPr>
          <p:nvPr>
            <p:ph type="subTitle" idx="1"/>
          </p:nvPr>
        </p:nvSpPr>
        <p:spPr/>
        <p:txBody>
          <a:bodyPr/>
          <a:lstStyle/>
          <a:p>
            <a:pPr eaLnBrk="1" hangingPunct="1"/>
            <a:endParaRPr lang="et-EE" smtClean="0"/>
          </a:p>
          <a:p>
            <a:pPr eaLnBrk="1" hangingPunct="1"/>
            <a:r>
              <a:rPr lang="et-EE" smtClean="0"/>
              <a:t>Tarvo Treier</a:t>
            </a:r>
          </a:p>
          <a:p>
            <a:pPr eaLnBrk="1" hangingPunct="1"/>
            <a:r>
              <a:rPr lang="et-EE" smtClean="0"/>
              <a:t>Tarvo.treier@gmail.com</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AutoShape 2"/>
          <p:cNvSpPr>
            <a:spLocks noGrp="1" noChangeArrowheads="1"/>
          </p:cNvSpPr>
          <p:nvPr>
            <p:ph type="title"/>
          </p:nvPr>
        </p:nvSpPr>
        <p:spPr/>
        <p:txBody>
          <a:bodyPr/>
          <a:lstStyle/>
          <a:p>
            <a:r>
              <a:rPr lang="et-EE" smtClean="0"/>
              <a:t>REST (</a:t>
            </a:r>
            <a:r>
              <a:rPr lang="en-US" smtClean="0"/>
              <a:t>querying a phonebook</a:t>
            </a:r>
            <a:r>
              <a:rPr lang="et-EE" smtClean="0"/>
              <a:t>)</a:t>
            </a:r>
            <a:endParaRPr lang="en-US" smtClean="0"/>
          </a:p>
        </p:txBody>
      </p:sp>
      <p:sp>
        <p:nvSpPr>
          <p:cNvPr id="108547" name="Rectangle 3"/>
          <p:cNvSpPr>
            <a:spLocks noGrp="1" noChangeArrowheads="1"/>
          </p:cNvSpPr>
          <p:nvPr>
            <p:ph type="body" idx="1"/>
          </p:nvPr>
        </p:nvSpPr>
        <p:spPr/>
        <p:txBody>
          <a:bodyPr/>
          <a:lstStyle/>
          <a:p>
            <a:r>
              <a:rPr lang="et-EE" dirty="0" smtClean="0"/>
              <a:t>Hea näide:</a:t>
            </a:r>
          </a:p>
          <a:p>
            <a:pPr lvl="1"/>
            <a:r>
              <a:rPr lang="en-US" b="1" dirty="0" smtClean="0"/>
              <a:t>http</a:t>
            </a:r>
            <a:r>
              <a:rPr lang="en-US" b="1" dirty="0" smtClean="0"/>
              <a:t>://www.acme.com/phonebook/UserDetails/12345</a:t>
            </a:r>
            <a:r>
              <a:rPr lang="en-US" dirty="0" smtClean="0"/>
              <a:t> </a:t>
            </a:r>
            <a:endParaRPr lang="et-EE" dirty="0" smtClean="0"/>
          </a:p>
          <a:p>
            <a:r>
              <a:rPr lang="et-EE" dirty="0" smtClean="0"/>
              <a:t>Halb näide</a:t>
            </a:r>
          </a:p>
          <a:p>
            <a:pPr lvl="1"/>
            <a:r>
              <a:rPr lang="en-US" dirty="0" smtClean="0"/>
              <a:t>http://www.acme.com/phonebook/</a:t>
            </a:r>
            <a:r>
              <a:rPr lang="et-EE" dirty="0" err="1" smtClean="0"/>
              <a:t>get</a:t>
            </a:r>
            <a:r>
              <a:rPr lang="en-US" dirty="0" err="1" smtClean="0"/>
              <a:t>UserDetails</a:t>
            </a:r>
            <a:r>
              <a:rPr lang="et-EE" dirty="0" smtClean="0"/>
              <a:t>?id=</a:t>
            </a:r>
            <a:r>
              <a:rPr lang="en-US" dirty="0" smtClean="0"/>
              <a:t>12345</a:t>
            </a:r>
            <a:endParaRPr lang="et-EE" dirty="0" smtClean="0"/>
          </a:p>
          <a:p>
            <a:r>
              <a:rPr lang="et-EE" dirty="0" smtClean="0"/>
              <a:t>Veel halvem </a:t>
            </a:r>
            <a:r>
              <a:rPr lang="et-EE" dirty="0" err="1" smtClean="0"/>
              <a:t>näide</a:t>
            </a:r>
            <a:r>
              <a:rPr lang="et-EE" dirty="0" err="1" smtClean="0">
                <a:sym typeface="Wingdings" pitchFamily="2" charset="2"/>
              </a:rPr>
              <a:t></a:t>
            </a:r>
            <a:endParaRPr lang="et-EE" dirty="0" smtClean="0">
              <a:sym typeface="Wingdings" pitchFamily="2" charset="2"/>
            </a:endParaRPr>
          </a:p>
          <a:p>
            <a:pPr lvl="1"/>
            <a:r>
              <a:rPr lang="en-US" dirty="0" smtClean="0"/>
              <a:t>http://www.acme.com/phonebook/</a:t>
            </a:r>
            <a:r>
              <a:rPr lang="et-EE" dirty="0" err="1" smtClean="0"/>
              <a:t>user</a:t>
            </a:r>
            <a:r>
              <a:rPr lang="en-US" dirty="0" smtClean="0"/>
              <a:t>12345</a:t>
            </a:r>
            <a:r>
              <a:rPr lang="et-EE" dirty="0" smtClean="0"/>
              <a:t>.</a:t>
            </a:r>
            <a:r>
              <a:rPr lang="et-EE" dirty="0" err="1" smtClean="0"/>
              <a:t>xml</a:t>
            </a:r>
            <a:endParaRPr lang="et-EE" dirty="0" smtClean="0"/>
          </a:p>
          <a:p>
            <a:pPr lvl="1"/>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AutoShape 2"/>
          <p:cNvSpPr>
            <a:spLocks noGrp="1" noChangeArrowheads="1"/>
          </p:cNvSpPr>
          <p:nvPr>
            <p:ph type="title"/>
          </p:nvPr>
        </p:nvSpPr>
        <p:spPr/>
        <p:txBody>
          <a:bodyPr/>
          <a:lstStyle/>
          <a:p>
            <a:r>
              <a:rPr lang="et-EE" smtClean="0"/>
              <a:t>REST-i põhimõtted</a:t>
            </a:r>
            <a:endParaRPr lang="en-US" smtClean="0"/>
          </a:p>
        </p:txBody>
      </p:sp>
      <p:sp>
        <p:nvSpPr>
          <p:cNvPr id="109571" name="Rectangle 3"/>
          <p:cNvSpPr>
            <a:spLocks noGrp="1" noChangeArrowheads="1"/>
          </p:cNvSpPr>
          <p:nvPr>
            <p:ph type="body" idx="1"/>
          </p:nvPr>
        </p:nvSpPr>
        <p:spPr/>
        <p:txBody>
          <a:bodyPr/>
          <a:lstStyle/>
          <a:p>
            <a:pPr>
              <a:lnSpc>
                <a:spcPct val="90000"/>
              </a:lnSpc>
            </a:pPr>
            <a:r>
              <a:rPr lang="en-US" sz="2000" dirty="0" smtClean="0"/>
              <a:t>REST services are stateless</a:t>
            </a:r>
          </a:p>
          <a:p>
            <a:pPr lvl="1">
              <a:lnSpc>
                <a:spcPct val="90000"/>
              </a:lnSpc>
            </a:pPr>
            <a:r>
              <a:rPr lang="en-US" sz="1800" dirty="0" smtClean="0"/>
              <a:t>no cookies; Cache-ability is important too, especially for GETs.</a:t>
            </a:r>
            <a:endParaRPr lang="et-EE" sz="1800" dirty="0" smtClean="0"/>
          </a:p>
          <a:p>
            <a:pPr>
              <a:lnSpc>
                <a:spcPct val="90000"/>
              </a:lnSpc>
            </a:pPr>
            <a:r>
              <a:rPr lang="en-US" sz="2000" dirty="0" smtClean="0"/>
              <a:t>REST services have a uniform interface</a:t>
            </a:r>
          </a:p>
          <a:p>
            <a:pPr lvl="1">
              <a:lnSpc>
                <a:spcPct val="90000"/>
              </a:lnSpc>
            </a:pPr>
            <a:r>
              <a:rPr lang="en-US" sz="1800" dirty="0" smtClean="0"/>
              <a:t>There is no WSDL in REST.</a:t>
            </a:r>
          </a:p>
          <a:p>
            <a:pPr lvl="1">
              <a:lnSpc>
                <a:spcPct val="90000"/>
              </a:lnSpc>
            </a:pPr>
            <a:r>
              <a:rPr lang="et-EE" sz="1800" dirty="0" smtClean="0"/>
              <a:t>I</a:t>
            </a:r>
            <a:r>
              <a:rPr lang="en-US" sz="1800" dirty="0" err="1" smtClean="0"/>
              <a:t>nterface</a:t>
            </a:r>
            <a:r>
              <a:rPr lang="en-US" sz="1800" dirty="0" smtClean="0"/>
              <a:t> is provided by the standard HTTP methods (PUT, GET,POST, DELETE).</a:t>
            </a:r>
            <a:endParaRPr lang="et-EE" sz="1800" dirty="0" smtClean="0"/>
          </a:p>
          <a:p>
            <a:pPr>
              <a:lnSpc>
                <a:spcPct val="90000"/>
              </a:lnSpc>
            </a:pPr>
            <a:r>
              <a:rPr lang="en-US" sz="2000" dirty="0" smtClean="0"/>
              <a:t>Resources are manipulated through representations</a:t>
            </a:r>
          </a:p>
          <a:p>
            <a:pPr lvl="1">
              <a:lnSpc>
                <a:spcPct val="90000"/>
              </a:lnSpc>
            </a:pPr>
            <a:r>
              <a:rPr lang="en-US" sz="1800" dirty="0" smtClean="0"/>
              <a:t>	The components in the system exchange data (usually XML documents) that represents the resource.</a:t>
            </a:r>
          </a:p>
          <a:p>
            <a:pPr lvl="2">
              <a:lnSpc>
                <a:spcPct val="90000"/>
              </a:lnSpc>
            </a:pPr>
            <a:r>
              <a:rPr lang="en-US" sz="1600" dirty="0" smtClean="0"/>
              <a:t>XML</a:t>
            </a:r>
          </a:p>
          <a:p>
            <a:pPr lvl="2">
              <a:lnSpc>
                <a:spcPct val="90000"/>
              </a:lnSpc>
            </a:pPr>
            <a:r>
              <a:rPr lang="en-US" sz="1600" dirty="0" smtClean="0"/>
              <a:t>XHTML</a:t>
            </a:r>
          </a:p>
          <a:p>
            <a:pPr lvl="2">
              <a:lnSpc>
                <a:spcPct val="90000"/>
              </a:lnSpc>
            </a:pPr>
            <a:r>
              <a:rPr lang="en-US" sz="1600" dirty="0" smtClean="0"/>
              <a:t>JPEG image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p:cNvSpPr>
            <a:spLocks noGrp="1" noChangeArrowheads="1"/>
          </p:cNvSpPr>
          <p:nvPr>
            <p:ph type="title"/>
          </p:nvPr>
        </p:nvSpPr>
        <p:spPr/>
        <p:txBody>
          <a:bodyPr/>
          <a:lstStyle/>
          <a:p>
            <a:r>
              <a:rPr lang="et-EE" smtClean="0"/>
              <a:t>Soovituslikud põhimõtted 1</a:t>
            </a:r>
            <a:endParaRPr lang="en-US" smtClean="0"/>
          </a:p>
        </p:txBody>
      </p:sp>
      <p:sp>
        <p:nvSpPr>
          <p:cNvPr id="111619" name="Rectangle 3"/>
          <p:cNvSpPr>
            <a:spLocks noGrp="1" noChangeArrowheads="1"/>
          </p:cNvSpPr>
          <p:nvPr>
            <p:ph type="body" idx="1"/>
          </p:nvPr>
        </p:nvSpPr>
        <p:spPr/>
        <p:txBody>
          <a:bodyPr/>
          <a:lstStyle/>
          <a:p>
            <a:r>
              <a:rPr lang="en-US" sz="2600" smtClean="0"/>
              <a:t>Do not use "physical" URLs. A physical URL points at something physical</a:t>
            </a:r>
            <a:r>
              <a:rPr lang="et-EE" sz="2600" smtClean="0"/>
              <a:t>.</a:t>
            </a:r>
            <a:r>
              <a:rPr lang="en-US" sz="2600" smtClean="0"/>
              <a:t> </a:t>
            </a:r>
            <a:endParaRPr lang="et-EE" sz="2600" smtClean="0"/>
          </a:p>
          <a:p>
            <a:r>
              <a:rPr lang="et-EE" sz="2600" smtClean="0"/>
              <a:t>Physical</a:t>
            </a:r>
            <a:r>
              <a:rPr lang="en-US" sz="2600" smtClean="0"/>
              <a:t>: </a:t>
            </a:r>
            <a:r>
              <a:rPr lang="en-US" sz="2600" smtClean="0">
                <a:hlinkClick r:id="rId2"/>
              </a:rPr>
              <a:t>http://www.acme.com/inventory/product003.xm</a:t>
            </a:r>
            <a:r>
              <a:rPr lang="et-EE" sz="2600" smtClean="0">
                <a:hlinkClick r:id="rId2"/>
              </a:rPr>
              <a:t>l</a:t>
            </a:r>
            <a:r>
              <a:rPr lang="et-EE" sz="2600" smtClean="0"/>
              <a:t>.</a:t>
            </a:r>
          </a:p>
          <a:p>
            <a:r>
              <a:rPr lang="et-EE" sz="2600" smtClean="0"/>
              <a:t>L</a:t>
            </a:r>
            <a:r>
              <a:rPr lang="en-US" sz="2600" smtClean="0"/>
              <a:t>ogical</a:t>
            </a:r>
            <a:r>
              <a:rPr lang="et-EE" sz="2600" smtClean="0"/>
              <a:t>:</a:t>
            </a:r>
            <a:r>
              <a:rPr lang="en-US" sz="2600" smtClean="0"/>
              <a:t> </a:t>
            </a:r>
            <a:r>
              <a:rPr lang="en-US" sz="2600" smtClean="0">
                <a:hlinkClick r:id="rId3"/>
              </a:rPr>
              <a:t>http://www.acme.com/inventory/product/003</a:t>
            </a:r>
            <a:endParaRPr lang="et-EE" sz="2600" smtClean="0"/>
          </a:p>
          <a:p>
            <a:endParaRPr lang="en-US" sz="26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AutoShape 2"/>
          <p:cNvSpPr>
            <a:spLocks noGrp="1" noChangeArrowheads="1"/>
          </p:cNvSpPr>
          <p:nvPr>
            <p:ph type="title"/>
          </p:nvPr>
        </p:nvSpPr>
        <p:spPr/>
        <p:txBody>
          <a:bodyPr/>
          <a:lstStyle/>
          <a:p>
            <a:r>
              <a:rPr lang="et-EE" smtClean="0"/>
              <a:t>Soovituslikud põhimõtted 2</a:t>
            </a:r>
            <a:endParaRPr lang="en-US" smtClean="0"/>
          </a:p>
        </p:txBody>
      </p:sp>
      <p:sp>
        <p:nvSpPr>
          <p:cNvPr id="112643" name="Rectangle 3"/>
          <p:cNvSpPr>
            <a:spLocks noGrp="1" noChangeArrowheads="1"/>
          </p:cNvSpPr>
          <p:nvPr>
            <p:ph type="body" idx="1"/>
          </p:nvPr>
        </p:nvSpPr>
        <p:spPr/>
        <p:txBody>
          <a:bodyPr/>
          <a:lstStyle/>
          <a:p>
            <a:r>
              <a:rPr lang="en-US" smtClean="0"/>
              <a:t>Queries should not return an overload of data. </a:t>
            </a:r>
            <a:endParaRPr lang="et-EE" smtClean="0"/>
          </a:p>
          <a:p>
            <a:r>
              <a:rPr lang="en-US" smtClean="0"/>
              <a:t>If needed, provide a paging mechanism. For example, a "product list" GET request should return the first n products (e.g., the first 10), with next/prev links.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AutoShape 2"/>
          <p:cNvSpPr>
            <a:spLocks noGrp="1" noChangeArrowheads="1"/>
          </p:cNvSpPr>
          <p:nvPr>
            <p:ph type="title"/>
          </p:nvPr>
        </p:nvSpPr>
        <p:spPr/>
        <p:txBody>
          <a:bodyPr/>
          <a:lstStyle/>
          <a:p>
            <a:r>
              <a:rPr lang="et-EE" smtClean="0"/>
              <a:t>Soovituslikud põhimõtted 3</a:t>
            </a:r>
            <a:endParaRPr lang="en-US" smtClean="0"/>
          </a:p>
        </p:txBody>
      </p:sp>
      <p:sp>
        <p:nvSpPr>
          <p:cNvPr id="113667" name="Rectangle 3"/>
          <p:cNvSpPr>
            <a:spLocks noGrp="1" noChangeArrowheads="1"/>
          </p:cNvSpPr>
          <p:nvPr>
            <p:ph type="body" idx="1"/>
          </p:nvPr>
        </p:nvSpPr>
        <p:spPr/>
        <p:txBody>
          <a:bodyPr/>
          <a:lstStyle/>
          <a:p>
            <a:r>
              <a:rPr lang="en-US" dirty="0" smtClean="0"/>
              <a:t>Even though the REST response can be anything, make sure it's well documented, and do not change the output format lightly (since it will break existing clients).</a:t>
            </a:r>
          </a:p>
          <a:p>
            <a:r>
              <a:rPr lang="en-US" dirty="0" smtClean="0"/>
              <a:t>Remember, even if the output is human-readable, your clients aren't human users.</a:t>
            </a:r>
          </a:p>
          <a:p>
            <a:r>
              <a:rPr lang="en-US" dirty="0" smtClean="0"/>
              <a:t>If the output is in XML, make sure you document it with a schema</a:t>
            </a:r>
            <a:r>
              <a:rPr lang="et-EE" dirty="0" smtClean="0"/>
              <a:t>.</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AutoShape 2"/>
          <p:cNvSpPr>
            <a:spLocks noGrp="1" noChangeArrowheads="1"/>
          </p:cNvSpPr>
          <p:nvPr>
            <p:ph type="title"/>
          </p:nvPr>
        </p:nvSpPr>
        <p:spPr/>
        <p:txBody>
          <a:bodyPr/>
          <a:lstStyle/>
          <a:p>
            <a:r>
              <a:rPr lang="et-EE" smtClean="0"/>
              <a:t>Soovituslikud põhimõtted 4</a:t>
            </a:r>
            <a:endParaRPr lang="en-US" smtClean="0"/>
          </a:p>
        </p:txBody>
      </p:sp>
      <p:sp>
        <p:nvSpPr>
          <p:cNvPr id="114691" name="Rectangle 3"/>
          <p:cNvSpPr>
            <a:spLocks noGrp="1" noChangeArrowheads="1"/>
          </p:cNvSpPr>
          <p:nvPr>
            <p:ph type="body" idx="1"/>
          </p:nvPr>
        </p:nvSpPr>
        <p:spPr/>
        <p:txBody>
          <a:bodyPr/>
          <a:lstStyle/>
          <a:p>
            <a:pPr>
              <a:lnSpc>
                <a:spcPct val="90000"/>
              </a:lnSpc>
            </a:pPr>
            <a:r>
              <a:rPr lang="en-US" sz="2000" dirty="0" smtClean="0"/>
              <a:t>Rather than letting clients construct URLs for additional actions, include the actual URLs with REST responses. For example, a "product list" request could return an ID per product, and the specification says that you should use http://www.acme.com/product/PRODUCT_ID to get additional details. That's bad design. Rather, the response should include the actual URL with each item: http://www.acme.com/product/001263, etc.</a:t>
            </a:r>
          </a:p>
          <a:p>
            <a:pPr>
              <a:lnSpc>
                <a:spcPct val="90000"/>
              </a:lnSpc>
            </a:pPr>
            <a:endParaRPr lang="et-EE" sz="2000" dirty="0" smtClean="0"/>
          </a:p>
          <a:p>
            <a:pPr>
              <a:lnSpc>
                <a:spcPct val="90000"/>
              </a:lnSpc>
            </a:pPr>
            <a:r>
              <a:rPr lang="en-US" sz="2000" dirty="0" smtClean="0"/>
              <a:t>Yes, this means that the output is larger. But it also means that you can easily direct clients to new URLs as needed, without requiring a change in client code.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AutoShape 2"/>
          <p:cNvSpPr>
            <a:spLocks noGrp="1" noChangeArrowheads="1"/>
          </p:cNvSpPr>
          <p:nvPr>
            <p:ph type="title"/>
          </p:nvPr>
        </p:nvSpPr>
        <p:spPr/>
        <p:txBody>
          <a:bodyPr/>
          <a:lstStyle/>
          <a:p>
            <a:r>
              <a:rPr lang="et-EE" smtClean="0"/>
              <a:t>Soovituslikud põhimõtted 5</a:t>
            </a:r>
            <a:endParaRPr lang="en-US" smtClean="0"/>
          </a:p>
        </p:txBody>
      </p:sp>
      <p:sp>
        <p:nvSpPr>
          <p:cNvPr id="115715" name="Rectangle 3"/>
          <p:cNvSpPr>
            <a:spLocks noGrp="1" noChangeArrowheads="1"/>
          </p:cNvSpPr>
          <p:nvPr>
            <p:ph type="body" idx="1"/>
          </p:nvPr>
        </p:nvSpPr>
        <p:spPr/>
        <p:txBody>
          <a:bodyPr/>
          <a:lstStyle/>
          <a:p>
            <a:r>
              <a:rPr lang="en-US" smtClean="0"/>
              <a:t>GET access requests should never cause a state change. Anything that changes the server state should be a POST request (or other HTTP verbs, such as DELETE)</a:t>
            </a:r>
            <a:endParaRPr lang="et-EE" smtClean="0"/>
          </a:p>
          <a:p>
            <a:endParaRPr lang="et-EE" smtClean="0"/>
          </a:p>
          <a:p>
            <a:r>
              <a:rPr lang="et-EE" smtClean="0"/>
              <a:t>Mis võib juhtuda, kui panete veebi lingi, millega on võimalik näiteks andmebaasist rida kustutada?</a:t>
            </a:r>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AutoShape 2"/>
          <p:cNvSpPr>
            <a:spLocks noGrp="1" noChangeArrowheads="1"/>
          </p:cNvSpPr>
          <p:nvPr>
            <p:ph type="title"/>
          </p:nvPr>
        </p:nvSpPr>
        <p:spPr/>
        <p:txBody>
          <a:bodyPr/>
          <a:lstStyle/>
          <a:p>
            <a:r>
              <a:rPr lang="et-EE" dirty="0" smtClean="0"/>
              <a:t>Ressurss</a:t>
            </a:r>
            <a:endParaRPr lang="en-US" dirty="0" smtClean="0"/>
          </a:p>
        </p:txBody>
      </p:sp>
      <p:sp>
        <p:nvSpPr>
          <p:cNvPr id="110595" name="Rectangle 3"/>
          <p:cNvSpPr>
            <a:spLocks noGrp="1" noChangeArrowheads="1"/>
          </p:cNvSpPr>
          <p:nvPr>
            <p:ph type="body" idx="1"/>
          </p:nvPr>
        </p:nvSpPr>
        <p:spPr/>
        <p:txBody>
          <a:bodyPr/>
          <a:lstStyle/>
          <a:p>
            <a:r>
              <a:rPr lang="en-US" sz="2400" smtClean="0"/>
              <a:t>Resources are the key abstractions in REST. </a:t>
            </a:r>
            <a:endParaRPr lang="et-EE" sz="2400" smtClean="0"/>
          </a:p>
          <a:p>
            <a:r>
              <a:rPr lang="en-US" sz="2400" smtClean="0"/>
              <a:t>They are the remote accessible objects of the application. </a:t>
            </a:r>
            <a:endParaRPr lang="et-EE" sz="2400" smtClean="0"/>
          </a:p>
          <a:p>
            <a:r>
              <a:rPr lang="en-US" sz="2400" smtClean="0"/>
              <a:t>A resource is a unit of identification. </a:t>
            </a:r>
            <a:endParaRPr lang="et-EE" sz="2400" smtClean="0"/>
          </a:p>
          <a:p>
            <a:r>
              <a:rPr lang="en-US" sz="2400" smtClean="0"/>
              <a:t>Everything that might be accessed or be manipulated remotely could be a resource. </a:t>
            </a:r>
            <a:endParaRPr lang="et-EE" sz="2400" smtClean="0"/>
          </a:p>
          <a:p>
            <a:pPr lvl="1"/>
            <a:r>
              <a:rPr lang="en-US" sz="2000" smtClean="0"/>
              <a:t>http://soacookbook.com/customers</a:t>
            </a:r>
          </a:p>
          <a:p>
            <a:pPr lvl="1"/>
            <a:r>
              <a:rPr lang="en-US" sz="2000" smtClean="0"/>
              <a:t>http://soacookbook.com/customers/1234</a:t>
            </a:r>
          </a:p>
          <a:p>
            <a:pPr lvl="1"/>
            <a:r>
              <a:rPr lang="en-US" sz="2000" smtClean="0"/>
              <a:t>http://soacookbook.com/orders/456/customer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Järgnevad REST ja WS-* näited</a:t>
            </a:r>
            <a:endParaRPr lang="et-EE" dirty="0"/>
          </a:p>
        </p:txBody>
      </p:sp>
      <p:sp>
        <p:nvSpPr>
          <p:cNvPr id="3" name="Content Placeholder 2"/>
          <p:cNvSpPr>
            <a:spLocks noGrp="1"/>
          </p:cNvSpPr>
          <p:nvPr>
            <p:ph idx="1"/>
          </p:nvPr>
        </p:nvSpPr>
        <p:spPr/>
        <p:txBody>
          <a:bodyPr/>
          <a:lstStyle/>
          <a:p>
            <a:r>
              <a:rPr lang="et-EE" dirty="0" smtClean="0"/>
              <a:t>Allikas: </a:t>
            </a:r>
            <a:r>
              <a:rPr lang="et-EE" dirty="0" smtClean="0">
                <a:hlinkClick r:id="rId2"/>
              </a:rPr>
              <a:t>http://www.jopera.org/files/soa-amsterdam-restws-pautasso-talk.pdf</a:t>
            </a:r>
            <a:r>
              <a:rPr lang="et-EE" dirty="0" smtClean="0"/>
              <a:t> </a:t>
            </a:r>
          </a:p>
          <a:p>
            <a:pPr lvl="1">
              <a:buNone/>
            </a:pP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endParaRPr lang="et-EE"/>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pic>
        <p:nvPicPr>
          <p:cNvPr id="117762" name="Picture 2"/>
          <p:cNvPicPr>
            <a:picLocks noChangeAspect="1" noChangeArrowheads="1"/>
          </p:cNvPicPr>
          <p:nvPr/>
        </p:nvPicPr>
        <p:blipFill>
          <a:blip r:embed="rId2" cstate="print"/>
          <a:srcRect/>
          <a:stretch>
            <a:fillRect/>
          </a:stretch>
        </p:blipFill>
        <p:spPr bwMode="auto">
          <a:xfrm>
            <a:off x="576263" y="609600"/>
            <a:ext cx="7991475" cy="5638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a:noFill/>
        </p:spPr>
        <p:txBody>
          <a:bodyPr/>
          <a:lstStyle/>
          <a:p>
            <a:r>
              <a:rPr lang="en-US" smtClean="0"/>
              <a:t>Tarvo Treier    tarvo.treier@gmail.com</a:t>
            </a:r>
          </a:p>
        </p:txBody>
      </p:sp>
      <p:sp>
        <p:nvSpPr>
          <p:cNvPr id="17410" name="AutoShape 2"/>
          <p:cNvSpPr>
            <a:spLocks noGrp="1" noChangeArrowheads="1"/>
          </p:cNvSpPr>
          <p:nvPr>
            <p:ph type="title"/>
          </p:nvPr>
        </p:nvSpPr>
        <p:spPr/>
        <p:txBody>
          <a:bodyPr/>
          <a:lstStyle/>
          <a:p>
            <a:pPr eaLnBrk="1" hangingPunct="1"/>
            <a:r>
              <a:rPr lang="et-EE" smtClean="0"/>
              <a:t>Täna kavas</a:t>
            </a:r>
            <a:endParaRPr lang="en-US" smtClean="0"/>
          </a:p>
        </p:txBody>
      </p:sp>
      <p:sp>
        <p:nvSpPr>
          <p:cNvPr id="17411" name="Rectangle 3"/>
          <p:cNvSpPr>
            <a:spLocks noGrp="1" noChangeArrowheads="1"/>
          </p:cNvSpPr>
          <p:nvPr>
            <p:ph type="body" idx="1"/>
          </p:nvPr>
        </p:nvSpPr>
        <p:spPr/>
        <p:txBody>
          <a:bodyPr/>
          <a:lstStyle/>
          <a:p>
            <a:pPr eaLnBrk="1" hangingPunct="1"/>
            <a:r>
              <a:rPr lang="et-EE" dirty="0" smtClean="0"/>
              <a:t>REST-i tutvustus</a:t>
            </a:r>
          </a:p>
          <a:p>
            <a:pPr lvl="1" eaLnBrk="1" hangingPunct="1"/>
            <a:r>
              <a:rPr lang="et-EE" dirty="0" smtClean="0"/>
              <a:t>5-minuti näide</a:t>
            </a:r>
          </a:p>
          <a:p>
            <a:pPr lvl="1" eaLnBrk="1" hangingPunct="1"/>
            <a:r>
              <a:rPr lang="et-EE" dirty="0" smtClean="0"/>
              <a:t>REST-i põhimõtted </a:t>
            </a:r>
            <a:endParaRPr lang="et-EE" dirty="0" smtClean="0"/>
          </a:p>
          <a:p>
            <a:pPr lvl="1" eaLnBrk="1" hangingPunct="1"/>
            <a:r>
              <a:rPr lang="et-EE" dirty="0" smtClean="0"/>
              <a:t>Ressurss</a:t>
            </a:r>
            <a:endParaRPr lang="et-EE" dirty="0" smtClean="0"/>
          </a:p>
          <a:p>
            <a:pPr lvl="1" eaLnBrk="1" hangingPunct="1"/>
            <a:r>
              <a:rPr lang="et-EE" dirty="0" err="1" smtClean="0"/>
              <a:t>Twitter-i</a:t>
            </a:r>
            <a:r>
              <a:rPr lang="et-EE" dirty="0" smtClean="0"/>
              <a:t> </a:t>
            </a:r>
            <a:r>
              <a:rPr lang="et-EE" dirty="0" smtClean="0"/>
              <a:t>API näide</a:t>
            </a:r>
          </a:p>
          <a:p>
            <a:pPr lvl="1" eaLnBrk="1" hangingPunct="1">
              <a:buNone/>
            </a:pPr>
            <a:endParaRPr lang="et-EE" dirty="0" smtClean="0"/>
          </a:p>
          <a:p>
            <a:pPr eaLnBrk="1" hangingPunct="1"/>
            <a:r>
              <a:rPr lang="et-EE" dirty="0" smtClean="0"/>
              <a:t>Ettekannete teemad</a:t>
            </a:r>
            <a:endParaRPr lang="et-EE" dirty="0" smtClean="0"/>
          </a:p>
          <a:p>
            <a:pPr eaLnBrk="1" hangingPunct="1"/>
            <a:r>
              <a:rPr lang="et-EE" dirty="0" smtClean="0"/>
              <a:t>Selle </a:t>
            </a:r>
            <a:r>
              <a:rPr lang="et-EE" smtClean="0"/>
              <a:t>nädala </a:t>
            </a:r>
            <a:r>
              <a:rPr lang="et-EE" smtClean="0"/>
              <a:t>praktikumi </a:t>
            </a:r>
            <a:r>
              <a:rPr lang="et-EE" dirty="0" smtClean="0"/>
              <a:t>ülesannete tutvustus</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endParaRPr lang="et-EE"/>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pic>
        <p:nvPicPr>
          <p:cNvPr id="118786" name="Picture 2"/>
          <p:cNvPicPr>
            <a:picLocks noChangeAspect="1" noChangeArrowheads="1"/>
          </p:cNvPicPr>
          <p:nvPr/>
        </p:nvPicPr>
        <p:blipFill>
          <a:blip r:embed="rId2" cstate="print"/>
          <a:srcRect/>
          <a:stretch>
            <a:fillRect/>
          </a:stretch>
        </p:blipFill>
        <p:spPr bwMode="auto">
          <a:xfrm>
            <a:off x="585788" y="619125"/>
            <a:ext cx="7972425" cy="561975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AutoShape 2"/>
          <p:cNvSpPr>
            <a:spLocks noGrp="1" noChangeArrowheads="1"/>
          </p:cNvSpPr>
          <p:nvPr>
            <p:ph type="title"/>
          </p:nvPr>
        </p:nvSpPr>
        <p:spPr/>
        <p:txBody>
          <a:bodyPr/>
          <a:lstStyle/>
          <a:p>
            <a:r>
              <a:rPr lang="et-EE" dirty="0" err="1" smtClean="0"/>
              <a:t>Twitteri</a:t>
            </a:r>
            <a:r>
              <a:rPr lang="et-EE" dirty="0" smtClean="0"/>
              <a:t> API</a:t>
            </a:r>
            <a:endParaRPr lang="en-US" dirty="0" smtClean="0"/>
          </a:p>
        </p:txBody>
      </p:sp>
      <p:sp>
        <p:nvSpPr>
          <p:cNvPr id="116739" name="Rectangle 3"/>
          <p:cNvSpPr>
            <a:spLocks noGrp="1" noChangeArrowheads="1"/>
          </p:cNvSpPr>
          <p:nvPr>
            <p:ph type="body" idx="1"/>
          </p:nvPr>
        </p:nvSpPr>
        <p:spPr/>
        <p:txBody>
          <a:bodyPr/>
          <a:lstStyle/>
          <a:p>
            <a:r>
              <a:rPr lang="et-EE" dirty="0" smtClean="0"/>
              <a:t>REST API v1</a:t>
            </a:r>
          </a:p>
          <a:p>
            <a:pPr lvl="1"/>
            <a:r>
              <a:rPr lang="et-EE" dirty="0" smtClean="0">
                <a:hlinkClick r:id="rId2"/>
              </a:rPr>
              <a:t>https://dev.twitter.com/docs/api/1</a:t>
            </a:r>
            <a:endParaRPr lang="et-EE" dirty="0" smtClean="0"/>
          </a:p>
          <a:p>
            <a:pPr lvl="1"/>
            <a:r>
              <a:rPr lang="et-EE" dirty="0" smtClean="0"/>
              <a:t>Näide: </a:t>
            </a:r>
            <a:r>
              <a:rPr lang="en-US" dirty="0" smtClean="0">
                <a:hlinkClick r:id="rId3"/>
              </a:rPr>
              <a:t>http://search.twitter.com/search.atom?q=eesti&amp;count=10</a:t>
            </a:r>
            <a:endParaRPr lang="et-EE" dirty="0" smtClean="0"/>
          </a:p>
          <a:p>
            <a:r>
              <a:rPr lang="et-EE" dirty="0" smtClean="0"/>
              <a:t>REST API v1.1</a:t>
            </a:r>
            <a:endParaRPr lang="et-EE" dirty="0" smtClean="0"/>
          </a:p>
          <a:p>
            <a:pPr lvl="1"/>
            <a:r>
              <a:rPr lang="en-US" dirty="0" smtClean="0">
                <a:hlinkClick r:id="rId4"/>
              </a:rPr>
              <a:t>https://dev.twitter.com/docs/api/1.1</a:t>
            </a:r>
            <a:endParaRPr lang="et-EE" dirty="0" smtClean="0"/>
          </a:p>
          <a:p>
            <a:pPr lvl="1"/>
            <a:r>
              <a:rPr lang="et-EE" dirty="0" smtClean="0"/>
              <a:t>Näide: </a:t>
            </a:r>
            <a:r>
              <a:rPr lang="et-EE" dirty="0" smtClean="0">
                <a:hlinkClick r:id="rId5"/>
              </a:rPr>
              <a:t>http://search.twitter.com/search.json?q=eesti</a:t>
            </a:r>
            <a:endParaRPr lang="et-EE" dirty="0" smtClean="0"/>
          </a:p>
          <a:p>
            <a:pPr lvl="1"/>
            <a:endParaRPr lang="et-EE" dirty="0" smtClean="0"/>
          </a:p>
          <a:p>
            <a:pPr lvl="1"/>
            <a:endParaRPr lang="en-US" sz="3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Ettekannete teemad</a:t>
            </a:r>
            <a:endParaRPr lang="et-EE" dirty="0"/>
          </a:p>
        </p:txBody>
      </p:sp>
      <p:sp>
        <p:nvSpPr>
          <p:cNvPr id="3" name="Content Placeholder 2"/>
          <p:cNvSpPr>
            <a:spLocks noGrp="1"/>
          </p:cNvSpPr>
          <p:nvPr>
            <p:ph idx="1"/>
          </p:nvPr>
        </p:nvSpPr>
        <p:spPr/>
        <p:txBody>
          <a:bodyPr/>
          <a:lstStyle/>
          <a:p>
            <a:r>
              <a:rPr lang="et-EE" dirty="0" smtClean="0"/>
              <a:t>Järgmises loengus võimalik teenida 5-15min pikkuse ettekandega 5 boonuspunkti</a:t>
            </a:r>
          </a:p>
          <a:p>
            <a:pPr lvl="1"/>
            <a:r>
              <a:rPr lang="et-EE" dirty="0" smtClean="0"/>
              <a:t>JSON</a:t>
            </a:r>
          </a:p>
          <a:p>
            <a:pPr lvl="1"/>
            <a:r>
              <a:rPr lang="et-EE" dirty="0" smtClean="0"/>
              <a:t>WADL</a:t>
            </a:r>
          </a:p>
          <a:p>
            <a:pPr lvl="1"/>
            <a:r>
              <a:rPr lang="et-EE" dirty="0" smtClean="0"/>
              <a:t>REST </a:t>
            </a:r>
            <a:r>
              <a:rPr lang="et-EE" dirty="0" err="1" smtClean="0"/>
              <a:t>Security</a:t>
            </a:r>
            <a:r>
              <a:rPr lang="et-EE" dirty="0" smtClean="0"/>
              <a:t> (</a:t>
            </a:r>
            <a:r>
              <a:rPr lang="et-EE" dirty="0" err="1" smtClean="0"/>
              <a:t>https</a:t>
            </a:r>
            <a:r>
              <a:rPr lang="et-EE" dirty="0" smtClean="0"/>
              <a:t>)</a:t>
            </a:r>
          </a:p>
          <a:p>
            <a:pPr lvl="1"/>
            <a:r>
              <a:rPr lang="et-EE" dirty="0" smtClean="0"/>
              <a:t>SOAP </a:t>
            </a:r>
            <a:r>
              <a:rPr lang="et-EE" dirty="0" err="1" smtClean="0"/>
              <a:t>Security</a:t>
            </a:r>
            <a:r>
              <a:rPr lang="et-EE" dirty="0" smtClean="0"/>
              <a:t> (</a:t>
            </a:r>
            <a:r>
              <a:rPr lang="et-EE" dirty="0" err="1" smtClean="0"/>
              <a:t>WS-Security</a:t>
            </a:r>
            <a:r>
              <a:rPr lang="et-EE" dirty="0" smtClean="0"/>
              <a:t>)</a:t>
            </a:r>
          </a:p>
          <a:p>
            <a:pPr lvl="1"/>
            <a:r>
              <a:rPr lang="et-EE" dirty="0" err="1" smtClean="0"/>
              <a:t>Mocking</a:t>
            </a:r>
            <a:r>
              <a:rPr lang="et-EE" dirty="0" smtClean="0"/>
              <a:t> REST Service (</a:t>
            </a:r>
            <a:r>
              <a:rPr lang="et-EE" dirty="0" err="1" smtClean="0"/>
              <a:t>SoapUI</a:t>
            </a:r>
            <a:r>
              <a:rPr lang="et-EE" dirty="0" smtClean="0"/>
              <a:t>)</a:t>
            </a: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XSLT demo (praktikumi jaoks)</a:t>
            </a:r>
            <a:endParaRPr lang="et-EE" dirty="0"/>
          </a:p>
        </p:txBody>
      </p:sp>
      <p:sp>
        <p:nvSpPr>
          <p:cNvPr id="3" name="Content Placeholder 2"/>
          <p:cNvSpPr>
            <a:spLocks noGrp="1"/>
          </p:cNvSpPr>
          <p:nvPr>
            <p:ph idx="1"/>
          </p:nvPr>
        </p:nvSpPr>
        <p:spPr/>
        <p:txBody>
          <a:bodyPr/>
          <a:lstStyle/>
          <a:p>
            <a:r>
              <a:rPr lang="et-EE" dirty="0" smtClean="0">
                <a:hlinkClick r:id="rId2"/>
              </a:rPr>
              <a:t>http://www.xmlper.com/Transform.aspx</a:t>
            </a:r>
            <a:endParaRPr lang="et-EE" dirty="0" smtClean="0"/>
          </a:p>
          <a:p>
            <a:pPr>
              <a:buNone/>
            </a:pP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AutoShape 2"/>
          <p:cNvSpPr>
            <a:spLocks noGrp="1" noChangeArrowheads="1"/>
          </p:cNvSpPr>
          <p:nvPr>
            <p:ph type="title"/>
          </p:nvPr>
        </p:nvSpPr>
        <p:spPr/>
        <p:txBody>
          <a:bodyPr/>
          <a:lstStyle/>
          <a:p>
            <a:r>
              <a:rPr lang="et-EE" smtClean="0"/>
              <a:t>Kasulikke viiteid</a:t>
            </a:r>
            <a:endParaRPr lang="en-US" smtClean="0"/>
          </a:p>
        </p:txBody>
      </p:sp>
      <p:sp>
        <p:nvSpPr>
          <p:cNvPr id="105475" name="Rectangle 3"/>
          <p:cNvSpPr>
            <a:spLocks noGrp="1" noChangeArrowheads="1"/>
          </p:cNvSpPr>
          <p:nvPr>
            <p:ph type="body" idx="1"/>
          </p:nvPr>
        </p:nvSpPr>
        <p:spPr/>
        <p:txBody>
          <a:bodyPr/>
          <a:lstStyle/>
          <a:p>
            <a:r>
              <a:rPr lang="en-US" dirty="0" smtClean="0">
                <a:hlinkClick r:id="rId2"/>
              </a:rPr>
              <a:t>http://rest.elkstein.org/</a:t>
            </a:r>
            <a:endParaRPr lang="et-EE" dirty="0" smtClean="0"/>
          </a:p>
          <a:p>
            <a:r>
              <a:rPr lang="en-US" dirty="0" smtClean="0">
                <a:hlinkClick r:id="rId3"/>
              </a:rPr>
              <a:t>http://</a:t>
            </a:r>
            <a:r>
              <a:rPr lang="en-US" dirty="0" smtClean="0">
                <a:hlinkClick r:id="rId3"/>
              </a:rPr>
              <a:t>www.infoq.com/articles/designing-restful-http-apps-roth</a:t>
            </a:r>
            <a:endParaRPr lang="et-EE" dirty="0" smtClean="0"/>
          </a:p>
          <a:p>
            <a:r>
              <a:rPr lang="et-EE" dirty="0" smtClean="0">
                <a:hlinkClick r:id="rId4"/>
              </a:rPr>
              <a:t>http://www.xfront.com/REST-Web-Services.html</a:t>
            </a:r>
            <a:endParaRPr lang="et-EE" dirty="0" smtClean="0"/>
          </a:p>
          <a:p>
            <a:endParaRPr lang="et-EE"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oter Placeholder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ctr"/>
            <a:r>
              <a:rPr lang="en-US" sz="1400"/>
              <a:t>Tarvo Treier    tarvo.treier@gmail.com</a:t>
            </a:r>
          </a:p>
        </p:txBody>
      </p:sp>
      <p:sp>
        <p:nvSpPr>
          <p:cNvPr id="98307" name="AutoShape 2"/>
          <p:cNvSpPr>
            <a:spLocks noGrp="1" noChangeArrowheads="1"/>
          </p:cNvSpPr>
          <p:nvPr>
            <p:ph type="title" idx="4294967295"/>
          </p:nvPr>
        </p:nvSpPr>
        <p:spPr/>
        <p:txBody>
          <a:bodyPr/>
          <a:lstStyle/>
          <a:p>
            <a:pPr eaLnBrk="1" hangingPunct="1"/>
            <a:r>
              <a:rPr lang="et-EE" sz="3200" smtClean="0"/>
              <a:t>Representational State Transfer (REST)</a:t>
            </a:r>
            <a:endParaRPr lang="en-US" sz="3200" smtClean="0"/>
          </a:p>
        </p:txBody>
      </p:sp>
      <p:sp>
        <p:nvSpPr>
          <p:cNvPr id="98308" name="Rectangle 3"/>
          <p:cNvSpPr>
            <a:spLocks noGrp="1" noChangeArrowheads="1"/>
          </p:cNvSpPr>
          <p:nvPr>
            <p:ph type="body" idx="4294967295"/>
          </p:nvPr>
        </p:nvSpPr>
        <p:spPr/>
        <p:txBody>
          <a:bodyPr/>
          <a:lstStyle/>
          <a:p>
            <a:pPr eaLnBrk="1" hangingPunct="1">
              <a:lnSpc>
                <a:spcPct val="90000"/>
              </a:lnSpc>
            </a:pPr>
            <a:r>
              <a:rPr lang="en-US" smtClean="0"/>
              <a:t>REST is </a:t>
            </a:r>
            <a:r>
              <a:rPr lang="en-US" i="1" smtClean="0"/>
              <a:t>an architecture style</a:t>
            </a:r>
            <a:r>
              <a:rPr lang="en-US" smtClean="0"/>
              <a:t> for designing networked applications. The idea is that, rather than using complex mechanisms such as CORBA, RPC or SOAP to connect between machines, simple HTTP is used to make calls between machines. </a:t>
            </a:r>
            <a:endParaRPr lang="et-EE" smtClean="0"/>
          </a:p>
          <a:p>
            <a:pPr eaLnBrk="1" hangingPunct="1">
              <a:lnSpc>
                <a:spcPct val="90000"/>
              </a:lnSpc>
            </a:pPr>
            <a:endParaRPr lang="et-EE" smtClean="0"/>
          </a:p>
          <a:p>
            <a:pPr eaLnBrk="1" hangingPunct="1">
              <a:lnSpc>
                <a:spcPct val="90000"/>
              </a:lnSpc>
            </a:pPr>
            <a:endParaRPr lang="et-EE" smtClean="0"/>
          </a:p>
          <a:p>
            <a:pPr eaLnBrk="1" hangingPunct="1">
              <a:lnSpc>
                <a:spcPct val="90000"/>
              </a:lnSpc>
            </a:pPr>
            <a:r>
              <a:rPr lang="et-EE" sz="1600" smtClean="0"/>
              <a:t>Allikas: </a:t>
            </a:r>
            <a:r>
              <a:rPr lang="en-US" sz="1600" smtClean="0">
                <a:hlinkClick r:id="rId3"/>
              </a:rPr>
              <a:t>http://rest.elkstein.org/</a:t>
            </a:r>
            <a:endParaRPr lang="en-US" sz="16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ooter Placeholder 2"/>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ctr"/>
            <a:r>
              <a:rPr lang="en-US" sz="1400"/>
              <a:t>Tarvo Treier    tarvo.treier@gmail.com</a:t>
            </a:r>
          </a:p>
        </p:txBody>
      </p:sp>
      <p:sp>
        <p:nvSpPr>
          <p:cNvPr id="100355" name="Rectangle 2"/>
          <p:cNvSpPr>
            <a:spLocks noGrp="1" noChangeArrowheads="1"/>
          </p:cNvSpPr>
          <p:nvPr>
            <p:ph type="title" idx="4294967295"/>
          </p:nvPr>
        </p:nvSpPr>
        <p:spPr/>
        <p:txBody>
          <a:bodyPr anchor="ctr"/>
          <a:lstStyle/>
          <a:p>
            <a:pPr eaLnBrk="1" hangingPunct="1"/>
            <a:r>
              <a:rPr lang="et-EE" smtClean="0"/>
              <a:t>Spetsifikatsioon</a:t>
            </a:r>
            <a:endParaRPr lang="en-US" smtClean="0"/>
          </a:p>
        </p:txBody>
      </p:sp>
      <p:sp>
        <p:nvSpPr>
          <p:cNvPr id="100356" name="Rectangle 3"/>
          <p:cNvSpPr>
            <a:spLocks noGrp="1" noChangeArrowheads="1"/>
          </p:cNvSpPr>
          <p:nvPr>
            <p:ph type="body" idx="4294967295"/>
          </p:nvPr>
        </p:nvSpPr>
        <p:spPr/>
        <p:txBody>
          <a:bodyPr/>
          <a:lstStyle/>
          <a:p>
            <a:r>
              <a:rPr lang="en-US" b="1" smtClean="0"/>
              <a:t>SOAP is a specification. </a:t>
            </a:r>
            <a:endParaRPr lang="et-EE" b="1" smtClean="0"/>
          </a:p>
          <a:p>
            <a:r>
              <a:rPr lang="en-US" b="1" smtClean="0"/>
              <a:t>WSDL is a specification. </a:t>
            </a:r>
            <a:endParaRPr lang="et-EE" b="1" smtClean="0"/>
          </a:p>
          <a:p>
            <a:r>
              <a:rPr lang="en-US" b="1" smtClean="0"/>
              <a:t>XML Schema is a specification.</a:t>
            </a:r>
          </a:p>
          <a:p>
            <a:endParaRPr lang="et-EE" b="1" smtClean="0"/>
          </a:p>
          <a:p>
            <a:r>
              <a:rPr lang="en-US" b="1" smtClean="0"/>
              <a:t>SOA and REST have no specifications.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AutoShape 2"/>
          <p:cNvSpPr>
            <a:spLocks noGrp="1" noChangeArrowheads="1"/>
          </p:cNvSpPr>
          <p:nvPr>
            <p:ph type="title"/>
          </p:nvPr>
        </p:nvSpPr>
        <p:spPr/>
        <p:txBody>
          <a:bodyPr/>
          <a:lstStyle/>
          <a:p>
            <a:r>
              <a:rPr lang="et-EE" smtClean="0"/>
              <a:t>5-minutiline REST-i sissejuhatus</a:t>
            </a:r>
            <a:endParaRPr lang="en-US" smtClean="0"/>
          </a:p>
        </p:txBody>
      </p:sp>
      <p:sp>
        <p:nvSpPr>
          <p:cNvPr id="102403" name="Rectangle 3"/>
          <p:cNvSpPr>
            <a:spLocks noGrp="1" noChangeArrowheads="1"/>
          </p:cNvSpPr>
          <p:nvPr>
            <p:ph type="body" idx="1"/>
          </p:nvPr>
        </p:nvSpPr>
        <p:spPr/>
        <p:txBody>
          <a:bodyPr/>
          <a:lstStyle/>
          <a:p>
            <a:endParaRPr lang="et-EE" dirty="0" smtClean="0"/>
          </a:p>
          <a:p>
            <a:r>
              <a:rPr lang="en-US" dirty="0" smtClean="0">
                <a:hlinkClick r:id="rId2"/>
              </a:rPr>
              <a:t>www.xfront.com/5-minute-intro-to-REST.ppt</a:t>
            </a:r>
            <a:endParaRPr lang="et-EE" dirty="0" smtClean="0"/>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AutoShape 2"/>
          <p:cNvSpPr>
            <a:spLocks noGrp="1" noChangeArrowheads="1"/>
          </p:cNvSpPr>
          <p:nvPr>
            <p:ph type="title"/>
          </p:nvPr>
        </p:nvSpPr>
        <p:spPr/>
        <p:txBody>
          <a:bodyPr/>
          <a:lstStyle/>
          <a:p>
            <a:r>
              <a:rPr lang="et-EE" smtClean="0"/>
              <a:t>Tekkelugu</a:t>
            </a:r>
            <a:endParaRPr lang="en-US" smtClean="0"/>
          </a:p>
        </p:txBody>
      </p:sp>
      <p:sp>
        <p:nvSpPr>
          <p:cNvPr id="103427" name="Rectangle 3"/>
          <p:cNvSpPr>
            <a:spLocks noGrp="1" noChangeArrowheads="1"/>
          </p:cNvSpPr>
          <p:nvPr>
            <p:ph type="body" idx="1"/>
          </p:nvPr>
        </p:nvSpPr>
        <p:spPr/>
        <p:txBody>
          <a:bodyPr/>
          <a:lstStyle/>
          <a:p>
            <a:r>
              <a:rPr lang="et-EE" smtClean="0"/>
              <a:t>REST-i defineeris 2000 aastal oma doktoritöös </a:t>
            </a:r>
            <a:r>
              <a:rPr lang="en-US" smtClean="0"/>
              <a:t>Roy T. Fielding</a:t>
            </a:r>
            <a:r>
              <a:rPr lang="et-EE" smtClean="0"/>
              <a:t>.</a:t>
            </a:r>
          </a:p>
          <a:p>
            <a:r>
              <a:rPr lang="en-US" smtClean="0"/>
              <a:t>Roy T. Fielding</a:t>
            </a:r>
            <a:r>
              <a:rPr lang="et-EE" smtClean="0"/>
              <a:t> on HTTP ja URI standardite kaasautor. </a:t>
            </a:r>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AutoShape 2"/>
          <p:cNvSpPr>
            <a:spLocks noGrp="1" noChangeArrowheads="1"/>
          </p:cNvSpPr>
          <p:nvPr>
            <p:ph type="title"/>
          </p:nvPr>
        </p:nvSpPr>
        <p:spPr/>
        <p:txBody>
          <a:bodyPr/>
          <a:lstStyle/>
          <a:p>
            <a:r>
              <a:rPr lang="et-EE" smtClean="0"/>
              <a:t>REST ja Web</a:t>
            </a:r>
            <a:endParaRPr lang="en-US" smtClean="0"/>
          </a:p>
        </p:txBody>
      </p:sp>
      <p:sp>
        <p:nvSpPr>
          <p:cNvPr id="104451" name="Rectangle 3"/>
          <p:cNvSpPr>
            <a:spLocks noGrp="1" noChangeArrowheads="1"/>
          </p:cNvSpPr>
          <p:nvPr>
            <p:ph type="body" idx="1"/>
          </p:nvPr>
        </p:nvSpPr>
        <p:spPr/>
        <p:txBody>
          <a:bodyPr/>
          <a:lstStyle/>
          <a:p>
            <a:r>
              <a:rPr lang="en-US" smtClean="0"/>
              <a:t>REST doesn’t build on the principles of the</a:t>
            </a:r>
            <a:r>
              <a:rPr lang="et-EE" smtClean="0"/>
              <a:t> </a:t>
            </a:r>
            <a:r>
              <a:rPr lang="en-US" smtClean="0"/>
              <a:t>Web—the Web was built based on RESTful principles. They just weren’t so named</a:t>
            </a:r>
            <a:r>
              <a:rPr lang="et-EE" smtClean="0"/>
              <a:t> </a:t>
            </a:r>
            <a:r>
              <a:rPr lang="en-US" smtClean="0"/>
              <a:t>until a few years later. </a:t>
            </a:r>
            <a:endParaRPr lang="et-EE" smtClean="0"/>
          </a:p>
          <a:p>
            <a:r>
              <a:rPr lang="en-US" smtClean="0"/>
              <a:t>The idea of REST is essentially a reverse-engineering of how the</a:t>
            </a:r>
            <a:r>
              <a:rPr lang="et-EE" smtClean="0"/>
              <a:t> </a:t>
            </a:r>
            <a:r>
              <a:rPr lang="en-US" smtClean="0"/>
              <a:t>Web works. HTTP itself, and URIs themselves, are written with REST principles.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AutoShape 2"/>
          <p:cNvSpPr>
            <a:spLocks noGrp="1" noChangeArrowheads="1"/>
          </p:cNvSpPr>
          <p:nvPr>
            <p:ph type="title"/>
          </p:nvPr>
        </p:nvSpPr>
        <p:spPr/>
        <p:txBody>
          <a:bodyPr/>
          <a:lstStyle/>
          <a:p>
            <a:r>
              <a:rPr lang="et-EE" smtClean="0"/>
              <a:t>REST vs SOAP</a:t>
            </a:r>
            <a:endParaRPr lang="en-US" smtClean="0"/>
          </a:p>
        </p:txBody>
      </p:sp>
      <p:sp>
        <p:nvSpPr>
          <p:cNvPr id="106499" name="Rectangle 3"/>
          <p:cNvSpPr>
            <a:spLocks noGrp="1" noChangeArrowheads="1"/>
          </p:cNvSpPr>
          <p:nvPr>
            <p:ph type="body" idx="1"/>
          </p:nvPr>
        </p:nvSpPr>
        <p:spPr/>
        <p:txBody>
          <a:bodyPr/>
          <a:lstStyle/>
          <a:p>
            <a:pPr>
              <a:lnSpc>
                <a:spcPct val="80000"/>
              </a:lnSpc>
            </a:pPr>
            <a:r>
              <a:rPr lang="en-US" sz="2400" dirty="0" smtClean="0"/>
              <a:t>Much like Web Services, a REST service is:</a:t>
            </a:r>
          </a:p>
          <a:p>
            <a:pPr lvl="1">
              <a:lnSpc>
                <a:spcPct val="80000"/>
              </a:lnSpc>
            </a:pPr>
            <a:r>
              <a:rPr lang="en-US" sz="2000" dirty="0" smtClean="0"/>
              <a:t>Platform-independent (you don't care if the server is Unix, the client is a Mac, or anything else),</a:t>
            </a:r>
          </a:p>
          <a:p>
            <a:pPr lvl="1">
              <a:lnSpc>
                <a:spcPct val="80000"/>
              </a:lnSpc>
            </a:pPr>
            <a:r>
              <a:rPr lang="en-US" sz="2000" dirty="0" smtClean="0"/>
              <a:t>Language-independent (C# can talk to Java, etc.),</a:t>
            </a:r>
          </a:p>
          <a:p>
            <a:pPr lvl="1">
              <a:lnSpc>
                <a:spcPct val="80000"/>
              </a:lnSpc>
            </a:pPr>
            <a:r>
              <a:rPr lang="en-US" sz="2000" dirty="0" smtClean="0"/>
              <a:t>Standards-based (runs on top of HTTP)</a:t>
            </a:r>
            <a:r>
              <a:rPr lang="et-EE" sz="2000" dirty="0" smtClean="0"/>
              <a:t>.</a:t>
            </a:r>
          </a:p>
          <a:p>
            <a:pPr>
              <a:lnSpc>
                <a:spcPct val="80000"/>
              </a:lnSpc>
            </a:pPr>
            <a:endParaRPr lang="et-EE" sz="2400" dirty="0" smtClean="0"/>
          </a:p>
          <a:p>
            <a:pPr>
              <a:lnSpc>
                <a:spcPct val="80000"/>
              </a:lnSpc>
            </a:pPr>
            <a:r>
              <a:rPr lang="en-US" sz="2400" dirty="0" smtClean="0"/>
              <a:t>With REST, a simple network connection is all you need. You can even test the API directly, using your browser. </a:t>
            </a:r>
            <a:endParaRPr lang="et-EE" sz="2400" dirty="0" smtClean="0"/>
          </a:p>
          <a:p>
            <a:pPr>
              <a:lnSpc>
                <a:spcPct val="80000"/>
              </a:lnSpc>
            </a:pPr>
            <a:endParaRPr lang="et-EE" sz="2400" dirty="0" smtClean="0"/>
          </a:p>
          <a:p>
            <a:pPr>
              <a:lnSpc>
                <a:spcPct val="80000"/>
              </a:lnSpc>
            </a:pPr>
            <a:r>
              <a:rPr lang="et-EE" sz="2400" dirty="0" smtClean="0"/>
              <a:t>Postkaart vs Ümbrikuga kirja saatmine</a:t>
            </a:r>
            <a:endParaRPr lang="en-US" sz="2400" dirty="0" smtClean="0"/>
          </a:p>
          <a:p>
            <a:pPr>
              <a:lnSpc>
                <a:spcPct val="80000"/>
              </a:lnSpc>
            </a:pPr>
            <a:endParaRPr lang="en-US"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AutoShape 2"/>
          <p:cNvSpPr>
            <a:spLocks noGrp="1" noChangeArrowheads="1"/>
          </p:cNvSpPr>
          <p:nvPr>
            <p:ph type="title"/>
          </p:nvPr>
        </p:nvSpPr>
        <p:spPr/>
        <p:txBody>
          <a:bodyPr/>
          <a:lstStyle/>
          <a:p>
            <a:r>
              <a:rPr lang="et-EE" smtClean="0"/>
              <a:t>SOAP (</a:t>
            </a:r>
            <a:r>
              <a:rPr lang="en-US" smtClean="0"/>
              <a:t>querying a phonebook</a:t>
            </a:r>
            <a:r>
              <a:rPr lang="et-EE" smtClean="0"/>
              <a:t>)</a:t>
            </a:r>
            <a:endParaRPr lang="en-US" smtClean="0"/>
          </a:p>
        </p:txBody>
      </p:sp>
      <p:sp>
        <p:nvSpPr>
          <p:cNvPr id="107523" name="Rectangle 3"/>
          <p:cNvSpPr>
            <a:spLocks noGrp="1" noChangeArrowheads="1"/>
          </p:cNvSpPr>
          <p:nvPr>
            <p:ph type="body" idx="1"/>
          </p:nvPr>
        </p:nvSpPr>
        <p:spPr/>
        <p:txBody>
          <a:bodyPr/>
          <a:lstStyle/>
          <a:p>
            <a:r>
              <a:rPr lang="en-US" sz="2000" smtClean="0"/>
              <a:t>&lt;?xml version="1.0"?&gt; &lt;soap:Envelope xmlns:soap=</a:t>
            </a:r>
            <a:r>
              <a:rPr lang="en-US" sz="2000" smtClean="0">
                <a:hlinkClick r:id="rId2"/>
              </a:rPr>
              <a:t>http://www.w3.org/2001/12/soap-envelope</a:t>
            </a:r>
            <a:r>
              <a:rPr lang="et-EE" sz="2000" smtClean="0"/>
              <a:t> </a:t>
            </a:r>
            <a:r>
              <a:rPr lang="en-US" sz="2000" smtClean="0"/>
              <a:t>soap:encodingStyle="http://www.w3.org/2001/12/soap-encoding"&gt; </a:t>
            </a:r>
            <a:endParaRPr lang="et-EE" sz="2000" smtClean="0"/>
          </a:p>
          <a:p>
            <a:pPr lvl="1"/>
            <a:r>
              <a:rPr lang="en-US" sz="1800" smtClean="0"/>
              <a:t>&lt;soap:body pb="http://www.acme.com/phonebook"&gt; </a:t>
            </a:r>
            <a:r>
              <a:rPr lang="et-EE" sz="1800" smtClean="0"/>
              <a:t>	</a:t>
            </a:r>
            <a:r>
              <a:rPr lang="en-US" sz="1800" smtClean="0"/>
              <a:t>&lt;pb:GetUserDetails&gt; </a:t>
            </a:r>
            <a:endParaRPr lang="et-EE" sz="1800" smtClean="0"/>
          </a:p>
          <a:p>
            <a:pPr lvl="3">
              <a:buFontTx/>
              <a:buNone/>
            </a:pPr>
            <a:r>
              <a:rPr lang="en-US" smtClean="0"/>
              <a:t>&lt;pb:UserID&gt;12345&lt;/pb:UserID&gt;</a:t>
            </a:r>
            <a:endParaRPr lang="et-EE" smtClean="0"/>
          </a:p>
          <a:p>
            <a:pPr lvl="2">
              <a:buFont typeface="Wingdings" pitchFamily="2" charset="2"/>
              <a:buNone/>
            </a:pPr>
            <a:r>
              <a:rPr lang="en-US" smtClean="0"/>
              <a:t>&lt;/pb:GetUserDetails&gt;</a:t>
            </a:r>
            <a:endParaRPr lang="et-EE" smtClean="0"/>
          </a:p>
          <a:p>
            <a:pPr lvl="1"/>
            <a:r>
              <a:rPr lang="en-US" sz="2000" smtClean="0"/>
              <a:t>&lt;/soap:Body&gt; </a:t>
            </a:r>
            <a:endParaRPr lang="et-EE" sz="2000" smtClean="0"/>
          </a:p>
          <a:p>
            <a:pPr lvl="1">
              <a:buFontTx/>
              <a:buNone/>
            </a:pPr>
            <a:r>
              <a:rPr lang="en-US" sz="2000" smtClean="0"/>
              <a:t>&lt;/soap:Envelope&gt; </a:t>
            </a:r>
          </a:p>
        </p:txBody>
      </p:sp>
    </p:spTree>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2012</TotalTime>
  <Words>853</Words>
  <Application>Microsoft Office PowerPoint</Application>
  <PresentationFormat>On-screen Show (4:3)</PresentationFormat>
  <Paragraphs>128</Paragraphs>
  <Slides>24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Wingdings</vt:lpstr>
      <vt:lpstr>Times New Roman</vt:lpstr>
      <vt:lpstr>Capsules</vt:lpstr>
      <vt:lpstr>IDU0075 Sissejuhatus veebiteenustesse </vt:lpstr>
      <vt:lpstr>Täna kavas</vt:lpstr>
      <vt:lpstr>Representational State Transfer (REST)</vt:lpstr>
      <vt:lpstr>Spetsifikatsioon</vt:lpstr>
      <vt:lpstr>5-minutiline REST-i sissejuhatus</vt:lpstr>
      <vt:lpstr>Tekkelugu</vt:lpstr>
      <vt:lpstr>REST ja Web</vt:lpstr>
      <vt:lpstr>REST vs SOAP</vt:lpstr>
      <vt:lpstr>SOAP (querying a phonebook)</vt:lpstr>
      <vt:lpstr>REST (querying a phonebook)</vt:lpstr>
      <vt:lpstr>REST-i põhimõtted</vt:lpstr>
      <vt:lpstr>Soovituslikud põhimõtted 1</vt:lpstr>
      <vt:lpstr>Soovituslikud põhimõtted 2</vt:lpstr>
      <vt:lpstr>Soovituslikud põhimõtted 3</vt:lpstr>
      <vt:lpstr>Soovituslikud põhimõtted 4</vt:lpstr>
      <vt:lpstr>Soovituslikud põhimõtted 5</vt:lpstr>
      <vt:lpstr>Ressurss</vt:lpstr>
      <vt:lpstr>Järgnevad REST ja WS-* näited</vt:lpstr>
      <vt:lpstr>Slide 19</vt:lpstr>
      <vt:lpstr>Slide 20</vt:lpstr>
      <vt:lpstr>Twitteri API</vt:lpstr>
      <vt:lpstr>Ettekannete teemad</vt:lpstr>
      <vt:lpstr>XSLT demo (praktikumi jaoks)</vt:lpstr>
      <vt:lpstr>Kasulikke viiteid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IT134LAPTOP</dc:creator>
  <cp:lastModifiedBy>Department of Informatics</cp:lastModifiedBy>
  <cp:revision>184</cp:revision>
  <cp:lastPrinted>1601-01-01T00:00:00Z</cp:lastPrinted>
  <dcterms:created xsi:type="dcterms:W3CDTF">1601-01-01T00:00:00Z</dcterms:created>
  <dcterms:modified xsi:type="dcterms:W3CDTF">2012-10-09T14:43:20Z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