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6"/>
  </p:notesMasterIdLst>
  <p:handoutMasterIdLst>
    <p:handoutMasterId r:id="rId17"/>
  </p:handoutMasterIdLst>
  <p:sldIdLst>
    <p:sldId id="262" r:id="rId2"/>
    <p:sldId id="308" r:id="rId3"/>
    <p:sldId id="328" r:id="rId4"/>
    <p:sldId id="330" r:id="rId5"/>
    <p:sldId id="332" r:id="rId6"/>
    <p:sldId id="324" r:id="rId7"/>
    <p:sldId id="309" r:id="rId8"/>
    <p:sldId id="310" r:id="rId9"/>
    <p:sldId id="331" r:id="rId10"/>
    <p:sldId id="311" r:id="rId11"/>
    <p:sldId id="312" r:id="rId12"/>
    <p:sldId id="325" r:id="rId13"/>
    <p:sldId id="326" r:id="rId14"/>
    <p:sldId id="32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C532D0-99F7-46F8-B875-670D0ECE4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ABD26C-E041-459B-9046-109A4449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8BA33-B00A-48A7-B93A-D25C04E04F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29F57-FD45-4939-BCC9-00F4C390C75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E7410-341A-4191-BA67-CB6349B3EB9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54CF1-8E6E-43E8-AB79-6E6F73C522C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05FF8E-FC31-4B61-A522-AFE93D396771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720A7-EBC8-48CB-AD15-8CAD0EE269E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54D79-0020-4C12-A17B-2B7DE5FD535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06CA2-A736-4D36-9045-0A5D91E185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E9C69-5FBB-44E0-BD5A-261ECC2A21B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5C897-C91A-49B7-9176-92F52DB5B82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7EC21-7AFB-4595-B16C-52162542FA7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C8E8D72-3C50-472A-8698-AF33118A0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7646-9A0F-4C93-B5C0-B04F944BD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FF570-5C72-435C-8E16-12A947EEC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C266-7D9C-4C6F-95DB-29BC7D5EE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0772-393B-41CD-B5ED-4C28EBE8C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061F9-712A-4C9B-B3A8-DBF0C3A05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B015-8B86-4786-A009-CE1EC891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D723-4FF7-4D2A-B77E-8C2BEBCA7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461E9-4191-4218-A4EE-BE4C55C37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9B36-EFFB-497D-9934-AB3DE9835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22167-3045-4D08-AB5A-8B55AF2AB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05C794-D110-4809-880E-12BCB3955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xades.org:8443/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apui.org/jnlp/4.0.1/soapui.jnl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WSDL-i põhjal loodud Mock-ide kasutamise eelised</a:t>
            </a:r>
            <a:endParaRPr lang="en-US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Reaalse teenusega asendamine on valutu.</a:t>
            </a:r>
          </a:p>
          <a:p>
            <a:pPr eaLnBrk="1" hangingPunct="1"/>
            <a:r>
              <a:rPr lang="et-EE" smtClean="0"/>
              <a:t>Me ei pea ootama reaalse teenuse arenduse või teenuse kättesaadavaks tegemise tõttu.</a:t>
            </a:r>
          </a:p>
          <a:p>
            <a:pPr eaLnBrk="1" hangingPunct="1"/>
            <a:r>
              <a:rPr lang="et-EE" smtClean="0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Mobiil-id simuleerimise näide</a:t>
            </a:r>
            <a:endParaRPr lang="en-US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WSDL </a:t>
            </a:r>
            <a:r>
              <a:rPr lang="en-US" dirty="0" smtClean="0">
                <a:hlinkClick r:id="rId3" tooltip="blocked::https://www.openxades.org:8443/?wsdl"/>
              </a:rPr>
              <a:t>https://www.openxades.org:8443/?wsdl</a:t>
            </a:r>
            <a:r>
              <a:rPr lang="en-US" dirty="0" smtClean="0"/>
              <a:t> </a:t>
            </a:r>
            <a:endParaRPr lang="et-EE" dirty="0" smtClean="0"/>
          </a:p>
          <a:p>
            <a:pPr eaLnBrk="1" hangingPunct="1"/>
            <a:r>
              <a:rPr lang="et-EE" dirty="0" smtClean="0"/>
              <a:t>Loome </a:t>
            </a:r>
            <a:r>
              <a:rPr lang="et-EE" dirty="0" err="1" smtClean="0"/>
              <a:t>ServiceMock-i</a:t>
            </a:r>
            <a:r>
              <a:rPr lang="et-EE" dirty="0" smtClean="0"/>
              <a:t> antud WSDL-i põhjal </a:t>
            </a:r>
            <a:r>
              <a:rPr lang="et-EE" dirty="0" err="1" smtClean="0"/>
              <a:t>SoapUI-ga</a:t>
            </a:r>
            <a:r>
              <a:rPr lang="et-EE" dirty="0" smtClean="0"/>
              <a:t> järgmistele operatsioonidele:</a:t>
            </a:r>
          </a:p>
          <a:p>
            <a:pPr lvl="1" eaLnBrk="1" hangingPunct="1"/>
            <a:r>
              <a:rPr lang="et-EE" dirty="0" err="1" smtClean="0"/>
              <a:t>MobileAuthenticate</a:t>
            </a:r>
            <a:endParaRPr lang="et-EE" dirty="0" smtClean="0"/>
          </a:p>
          <a:p>
            <a:pPr lvl="1" eaLnBrk="1" hangingPunct="1"/>
            <a:r>
              <a:rPr lang="et-EE" dirty="0" err="1" smtClean="0"/>
              <a:t>GetMobileAuthenticateStatus</a:t>
            </a:r>
            <a:endParaRPr lang="et-EE" dirty="0" smtClean="0"/>
          </a:p>
          <a:p>
            <a:pPr eaLnBrk="1" hangingPunct="1"/>
            <a:r>
              <a:rPr lang="et-EE" dirty="0" err="1" smtClean="0"/>
              <a:t>SoapUI</a:t>
            </a:r>
            <a:r>
              <a:rPr lang="et-EE" dirty="0" smtClean="0"/>
              <a:t> </a:t>
            </a:r>
            <a:r>
              <a:rPr lang="et-EE" dirty="0" err="1" smtClean="0"/>
              <a:t>WebStart</a:t>
            </a:r>
            <a:endParaRPr lang="et-EE" dirty="0" smtClean="0"/>
          </a:p>
          <a:p>
            <a:pPr lvl="1" eaLnBrk="1" hangingPunct="1"/>
            <a:r>
              <a:rPr lang="en-US" dirty="0" smtClean="0">
                <a:hlinkClick r:id="rId4"/>
              </a:rPr>
              <a:t>http://www.soapui.org/jnlp/4.0.1/soapui.jnlp</a:t>
            </a:r>
            <a:endParaRPr lang="et-EE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MobileAuthenticate</a:t>
            </a:r>
            <a:endParaRPr lang="en-US" sz="3200" i="1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&lt;soapenv:Envelope xmlns:xsi="</a:t>
            </a:r>
            <a:r>
              <a:rPr lang="en-US" sz="14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400" smtClean="0"/>
              <a:t>" xmlns:xsd="</a:t>
            </a:r>
            <a:r>
              <a:rPr lang="en-US" sz="1400" smtClean="0">
                <a:hlinkClick r:id="rId4" tooltip="blocked::http://www.w3.org/2001/XMLSchema"/>
              </a:rPr>
              <a:t>http://www.w3.org/2001/XMLSchema</a:t>
            </a:r>
            <a:r>
              <a:rPr lang="en-US" sz="1400" smtClean="0"/>
              <a:t>" xmlns:soapenv="</a:t>
            </a:r>
            <a:r>
              <a:rPr lang="en-US" sz="14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400" smtClean="0"/>
              <a:t>" xmlns:dig="</a:t>
            </a:r>
            <a:r>
              <a:rPr lang="en-US" sz="14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 &lt;soapenv:Header/&gt;</a:t>
            </a:r>
            <a:br>
              <a:rPr lang="en-US" sz="1400" smtClean="0"/>
            </a:br>
            <a:r>
              <a:rPr lang="en-US" sz="1400" smtClean="0"/>
              <a:t>   &lt;soapenv:Body&gt;</a:t>
            </a:r>
            <a:br>
              <a:rPr lang="en-US" sz="1400" smtClean="0"/>
            </a:br>
            <a:r>
              <a:rPr lang="en-US" sz="1400" smtClean="0"/>
              <a:t>      &lt;dig:MobileAuthenticate soapenv:encodingStyle="</a:t>
            </a:r>
            <a:r>
              <a:rPr lang="en-US" sz="14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       &lt;IDCode xsi:type="xsd:string"&gt;38</a:t>
            </a:r>
            <a:r>
              <a:rPr lang="et-EE" sz="1400" smtClean="0"/>
              <a:t>2xxxxxxxx</a:t>
            </a:r>
            <a:r>
              <a:rPr lang="en-US" sz="1400" smtClean="0"/>
              <a:t>&lt;/IDCode&gt;</a:t>
            </a:r>
            <a:br>
              <a:rPr lang="en-US" sz="1400" smtClean="0"/>
            </a:br>
            <a:r>
              <a:rPr lang="en-US" sz="1400" smtClean="0"/>
              <a:t>         &lt;CountryCode xsi:type="xsd:string"&gt;EE&lt;/CountryCode&gt;</a:t>
            </a:r>
            <a:br>
              <a:rPr lang="en-US" sz="1400" smtClean="0"/>
            </a:br>
            <a:r>
              <a:rPr lang="en-US" sz="1400" smtClean="0"/>
              <a:t>         &lt;PhoneNo xsi:type="xsd:string"&gt;+372</a:t>
            </a:r>
            <a:r>
              <a:rPr lang="et-EE" sz="1400" smtClean="0"/>
              <a:t>xxxxxxx</a:t>
            </a:r>
            <a:r>
              <a:rPr lang="en-US" sz="1400" smtClean="0"/>
              <a:t>&lt;/PhoneNo&gt;</a:t>
            </a:r>
            <a:br>
              <a:rPr lang="en-US" sz="1400" smtClean="0"/>
            </a:br>
            <a:r>
              <a:rPr lang="en-US" sz="1400" smtClean="0"/>
              <a:t>         &lt;Language xsi:type="xsd:string"&gt;EST&lt;/Language&gt;</a:t>
            </a:r>
            <a:br>
              <a:rPr lang="en-US" sz="1400" smtClean="0"/>
            </a:br>
            <a:r>
              <a:rPr lang="en-US" sz="1400" smtClean="0"/>
              <a:t>         &lt;ServiceName xsi:type="xsd:string"&gt;Testimine&lt;/ServiceName&gt;</a:t>
            </a:r>
            <a:br>
              <a:rPr lang="en-US" sz="1400" smtClean="0"/>
            </a:br>
            <a:r>
              <a:rPr lang="en-US" sz="1400" smtClean="0"/>
              <a:t>         &lt;MessageToDisplay xsi:type="xsd:string"&gt;Message&lt;/MessageToDisplay&gt;</a:t>
            </a:r>
            <a:br>
              <a:rPr lang="en-US" sz="1400" smtClean="0"/>
            </a:br>
            <a:r>
              <a:rPr lang="en-US" sz="1400" smtClean="0"/>
              <a:t>         &lt;SPChallenge xsi:type="xsd:string"&gt;12345678901234567890&lt;/SPChallenge&gt;</a:t>
            </a:r>
            <a:br>
              <a:rPr lang="en-US" sz="1400" smtClean="0"/>
            </a:br>
            <a:r>
              <a:rPr lang="en-US" sz="1400" smtClean="0"/>
              <a:t>         &lt;MessagingMode xsi:type="xsd:string"&gt;asynchClientServer&lt;/MessagingMode&gt;</a:t>
            </a:r>
            <a:br>
              <a:rPr lang="en-US" sz="1400" smtClean="0"/>
            </a:br>
            <a:r>
              <a:rPr lang="en-US" sz="1400" smtClean="0"/>
              <a:t>         &lt;ReturnCertData xsi:type="xsd:boolean"&gt;1&lt;/ReturnCertData&gt;</a:t>
            </a:r>
            <a:br>
              <a:rPr lang="en-US" sz="1400" smtClean="0"/>
            </a:br>
            <a:r>
              <a:rPr lang="en-US" sz="1400" smtClean="0"/>
              <a:t>         &lt;ReturnRevocationData xsi:type="xsd:boolean"&gt;1&lt;/ReturnRevocationData&gt;</a:t>
            </a:r>
            <a:br>
              <a:rPr lang="en-US" sz="1400" smtClean="0"/>
            </a:br>
            <a:r>
              <a:rPr lang="en-US" sz="1400" smtClean="0"/>
              <a:t>      &lt;/dig:MobileAuthenticate&gt;</a:t>
            </a:r>
            <a:br>
              <a:rPr lang="en-US" sz="1400" smtClean="0"/>
            </a:br>
            <a:r>
              <a:rPr lang="en-US" sz="1400" smtClean="0"/>
              <a:t>   &lt;/soapenv:Body&gt;</a:t>
            </a:r>
            <a:br>
              <a:rPr lang="en-US" sz="1400" smtClean="0"/>
            </a:br>
            <a:r>
              <a:rPr lang="en-US" sz="1400" smtClean="0"/>
              <a:t>&lt;/soapenv:Envelope&gt;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GetMobileAuthenticateStatus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&lt;soapenv:Envelope xmlns:xsi="</a:t>
            </a:r>
            <a:r>
              <a:rPr lang="en-US" sz="18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800" smtClean="0"/>
              <a:t>" xmlns:xsd="</a:t>
            </a:r>
            <a:r>
              <a:rPr lang="en-US" sz="1800" smtClean="0">
                <a:hlinkClick r:id="rId4" tooltip="blocked::http://www.w3.org/2001/XMLSchema"/>
              </a:rPr>
              <a:t>http://www.w3.org/2001/XMLSchema</a:t>
            </a:r>
            <a:r>
              <a:rPr lang="en-US" sz="1800" smtClean="0"/>
              <a:t>" xmlns:soapenv="</a:t>
            </a:r>
            <a:r>
              <a:rPr lang="en-US" sz="18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800" smtClean="0"/>
              <a:t>" xmlns:dig="</a:t>
            </a:r>
            <a:r>
              <a:rPr lang="en-US" sz="18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 &lt;soapenv:Header/&gt;</a:t>
            </a:r>
            <a:br>
              <a:rPr lang="en-US" sz="1800" smtClean="0"/>
            </a:br>
            <a:r>
              <a:rPr lang="en-US" sz="1800" smtClean="0"/>
              <a:t>   &lt;soapenv:Body&gt;</a:t>
            </a:r>
            <a:br>
              <a:rPr lang="en-US" sz="1800" smtClean="0"/>
            </a:br>
            <a:r>
              <a:rPr lang="en-US" sz="1800" smtClean="0"/>
              <a:t>      &lt;dig:GetMobileAuthenticateStatus soapenv:encodingStyle="</a:t>
            </a:r>
            <a:r>
              <a:rPr lang="en-US" sz="18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       &lt;Sesscode xsi:type="xsd:int"&gt;668477054&lt;/Sesscode&gt;</a:t>
            </a:r>
            <a:br>
              <a:rPr lang="en-US" sz="1800" smtClean="0"/>
            </a:br>
            <a:r>
              <a:rPr lang="en-US" sz="1800" smtClean="0"/>
              <a:t>         &lt;WaitSignature xsi:type="xsd:boolean"&gt;true&lt;/WaitSignature&gt;</a:t>
            </a:r>
            <a:br>
              <a:rPr lang="en-US" sz="1800" smtClean="0"/>
            </a:br>
            <a:r>
              <a:rPr lang="en-US" sz="1800" smtClean="0"/>
              <a:t>      &lt;/dig:GetMobileAuthenticateStatus&gt;</a:t>
            </a:r>
            <a:br>
              <a:rPr lang="en-US" sz="1800" smtClean="0"/>
            </a:br>
            <a:r>
              <a:rPr lang="en-US" sz="1800" smtClean="0"/>
              <a:t>   &lt;/soapenv:Body&gt;</a:t>
            </a:r>
            <a:br>
              <a:rPr lang="en-US" sz="1800" smtClean="0"/>
            </a:br>
            <a:r>
              <a:rPr lang="en-US" sz="1800" smtClean="0"/>
              <a:t>&lt;/soapenv:Envelope&gt;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ÕIS-ile nõuete fikseerimise näide </a:t>
            </a:r>
            <a:endParaRPr lang="en-US" smtClean="0"/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969963" y="2782888"/>
            <a:ext cx="1657350" cy="15128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Minu päevik</a:t>
            </a:r>
          </a:p>
          <a:p>
            <a:pPr algn="ctr">
              <a:spcBef>
                <a:spcPct val="50000"/>
              </a:spcBef>
            </a:pPr>
            <a:r>
              <a:rPr lang="et-EE" sz="2000"/>
              <a:t>(klient)</a:t>
            </a:r>
            <a:endParaRPr lang="en-US" sz="200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6659563" y="2784475"/>
            <a:ext cx="1657350" cy="15128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ÕIS</a:t>
            </a:r>
          </a:p>
          <a:p>
            <a:pPr algn="ctr">
              <a:spcBef>
                <a:spcPct val="50000"/>
              </a:spcBef>
            </a:pPr>
            <a:r>
              <a:rPr lang="et-EE" sz="2000"/>
              <a:t>(server)</a:t>
            </a:r>
            <a:endParaRPr lang="en-US" sz="2000"/>
          </a:p>
        </p:txBody>
      </p:sp>
      <p:sp>
        <p:nvSpPr>
          <p:cNvPr id="175109" name="Cloud"/>
          <p:cNvSpPr>
            <a:spLocks noChangeAspect="1" noEditPoints="1" noChangeArrowheads="1"/>
          </p:cNvSpPr>
          <p:nvPr/>
        </p:nvSpPr>
        <p:spPr bwMode="auto">
          <a:xfrm>
            <a:off x="3562350" y="2927350"/>
            <a:ext cx="2160588" cy="14239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A5A5B7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sz="2000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2913063" y="3863975"/>
            <a:ext cx="3457575" cy="287338"/>
          </a:xfrm>
          <a:prstGeom prst="flowChartMagneticDrum">
            <a:avLst/>
          </a:prstGeom>
          <a:solidFill>
            <a:srgbClr val="A5A5B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>
              <a:spcBef>
                <a:spcPct val="50000"/>
              </a:spcBef>
            </a:pPr>
            <a:r>
              <a:rPr lang="et-EE" sz="2000"/>
              <a:t>SOAP/HTTP</a:t>
            </a:r>
            <a:endParaRPr lang="en-US" sz="2000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2913063" y="3143250"/>
            <a:ext cx="338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rIns="0" anchor="ctr"/>
          <a:lstStyle/>
          <a:p>
            <a:endParaRPr lang="et-EE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 flipH="1" flipV="1">
            <a:off x="2913063" y="3576638"/>
            <a:ext cx="3313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rIns="0" anchor="ctr"/>
          <a:lstStyle/>
          <a:p>
            <a:endParaRPr lang="et-EE"/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4210050" y="2640013"/>
            <a:ext cx="1474788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1200"/>
              <a:t>getTänaneTunniplaan</a:t>
            </a:r>
            <a:endParaRPr lang="en-US" sz="1200"/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3921125" y="3287713"/>
            <a:ext cx="21574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1200"/>
              <a:t>getTänaneTunniplaanResponse</a:t>
            </a:r>
            <a:endParaRPr lang="en-US" sz="1200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 flipH="1">
            <a:off x="4643438" y="4511675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0" rIns="0" anchor="ctr"/>
          <a:lstStyle/>
          <a:p>
            <a:endParaRPr lang="et-EE"/>
          </a:p>
        </p:txBody>
      </p:sp>
      <p:sp>
        <p:nvSpPr>
          <p:cNvPr id="175116" name="Document"/>
          <p:cNvSpPr>
            <a:spLocks noEditPoints="1" noChangeArrowheads="1"/>
          </p:cNvSpPr>
          <p:nvPr/>
        </p:nvSpPr>
        <p:spPr bwMode="auto">
          <a:xfrm>
            <a:off x="4284663" y="5159375"/>
            <a:ext cx="720725" cy="9366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t-EE" sz="1200"/>
              <a:t>WSDL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Sisukord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WSDL elemendid</a:t>
            </a:r>
          </a:p>
          <a:p>
            <a:pPr eaLnBrk="1" hangingPunct="1"/>
            <a:r>
              <a:rPr lang="et-EE" dirty="0" smtClean="0"/>
              <a:t>WSDL kui süsteemile esitatud nõuete fikseerimise vahend</a:t>
            </a:r>
          </a:p>
          <a:p>
            <a:pPr eaLnBrk="1" hangingPunct="1"/>
            <a:r>
              <a:rPr lang="et-EE" dirty="0" smtClean="0"/>
              <a:t>WSDL kui süsteemi simuleerimise alus </a:t>
            </a:r>
            <a:endParaRPr lang="et-EE" dirty="0" smtClean="0"/>
          </a:p>
          <a:p>
            <a:pPr eaLnBrk="1" hangingPunct="1"/>
            <a:r>
              <a:rPr lang="et-EE" dirty="0" smtClean="0"/>
              <a:t>WS-i simuleerimine ehk </a:t>
            </a:r>
            <a:r>
              <a:rPr lang="et-EE" dirty="0" err="1" smtClean="0"/>
              <a:t>MockService</a:t>
            </a:r>
            <a:endParaRPr lang="et-EE" dirty="0" smtClean="0"/>
          </a:p>
          <a:p>
            <a:pPr eaLnBrk="1" hangingPunct="1"/>
            <a:r>
              <a:rPr lang="et-EE" dirty="0" smtClean="0"/>
              <a:t>Näited</a:t>
            </a:r>
          </a:p>
          <a:p>
            <a:pPr lvl="1" eaLnBrk="1" hangingPunct="1"/>
            <a:r>
              <a:rPr lang="et-EE" dirty="0" smtClean="0"/>
              <a:t>Mobiil-ID tuvastamise simuleerimine</a:t>
            </a:r>
          </a:p>
          <a:p>
            <a:pPr lvl="1" eaLnBrk="1" hangingPunct="1"/>
            <a:r>
              <a:rPr lang="et-EE" dirty="0" err="1" smtClean="0"/>
              <a:t>ÕIS-le</a:t>
            </a:r>
            <a:r>
              <a:rPr lang="et-EE" dirty="0" smtClean="0"/>
              <a:t> WSDL-i ehk nõuete kirjeldamine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9830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</a:t>
            </a:r>
            <a:r>
              <a:rPr lang="et-EE" sz="2400" dirty="0" smtClean="0"/>
              <a:t>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Süsteemi nõuete fikseerimine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200" dirty="0" smtClean="0"/>
              <a:t>Kasutusjuhtum</a:t>
            </a:r>
          </a:p>
          <a:p>
            <a:pPr lvl="1"/>
            <a:r>
              <a:rPr lang="et-EE" sz="3200" dirty="0" smtClean="0"/>
              <a:t>Operatsioonileping</a:t>
            </a:r>
          </a:p>
          <a:p>
            <a:pPr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Simuleerimine. Milleks?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 kui süsteemile esitatud nõuete fikseerimise vahend</a:t>
            </a:r>
            <a:endParaRPr lang="en-US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WSDL-i </a:t>
            </a:r>
            <a:r>
              <a:rPr lang="et-EE" dirty="0" smtClean="0"/>
              <a:t>saab </a:t>
            </a:r>
            <a:r>
              <a:rPr lang="et-EE" dirty="0" smtClean="0"/>
              <a:t>kasutada kasutusjuhtumi lühikirjelduse või kasutusjuhtumi operatsioonide kirjelduse asendusena. </a:t>
            </a:r>
          </a:p>
          <a:p>
            <a:pPr eaLnBrk="1" hangingPunct="1"/>
            <a:r>
              <a:rPr lang="et-EE" dirty="0" smtClean="0"/>
              <a:t>Sarnaselt kasutusjuhtumitega saab WSDL-s kirjeldada eeltingimused ja järeltingimused. </a:t>
            </a:r>
          </a:p>
          <a:p>
            <a:pPr eaLnBrk="1" hangingPunct="1"/>
            <a:r>
              <a:rPr lang="et-EE" dirty="0" smtClean="0"/>
              <a:t>Eelis antud lähenemisel on võimalus kiirelt kogu protsessi simuleerida ja testida.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 kui süsteemi simuleerimise alus</a:t>
            </a:r>
            <a:endParaRPr lang="en-US" sz="32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/>
              <a:t>Kui meil on </a:t>
            </a:r>
            <a:r>
              <a:rPr lang="et-EE" dirty="0" err="1" smtClean="0"/>
              <a:t>WSDL-ga</a:t>
            </a:r>
            <a:r>
              <a:rPr lang="et-EE" dirty="0" smtClean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 smtClean="0"/>
              <a:t>WSDL-le</a:t>
            </a:r>
            <a:r>
              <a:rPr lang="et-EE" dirty="0" smtClean="0"/>
              <a:t> vastavat teenust enda testkeskkonnas kasutada, siis aitavad meid </a:t>
            </a:r>
            <a:r>
              <a:rPr lang="et-EE" dirty="0" err="1" smtClean="0"/>
              <a:t>Mock</a:t>
            </a:r>
            <a:r>
              <a:rPr lang="et-EE" dirty="0" smtClean="0"/>
              <a:t> teenused.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>
                <a:hlinkClick r:id="rId3"/>
              </a:rPr>
              <a:t>http://www.soapui.org/Service-Mocking/mocking-soap-services.html</a:t>
            </a:r>
            <a:endParaRPr lang="et-EE" dirty="0" smtClean="0"/>
          </a:p>
          <a:p>
            <a:pPr marL="457200" indent="-457200"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Teenuse simulatsiooni (ServiceMock) kasutamine</a:t>
            </a:r>
            <a:endParaRPr lang="en-US" sz="32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genereeri WSDL-i põhjal töötav teenuse Mock näiteks SoapUI-ga. </a:t>
            </a:r>
          </a:p>
          <a:p>
            <a:pPr marL="914400" lvl="1" indent="-457200" eaLnBrk="1" hangingPunct="1">
              <a:buFont typeface="Wingdings" pitchFamily="2" charset="2"/>
              <a:buChar char="l"/>
            </a:pPr>
            <a:r>
              <a:rPr lang="et-EE" smtClean="0">
                <a:hlinkClick r:id="rId3"/>
              </a:rPr>
              <a:t>http://www.soapui.org/Service-Mocking/mocking-soap-services.html</a:t>
            </a:r>
            <a:endParaRPr lang="et-EE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Arendada enda süsteemi kasutades Mock teenust.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Hiljem asenda lihtsalt Mock teenuse </a:t>
            </a:r>
            <a:r>
              <a:rPr lang="et-EE" i="1" smtClean="0"/>
              <a:t>endpoint</a:t>
            </a:r>
            <a:r>
              <a:rPr lang="et-EE" smtClean="0"/>
              <a:t> reaalse teenuse asukohaga. </a:t>
            </a:r>
          </a:p>
          <a:p>
            <a:pPr marL="533400" indent="-533400" eaLnBrk="1" hangingPunct="1"/>
            <a:endParaRPr lang="en-US" smtClean="0"/>
          </a:p>
          <a:p>
            <a:pPr marL="533400" indent="-533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</a:t>
            </a:r>
            <a:r>
              <a:rPr lang="et-EE" sz="2400" dirty="0" smtClean="0">
                <a:hlinkClick r:id="rId2"/>
              </a:rPr>
              <a:t>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419</Words>
  <Application>Microsoft Office PowerPoint</Application>
  <PresentationFormat>On-screen Show (4:3)</PresentationFormat>
  <Paragraphs>89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Capsules</vt:lpstr>
      <vt:lpstr>IDU0075 Sissejuhatus veebiteenustesse </vt:lpstr>
      <vt:lpstr>Sisukord</vt:lpstr>
      <vt:lpstr>WSDL’i elemendid</vt:lpstr>
      <vt:lpstr>Süsteemi nõuete fikseerimine</vt:lpstr>
      <vt:lpstr>Simuleerimine. Milleks?</vt:lpstr>
      <vt:lpstr>WSDL kui süsteemile esitatud nõuete fikseerimise vahend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Mobiil-id simuleerimise näide</vt:lpstr>
      <vt:lpstr>Mobiil-id näitepäringud MobileAuthenticate</vt:lpstr>
      <vt:lpstr>Mobiil-id näitepäringud GetMobileAuthenticateStatus</vt:lpstr>
      <vt:lpstr>ÕIS-ile nõuete fikseerimise näide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135</cp:revision>
  <cp:lastPrinted>1601-01-01T00:00:00Z</cp:lastPrinted>
  <dcterms:created xsi:type="dcterms:W3CDTF">1601-01-01T00:00:00Z</dcterms:created>
  <dcterms:modified xsi:type="dcterms:W3CDTF">2012-10-02T12:31:29Z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