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21"/>
  </p:notesMasterIdLst>
  <p:handoutMasterIdLst>
    <p:handoutMasterId r:id="rId22"/>
  </p:handoutMasterIdLst>
  <p:sldIdLst>
    <p:sldId id="262" r:id="rId2"/>
    <p:sldId id="275" r:id="rId3"/>
    <p:sldId id="300" r:id="rId4"/>
    <p:sldId id="301" r:id="rId5"/>
    <p:sldId id="308" r:id="rId6"/>
    <p:sldId id="302" r:id="rId7"/>
    <p:sldId id="306" r:id="rId8"/>
    <p:sldId id="304" r:id="rId9"/>
    <p:sldId id="307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8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F36C9CE-40A5-49A5-BA02-55E13829D6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8806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C916362-1F40-4F89-97D2-08E6C4709A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7707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482376-237C-4AB3-B13E-BD98138BF91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239666-B6A1-43FF-A559-F1A49F97A905}" type="slidenum">
              <a:rPr lang="en-US"/>
              <a:pPr/>
              <a:t>11</a:t>
            </a:fld>
            <a:endParaRPr lang="en-US"/>
          </a:p>
        </p:txBody>
      </p:sp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09DAF1-167D-45DE-B46D-70809288F65D}" type="slidenum">
              <a:rPr lang="en-US"/>
              <a:pPr/>
              <a:t>12</a:t>
            </a:fld>
            <a:endParaRPr lang="en-US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2BB252-3729-4D5B-BC49-440D5EFE2AA3}" type="slidenum">
              <a:rPr lang="en-US"/>
              <a:pPr/>
              <a:t>13</a:t>
            </a:fld>
            <a:endParaRPr lang="en-US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35B644-0242-478A-8692-2C42B59171CC}" type="slidenum">
              <a:rPr lang="en-US"/>
              <a:pPr/>
              <a:t>14</a:t>
            </a:fld>
            <a:endParaRPr lang="en-US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920835-A413-410D-BFA9-7C533C73B7D6}" type="slidenum">
              <a:rPr lang="en-US"/>
              <a:pPr/>
              <a:t>15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0A2A7B-2698-4CA4-B5B0-D03A9DE79925}" type="slidenum">
              <a:rPr lang="en-US"/>
              <a:pPr/>
              <a:t>16</a:t>
            </a:fld>
            <a:endParaRPr lang="en-US"/>
          </a:p>
        </p:txBody>
      </p:sp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90909A-A131-41BF-AD1C-77996DB571E7}" type="slidenum">
              <a:rPr lang="en-US"/>
              <a:pPr/>
              <a:t>17</a:t>
            </a:fld>
            <a:endParaRPr lang="en-US"/>
          </a:p>
        </p:txBody>
      </p:sp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F816C8-31D1-4EC7-AF8B-AF5556B6CB54}" type="slidenum">
              <a:rPr lang="en-US"/>
              <a:pPr/>
              <a:t>18</a:t>
            </a:fld>
            <a:endParaRPr lang="en-US"/>
          </a:p>
        </p:txBody>
      </p:sp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069EC3-CE78-459D-A9E8-3F14810C309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9514A3-F9D5-49ED-BE8B-025326C73C5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F24C09-CE7D-4F6B-A0D3-29497A921DA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8BA079-67EF-4548-83C9-9F3BD02E87C3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7E79BA-EBD0-4EFF-8300-0A1120A50FB3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B13C5D-A41F-48B3-B32D-D99AC9846818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D985C5-5FC6-4677-B4DC-7731D95B7ABD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F5FC74-870A-4497-8B77-A971A0A8472A}" type="slidenum">
              <a:rPr lang="en-US"/>
              <a:pPr/>
              <a:t>10</a:t>
            </a:fld>
            <a:endParaRPr lang="en-US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C62621ED-0855-4D49-9350-ACC84CD3D6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12719-E133-4520-83A6-4C31B2062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C77DF-1BB3-4961-93DB-61455A97C7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C7915-FE87-4257-9198-189B0C9B0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04724-86A8-457B-80CB-ACB2ED72C4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F984B-E918-4C28-AC77-FD72D14D67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558FD-F569-4F22-84BD-EFBAA420E2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9087F-1667-4D41-9679-9041FD65C6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F160D-DF98-418F-B7B6-135A15375D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A60F5-B762-4070-8E0B-7F40740268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A25A9-2131-4723-89B4-87D4929E0F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3E357B0-7CCA-4776-9AAB-FD8DBE9B0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7" r:id="rId2"/>
    <p:sldLayoutId id="2147483666" r:id="rId3"/>
    <p:sldLayoutId id="2147483665" r:id="rId4"/>
    <p:sldLayoutId id="2147483664" r:id="rId5"/>
    <p:sldLayoutId id="2147483663" r:id="rId6"/>
    <p:sldLayoutId id="2147483662" r:id="rId7"/>
    <p:sldLayoutId id="2147483661" r:id="rId8"/>
    <p:sldLayoutId id="2147483660" r:id="rId9"/>
    <p:sldLayoutId id="2147483659" r:id="rId10"/>
    <p:sldLayoutId id="2147483658" r:id="rId11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d.ttu.ee/im/Tarvo.Treier/idu0075/2012/Loengud/L4_wsdl/NewService.wsd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e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9.emf"/><Relationship Id="rId7" Type="http://schemas.openxmlformats.org/officeDocument/2006/relationships/image" Target="../media/image2.e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emf"/><Relationship Id="rId25" Type="http://schemas.openxmlformats.org/officeDocument/2006/relationships/image" Target="../media/image1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emf"/><Relationship Id="rId24" Type="http://schemas.openxmlformats.org/officeDocument/2006/relationships/oleObject" Target="../embeddings/oleObject11.bin"/><Relationship Id="rId5" Type="http://schemas.openxmlformats.org/officeDocument/2006/relationships/image" Target="../media/image1.emf"/><Relationship Id="rId15" Type="http://schemas.openxmlformats.org/officeDocument/2006/relationships/image" Target="../media/image6.emf"/><Relationship Id="rId23" Type="http://schemas.openxmlformats.org/officeDocument/2006/relationships/image" Target="../media/image10.e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8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e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wsd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ws-standards.com/wsdl.asp" TargetMode="External"/><Relationship Id="rId4" Type="http://schemas.openxmlformats.org/officeDocument/2006/relationships/hyperlink" Target="http://w3schools.com/wsdl/default.asp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localhost:9999/hello?wsd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t-EE" sz="3200" smtClean="0"/>
              <a:t>IDU0075 Sissejuhatus veebiteenustesse</a:t>
            </a:r>
            <a:r>
              <a:rPr lang="en-US" sz="3200" smtClean="0"/>
              <a:t> 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t-EE" smtClean="0"/>
          </a:p>
          <a:p>
            <a:pPr eaLnBrk="1" hangingPunct="1"/>
            <a:r>
              <a:rPr lang="et-EE" smtClean="0"/>
              <a:t>Tarvo Treier</a:t>
            </a:r>
          </a:p>
          <a:p>
            <a:pPr eaLnBrk="1" hangingPunct="1"/>
            <a:r>
              <a:rPr lang="et-EE" smtClean="0"/>
              <a:t>Tarvo.treier@gmail.com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771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Teenuse kanditaatide tuvastamine</a:t>
            </a:r>
            <a:endParaRPr lang="en-US"/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Kui sul on haamer, siis kõik asjad näivad naeltena.</a:t>
            </a:r>
          </a:p>
          <a:p>
            <a:endParaRPr lang="et-EE" dirty="0"/>
          </a:p>
          <a:p>
            <a:pPr>
              <a:buFont typeface="Wingdings" pitchFamily="2" charset="2"/>
              <a:buNone/>
            </a:pPr>
            <a:r>
              <a:rPr lang="et-EE" dirty="0"/>
              <a:t>Kas kõiki süsteemis olevaid meetodeid on mõtet teha veebiteenusteks? Miks?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47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Mis on veebiteenus? (Eben Hewitt)</a:t>
            </a:r>
            <a:endParaRPr lang="en-US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et-EE"/>
              <a:t>Defineeritud liidese abil, mis võib olla platvormist sõltumatu</a:t>
            </a:r>
          </a:p>
          <a:p>
            <a:pPr marL="533400" indent="-533400">
              <a:lnSpc>
                <a:spcPct val="90000"/>
              </a:lnSpc>
            </a:pPr>
            <a:endParaRPr lang="et-EE"/>
          </a:p>
          <a:p>
            <a:pPr marL="533400" indent="-533400">
              <a:lnSpc>
                <a:spcPct val="90000"/>
              </a:lnSpc>
            </a:pPr>
            <a:r>
              <a:rPr lang="et-EE"/>
              <a:t>Kättesaadav üle võrgu</a:t>
            </a:r>
          </a:p>
          <a:p>
            <a:pPr marL="533400" indent="-533400">
              <a:lnSpc>
                <a:spcPct val="90000"/>
              </a:lnSpc>
            </a:pPr>
            <a:endParaRPr lang="et-EE"/>
          </a:p>
          <a:p>
            <a:pPr marL="533400" indent="-533400">
              <a:lnSpc>
                <a:spcPct val="90000"/>
              </a:lnSpc>
            </a:pPr>
            <a:r>
              <a:rPr lang="et-EE"/>
              <a:t>Liideses defineeritud operatsioonid esinavad äri(toimimis)-funktsioone, mis opereerivad äriobjektidega</a:t>
            </a:r>
          </a:p>
          <a:p>
            <a:pPr marL="533400" indent="-533400">
              <a:lnSpc>
                <a:spcPct val="90000"/>
              </a:lnSpc>
            </a:pPr>
            <a:endParaRPr lang="en-US"/>
          </a:p>
          <a:p>
            <a:pPr marL="533400" indent="-533400"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48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Teenusekanditaatide omaduste nimekiri (soovituslik) 1/2</a:t>
            </a:r>
            <a:endParaRPr lang="en-US" sz="3200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/>
              <a:t>Vastab, eelmisel slaidil toodud definitsioonile.</a:t>
            </a:r>
          </a:p>
          <a:p>
            <a:r>
              <a:rPr lang="et-EE" sz="2400"/>
              <a:t>Kas teenust on vaja kasutada erinevatel platvormidel või on tarbijaks väline klient/partner.</a:t>
            </a:r>
          </a:p>
          <a:p>
            <a:r>
              <a:rPr lang="et-EE" sz="2400"/>
              <a:t>On ta liides mõne CRM, majandustarkavara või muu süsteemi ees?</a:t>
            </a:r>
          </a:p>
          <a:p>
            <a:r>
              <a:rPr lang="et-EE" sz="2400"/>
              <a:t>On see lihtsalt programm või sobib see täpselt mingisse kindlasse äriprotsessi. </a:t>
            </a:r>
          </a:p>
          <a:p>
            <a:r>
              <a:rPr lang="et-EE" sz="2400"/>
              <a:t>Kas ettevõte on huvitatud selle teenuse elutsükli jälgimisest?</a:t>
            </a:r>
          </a:p>
          <a:p>
            <a:endParaRPr lang="et-EE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832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Teenusekanditaatide omaduste nimekiri (soovituslik) 2/2</a:t>
            </a:r>
            <a:endParaRPr lang="en-US" sz="3200"/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Kas selle realiseerimine teenusena vähendab tulevaste projektide integreerimiskulusi?</a:t>
            </a:r>
          </a:p>
          <a:p>
            <a:r>
              <a:rPr lang="et-EE"/>
              <a:t>Kas ta pakub mingit äriväärtust?</a:t>
            </a:r>
          </a:p>
          <a:p>
            <a:r>
              <a:rPr lang="et-EE"/>
              <a:t>Kas ta on paraja suurusega?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546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Teenuste tuvastamise meetodid</a:t>
            </a:r>
            <a:endParaRPr lang="en-US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Ülalt alla</a:t>
            </a:r>
          </a:p>
          <a:p>
            <a:pPr lvl="1">
              <a:buFontTx/>
              <a:buNone/>
            </a:pPr>
            <a:endParaRPr lang="et-EE"/>
          </a:p>
          <a:p>
            <a:r>
              <a:rPr lang="et-EE"/>
              <a:t>Alt ülesse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853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Teenuste tüübid 1/2</a:t>
            </a:r>
            <a:endParaRPr lang="en-US"/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/>
              <a:t>Olemiteenus (entity)</a:t>
            </a:r>
          </a:p>
          <a:p>
            <a:pPr lvl="1"/>
            <a:r>
              <a:rPr lang="et-EE" sz="2000"/>
              <a:t>Esindab ühte või mitut äriolemit. CRUD operatsioonid.</a:t>
            </a:r>
          </a:p>
          <a:p>
            <a:pPr lvl="1"/>
            <a:r>
              <a:rPr lang="et-EE" sz="2000"/>
              <a:t>Näiteks CustomerAccount võib vajada juba teiste osapooltega suhtlemist ja pole enam lihtne olemiteenus. </a:t>
            </a:r>
          </a:p>
          <a:p>
            <a:r>
              <a:rPr lang="et-EE" sz="2400"/>
              <a:t>Funktsionaalne teenus</a:t>
            </a:r>
          </a:p>
          <a:p>
            <a:pPr lvl="1"/>
            <a:r>
              <a:rPr lang="et-EE" sz="2000"/>
              <a:t>Tehnoloogiale orienteeritud teenus (mitte ärile).</a:t>
            </a:r>
          </a:p>
          <a:p>
            <a:pPr lvl="1"/>
            <a:r>
              <a:rPr lang="et-EE" sz="2000"/>
              <a:t>Abiteenused, mida teised saavad kasutada(logimine, emaili saatmine...)</a:t>
            </a:r>
            <a:endParaRPr lang="en-US" sz="2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873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Teenuste tüübid 2/2</a:t>
            </a:r>
            <a:endParaRPr lang="en-US"/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Protsessiteenus</a:t>
            </a:r>
          </a:p>
          <a:p>
            <a:pPr lvl="1"/>
            <a:r>
              <a:rPr lang="et-EE"/>
              <a:t>Esinab teenust, kus on terve seeria omavahel seotud ülesandeid. Selliste teenuste tükeldamine muudab need teenused veel keerulisemaks. 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894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Teenuste modelleerimine</a:t>
            </a:r>
            <a:endParaRPr lang="en-US"/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/>
              <a:t>Üldistamine</a:t>
            </a:r>
          </a:p>
          <a:p>
            <a:pPr lvl="1">
              <a:lnSpc>
                <a:spcPct val="90000"/>
              </a:lnSpc>
            </a:pPr>
            <a:r>
              <a:rPr lang="et-EE"/>
              <a:t>Klient on inimene ja töötaja on inimene</a:t>
            </a:r>
          </a:p>
          <a:p>
            <a:pPr>
              <a:lnSpc>
                <a:spcPct val="90000"/>
              </a:lnSpc>
            </a:pPr>
            <a:r>
              <a:rPr lang="et-EE"/>
              <a:t>Dekomponeerimine</a:t>
            </a:r>
          </a:p>
          <a:p>
            <a:pPr lvl="1">
              <a:lnSpc>
                <a:spcPct val="90000"/>
              </a:lnSpc>
            </a:pPr>
            <a:r>
              <a:rPr lang="et-EE"/>
              <a:t>Mida väiksemad tükid, seda suurem on tn taaskasutada</a:t>
            </a:r>
          </a:p>
          <a:p>
            <a:pPr>
              <a:lnSpc>
                <a:spcPct val="90000"/>
              </a:lnSpc>
            </a:pPr>
            <a:r>
              <a:rPr lang="et-EE"/>
              <a:t>Agregeerimine</a:t>
            </a:r>
          </a:p>
          <a:p>
            <a:pPr lvl="1">
              <a:lnSpc>
                <a:spcPct val="90000"/>
              </a:lnSpc>
            </a:pPr>
            <a:r>
              <a:rPr lang="et-EE"/>
              <a:t>Analüüsime, millise teise elemendi osa see teenus olla võiks. See aitab ka dekomponeerida paremini. </a:t>
            </a: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14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Modelleerimise soovitus</a:t>
            </a:r>
            <a:endParaRPr lang="en-US"/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/>
              <a:t>Ära seo teenusega ühtegi kindlat äriprotsessi.</a:t>
            </a:r>
          </a:p>
          <a:p>
            <a:pPr>
              <a:lnSpc>
                <a:spcPct val="90000"/>
              </a:lnSpc>
            </a:pPr>
            <a:r>
              <a:rPr lang="et-EE"/>
              <a:t>Protsessi koodi hoia BPEL-s või mõnes muus protsessi teenuses.</a:t>
            </a:r>
          </a:p>
          <a:p>
            <a:pPr>
              <a:lnSpc>
                <a:spcPct val="90000"/>
              </a:lnSpc>
            </a:pPr>
            <a:r>
              <a:rPr lang="et-EE"/>
              <a:t>Näide</a:t>
            </a:r>
          </a:p>
          <a:p>
            <a:pPr lvl="1">
              <a:lnSpc>
                <a:spcPct val="90000"/>
              </a:lnSpc>
            </a:pPr>
            <a:r>
              <a:rPr lang="et-EE"/>
              <a:t>Kui ühel protsessil on vaja kliendi andmeid koos krediidikontrolliga ja teisel ilma, siis tuleks eraldi teha teenus kliendi andmete küsimiseks ja krediidikontrolliks. </a:t>
            </a:r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Teenuse kirjelduse loomise näide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>
                <a:hlinkClick r:id="rId2"/>
              </a:rPr>
              <a:t>/Loengud/L4_wsdl/NewService.wsdl</a:t>
            </a:r>
            <a:endParaRPr lang="et-EE" smtClean="0"/>
          </a:p>
          <a:p>
            <a:pPr marL="0" indent="0">
              <a:buNone/>
            </a:pPr>
            <a:r>
              <a:rPr lang="et-EE" dirty="0" smtClean="0"/>
              <a:t>  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6350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z="3200" smtClean="0"/>
              <a:t>Veebiteenustega seotud standardid</a:t>
            </a:r>
            <a:endParaRPr lang="en-US" sz="3200" smtClean="0"/>
          </a:p>
        </p:txBody>
      </p:sp>
      <p:sp>
        <p:nvSpPr>
          <p:cNvPr id="635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t-EE" smtClean="0"/>
          </a:p>
        </p:txBody>
      </p:sp>
      <p:graphicFrame>
        <p:nvGraphicFramePr>
          <p:cNvPr id="63492" name="Object 23"/>
          <p:cNvGraphicFramePr>
            <a:graphicFrameLocks noChangeAspect="1"/>
          </p:cNvGraphicFramePr>
          <p:nvPr/>
        </p:nvGraphicFramePr>
        <p:xfrm>
          <a:off x="1576388" y="4795838"/>
          <a:ext cx="6951662" cy="141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3" name="Visio" r:id="rId4" imgW="6373178" imgH="1301115" progId="">
                  <p:embed/>
                </p:oleObj>
              </mc:Choice>
              <mc:Fallback>
                <p:oleObj name="Visio" r:id="rId4" imgW="6373178" imgH="1301115" progId="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6388" y="4795838"/>
                        <a:ext cx="6951662" cy="1419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1F0EE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3" name="Object 24"/>
          <p:cNvGraphicFramePr>
            <a:graphicFrameLocks noChangeAspect="1"/>
          </p:cNvGraphicFramePr>
          <p:nvPr/>
        </p:nvGraphicFramePr>
        <p:xfrm>
          <a:off x="1989138" y="5080000"/>
          <a:ext cx="49530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4" name="Visio" r:id="rId6" imgW="494824" imgH="516255" progId="">
                  <p:embed/>
                </p:oleObj>
              </mc:Choice>
              <mc:Fallback>
                <p:oleObj name="Visio" r:id="rId6" imgW="494824" imgH="516255" progId="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9138" y="5080000"/>
                        <a:ext cx="495300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4" name="Object 25"/>
          <p:cNvGraphicFramePr>
            <a:graphicFrameLocks noChangeAspect="1"/>
          </p:cNvGraphicFramePr>
          <p:nvPr/>
        </p:nvGraphicFramePr>
        <p:xfrm>
          <a:off x="1901825" y="4621213"/>
          <a:ext cx="685800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5" name="Visio" r:id="rId8" imgW="685800" imgH="397764" progId="">
                  <p:embed/>
                </p:oleObj>
              </mc:Choice>
              <mc:Fallback>
                <p:oleObj name="Visio" r:id="rId8" imgW="685800" imgH="397764" progId="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1825" y="4621213"/>
                        <a:ext cx="685800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5" name="Object 26"/>
          <p:cNvGraphicFramePr>
            <a:graphicFrameLocks noChangeAspect="1"/>
          </p:cNvGraphicFramePr>
          <p:nvPr/>
        </p:nvGraphicFramePr>
        <p:xfrm>
          <a:off x="7367588" y="4592638"/>
          <a:ext cx="685800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6" name="Visio" r:id="rId10" imgW="685800" imgH="397764" progId="">
                  <p:embed/>
                </p:oleObj>
              </mc:Choice>
              <mc:Fallback>
                <p:oleObj name="Visio" r:id="rId10" imgW="685800" imgH="397764" progId="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7588" y="4592638"/>
                        <a:ext cx="685800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6" name="Object 27"/>
          <p:cNvGraphicFramePr>
            <a:graphicFrameLocks noChangeAspect="1"/>
          </p:cNvGraphicFramePr>
          <p:nvPr/>
        </p:nvGraphicFramePr>
        <p:xfrm>
          <a:off x="3135313" y="4778375"/>
          <a:ext cx="3925887" cy="25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7" name="Visio" r:id="rId12" imgW="3925824" imgH="255422" progId="">
                  <p:embed/>
                </p:oleObj>
              </mc:Choice>
              <mc:Fallback>
                <p:oleObj name="Visio" r:id="rId12" imgW="3925824" imgH="255422" progId="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5313" y="4778375"/>
                        <a:ext cx="3925887" cy="255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7" name="Object 28"/>
          <p:cNvGraphicFramePr>
            <a:graphicFrameLocks noChangeAspect="1"/>
          </p:cNvGraphicFramePr>
          <p:nvPr/>
        </p:nvGraphicFramePr>
        <p:xfrm>
          <a:off x="6410325" y="4833938"/>
          <a:ext cx="333375" cy="236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8" name="Visio" r:id="rId14" imgW="333451" imgH="235915" progId="">
                  <p:embed/>
                </p:oleObj>
              </mc:Choice>
              <mc:Fallback>
                <p:oleObj name="Visio" r:id="rId14" imgW="333451" imgH="235915" progId="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0325" y="4833938"/>
                        <a:ext cx="333375" cy="236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8" name="Object 29"/>
          <p:cNvGraphicFramePr>
            <a:graphicFrameLocks noChangeAspect="1"/>
          </p:cNvGraphicFramePr>
          <p:nvPr/>
        </p:nvGraphicFramePr>
        <p:xfrm>
          <a:off x="3167063" y="4427538"/>
          <a:ext cx="3925887" cy="255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9" name="Visio" r:id="rId16" imgW="3925824" imgH="255422" progId="">
                  <p:embed/>
                </p:oleObj>
              </mc:Choice>
              <mc:Fallback>
                <p:oleObj name="Visio" r:id="rId16" imgW="3925824" imgH="255422" progId="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7063" y="4427538"/>
                        <a:ext cx="3925887" cy="255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9" name="Object 30"/>
          <p:cNvGraphicFramePr>
            <a:graphicFrameLocks noChangeAspect="1"/>
          </p:cNvGraphicFramePr>
          <p:nvPr/>
        </p:nvGraphicFramePr>
        <p:xfrm>
          <a:off x="3270250" y="4208463"/>
          <a:ext cx="3016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10" name="Visio" r:id="rId18" imgW="301752" imgH="355702" progId="">
                  <p:embed/>
                </p:oleObj>
              </mc:Choice>
              <mc:Fallback>
                <p:oleObj name="Visio" r:id="rId18" imgW="301752" imgH="355702" progId="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0" y="4208463"/>
                        <a:ext cx="30162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00" name="Object 31"/>
          <p:cNvGraphicFramePr>
            <a:graphicFrameLocks noChangeAspect="1"/>
          </p:cNvGraphicFramePr>
          <p:nvPr/>
        </p:nvGraphicFramePr>
        <p:xfrm>
          <a:off x="2317750" y="1884363"/>
          <a:ext cx="1657350" cy="2386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11" name="Visio" r:id="rId20" imgW="1657807" imgH="2385670" progId="">
                  <p:embed/>
                </p:oleObj>
              </mc:Choice>
              <mc:Fallback>
                <p:oleObj name="Visio" r:id="rId20" imgW="1657807" imgH="2385670" progId="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0" y="1884363"/>
                        <a:ext cx="1657350" cy="2386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01" name="Object 32"/>
          <p:cNvGraphicFramePr>
            <a:graphicFrameLocks noChangeAspect="1"/>
          </p:cNvGraphicFramePr>
          <p:nvPr/>
        </p:nvGraphicFramePr>
        <p:xfrm>
          <a:off x="6248400" y="1752600"/>
          <a:ext cx="1724025" cy="237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12" name="Visio" r:id="rId22" imgW="1723644" imgH="2371649" progId="">
                  <p:embed/>
                </p:oleObj>
              </mc:Choice>
              <mc:Fallback>
                <p:oleObj name="Visio" r:id="rId22" imgW="1723644" imgH="2371649" progId="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1752600"/>
                        <a:ext cx="1724025" cy="2371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02" name="Object 33"/>
          <p:cNvGraphicFramePr>
            <a:graphicFrameLocks noChangeAspect="1"/>
          </p:cNvGraphicFramePr>
          <p:nvPr/>
        </p:nvGraphicFramePr>
        <p:xfrm>
          <a:off x="6858000" y="152400"/>
          <a:ext cx="1400175" cy="121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13" name="Visio" r:id="rId24" imgW="1399642" imgH="1215542" progId="">
                  <p:embed/>
                </p:oleObj>
              </mc:Choice>
              <mc:Fallback>
                <p:oleObj name="Visio" r:id="rId24" imgW="1399642" imgH="1215542" progId="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152400"/>
                        <a:ext cx="1400175" cy="1216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506" name="Line 34"/>
          <p:cNvSpPr>
            <a:spLocks noChangeShapeType="1"/>
          </p:cNvSpPr>
          <p:nvPr/>
        </p:nvSpPr>
        <p:spPr bwMode="auto">
          <a:xfrm>
            <a:off x="6196013" y="29241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63507" name="Line 35"/>
          <p:cNvSpPr>
            <a:spLocks noChangeShapeType="1"/>
          </p:cNvSpPr>
          <p:nvPr/>
        </p:nvSpPr>
        <p:spPr bwMode="auto">
          <a:xfrm flipH="1">
            <a:off x="3940175" y="2603500"/>
            <a:ext cx="2392363" cy="107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63508" name="Line 36"/>
          <p:cNvSpPr>
            <a:spLocks noChangeShapeType="1"/>
          </p:cNvSpPr>
          <p:nvPr/>
        </p:nvSpPr>
        <p:spPr bwMode="auto">
          <a:xfrm flipH="1">
            <a:off x="7048500" y="3962400"/>
            <a:ext cx="114300" cy="8969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63509" name="Line 37"/>
          <p:cNvSpPr>
            <a:spLocks noChangeShapeType="1"/>
          </p:cNvSpPr>
          <p:nvPr/>
        </p:nvSpPr>
        <p:spPr bwMode="auto">
          <a:xfrm flipH="1">
            <a:off x="7010400" y="1371600"/>
            <a:ext cx="1074738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t-EE" smtClean="0"/>
              <a:t>WSDL</a:t>
            </a:r>
            <a:endParaRPr lang="en-US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t-EE" smtClean="0"/>
              <a:t>WSDL on XML põhine keel, mis kirjeldab veebiteenuseid </a:t>
            </a:r>
          </a:p>
          <a:p>
            <a:pPr lvl="1" eaLnBrk="1" hangingPunct="1">
              <a:lnSpc>
                <a:spcPct val="90000"/>
              </a:lnSpc>
            </a:pPr>
            <a:r>
              <a:rPr lang="et-EE" smtClean="0"/>
              <a:t>Operatsioonid</a:t>
            </a:r>
          </a:p>
          <a:p>
            <a:pPr lvl="1" eaLnBrk="1" hangingPunct="1">
              <a:lnSpc>
                <a:spcPct val="90000"/>
              </a:lnSpc>
            </a:pPr>
            <a:r>
              <a:rPr lang="et-EE" smtClean="0"/>
              <a:t>Sõnumid</a:t>
            </a:r>
          </a:p>
          <a:p>
            <a:pPr lvl="1" eaLnBrk="1" hangingPunct="1">
              <a:lnSpc>
                <a:spcPct val="90000"/>
              </a:lnSpc>
            </a:pPr>
            <a:r>
              <a:rPr lang="et-EE" smtClean="0"/>
              <a:t>Andmetüübid</a:t>
            </a:r>
          </a:p>
          <a:p>
            <a:pPr eaLnBrk="1" hangingPunct="1">
              <a:lnSpc>
                <a:spcPct val="90000"/>
              </a:lnSpc>
            </a:pPr>
            <a:r>
              <a:rPr lang="et-EE" b="1" smtClean="0"/>
              <a:t>Viited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>
                <a:hlinkClick r:id="rId3"/>
              </a:rPr>
              <a:t>http://www.w3.org/TR/wsdl</a:t>
            </a:r>
            <a:endParaRPr lang="et-EE" b="1" smtClean="0"/>
          </a:p>
          <a:p>
            <a:pPr lvl="1" eaLnBrk="1" hangingPunct="1">
              <a:lnSpc>
                <a:spcPct val="90000"/>
              </a:lnSpc>
            </a:pPr>
            <a:r>
              <a:rPr lang="et-EE" b="1" smtClean="0">
                <a:hlinkClick r:id="rId4"/>
              </a:rPr>
              <a:t>http://w3schools.com/wsdl/default.asp</a:t>
            </a:r>
            <a:endParaRPr lang="et-EE" b="1" smtClean="0"/>
          </a:p>
          <a:p>
            <a:pPr lvl="1" eaLnBrk="1" hangingPunct="1">
              <a:lnSpc>
                <a:spcPct val="90000"/>
              </a:lnSpc>
            </a:pPr>
            <a:r>
              <a:rPr lang="et-EE" b="1" smtClean="0">
                <a:hlinkClick r:id="rId5"/>
              </a:rPr>
              <a:t>http://www.ws-standards.com/wsdl.asp</a:t>
            </a:r>
            <a:endParaRPr lang="et-EE" b="1" smtClean="0"/>
          </a:p>
          <a:p>
            <a:pPr lvl="1" eaLnBrk="1" hangingPunct="1">
              <a:lnSpc>
                <a:spcPct val="90000"/>
              </a:lnSpc>
            </a:pPr>
            <a:endParaRPr lang="et-EE" smtClean="0"/>
          </a:p>
          <a:p>
            <a:pPr eaLnBrk="1" hangingPunct="1">
              <a:lnSpc>
                <a:spcPct val="90000"/>
              </a:lnSpc>
            </a:pPr>
            <a:endParaRPr lang="et-E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pic>
        <p:nvPicPr>
          <p:cNvPr id="6758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6238" y="1557338"/>
            <a:ext cx="2978150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Operatsioonid ja sõnumid</a:t>
            </a:r>
            <a:endParaRPr lang="en-US" smtClean="0"/>
          </a:p>
        </p:txBody>
      </p:sp>
      <p:sp>
        <p:nvSpPr>
          <p:cNvPr id="82947" name="AutoShape 3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838200" y="2362200"/>
            <a:ext cx="7693025" cy="4191000"/>
          </a:xfrm>
        </p:spPr>
        <p:txBody>
          <a:bodyPr/>
          <a:lstStyle/>
          <a:p>
            <a:endParaRPr lang="et-EE" smtClean="0"/>
          </a:p>
          <a:p>
            <a:endParaRPr lang="et-EE" smtClean="0"/>
          </a:p>
          <a:p>
            <a:endParaRPr lang="et-EE" smtClean="0"/>
          </a:p>
          <a:p>
            <a:endParaRPr lang="et-EE" smtClean="0"/>
          </a:p>
          <a:p>
            <a:endParaRPr lang="et-EE" smtClean="0"/>
          </a:p>
          <a:p>
            <a:endParaRPr lang="et-EE" smtClean="0"/>
          </a:p>
          <a:p>
            <a:endParaRPr lang="et-EE" sz="1200" smtClean="0"/>
          </a:p>
          <a:p>
            <a:endParaRPr lang="et-EE" sz="1200" smtClean="0"/>
          </a:p>
          <a:p>
            <a:endParaRPr lang="et-EE" sz="1200" smtClean="0"/>
          </a:p>
          <a:p>
            <a:endParaRPr lang="et-EE" sz="1200" smtClean="0"/>
          </a:p>
          <a:p>
            <a:r>
              <a:rPr lang="et-EE" sz="1200" smtClean="0"/>
              <a:t>Allikas: </a:t>
            </a:r>
            <a:r>
              <a:rPr lang="en-US" sz="1200" smtClean="0"/>
              <a:t>http://msdn.microsoft.com/en-us/library/ms996486.aspx</a:t>
            </a:r>
          </a:p>
        </p:txBody>
      </p:sp>
      <p:pic>
        <p:nvPicPr>
          <p:cNvPr id="8295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286000"/>
            <a:ext cx="3638550" cy="3771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t-EE" smtClean="0"/>
              <a:t>WSDL’i elemendid</a:t>
            </a:r>
            <a:endParaRPr lang="en-US" smtClean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&lt;definitions&gt; 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r>
              <a:rPr lang="et-EE" smtClean="0"/>
              <a:t>	</a:t>
            </a:r>
            <a:r>
              <a:rPr lang="en-US" smtClean="0"/>
              <a:t>&lt;types&gt;</a:t>
            </a:r>
            <a:r>
              <a:rPr lang="en-US" b="1" smtClean="0"/>
              <a:t>... </a:t>
            </a:r>
            <a:r>
              <a:rPr lang="en-US" smtClean="0"/>
              <a:t>&lt;/types&gt; 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r>
              <a:rPr lang="et-EE" smtClean="0"/>
              <a:t>	</a:t>
            </a:r>
            <a:r>
              <a:rPr lang="en-US" smtClean="0"/>
              <a:t>&lt;message&gt;</a:t>
            </a:r>
            <a:r>
              <a:rPr lang="en-US" b="1" smtClean="0"/>
              <a:t>... </a:t>
            </a:r>
            <a:r>
              <a:rPr lang="en-US" smtClean="0"/>
              <a:t>&lt;/message&gt; 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r>
              <a:rPr lang="et-EE" smtClean="0"/>
              <a:t>	</a:t>
            </a:r>
            <a:r>
              <a:rPr lang="en-US" smtClean="0"/>
              <a:t>&lt;portType&gt;</a:t>
            </a:r>
            <a:r>
              <a:rPr lang="en-US" b="1" smtClean="0"/>
              <a:t>... </a:t>
            </a:r>
            <a:r>
              <a:rPr lang="en-US" smtClean="0"/>
              <a:t>&lt;/portType&gt; 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r>
              <a:rPr lang="et-EE" smtClean="0"/>
              <a:t>	</a:t>
            </a:r>
            <a:r>
              <a:rPr lang="en-US" smtClean="0"/>
              <a:t>&lt;binding&gt;</a:t>
            </a:r>
            <a:r>
              <a:rPr lang="en-US" b="1" smtClean="0"/>
              <a:t>... </a:t>
            </a:r>
            <a:r>
              <a:rPr lang="en-US" smtClean="0"/>
              <a:t>&lt;/binding&gt; 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r>
              <a:rPr lang="et-EE" smtClean="0"/>
              <a:t>	</a:t>
            </a:r>
            <a:r>
              <a:rPr lang="en-US" smtClean="0"/>
              <a:t>&lt;</a:t>
            </a:r>
            <a:r>
              <a:rPr lang="et-EE" smtClean="0"/>
              <a:t>service</a:t>
            </a:r>
            <a:r>
              <a:rPr lang="en-US" smtClean="0"/>
              <a:t>&gt;</a:t>
            </a:r>
            <a:r>
              <a:rPr lang="en-US" b="1" smtClean="0"/>
              <a:t>... </a:t>
            </a:r>
            <a:r>
              <a:rPr lang="en-US" smtClean="0"/>
              <a:t>&lt;/</a:t>
            </a:r>
            <a:r>
              <a:rPr lang="et-EE" smtClean="0"/>
              <a:t>service</a:t>
            </a:r>
            <a:r>
              <a:rPr lang="en-US" smtClean="0"/>
              <a:t>&gt;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&lt;/definitions&gt;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716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WSDL’i elemendid</a:t>
            </a:r>
            <a:endParaRPr lang="en-US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t-EE" sz="2400" smtClean="0"/>
              <a:t>Types – siin saame XSD importida või kohapeal deklareerida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smtClean="0"/>
              <a:t>Messages – iga riequesti ja response jaoks on siin üks sõnum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smtClean="0"/>
              <a:t>PortType – kirjeldab operatsioonid ja nende sisend ning väljund sõnumid. 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smtClean="0"/>
              <a:t>Binding - määratakse sõnumivahetuse transport iga operatsiooni kohta (document+literal recommended) 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smtClean="0"/>
              <a:t>Service – nimi ja asukoht</a:t>
            </a:r>
            <a:endParaRPr lang="en-US" sz="24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t-EE" smtClean="0"/>
              <a:t>Näide</a:t>
            </a:r>
            <a:endParaRPr lang="en-US" smtClean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&lt;message name="getTermRequest"&gt; </a:t>
            </a:r>
            <a:endParaRPr lang="et-EE" sz="20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t-EE" sz="2000" b="1" smtClean="0"/>
              <a:t>	</a:t>
            </a:r>
            <a:r>
              <a:rPr lang="en-US" sz="2000" b="1" smtClean="0"/>
              <a:t>&lt;part name="term" type="xs:string"/&gt; </a:t>
            </a:r>
            <a:endParaRPr lang="et-EE" sz="20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&lt;/message&gt; </a:t>
            </a:r>
            <a:endParaRPr lang="et-EE" sz="20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&lt;message name="getTermResponse"&gt; </a:t>
            </a:r>
            <a:endParaRPr lang="et-EE" sz="20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t-EE" sz="2000" b="1" smtClean="0"/>
              <a:t>	</a:t>
            </a:r>
            <a:r>
              <a:rPr lang="en-US" sz="2000" b="1" smtClean="0"/>
              <a:t>&lt;part name="value" type="xs:string"/&gt; </a:t>
            </a:r>
            <a:endParaRPr lang="et-EE" sz="20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&lt;/message&gt; </a:t>
            </a:r>
            <a:endParaRPr lang="et-EE" sz="20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&lt;portType name="glossaryTerms"&gt;</a:t>
            </a:r>
            <a:br>
              <a:rPr lang="en-US" sz="2000" b="1" smtClean="0"/>
            </a:br>
            <a:r>
              <a:rPr lang="en-US" sz="2000" b="1" smtClean="0"/>
              <a:t>&lt;operation name="getTerm"&gt;</a:t>
            </a:r>
            <a:br>
              <a:rPr lang="en-US" sz="2000" b="1" smtClean="0"/>
            </a:br>
            <a:r>
              <a:rPr lang="et-EE" sz="2000" b="1" smtClean="0"/>
              <a:t>	</a:t>
            </a:r>
            <a:r>
              <a:rPr lang="en-US" sz="2000" b="1" smtClean="0"/>
              <a:t>&lt;input message="getTermRequest"/&gt;</a:t>
            </a:r>
            <a:br>
              <a:rPr lang="en-US" sz="2000" b="1" smtClean="0"/>
            </a:br>
            <a:r>
              <a:rPr lang="et-EE" sz="2000" b="1" smtClean="0"/>
              <a:t>	</a:t>
            </a:r>
            <a:r>
              <a:rPr lang="en-US" sz="2000" b="1" smtClean="0"/>
              <a:t>&lt;output message="getTermResponse"/&gt;</a:t>
            </a:r>
            <a:endParaRPr lang="et-EE" sz="20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t-EE" sz="2000" b="1" smtClean="0"/>
              <a:t>		...</a:t>
            </a:r>
            <a:r>
              <a:rPr lang="en-US" sz="2000" b="1" smtClean="0"/>
              <a:t/>
            </a:r>
            <a:br>
              <a:rPr lang="en-US" sz="2000" b="1" smtClean="0"/>
            </a:br>
            <a:r>
              <a:rPr lang="en-US" sz="2000" b="1" smtClean="0"/>
              <a:t>&lt;/operation&gt;</a:t>
            </a:r>
            <a:endParaRPr lang="et-EE" sz="20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&lt;/portType&gt;</a:t>
            </a:r>
            <a:r>
              <a:rPr lang="en-US" sz="2000" smtClean="0"/>
              <a:t> </a:t>
            </a:r>
            <a:endParaRPr lang="et-EE" sz="20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778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WSDL asukoht</a:t>
            </a:r>
            <a:endParaRPr lang="en-US" smtClean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t-EE" smtClean="0"/>
              <a:t>Tüüpiliselt asub WSDL aadressil:</a:t>
            </a:r>
          </a:p>
          <a:p>
            <a:pPr lvl="1" eaLnBrk="1" hangingPunct="1"/>
            <a:r>
              <a:rPr lang="et-EE" smtClean="0"/>
              <a:t>endpoint?wsdl</a:t>
            </a:r>
          </a:p>
          <a:p>
            <a:pPr eaLnBrk="1" hangingPunct="1"/>
            <a:r>
              <a:rPr lang="et-EE" smtClean="0"/>
              <a:t>Näiteks </a:t>
            </a:r>
            <a:r>
              <a:rPr lang="et-EE" smtClean="0">
                <a:hlinkClick r:id="rId3"/>
              </a:rPr>
              <a:t>http://localhost:9999/hello?wsdl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1656</TotalTime>
  <Words>496</Words>
  <Application>Microsoft Office PowerPoint</Application>
  <PresentationFormat>On-screen Show (4:3)</PresentationFormat>
  <Paragraphs>137</Paragraphs>
  <Slides>19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Capsules</vt:lpstr>
      <vt:lpstr>Visio</vt:lpstr>
      <vt:lpstr>IDU0075 Sissejuhatus veebiteenustesse </vt:lpstr>
      <vt:lpstr>Veebiteenustega seotud standardid</vt:lpstr>
      <vt:lpstr>WSDL</vt:lpstr>
      <vt:lpstr>PowerPoint Presentation</vt:lpstr>
      <vt:lpstr>Operatsioonid ja sõnumid</vt:lpstr>
      <vt:lpstr>WSDL’i elemendid</vt:lpstr>
      <vt:lpstr>WSDL’i elemendid</vt:lpstr>
      <vt:lpstr>Näide</vt:lpstr>
      <vt:lpstr>WSDL asukoht</vt:lpstr>
      <vt:lpstr>Teenuse kanditaatide tuvastamine</vt:lpstr>
      <vt:lpstr>Mis on veebiteenus? (Eben Hewitt)</vt:lpstr>
      <vt:lpstr>Teenusekanditaatide omaduste nimekiri (soovituslik) 1/2</vt:lpstr>
      <vt:lpstr>Teenusekanditaatide omaduste nimekiri (soovituslik) 2/2</vt:lpstr>
      <vt:lpstr>Teenuste tuvastamise meetodid</vt:lpstr>
      <vt:lpstr>Teenuste tüübid 1/2</vt:lpstr>
      <vt:lpstr>Teenuste tüübid 2/2</vt:lpstr>
      <vt:lpstr>Teenuste modelleerimine</vt:lpstr>
      <vt:lpstr>Modelleerimise soovitus</vt:lpstr>
      <vt:lpstr>Teenuse kirjelduse loomise näide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IT134LAPTOP</dc:creator>
  <cp:lastModifiedBy>Tarvo Treier</cp:lastModifiedBy>
  <cp:revision>129</cp:revision>
  <cp:lastPrinted>1601-01-01T00:00:00Z</cp:lastPrinted>
  <dcterms:created xsi:type="dcterms:W3CDTF">1601-01-01T00:00:00Z</dcterms:created>
  <dcterms:modified xsi:type="dcterms:W3CDTF">2012-10-02T13:12:24Z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