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9"/>
  </p:notesMasterIdLst>
  <p:handoutMasterIdLst>
    <p:handoutMasterId r:id="rId10"/>
  </p:handoutMasterIdLst>
  <p:sldIdLst>
    <p:sldId id="262" r:id="rId2"/>
    <p:sldId id="283" r:id="rId3"/>
    <p:sldId id="279" r:id="rId4"/>
    <p:sldId id="281" r:id="rId5"/>
    <p:sldId id="282" r:id="rId6"/>
    <p:sldId id="274" r:id="rId7"/>
    <p:sldId id="27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71C57C-85CD-4BE0-8113-BBCB34FAE5F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D44C4A2-ADBD-42E8-9CD3-7E4466BD3E6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1E9006-4F75-4393-8EAB-5B5EA041E6C0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59ED53-B2D5-4A1A-9636-58829C1E8AD9}" type="slidenum">
              <a:rPr lang="en-US"/>
              <a:pPr/>
              <a:t>6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65CB9938-3BE6-432B-9A83-9C09D7C0F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449F5-1BCC-4896-9DF5-DB1C14E8F9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F8FC3-6832-490B-9441-BA44FA91C9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40CBE-63B2-4AEA-ACEF-DFA3C8077C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1C8F7-54D6-464A-BA16-4EB814182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75A19-30EB-432B-8D61-711834C51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8A6EA-476A-4CBF-8AD9-F6CC63E48E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C7B4D-3246-4EA4-8C46-BFAB3A8252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39D37-A6DD-484B-9C47-FDEF61C860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EA529-80C2-4095-B165-0D5D5EC788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8EE8C-5B2F-4F02-84EB-07990D8057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E98BFD90-3EAC-4A6B-A3C4-690D0BF1EAD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2/demo/2_veebiteenuse_loomine_deploymine_ja_testimine.AVI" TargetMode="External"/><Relationship Id="rId2" Type="http://schemas.openxmlformats.org/officeDocument/2006/relationships/hyperlink" Target="http://www.tud.ttu.ee/im/Tarvo.Treier/idu0075/2012/dem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dzone.com/articles/jax-ws-hello-world?utm_source=feedburner&amp;utm_medium=feed&amp;utm_campaign=Feed:+javalobby/frontpage+(Javalobby+/+Java+Zone)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youtube.com/watch?v=HSajTWlDnhk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netbeans.org/kb/docs/websvc/flower_wsdl_schema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/>
              <a:t>IDU0075 Sissejuhatus veebiteenustesse</a:t>
            </a:r>
            <a:r>
              <a:rPr lang="en-US" sz="32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  <a:p>
            <a:r>
              <a:rPr lang="et-EE"/>
              <a:t>Tarvo Treier</a:t>
            </a:r>
          </a:p>
          <a:p>
            <a:r>
              <a:rPr lang="et-EE"/>
              <a:t>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loomise võimalused</a:t>
            </a:r>
            <a:endParaRPr lang="en-US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Java </a:t>
            </a:r>
            <a:r>
              <a:rPr lang="et-EE" dirty="0"/>
              <a:t>-&gt; WSDL</a:t>
            </a:r>
          </a:p>
          <a:p>
            <a:r>
              <a:rPr lang="et-EE" dirty="0" smtClean="0"/>
              <a:t>WSDL -</a:t>
            </a:r>
            <a:r>
              <a:rPr lang="et-EE" dirty="0" err="1" smtClean="0"/>
              <a:t>&gt;Java</a:t>
            </a:r>
            <a:endParaRPr lang="et-EE" dirty="0" smtClean="0"/>
          </a:p>
          <a:p>
            <a:r>
              <a:rPr lang="et-EE" dirty="0" smtClean="0"/>
              <a:t>Alustades </a:t>
            </a:r>
            <a:r>
              <a:rPr lang="et-EE" dirty="0" err="1"/>
              <a:t>Java-st</a:t>
            </a:r>
            <a:r>
              <a:rPr lang="et-EE" dirty="0"/>
              <a:t> ja </a:t>
            </a:r>
            <a:r>
              <a:rPr lang="et-EE" dirty="0" err="1"/>
              <a:t>WSDL-st</a:t>
            </a:r>
            <a:r>
              <a:rPr lang="et-EE" dirty="0"/>
              <a:t> korraga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6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JAVA-&gt;WSDL (NetBeans)</a:t>
            </a:r>
            <a:endParaRPr lang="en-US"/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1800" dirty="0"/>
              <a:t>Java veebiteenuse loomine </a:t>
            </a:r>
            <a:r>
              <a:rPr lang="et-EE" sz="1800" dirty="0" err="1"/>
              <a:t>NetBeans-i</a:t>
            </a:r>
            <a:r>
              <a:rPr lang="et-EE" sz="1800" dirty="0"/>
              <a:t> Java </a:t>
            </a:r>
            <a:r>
              <a:rPr lang="et-EE" sz="1800" dirty="0" err="1"/>
              <a:t>Web</a:t>
            </a:r>
            <a:r>
              <a:rPr lang="et-EE" sz="1800" dirty="0"/>
              <a:t> </a:t>
            </a:r>
            <a:r>
              <a:rPr lang="et-EE" sz="1800" dirty="0" err="1"/>
              <a:t>Application-sse</a:t>
            </a:r>
            <a:r>
              <a:rPr lang="et-EE" sz="1800" dirty="0"/>
              <a:t> kasutades JAX-WS-i. </a:t>
            </a:r>
          </a:p>
          <a:p>
            <a:pPr lvl="1">
              <a:lnSpc>
                <a:spcPct val="80000"/>
              </a:lnSpc>
            </a:pPr>
            <a:r>
              <a:rPr lang="et-EE" sz="1600" dirty="0"/>
              <a:t>Loome veebi projekti: </a:t>
            </a:r>
            <a:r>
              <a:rPr lang="et-EE" sz="1600" dirty="0" err="1"/>
              <a:t>New</a:t>
            </a:r>
            <a:r>
              <a:rPr lang="et-EE" sz="1600" dirty="0"/>
              <a:t> -</a:t>
            </a:r>
            <a:r>
              <a:rPr lang="et-EE" sz="1600" dirty="0" err="1"/>
              <a:t>&gt;Java</a:t>
            </a:r>
            <a:r>
              <a:rPr lang="et-EE" sz="1600" dirty="0"/>
              <a:t> </a:t>
            </a:r>
            <a:r>
              <a:rPr lang="et-EE" sz="1600" dirty="0" err="1"/>
              <a:t>Project-&gt;Java-Web-&gt;WebApplication</a:t>
            </a:r>
            <a:r>
              <a:rPr lang="et-EE" sz="1600" dirty="0"/>
              <a:t> </a:t>
            </a:r>
          </a:p>
          <a:p>
            <a:pPr lvl="1">
              <a:lnSpc>
                <a:spcPct val="80000"/>
              </a:lnSpc>
            </a:pPr>
            <a:r>
              <a:rPr lang="et-EE" sz="1600" dirty="0"/>
              <a:t>Loome projekti klassi 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import </a:t>
            </a:r>
            <a:r>
              <a:rPr lang="en-US" sz="1600" dirty="0" err="1"/>
              <a:t>javax.jws.WebMethod</a:t>
            </a:r>
            <a:r>
              <a:rPr lang="en-US" sz="1600" dirty="0"/>
              <a:t>;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import </a:t>
            </a:r>
            <a:r>
              <a:rPr lang="en-US" sz="1600" dirty="0" err="1"/>
              <a:t>javax.jws.WebService</a:t>
            </a:r>
            <a:r>
              <a:rPr lang="en-US" sz="1600" dirty="0"/>
              <a:t>;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en-US" sz="1600" dirty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i="1" dirty="0"/>
              <a:t>@</a:t>
            </a:r>
            <a:r>
              <a:rPr lang="en-US" sz="1600" i="1" dirty="0" err="1"/>
              <a:t>WebService</a:t>
            </a:r>
            <a:endParaRPr lang="en-US" sz="1600" i="1" dirty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public class </a:t>
            </a:r>
            <a:r>
              <a:rPr lang="en-US" sz="1600" dirty="0" err="1"/>
              <a:t>HelloWorld</a:t>
            </a:r>
            <a:r>
              <a:rPr lang="en-US" sz="1600" dirty="0"/>
              <a:t> {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</a:t>
            </a:r>
            <a:r>
              <a:rPr lang="en-US" sz="1600" i="1" dirty="0"/>
              <a:t>@</a:t>
            </a:r>
            <a:r>
              <a:rPr lang="en-US" sz="1600" i="1" dirty="0" err="1"/>
              <a:t>WebMethod</a:t>
            </a:r>
            <a:endParaRPr lang="en-US" sz="1600" i="1" dirty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public String hello(String name){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    return "Hello " +name;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}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}</a:t>
            </a:r>
          </a:p>
          <a:p>
            <a:pPr lvl="1">
              <a:lnSpc>
                <a:spcPct val="80000"/>
              </a:lnSpc>
            </a:pPr>
            <a:endParaRPr lang="et-EE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8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Java veebirakenduse laadimine serverile (NetBeans+GlassFish)</a:t>
            </a:r>
            <a:endParaRPr lang="en-US" sz="3200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>
                <a:solidFill>
                  <a:schemeClr val="bg1">
                    <a:lumMod val="50000"/>
                  </a:schemeClr>
                </a:solidFill>
              </a:rPr>
              <a:t>Kõigepealt peab olema loodud </a:t>
            </a:r>
            <a:r>
              <a:rPr lang="et-EE" dirty="0" err="1">
                <a:solidFill>
                  <a:schemeClr val="bg1">
                    <a:lumMod val="50000"/>
                  </a:schemeClr>
                </a:solidFill>
              </a:rPr>
              <a:t>GlassFishi</a:t>
            </a:r>
            <a:r>
              <a:rPr lang="et-EE" dirty="0">
                <a:solidFill>
                  <a:schemeClr val="bg1">
                    <a:lumMod val="50000"/>
                  </a:schemeClr>
                </a:solidFill>
              </a:rPr>
              <a:t> serveri domeen. </a:t>
            </a:r>
          </a:p>
          <a:p>
            <a:r>
              <a:rPr lang="et-EE" dirty="0">
                <a:solidFill>
                  <a:schemeClr val="bg1">
                    <a:lumMod val="50000"/>
                  </a:schemeClr>
                </a:solidFill>
              </a:rPr>
              <a:t>Veebirakenduse projekti loomisel tuleb valida vastav domeen.</a:t>
            </a:r>
          </a:p>
          <a:p>
            <a:r>
              <a:rPr lang="et-EE" dirty="0"/>
              <a:t>Käivitada serveri domeen. </a:t>
            </a:r>
          </a:p>
          <a:p>
            <a:r>
              <a:rPr lang="et-EE" dirty="0"/>
              <a:t>Projekti peal valida </a:t>
            </a:r>
            <a:r>
              <a:rPr lang="et-EE" dirty="0" err="1"/>
              <a:t>deploy</a:t>
            </a:r>
            <a:r>
              <a:rPr lang="et-EE" dirty="0"/>
              <a:t>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04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(</a:t>
            </a:r>
            <a:r>
              <a:rPr lang="et-EE" dirty="0" err="1" smtClean="0"/>
              <a:t>XSD-&gt;)WSDL-</a:t>
            </a:r>
            <a:r>
              <a:rPr lang="et-EE" dirty="0" err="1"/>
              <a:t>&gt;Java</a:t>
            </a:r>
            <a:r>
              <a:rPr lang="et-EE" dirty="0"/>
              <a:t> (</a:t>
            </a:r>
            <a:r>
              <a:rPr lang="et-EE" dirty="0" err="1"/>
              <a:t>NetBeans</a:t>
            </a:r>
            <a:r>
              <a:rPr lang="et-EE" dirty="0"/>
              <a:t>)</a:t>
            </a:r>
            <a:endParaRPr lang="en-US" dirty="0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 dirty="0"/>
              <a:t>Lisainfot demo kohta</a:t>
            </a:r>
            <a:r>
              <a:rPr lang="et-EE" sz="2400" dirty="0" smtClean="0"/>
              <a:t>: </a:t>
            </a:r>
            <a:r>
              <a:rPr lang="et-EE" sz="2400" dirty="0" smtClean="0">
                <a:hlinkClick r:id="rId2"/>
              </a:rPr>
              <a:t>http://www.tud.ttu.ee/im/Tarvo.Treier/idu0075/2012/demo</a:t>
            </a:r>
            <a:r>
              <a:rPr lang="et-EE" sz="2400" dirty="0" smtClean="0">
                <a:hlinkClick r:id="rId2"/>
              </a:rPr>
              <a:t>/</a:t>
            </a:r>
            <a:endParaRPr lang="et-EE" sz="2400" dirty="0" smtClean="0"/>
          </a:p>
          <a:p>
            <a:pPr>
              <a:lnSpc>
                <a:spcPct val="90000"/>
              </a:lnSpc>
            </a:pPr>
            <a:endParaRPr lang="et-EE" sz="2400" dirty="0"/>
          </a:p>
          <a:p>
            <a:pPr>
              <a:lnSpc>
                <a:spcPct val="90000"/>
              </a:lnSpc>
            </a:pPr>
            <a:r>
              <a:rPr lang="en-US" sz="2400" dirty="0" smtClean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www.tud.ttu.ee/im/Tarvo.Treier/idu0075/2012/demo/2_veebiteenuse_loomine_deploymine_ja_testimine.AVI</a:t>
            </a:r>
            <a:endParaRPr lang="et-EE" sz="2400" smtClean="0"/>
          </a:p>
          <a:p>
            <a:pPr>
              <a:lnSpc>
                <a:spcPct val="90000"/>
              </a:lnSpc>
            </a:pPr>
            <a:endParaRPr lang="et-EE" sz="24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3200"/>
              <a:t>Veebiteenuste loomine alustades JAVA-st</a:t>
            </a:r>
            <a:endParaRPr lang="en-US" sz="320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/>
              <a:t>Lihtne Java projekt, mis pakub veebiteenust</a:t>
            </a:r>
          </a:p>
          <a:p>
            <a:pPr lvl="1">
              <a:lnSpc>
                <a:spcPct val="90000"/>
              </a:lnSpc>
            </a:pPr>
            <a:r>
              <a:rPr lang="et-EE" dirty="0"/>
              <a:t>DEMO</a:t>
            </a:r>
          </a:p>
          <a:p>
            <a:pPr lvl="1">
              <a:lnSpc>
                <a:spcPct val="90000"/>
              </a:lnSpc>
            </a:pPr>
            <a:r>
              <a:rPr lang="et-EE" dirty="0">
                <a:hlinkClick r:id="rId3"/>
              </a:rPr>
              <a:t>http://java.dzone.com/articles/jax-ws-hello-world?utm_source=feedburner&amp;utm_medium=feed&amp;utm_campaign=Feed%3A+javalobby%2Ffrontpage+%28Javalobby+%2F+Java+Zone%29</a:t>
            </a:r>
            <a:endParaRPr lang="et-EE" dirty="0"/>
          </a:p>
          <a:p>
            <a:pPr>
              <a:lnSpc>
                <a:spcPct val="90000"/>
              </a:lnSpc>
            </a:pPr>
            <a:r>
              <a:rPr lang="et-EE" dirty="0"/>
              <a:t>Keerulisem Java </a:t>
            </a:r>
            <a:r>
              <a:rPr lang="et-EE" dirty="0" err="1"/>
              <a:t>Web</a:t>
            </a:r>
            <a:r>
              <a:rPr lang="et-EE" dirty="0"/>
              <a:t> projekt, mis pakub andmebaasi tabeli sisu veebiteenusena</a:t>
            </a:r>
          </a:p>
          <a:p>
            <a:pPr lvl="1">
              <a:lnSpc>
                <a:spcPct val="90000"/>
              </a:lnSpc>
            </a:pPr>
            <a:r>
              <a:rPr lang="et-EE" dirty="0">
                <a:hlinkClick r:id="rId4"/>
              </a:rPr>
              <a:t>http://www.youtube.com/watch?v=HSajTWlDnhk</a:t>
            </a:r>
            <a:endParaRPr lang="et-EE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t-EE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52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Alustades Java-st ja jätkates WSDL-ga</a:t>
            </a:r>
            <a:br>
              <a:rPr lang="et-EE" sz="3200"/>
            </a:br>
            <a:endParaRPr lang="en-US" sz="320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http://netbeans.org/kb/docs/websvc/flower_wsdl_schema.html</a:t>
            </a:r>
            <a:endParaRPr lang="et-EE" dirty="0"/>
          </a:p>
          <a:p>
            <a:endParaRPr lang="et-EE" dirty="0"/>
          </a:p>
          <a:p>
            <a:r>
              <a:rPr lang="et-EE" dirty="0" err="1"/>
              <a:t>Generate</a:t>
            </a:r>
            <a:r>
              <a:rPr lang="et-EE" dirty="0"/>
              <a:t> and </a:t>
            </a:r>
            <a:r>
              <a:rPr lang="et-EE" dirty="0" err="1"/>
              <a:t>Copy</a:t>
            </a:r>
            <a:r>
              <a:rPr lang="et-EE" dirty="0"/>
              <a:t> WSDL...</a:t>
            </a:r>
          </a:p>
          <a:p>
            <a:r>
              <a:rPr lang="en-US" dirty="0"/>
              <a:t>@</a:t>
            </a:r>
            <a:r>
              <a:rPr lang="en-US" dirty="0" err="1"/>
              <a:t>WebService</a:t>
            </a:r>
            <a:r>
              <a:rPr lang="en-US" dirty="0"/>
              <a:t>(</a:t>
            </a:r>
            <a:r>
              <a:rPr lang="en-US" b="1" dirty="0" err="1"/>
              <a:t>wsdlLocation</a:t>
            </a:r>
            <a:r>
              <a:rPr lang="en-US" b="1" dirty="0"/>
              <a:t> = "WEB-INF/</a:t>
            </a:r>
            <a:r>
              <a:rPr lang="en-US" b="1" dirty="0" err="1"/>
              <a:t>wsdl</a:t>
            </a:r>
            <a:r>
              <a:rPr lang="en-US" b="1" dirty="0"/>
              <a:t>/</a:t>
            </a:r>
            <a:r>
              <a:rPr lang="et-EE" b="1" dirty="0" err="1"/>
              <a:t>HelloWorld</a:t>
            </a:r>
            <a:r>
              <a:rPr lang="en-US" b="1" dirty="0"/>
              <a:t>.</a:t>
            </a:r>
            <a:r>
              <a:rPr lang="en-US" b="1" dirty="0" err="1"/>
              <a:t>wsdl</a:t>
            </a:r>
            <a:r>
              <a:rPr lang="en-US" b="1" dirty="0"/>
              <a:t>")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4696</TotalTime>
  <Words>209</Words>
  <Application>Microsoft Office PowerPoint</Application>
  <PresentationFormat>On-screen Show (4:3)</PresentationFormat>
  <Paragraphs>50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Capsules</vt:lpstr>
      <vt:lpstr>IDU0075 Sissejuhatus veebiteenustesse </vt:lpstr>
      <vt:lpstr>Veebiteenuse loomise võimalused</vt:lpstr>
      <vt:lpstr>JAVA-&gt;WSDL (NetBeans)</vt:lpstr>
      <vt:lpstr>Java veebirakenduse laadimine serverile (NetBeans+GlassFish)</vt:lpstr>
      <vt:lpstr>(XSD-&gt;)WSDL-&gt;Java (NetBeans)</vt:lpstr>
      <vt:lpstr>Veebiteenuste loomine alustades JAVA-st</vt:lpstr>
      <vt:lpstr>Alustades Java-st ja jätkates WSDL-ga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219</cp:revision>
  <cp:lastPrinted>1601-01-01T00:00:00Z</cp:lastPrinted>
  <dcterms:created xsi:type="dcterms:W3CDTF">1601-01-01T00:00:00Z</dcterms:created>
  <dcterms:modified xsi:type="dcterms:W3CDTF">2012-11-09T09:04:39Z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