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2"/>
  </p:notesMasterIdLst>
  <p:handoutMasterIdLst>
    <p:handoutMasterId r:id="rId13"/>
  </p:handoutMasterIdLst>
  <p:sldIdLst>
    <p:sldId id="262" r:id="rId2"/>
    <p:sldId id="275" r:id="rId3"/>
    <p:sldId id="300" r:id="rId4"/>
    <p:sldId id="301" r:id="rId5"/>
    <p:sldId id="308" r:id="rId6"/>
    <p:sldId id="302" r:id="rId7"/>
    <p:sldId id="306" r:id="rId8"/>
    <p:sldId id="303" r:id="rId9"/>
    <p:sldId id="304" r:id="rId10"/>
    <p:sldId id="30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36C9CE-40A5-49A5-BA02-55E13829D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916362-1F40-4F89-97D2-08E6C4709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482376-237C-4AB3-B13E-BD98138BF91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69EC3-CE78-459D-A9E8-3F14810C309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451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9514A3-F9D5-49ED-BE8B-025326C73C5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F24C09-CE7D-4F6B-A0D3-29497A921DA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8BA079-67EF-4548-83C9-9F3BD02E87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7E79BA-EBD0-4EFF-8300-0A1120A50FB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82F761-CE43-4CAF-9B3E-813D63E8B8C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475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13C5D-A41F-48B3-B32D-D99AC984681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680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D985C5-5FC6-4677-B4DC-7731D95B7AB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885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62621ED-0855-4D49-9350-ACC84CD3D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12719-E133-4520-83A6-4C31B2062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C77DF-1BB3-4961-93DB-61455A97C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C7915-FE87-4257-9198-189B0C9B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04724-86A8-457B-80CB-ACB2ED72C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F984B-E918-4C28-AC77-FD72D14D6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558FD-F569-4F22-84BD-EFBAA420E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9087F-1667-4D41-9679-9041FD65C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F160D-DF98-418F-B7B6-135A15375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A60F5-B762-4070-8E0B-7F4074026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A25A9-2131-4723-89B4-87D4929E0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E357B0-7CCA-4776-9AAB-FD8DBE9B0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9999/hello?wsd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d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s-standards.com/wsdl.asp" TargetMode="External"/><Relationship Id="rId4" Type="http://schemas.openxmlformats.org/officeDocument/2006/relationships/hyperlink" Target="http://w3schools.com/wsdl/default.as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IDU0075 Sissejuhatus veebiteenustesse</a:t>
            </a:r>
            <a:r>
              <a:rPr lang="en-US" sz="3200" smtClean="0"/>
              <a:t>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 asukoht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mtClean="0"/>
              <a:t>Tüüpiliselt asub WSDL aadressil:</a:t>
            </a:r>
          </a:p>
          <a:p>
            <a:pPr lvl="1" eaLnBrk="1" hangingPunct="1"/>
            <a:r>
              <a:rPr lang="et-EE" smtClean="0"/>
              <a:t>endpoint?wsdl</a:t>
            </a:r>
          </a:p>
          <a:p>
            <a:pPr eaLnBrk="1" hangingPunct="1"/>
            <a:r>
              <a:rPr lang="et-EE" smtClean="0"/>
              <a:t>Näiteks </a:t>
            </a:r>
            <a:r>
              <a:rPr lang="et-EE" smtClean="0">
                <a:hlinkClick r:id="rId3"/>
              </a:rPr>
              <a:t>http://localhost:9999/hello?wsdl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350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Veebiteenustega seotud standardid</a:t>
            </a:r>
            <a:endParaRPr lang="en-US" sz="3200" smtClean="0"/>
          </a:p>
        </p:txBody>
      </p:sp>
      <p:sp>
        <p:nvSpPr>
          <p:cNvPr id="635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t-EE" smtClean="0"/>
          </a:p>
        </p:txBody>
      </p:sp>
      <p:graphicFrame>
        <p:nvGraphicFramePr>
          <p:cNvPr id="63492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p:oleObj spid="_x0000_s63492" name="Visio" r:id="rId4" imgW="6373178" imgH="1301115" progId="">
              <p:embed/>
            </p:oleObj>
          </a:graphicData>
        </a:graphic>
      </p:graphicFrame>
      <p:graphicFrame>
        <p:nvGraphicFramePr>
          <p:cNvPr id="63493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p:oleObj spid="_x0000_s63493" name="Visio" r:id="rId5" imgW="494824" imgH="516255" progId="">
              <p:embed/>
            </p:oleObj>
          </a:graphicData>
        </a:graphic>
      </p:graphicFrame>
      <p:graphicFrame>
        <p:nvGraphicFramePr>
          <p:cNvPr id="63494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p:oleObj spid="_x0000_s63494" name="Visio" r:id="rId6" imgW="685800" imgH="397764" progId="">
              <p:embed/>
            </p:oleObj>
          </a:graphicData>
        </a:graphic>
      </p:graphicFrame>
      <p:graphicFrame>
        <p:nvGraphicFramePr>
          <p:cNvPr id="63495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p:oleObj spid="_x0000_s63495" name="Visio" r:id="rId7" imgW="685800" imgH="397764" progId="">
              <p:embed/>
            </p:oleObj>
          </a:graphicData>
        </a:graphic>
      </p:graphicFrame>
      <p:graphicFrame>
        <p:nvGraphicFramePr>
          <p:cNvPr id="63496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p:oleObj spid="_x0000_s63496" name="Visio" r:id="rId8" imgW="3925824" imgH="255422" progId="">
              <p:embed/>
            </p:oleObj>
          </a:graphicData>
        </a:graphic>
      </p:graphicFrame>
      <p:graphicFrame>
        <p:nvGraphicFramePr>
          <p:cNvPr id="63497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p:oleObj spid="_x0000_s63497" name="Visio" r:id="rId9" imgW="333451" imgH="235915" progId="">
              <p:embed/>
            </p:oleObj>
          </a:graphicData>
        </a:graphic>
      </p:graphicFrame>
      <p:graphicFrame>
        <p:nvGraphicFramePr>
          <p:cNvPr id="63498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p:oleObj spid="_x0000_s63498" name="Visio" r:id="rId10" imgW="3925824" imgH="255422" progId="">
              <p:embed/>
            </p:oleObj>
          </a:graphicData>
        </a:graphic>
      </p:graphicFrame>
      <p:graphicFrame>
        <p:nvGraphicFramePr>
          <p:cNvPr id="63499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p:oleObj spid="_x0000_s63499" name="Visio" r:id="rId11" imgW="301752" imgH="355702" progId="">
              <p:embed/>
            </p:oleObj>
          </a:graphicData>
        </a:graphic>
      </p:graphicFrame>
      <p:graphicFrame>
        <p:nvGraphicFramePr>
          <p:cNvPr id="63500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p:oleObj spid="_x0000_s63500" name="Visio" r:id="rId12" imgW="1657807" imgH="2385670" progId="">
              <p:embed/>
            </p:oleObj>
          </a:graphicData>
        </a:graphic>
      </p:graphicFrame>
      <p:graphicFrame>
        <p:nvGraphicFramePr>
          <p:cNvPr id="63501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p:oleObj spid="_x0000_s63501" name="Visio" r:id="rId13" imgW="1723644" imgH="2371649" progId="">
              <p:embed/>
            </p:oleObj>
          </a:graphicData>
        </a:graphic>
      </p:graphicFrame>
      <p:graphicFrame>
        <p:nvGraphicFramePr>
          <p:cNvPr id="63502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p:oleObj spid="_x0000_s63502" name="Visio" r:id="rId14" imgW="1399642" imgH="1215542" progId="">
              <p:embed/>
            </p:oleObj>
          </a:graphicData>
        </a:graphic>
      </p:graphicFrame>
      <p:sp>
        <p:nvSpPr>
          <p:cNvPr id="63506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7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8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9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mtClean="0"/>
              <a:t>WSDL on XML põhine keel, mis kirjeldab veebiteenuseid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Operatsioonid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Sõnumid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smtClean="0"/>
              <a:t>Andmetüübid</a:t>
            </a:r>
          </a:p>
          <a:p>
            <a:pPr eaLnBrk="1" hangingPunct="1">
              <a:lnSpc>
                <a:spcPct val="90000"/>
              </a:lnSpc>
            </a:pPr>
            <a:r>
              <a:rPr lang="et-EE" b="1" smtClean="0"/>
              <a:t>Viited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>
                <a:hlinkClick r:id="rId3"/>
              </a:rPr>
              <a:t>http://www.w3.org/TR/wsdl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r>
              <a:rPr lang="et-EE" b="1" smtClean="0">
                <a:hlinkClick r:id="rId4"/>
              </a:rPr>
              <a:t>http://w3schools.com/wsdl/default.asp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r>
              <a:rPr lang="et-EE" b="1" smtClean="0">
                <a:hlinkClick r:id="rId5"/>
              </a:rPr>
              <a:t>http://www.ws-standards.com/wsdl.asp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endParaRPr lang="et-EE" smtClean="0"/>
          </a:p>
          <a:p>
            <a:pPr eaLnBrk="1" hangingPunct="1">
              <a:lnSpc>
                <a:spcPct val="90000"/>
              </a:lnSpc>
            </a:pPr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pic>
        <p:nvPicPr>
          <p:cNvPr id="6758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Operatsioonid ja sõnumid</a:t>
            </a:r>
            <a:endParaRPr lang="en-US" smtClean="0"/>
          </a:p>
        </p:txBody>
      </p:sp>
      <p:sp>
        <p:nvSpPr>
          <p:cNvPr id="82947" name="AutoShape 3"/>
          <p:cNvSpPr>
            <a:spLocks noChangeAspect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r>
              <a:rPr lang="et-EE" sz="1200" smtClean="0"/>
              <a:t>Allikas: </a:t>
            </a:r>
            <a:r>
              <a:rPr lang="en-US" sz="1200" smtClean="0"/>
              <a:t>http://msdn.microsoft.com/en-us/library/ms996486.aspx</a:t>
            </a:r>
          </a:p>
        </p:txBody>
      </p:sp>
      <p:pic>
        <p:nvPicPr>
          <p:cNvPr id="8295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286000"/>
            <a:ext cx="3638550" cy="37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&lt;definitions&gt;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&lt;types&gt;</a:t>
            </a:r>
            <a:r>
              <a:rPr lang="en-US" b="1" smtClean="0"/>
              <a:t>... </a:t>
            </a:r>
            <a:r>
              <a:rPr lang="en-US" smtClean="0"/>
              <a:t>&lt;/types&gt;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&lt;message&gt;</a:t>
            </a:r>
            <a:r>
              <a:rPr lang="en-US" b="1" smtClean="0"/>
              <a:t>... </a:t>
            </a:r>
            <a:r>
              <a:rPr lang="en-US" smtClean="0"/>
              <a:t>&lt;/message&gt;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&lt;portType&gt;</a:t>
            </a:r>
            <a:r>
              <a:rPr lang="en-US" b="1" smtClean="0"/>
              <a:t>... </a:t>
            </a:r>
            <a:r>
              <a:rPr lang="en-US" smtClean="0"/>
              <a:t>&lt;/portType&gt;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&lt;binding&gt;</a:t>
            </a:r>
            <a:r>
              <a:rPr lang="en-US" b="1" smtClean="0"/>
              <a:t>... </a:t>
            </a:r>
            <a:r>
              <a:rPr lang="en-US" smtClean="0"/>
              <a:t>&lt;/binding&gt;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</a:t>
            </a:r>
            <a:r>
              <a:rPr lang="et-EE" smtClean="0"/>
              <a:t>service</a:t>
            </a:r>
            <a:r>
              <a:rPr lang="en-US" smtClean="0"/>
              <a:t>&gt;</a:t>
            </a:r>
            <a:r>
              <a:rPr lang="en-US" b="1" smtClean="0"/>
              <a:t>... </a:t>
            </a:r>
            <a:r>
              <a:rPr lang="en-US" smtClean="0"/>
              <a:t>&lt;/</a:t>
            </a:r>
            <a:r>
              <a:rPr lang="et-EE" smtClean="0"/>
              <a:t>service</a:t>
            </a:r>
            <a:r>
              <a:rPr lang="en-US" smtClean="0"/>
              <a:t>&gt;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&lt;/definitions&gt;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smtClean="0"/>
              <a:t>Types – siin saame XSD importida või kohapeal deklareerida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smtClean="0"/>
              <a:t>Messages – iga riequesti ja response jaoks on siin üks sõnum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smtClean="0"/>
              <a:t>PortType – kirjeldab operatsioonid ja nende sisend ning väljund sõnumid.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smtClean="0"/>
              <a:t>Binding - määratakse sõnumivahetuse transport iga operatsiooni kohta (document+literal recommended)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smtClean="0"/>
              <a:t>Service – nimi ja asukoht</a:t>
            </a:r>
            <a:endParaRPr lang="en-US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Operatsioonide tüübid </a:t>
            </a:r>
            <a:endParaRPr lang="en-US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One-way</a:t>
            </a:r>
            <a:r>
              <a:rPr lang="et-EE" smtClean="0"/>
              <a:t> – operatsioon võtab sõnumeid ainult vastu</a:t>
            </a:r>
            <a:endParaRPr lang="en-US" smtClean="0"/>
          </a:p>
          <a:p>
            <a:pPr eaLnBrk="1" hangingPunct="1"/>
            <a:r>
              <a:rPr lang="en-US" b="1" smtClean="0"/>
              <a:t>Request-response</a:t>
            </a:r>
            <a:r>
              <a:rPr lang="et-EE" smtClean="0"/>
              <a:t> – operatsioon võtab sõnumeid vastu ja vastab neile  </a:t>
            </a:r>
            <a:endParaRPr lang="en-US" smtClean="0"/>
          </a:p>
          <a:p>
            <a:pPr eaLnBrk="1" hangingPunct="1"/>
            <a:r>
              <a:rPr lang="en-US" b="1" smtClean="0"/>
              <a:t>Solicit-response</a:t>
            </a:r>
            <a:r>
              <a:rPr lang="et-EE" smtClean="0"/>
              <a:t> – operatsioon saadab sõnumeid ja jääb neile vastuseid ootama</a:t>
            </a:r>
            <a:endParaRPr lang="en-US" smtClean="0"/>
          </a:p>
          <a:p>
            <a:pPr eaLnBrk="1" hangingPunct="1"/>
            <a:r>
              <a:rPr lang="en-US" b="1" smtClean="0"/>
              <a:t>Notification</a:t>
            </a:r>
            <a:r>
              <a:rPr lang="en-US" smtClean="0"/>
              <a:t> </a:t>
            </a:r>
            <a:r>
              <a:rPr lang="et-EE" smtClean="0"/>
              <a:t>– operatsioon saadab sõnumeid ja ei oota neile vastuseid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Näide</a:t>
            </a:r>
            <a:endParaRPr lang="en-US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&lt;message name="getTermRequest"&gt; 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smtClean="0"/>
              <a:t>	</a:t>
            </a:r>
            <a:r>
              <a:rPr lang="en-US" sz="2000" b="1" smtClean="0"/>
              <a:t>&lt;part name="term" type="xs:string"/&gt; 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&lt;/message&gt; 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&lt;message name="getTermResponse"&gt; 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smtClean="0"/>
              <a:t>	</a:t>
            </a:r>
            <a:r>
              <a:rPr lang="en-US" sz="2000" b="1" smtClean="0"/>
              <a:t>&lt;part name="value" type="xs:string"/&gt; 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&lt;/message&gt; 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&lt;portType name="glossaryTerms"&gt;</a:t>
            </a:r>
            <a:br>
              <a:rPr lang="en-US" sz="2000" b="1" smtClean="0"/>
            </a:br>
            <a:r>
              <a:rPr lang="en-US" sz="2000" b="1" smtClean="0"/>
              <a:t>&lt;operation name="getTerm"&gt;</a:t>
            </a:r>
            <a:br>
              <a:rPr lang="en-US" sz="2000" b="1" smtClean="0"/>
            </a:br>
            <a:r>
              <a:rPr lang="et-EE" sz="2000" b="1" smtClean="0"/>
              <a:t>	</a:t>
            </a:r>
            <a:r>
              <a:rPr lang="en-US" sz="2000" b="1" smtClean="0"/>
              <a:t>&lt;input message="getTermRequest"/&gt;</a:t>
            </a:r>
            <a:br>
              <a:rPr lang="en-US" sz="2000" b="1" smtClean="0"/>
            </a:br>
            <a:r>
              <a:rPr lang="et-EE" sz="2000" b="1" smtClean="0"/>
              <a:t>	</a:t>
            </a:r>
            <a:r>
              <a:rPr lang="en-US" sz="2000" b="1" smtClean="0"/>
              <a:t>&lt;output message="getTermResponse"/&gt;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smtClean="0"/>
              <a:t>		...</a:t>
            </a:r>
            <a:r>
              <a:rPr lang="en-US" sz="2000" b="1" smtClean="0"/>
              <a:t/>
            </a:r>
            <a:br>
              <a:rPr lang="en-US" sz="2000" b="1" smtClean="0"/>
            </a:br>
            <a:r>
              <a:rPr lang="en-US" sz="2000" b="1" smtClean="0"/>
              <a:t>&lt;/operation&gt;</a:t>
            </a:r>
            <a:endParaRPr lang="et-EE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&lt;/portType&gt;</a:t>
            </a:r>
            <a:r>
              <a:rPr lang="en-US" sz="2000" smtClean="0"/>
              <a:t> </a:t>
            </a:r>
            <a:endParaRPr lang="et-EE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1373</TotalTime>
  <Words>200</Words>
  <Application>Microsoft Office PowerPoint</Application>
  <PresentationFormat>On-screen Show (4:3)</PresentationFormat>
  <Paragraphs>76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Wingdings</vt:lpstr>
      <vt:lpstr>Times New Roman</vt:lpstr>
      <vt:lpstr>Capsules</vt:lpstr>
      <vt:lpstr>Capsules</vt:lpstr>
      <vt:lpstr>Visio</vt:lpstr>
      <vt:lpstr>IDU0075 Sissejuhatus veebiteenustesse </vt:lpstr>
      <vt:lpstr>Veebiteenustega seotud standardid</vt:lpstr>
      <vt:lpstr>WSDL</vt:lpstr>
      <vt:lpstr>Slide 4</vt:lpstr>
      <vt:lpstr>Operatsioonid ja sõnumid</vt:lpstr>
      <vt:lpstr>WSDL’i elemendid</vt:lpstr>
      <vt:lpstr>WSDL’i elemendid</vt:lpstr>
      <vt:lpstr>Operatsioonide tüübid </vt:lpstr>
      <vt:lpstr>Näide</vt:lpstr>
      <vt:lpstr>WSDL asukoht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Tarvo Treier</cp:lastModifiedBy>
  <cp:revision>101</cp:revision>
  <cp:lastPrinted>1601-01-01T00:00:00Z</cp:lastPrinted>
  <dcterms:created xsi:type="dcterms:W3CDTF">1601-01-01T00:00:00Z</dcterms:created>
  <dcterms:modified xsi:type="dcterms:W3CDTF">2011-09-19T11:50:25Z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