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262" r:id="rId2"/>
    <p:sldId id="308" r:id="rId3"/>
    <p:sldId id="275" r:id="rId4"/>
    <p:sldId id="324" r:id="rId5"/>
    <p:sldId id="309" r:id="rId6"/>
    <p:sldId id="310" r:id="rId7"/>
    <p:sldId id="311" r:id="rId8"/>
    <p:sldId id="315" r:id="rId9"/>
    <p:sldId id="316" r:id="rId10"/>
    <p:sldId id="318" r:id="rId11"/>
    <p:sldId id="319" r:id="rId12"/>
    <p:sldId id="320" r:id="rId13"/>
    <p:sldId id="321" r:id="rId14"/>
    <p:sldId id="322" r:id="rId15"/>
    <p:sldId id="312" r:id="rId16"/>
    <p:sldId id="325" r:id="rId17"/>
    <p:sldId id="326" r:id="rId18"/>
    <p:sldId id="32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D03CAE-8A3A-4B88-AE5A-35B064209E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3A01B7-28B1-4BA0-A921-2D2C6E5036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81FEE-57B7-4AF3-8F8C-3DDC79A8E551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1497D-4674-4067-8E40-B4801ED1D66B}" type="slidenum">
              <a:rPr lang="en-US"/>
              <a:pPr/>
              <a:t>10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83950-3D7B-4BE4-8DA8-D8493997BA2F}" type="slidenum">
              <a:rPr lang="en-US"/>
              <a:pPr/>
              <a:t>11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386CC-929C-4ED6-8254-0E5359C0130C}" type="slidenum">
              <a:rPr lang="en-US"/>
              <a:pPr/>
              <a:t>12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D875E-FEE0-413A-8513-A556E6FC975E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2CDF9-C364-4172-BA3D-D2BCFF3050D1}" type="slidenum">
              <a:rPr lang="en-US"/>
              <a:pPr/>
              <a:t>14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B596A-D105-4304-9236-F39ACC6AB6A0}" type="slidenum">
              <a:rPr lang="en-US"/>
              <a:pPr/>
              <a:t>15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F4C4-1F98-4849-8000-7ED17B3DA55F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CE850-8EF8-4708-9C22-B9A6C226375C}" type="slidenum">
              <a:rPr lang="en-US"/>
              <a:pPr/>
              <a:t>17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75445-1BA8-4DE9-89EE-8039018DB883}" type="slidenum">
              <a:rPr lang="en-US"/>
              <a:pPr/>
              <a:t>18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0CF6A-E5DC-44C3-965C-082407B2BF3B}" type="slidenum">
              <a:rPr lang="en-US"/>
              <a:pPr/>
              <a:t>2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A04E1-314C-4208-BCE9-1338C8DC640B}" type="slidenum">
              <a:rPr lang="en-US"/>
              <a:pPr/>
              <a:t>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72100-A4A6-4A4A-B604-D807F4A29F67}" type="slidenum">
              <a:rPr lang="en-US"/>
              <a:pPr/>
              <a:t>4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8D998-3DA5-4FBF-9B49-E4C64834B338}" type="slidenum">
              <a:rPr lang="en-US"/>
              <a:pPr/>
              <a:t>5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DC058-960D-43CA-895F-D8590D769F97}" type="slidenum">
              <a:rPr lang="en-US"/>
              <a:pPr/>
              <a:t>6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8EA21-E198-46B8-A590-01AF0DBA2A02}" type="slidenum">
              <a:rPr lang="en-US"/>
              <a:pPr/>
              <a:t>7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E5560-E163-489D-878D-1DE0176D8A2C}" type="slidenum">
              <a:rPr lang="en-US"/>
              <a:pPr/>
              <a:t>8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C8337-A4D3-4B7C-81A6-EBDACD3B73CF}" type="slidenum">
              <a:rPr lang="en-US"/>
              <a:pPr/>
              <a:t>9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0629CE64-C018-4B4C-8D92-7AB5DA5C83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3D83C-6C29-4C41-8365-34F6510A9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77766-22FA-4723-8F8D-32573E2E42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ED307-ED80-422F-8278-F75E5A429E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013F5-7EE3-4B9F-94E9-8BAE72B930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E30DC-A910-47E1-B013-4FFA3DECE1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24662-5310-4B59-9DDA-8D90A813F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B8324-2A61-4C49-A403-970915CCD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8DC92-2BFC-4B3C-B515-94AD515B45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06C7D-E2B4-4679-9A83-DAFCE66A8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27F98-9CE9-481A-8648-07A422F72C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76E36B1-8EF1-483E-A92E-B21AD12E5E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xades.org:8443/?wsd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9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Failivahetus</a:t>
            </a:r>
            <a:endParaRPr lang="en-US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042988" y="2432050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Rakendus1</a:t>
            </a:r>
            <a:endParaRPr lang="en-US" sz="2000"/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6443663" y="2503488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Rakendus2</a:t>
            </a:r>
            <a:endParaRPr lang="en-US" sz="2000"/>
          </a:p>
        </p:txBody>
      </p:sp>
      <p:sp>
        <p:nvSpPr>
          <p:cNvPr id="159749" name="Cloud"/>
          <p:cNvSpPr>
            <a:spLocks noChangeAspect="1" noEditPoints="1" noChangeArrowheads="1"/>
          </p:cNvSpPr>
          <p:nvPr/>
        </p:nvSpPr>
        <p:spPr bwMode="auto">
          <a:xfrm>
            <a:off x="3492500" y="2574925"/>
            <a:ext cx="2160588" cy="14239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1042988" y="4016375"/>
            <a:ext cx="1657350" cy="360363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Eksport</a:t>
            </a:r>
            <a:endParaRPr lang="en-US" sz="2000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6443663" y="4087813"/>
            <a:ext cx="1657350" cy="3603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Import</a:t>
            </a:r>
            <a:endParaRPr lang="en-US" sz="2000"/>
          </a:p>
        </p:txBody>
      </p:sp>
      <p:sp>
        <p:nvSpPr>
          <p:cNvPr id="159752" name="Documents"/>
          <p:cNvSpPr>
            <a:spLocks noEditPoints="1" noChangeArrowheads="1"/>
          </p:cNvSpPr>
          <p:nvPr/>
        </p:nvSpPr>
        <p:spPr bwMode="auto">
          <a:xfrm>
            <a:off x="3851275" y="4591050"/>
            <a:ext cx="1352550" cy="180975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1835150" y="5672138"/>
            <a:ext cx="1873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 flipV="1">
            <a:off x="1835150" y="4448175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>
            <a:off x="7308850" y="4519613"/>
            <a:ext cx="0" cy="1152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>
            <a:off x="5364163" y="5672138"/>
            <a:ext cx="1944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60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Ühine andmebaas</a:t>
            </a:r>
            <a:endParaRPr lang="en-US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042988" y="2516188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Rakendus1</a:t>
            </a:r>
            <a:endParaRPr lang="en-US" sz="200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6443663" y="2587625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Rakendus2</a:t>
            </a:r>
            <a:endParaRPr lang="en-US" sz="2000"/>
          </a:p>
        </p:txBody>
      </p:sp>
      <p:sp>
        <p:nvSpPr>
          <p:cNvPr id="160773" name="Cloud"/>
          <p:cNvSpPr>
            <a:spLocks noChangeAspect="1" noEditPoints="1" noChangeArrowheads="1"/>
          </p:cNvSpPr>
          <p:nvPr/>
        </p:nvSpPr>
        <p:spPr bwMode="auto">
          <a:xfrm>
            <a:off x="3492500" y="2659063"/>
            <a:ext cx="2160588" cy="14239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042988" y="4100513"/>
            <a:ext cx="1657350" cy="3603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DB kiht</a:t>
            </a:r>
            <a:endParaRPr lang="en-US" sz="2000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6443663" y="4171950"/>
            <a:ext cx="1657350" cy="360363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DB kiht</a:t>
            </a:r>
            <a:endParaRPr lang="en-US" sz="2000"/>
          </a:p>
        </p:txBody>
      </p:sp>
      <p:sp>
        <p:nvSpPr>
          <p:cNvPr id="160776" name="Line 8"/>
          <p:cNvSpPr>
            <a:spLocks noChangeShapeType="1"/>
          </p:cNvSpPr>
          <p:nvPr/>
        </p:nvSpPr>
        <p:spPr bwMode="auto">
          <a:xfrm>
            <a:off x="1835150" y="5757863"/>
            <a:ext cx="1800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 flipV="1">
            <a:off x="1835150" y="4532313"/>
            <a:ext cx="0" cy="1223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0778" name="Line 10"/>
          <p:cNvSpPr>
            <a:spLocks noChangeShapeType="1"/>
          </p:cNvSpPr>
          <p:nvPr/>
        </p:nvSpPr>
        <p:spPr bwMode="auto">
          <a:xfrm>
            <a:off x="7308850" y="4603750"/>
            <a:ext cx="0" cy="1152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>
            <a:off x="5508625" y="5757863"/>
            <a:ext cx="1800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0780" name="AutoShape 12"/>
          <p:cNvSpPr>
            <a:spLocks noChangeArrowheads="1"/>
          </p:cNvSpPr>
          <p:nvPr/>
        </p:nvSpPr>
        <p:spPr bwMode="auto">
          <a:xfrm>
            <a:off x="3781425" y="5253038"/>
            <a:ext cx="1582738" cy="1223962"/>
          </a:xfrm>
          <a:prstGeom prst="can">
            <a:avLst>
              <a:gd name="adj" fmla="val 25000"/>
            </a:avLst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Jagatud </a:t>
            </a:r>
            <a:br>
              <a:rPr lang="et-EE" sz="2000"/>
            </a:br>
            <a:r>
              <a:rPr lang="et-EE" sz="2000"/>
              <a:t>andmed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971550" y="2687638"/>
            <a:ext cx="7200900" cy="1295400"/>
          </a:xfrm>
          <a:prstGeom prst="rect">
            <a:avLst/>
          </a:prstGeom>
          <a:solidFill>
            <a:schemeClr val="hlink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>
                <a:solidFill>
                  <a:srgbClr val="FFFF00"/>
                </a:solidFill>
              </a:rPr>
              <a:t>Ühine vaade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393700" y="565150"/>
            <a:ext cx="78263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 anchor="b">
            <a:spAutoFit/>
          </a:bodyPr>
          <a:lstStyle/>
          <a:p>
            <a:pPr>
              <a:lnSpc>
                <a:spcPct val="90000"/>
              </a:lnSpc>
            </a:pPr>
            <a:r>
              <a:rPr lang="et-EE" sz="3600" b="1">
                <a:solidFill>
                  <a:schemeClr val="tx2"/>
                </a:solidFill>
              </a:rPr>
              <a:t>Mashup</a:t>
            </a:r>
            <a:endParaRPr lang="en-US" sz="3600" b="1">
              <a:solidFill>
                <a:schemeClr val="tx2"/>
              </a:solidFill>
            </a:endParaRP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042988" y="4054475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Rakendus1</a:t>
            </a:r>
            <a:endParaRPr lang="en-US" sz="2000"/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6443663" y="4125913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Rakendus2</a:t>
            </a:r>
            <a:endParaRPr lang="en-US" sz="2000"/>
          </a:p>
        </p:txBody>
      </p:sp>
      <p:sp>
        <p:nvSpPr>
          <p:cNvPr id="161798" name="Cloud"/>
          <p:cNvSpPr>
            <a:spLocks noChangeAspect="1" noEditPoints="1" noChangeArrowheads="1"/>
          </p:cNvSpPr>
          <p:nvPr/>
        </p:nvSpPr>
        <p:spPr bwMode="auto">
          <a:xfrm>
            <a:off x="3492500" y="4197350"/>
            <a:ext cx="2160588" cy="14239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1042988" y="3551238"/>
            <a:ext cx="1657350" cy="3603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Vaade1</a:t>
            </a:r>
            <a:endParaRPr lang="en-US" sz="2000"/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6443663" y="3551238"/>
            <a:ext cx="1657350" cy="3603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Vaade2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62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Funktsiooni kaugväljakutse</a:t>
            </a:r>
            <a:endParaRPr lang="en-US"/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1042988" y="2357438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Rakendus1</a:t>
            </a:r>
            <a:endParaRPr lang="en-US" sz="2000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6443663" y="2428875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Rakendus2</a:t>
            </a:r>
            <a:endParaRPr lang="en-US" sz="2000"/>
          </a:p>
        </p:txBody>
      </p:sp>
      <p:sp>
        <p:nvSpPr>
          <p:cNvPr id="162821" name="Cloud"/>
          <p:cNvSpPr>
            <a:spLocks noChangeAspect="1" noEditPoints="1" noChangeArrowheads="1"/>
          </p:cNvSpPr>
          <p:nvPr/>
        </p:nvSpPr>
        <p:spPr bwMode="auto">
          <a:xfrm>
            <a:off x="3492500" y="2500313"/>
            <a:ext cx="2160588" cy="14239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1042988" y="3941763"/>
            <a:ext cx="1657350" cy="3603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Stub</a:t>
            </a:r>
            <a:endParaRPr lang="en-US" sz="2000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6443663" y="4013200"/>
            <a:ext cx="1657350" cy="360363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Skeleton</a:t>
            </a:r>
            <a:endParaRPr lang="en-US" sz="2000"/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2051050" y="4805363"/>
            <a:ext cx="4968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 flipV="1">
            <a:off x="2051050" y="4373563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 flipV="1">
            <a:off x="7019925" y="44450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3276600" y="4373563"/>
            <a:ext cx="2500313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000"/>
              <a:t>Funktsiooni väljakutse</a:t>
            </a:r>
            <a:endParaRPr lang="en-US" sz="2000"/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>
            <a:off x="7451725" y="4445000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 flipH="1">
            <a:off x="1619250" y="5165725"/>
            <a:ext cx="5832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 flipV="1">
            <a:off x="1619250" y="4373563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4140200" y="5165725"/>
            <a:ext cx="77628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000"/>
              <a:t>Vastus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63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Sõnumivahetus</a:t>
            </a:r>
            <a:endParaRPr lang="en-US"/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1042988" y="2441575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Rakendus1</a:t>
            </a:r>
            <a:endParaRPr lang="en-US" sz="2000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443663" y="2513013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Rakendus2</a:t>
            </a:r>
            <a:endParaRPr lang="en-US" sz="2000"/>
          </a:p>
        </p:txBody>
      </p:sp>
      <p:sp>
        <p:nvSpPr>
          <p:cNvPr id="163845" name="Cloud"/>
          <p:cNvSpPr>
            <a:spLocks noChangeAspect="1" noEditPoints="1" noChangeArrowheads="1"/>
          </p:cNvSpPr>
          <p:nvPr/>
        </p:nvSpPr>
        <p:spPr bwMode="auto">
          <a:xfrm>
            <a:off x="3492500" y="2584450"/>
            <a:ext cx="2160588" cy="14239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1042988" y="4025900"/>
            <a:ext cx="1657350" cy="360363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Producer</a:t>
            </a:r>
            <a:endParaRPr lang="en-US" sz="2000"/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6443663" y="4097338"/>
            <a:ext cx="1657350" cy="3603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Consumer</a:t>
            </a:r>
            <a:endParaRPr lang="en-US" sz="2000"/>
          </a:p>
        </p:txBody>
      </p:sp>
      <p:sp>
        <p:nvSpPr>
          <p:cNvPr id="163848" name="AutoShape 8"/>
          <p:cNvSpPr>
            <a:spLocks noChangeArrowheads="1"/>
          </p:cNvSpPr>
          <p:nvPr/>
        </p:nvSpPr>
        <p:spPr bwMode="auto">
          <a:xfrm>
            <a:off x="3708400" y="5176838"/>
            <a:ext cx="2016125" cy="792162"/>
          </a:xfrm>
          <a:prstGeom prst="flowChartMagneticDrum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Queue</a:t>
            </a:r>
            <a:endParaRPr lang="en-US" sz="2000"/>
          </a:p>
        </p:txBody>
      </p:sp>
      <p:pic>
        <p:nvPicPr>
          <p:cNvPr id="163849" name="Picture 9" descr="MCj044145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5176838"/>
            <a:ext cx="1152525" cy="1152525"/>
          </a:xfrm>
          <a:prstGeom prst="rect">
            <a:avLst/>
          </a:prstGeom>
          <a:noFill/>
        </p:spPr>
      </p:pic>
      <p:pic>
        <p:nvPicPr>
          <p:cNvPr id="163850" name="Picture 10" descr="MCj044145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5105400"/>
            <a:ext cx="1295400" cy="1295400"/>
          </a:xfrm>
          <a:prstGeom prst="rect">
            <a:avLst/>
          </a:prstGeom>
          <a:noFill/>
        </p:spPr>
      </p:pic>
      <p:sp>
        <p:nvSpPr>
          <p:cNvPr id="163851" name="Line 11"/>
          <p:cNvSpPr>
            <a:spLocks noChangeShapeType="1"/>
          </p:cNvSpPr>
          <p:nvPr/>
        </p:nvSpPr>
        <p:spPr bwMode="auto">
          <a:xfrm>
            <a:off x="1835150" y="4529138"/>
            <a:ext cx="865188" cy="7921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 flipV="1">
            <a:off x="6659563" y="4602163"/>
            <a:ext cx="504825" cy="7191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9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Mobiil-id simuleerimise näide</a:t>
            </a: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WSDL </a:t>
            </a:r>
            <a:r>
              <a:rPr lang="en-US" dirty="0">
                <a:hlinkClick r:id="rId3" tooltip="blocked::https://www.openxades.org:8443/?wsdl"/>
              </a:rPr>
              <a:t>https://www.openxades.org:8443/?wsdl</a:t>
            </a:r>
            <a:r>
              <a:rPr lang="en-US" dirty="0"/>
              <a:t> 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/>
              <a:t>Loome </a:t>
            </a:r>
            <a:r>
              <a:rPr lang="et-EE" dirty="0" err="1"/>
              <a:t>ServiceMock-i</a:t>
            </a:r>
            <a:r>
              <a:rPr lang="et-EE" dirty="0"/>
              <a:t> antud WSDL-i põhjal </a:t>
            </a:r>
            <a:r>
              <a:rPr lang="et-EE" dirty="0" err="1"/>
              <a:t>SoapUI-ga</a:t>
            </a:r>
            <a:r>
              <a:rPr lang="et-EE" dirty="0"/>
              <a:t> järgmistele operatsioonidele:</a:t>
            </a:r>
          </a:p>
          <a:p>
            <a:pPr lvl="1">
              <a:lnSpc>
                <a:spcPct val="90000"/>
              </a:lnSpc>
            </a:pPr>
            <a:r>
              <a:rPr lang="et-EE" dirty="0" err="1"/>
              <a:t>MobileAuthenticate</a:t>
            </a:r>
            <a:endParaRPr lang="et-EE" dirty="0"/>
          </a:p>
          <a:p>
            <a:pPr lvl="1">
              <a:lnSpc>
                <a:spcPct val="90000"/>
              </a:lnSpc>
            </a:pPr>
            <a:r>
              <a:rPr lang="et-EE" dirty="0" err="1"/>
              <a:t>GetMobileAuthenticateStatus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 err="1"/>
              <a:t>SoapUI</a:t>
            </a:r>
            <a:r>
              <a:rPr lang="et-EE" dirty="0"/>
              <a:t> </a:t>
            </a:r>
            <a:r>
              <a:rPr lang="et-EE" dirty="0" err="1"/>
              <a:t>WebStart</a:t>
            </a:r>
            <a:endParaRPr lang="et-EE" dirty="0"/>
          </a:p>
          <a:p>
            <a:pPr lvl="1">
              <a:lnSpc>
                <a:spcPct val="90000"/>
              </a:lnSpc>
            </a:pPr>
            <a:r>
              <a:rPr lang="en-US" dirty="0"/>
              <a:t>http://dl.eviware.com/jnlp/soapUI/os/3.6/soapui.jnlp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9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Mobiil-id näitepäringud </a:t>
            </a:r>
            <a:r>
              <a:rPr lang="en-US" sz="3200" b="0" i="1"/>
              <a:t>MobileAuthenticate</a:t>
            </a:r>
            <a:endParaRPr lang="en-US" sz="3200" i="1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&lt;soapenv:Envelope xmlns:xsi="</a:t>
            </a:r>
            <a:r>
              <a:rPr lang="en-US" sz="1400">
                <a:hlinkClick r:id="rId3" tooltip="blocked::http://www.w3.org/2001/XMLSchema-instance"/>
              </a:rPr>
              <a:t>http://www.w3.org/2001/XMLSchema-instance</a:t>
            </a:r>
            <a:r>
              <a:rPr lang="en-US" sz="1400"/>
              <a:t>" xmlns:xsd="</a:t>
            </a:r>
            <a:r>
              <a:rPr lang="en-US" sz="1400">
                <a:hlinkClick r:id="rId4" tooltip="blocked::http://www.w3.org/2001/XMLSchema"/>
              </a:rPr>
              <a:t>http://www.w3.org/2001/XMLSchema</a:t>
            </a:r>
            <a:r>
              <a:rPr lang="en-US" sz="1400"/>
              <a:t>" xmlns:soapenv="</a:t>
            </a:r>
            <a:r>
              <a:rPr lang="en-US" sz="1400">
                <a:hlinkClick r:id="rId5" tooltip="blocked::http://schemas.xmlsoap.org/soap/envelope/"/>
              </a:rPr>
              <a:t>http://schemas.xmlsoap.org/soap/envelope/</a:t>
            </a:r>
            <a:r>
              <a:rPr lang="en-US" sz="1400"/>
              <a:t>" xmlns:dig="</a:t>
            </a:r>
            <a:r>
              <a:rPr lang="en-US" sz="140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400"/>
              <a:t>"&gt;</a:t>
            </a:r>
            <a:br>
              <a:rPr lang="en-US" sz="1400"/>
            </a:br>
            <a:r>
              <a:rPr lang="en-US" sz="1400"/>
              <a:t>   &lt;soapenv:Header/&gt;</a:t>
            </a:r>
            <a:br>
              <a:rPr lang="en-US" sz="1400"/>
            </a:br>
            <a:r>
              <a:rPr lang="en-US" sz="1400"/>
              <a:t>   &lt;soapenv:Body&gt;</a:t>
            </a:r>
            <a:br>
              <a:rPr lang="en-US" sz="1400"/>
            </a:br>
            <a:r>
              <a:rPr lang="en-US" sz="1400"/>
              <a:t>      &lt;dig:MobileAuthenticate soapenv:encodingStyle="</a:t>
            </a:r>
            <a:r>
              <a:rPr lang="en-US" sz="1400">
                <a:hlinkClick r:id="rId7" tooltip="blocked::http://schemas.xmlsoap.org/soap/encoding/"/>
              </a:rPr>
              <a:t>http://schemas.xmlsoap.org/soap/encoding/</a:t>
            </a:r>
            <a:r>
              <a:rPr lang="en-US" sz="1400"/>
              <a:t>"&gt;</a:t>
            </a:r>
            <a:br>
              <a:rPr lang="en-US" sz="1400"/>
            </a:br>
            <a:r>
              <a:rPr lang="en-US" sz="1400"/>
              <a:t>         &lt;IDCode xsi:type="xsd:string"&gt;38</a:t>
            </a:r>
            <a:r>
              <a:rPr lang="et-EE" sz="1400"/>
              <a:t>2xxxxxxxx</a:t>
            </a:r>
            <a:r>
              <a:rPr lang="en-US" sz="1400"/>
              <a:t>&lt;/IDCode&gt;</a:t>
            </a:r>
            <a:br>
              <a:rPr lang="en-US" sz="1400"/>
            </a:br>
            <a:r>
              <a:rPr lang="en-US" sz="1400"/>
              <a:t>         &lt;CountryCode xsi:type="xsd:string"&gt;EE&lt;/CountryCode&gt;</a:t>
            </a:r>
            <a:br>
              <a:rPr lang="en-US" sz="1400"/>
            </a:br>
            <a:r>
              <a:rPr lang="en-US" sz="1400"/>
              <a:t>         &lt;PhoneNo xsi:type="xsd:string"&gt;+372</a:t>
            </a:r>
            <a:r>
              <a:rPr lang="et-EE" sz="1400"/>
              <a:t>xxxxxxx</a:t>
            </a:r>
            <a:r>
              <a:rPr lang="en-US" sz="1400"/>
              <a:t>&lt;/PhoneNo&gt;</a:t>
            </a:r>
            <a:br>
              <a:rPr lang="en-US" sz="1400"/>
            </a:br>
            <a:r>
              <a:rPr lang="en-US" sz="1400"/>
              <a:t>         &lt;Language xsi:type="xsd:string"&gt;EST&lt;/Language&gt;</a:t>
            </a:r>
            <a:br>
              <a:rPr lang="en-US" sz="1400"/>
            </a:br>
            <a:r>
              <a:rPr lang="en-US" sz="1400"/>
              <a:t>         &lt;ServiceName xsi:type="xsd:string"&gt;Testimine&lt;/ServiceName&gt;</a:t>
            </a:r>
            <a:br>
              <a:rPr lang="en-US" sz="1400"/>
            </a:br>
            <a:r>
              <a:rPr lang="en-US" sz="1400"/>
              <a:t>         &lt;MessageToDisplay xsi:type="xsd:string"&gt;Message&lt;/MessageToDisplay&gt;</a:t>
            </a:r>
            <a:br>
              <a:rPr lang="en-US" sz="1400"/>
            </a:br>
            <a:r>
              <a:rPr lang="en-US" sz="1400"/>
              <a:t>         &lt;SPChallenge xsi:type="xsd:string"&gt;12345678901234567890&lt;/SPChallenge&gt;</a:t>
            </a:r>
            <a:br>
              <a:rPr lang="en-US" sz="1400"/>
            </a:br>
            <a:r>
              <a:rPr lang="en-US" sz="1400"/>
              <a:t>         &lt;MessagingMode xsi:type="xsd:string"&gt;asynchClientServer&lt;/MessagingMode&gt;</a:t>
            </a:r>
            <a:br>
              <a:rPr lang="en-US" sz="1400"/>
            </a:br>
            <a:r>
              <a:rPr lang="en-US" sz="1400"/>
              <a:t>         &lt;ReturnCertData xsi:type="xsd:boolean"&gt;1&lt;/ReturnCertData&gt;</a:t>
            </a:r>
            <a:br>
              <a:rPr lang="en-US" sz="1400"/>
            </a:br>
            <a:r>
              <a:rPr lang="en-US" sz="1400"/>
              <a:t>         &lt;ReturnRevocationData xsi:type="xsd:boolean"&gt;1&lt;/ReturnRevocationData&gt;</a:t>
            </a:r>
            <a:br>
              <a:rPr lang="en-US" sz="1400"/>
            </a:br>
            <a:r>
              <a:rPr lang="en-US" sz="1400"/>
              <a:t>      &lt;/dig:MobileAuthenticate&gt;</a:t>
            </a:r>
            <a:br>
              <a:rPr lang="en-US" sz="1400"/>
            </a:br>
            <a:r>
              <a:rPr lang="en-US" sz="1400"/>
              <a:t>   &lt;/soapenv:Body&gt;</a:t>
            </a:r>
            <a:br>
              <a:rPr lang="en-US" sz="1400"/>
            </a:br>
            <a:r>
              <a:rPr lang="en-US" sz="1400"/>
              <a:t>&lt;/soapenv:Envelope&gt;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0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Mobiil-id näitepäringud </a:t>
            </a:r>
            <a:r>
              <a:rPr lang="en-US" sz="3200" b="0" i="1"/>
              <a:t>GetMobileAuthenticateStatus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&lt;soapenv:Envelope xmlns:xsi="</a:t>
            </a:r>
            <a:r>
              <a:rPr lang="en-US" sz="1800">
                <a:hlinkClick r:id="rId3" tooltip="blocked::http://www.w3.org/2001/XMLSchema-instance"/>
              </a:rPr>
              <a:t>http://www.w3.org/2001/XMLSchema-instance</a:t>
            </a:r>
            <a:r>
              <a:rPr lang="en-US" sz="1800"/>
              <a:t>" xmlns:xsd="</a:t>
            </a:r>
            <a:r>
              <a:rPr lang="en-US" sz="1800">
                <a:hlinkClick r:id="rId4" tooltip="blocked::http://www.w3.org/2001/XMLSchema"/>
              </a:rPr>
              <a:t>http://www.w3.org/2001/XMLSchema</a:t>
            </a:r>
            <a:r>
              <a:rPr lang="en-US" sz="1800"/>
              <a:t>" xmlns:soapenv="</a:t>
            </a:r>
            <a:r>
              <a:rPr lang="en-US" sz="1800">
                <a:hlinkClick r:id="rId5" tooltip="blocked::http://schemas.xmlsoap.org/soap/envelope/"/>
              </a:rPr>
              <a:t>http://schemas.xmlsoap.org/soap/envelope/</a:t>
            </a:r>
            <a:r>
              <a:rPr lang="en-US" sz="1800"/>
              <a:t>" xmlns:dig="</a:t>
            </a:r>
            <a:r>
              <a:rPr lang="en-US" sz="180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800"/>
              <a:t>"&gt;</a:t>
            </a:r>
            <a:br>
              <a:rPr lang="en-US" sz="1800"/>
            </a:br>
            <a:r>
              <a:rPr lang="en-US" sz="1800"/>
              <a:t>   &lt;soapenv:Header/&gt;</a:t>
            </a:r>
            <a:br>
              <a:rPr lang="en-US" sz="1800"/>
            </a:br>
            <a:r>
              <a:rPr lang="en-US" sz="1800"/>
              <a:t>   &lt;soapenv:Body&gt;</a:t>
            </a:r>
            <a:br>
              <a:rPr lang="en-US" sz="1800"/>
            </a:br>
            <a:r>
              <a:rPr lang="en-US" sz="1800"/>
              <a:t>      &lt;dig:GetMobileAuthenticateStatus soapenv:encodingStyle="</a:t>
            </a:r>
            <a:r>
              <a:rPr lang="en-US" sz="1800">
                <a:hlinkClick r:id="rId7" tooltip="blocked::http://schemas.xmlsoap.org/soap/encoding/"/>
              </a:rPr>
              <a:t>http://schemas.xmlsoap.org/soap/encoding/</a:t>
            </a:r>
            <a:r>
              <a:rPr lang="en-US" sz="1800"/>
              <a:t>"&gt;</a:t>
            </a:r>
            <a:br>
              <a:rPr lang="en-US" sz="1800"/>
            </a:br>
            <a:r>
              <a:rPr lang="en-US" sz="1800"/>
              <a:t>         &lt;Sesscode xsi:type="xsd:int"&gt;668477054&lt;/Sesscode&gt;</a:t>
            </a:r>
            <a:br>
              <a:rPr lang="en-US" sz="1800"/>
            </a:br>
            <a:r>
              <a:rPr lang="en-US" sz="1800"/>
              <a:t>         &lt;WaitSignature xsi:type="xsd:boolean"&gt;true&lt;/WaitSignature&gt;</a:t>
            </a:r>
            <a:br>
              <a:rPr lang="en-US" sz="1800"/>
            </a:br>
            <a:r>
              <a:rPr lang="en-US" sz="1800"/>
              <a:t>      &lt;/dig:GetMobileAuthenticateStatus&gt;</a:t>
            </a:r>
            <a:br>
              <a:rPr lang="en-US" sz="1800"/>
            </a:br>
            <a:r>
              <a:rPr lang="en-US" sz="1800"/>
              <a:t>   &lt;/soapenv:Body&gt;</a:t>
            </a:r>
            <a:br>
              <a:rPr lang="en-US" sz="1800"/>
            </a:br>
            <a:r>
              <a:rPr lang="en-US" sz="1800"/>
              <a:t>&lt;/soapenv:Envelope&gt;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5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ÕIS-ile nõuete fikseerimise näide </a:t>
            </a:r>
            <a:endParaRPr lang="en-US"/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969963" y="2782888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Minu päevik</a:t>
            </a:r>
          </a:p>
          <a:p>
            <a:pPr algn="ctr">
              <a:spcBef>
                <a:spcPct val="50000"/>
              </a:spcBef>
            </a:pPr>
            <a:r>
              <a:rPr lang="et-EE" sz="2000"/>
              <a:t>(klient)</a:t>
            </a:r>
            <a:endParaRPr lang="en-US" sz="2000"/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6659563" y="2784475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ÕIS</a:t>
            </a:r>
          </a:p>
          <a:p>
            <a:pPr algn="ctr">
              <a:spcBef>
                <a:spcPct val="50000"/>
              </a:spcBef>
            </a:pPr>
            <a:r>
              <a:rPr lang="et-EE" sz="2000"/>
              <a:t>(server)</a:t>
            </a:r>
            <a:endParaRPr lang="en-US" sz="2000"/>
          </a:p>
        </p:txBody>
      </p:sp>
      <p:sp>
        <p:nvSpPr>
          <p:cNvPr id="175109" name="Cloud"/>
          <p:cNvSpPr>
            <a:spLocks noChangeAspect="1" noEditPoints="1" noChangeArrowheads="1"/>
          </p:cNvSpPr>
          <p:nvPr/>
        </p:nvSpPr>
        <p:spPr bwMode="auto">
          <a:xfrm>
            <a:off x="3562350" y="2927350"/>
            <a:ext cx="2160588" cy="14239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A5A5B7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75110" name="AutoShape 6"/>
          <p:cNvSpPr>
            <a:spLocks noChangeArrowheads="1"/>
          </p:cNvSpPr>
          <p:nvPr/>
        </p:nvSpPr>
        <p:spPr bwMode="auto">
          <a:xfrm>
            <a:off x="2913063" y="3863975"/>
            <a:ext cx="3457575" cy="287338"/>
          </a:xfrm>
          <a:prstGeom prst="flowChartMagneticDrum">
            <a:avLst/>
          </a:prstGeom>
          <a:solidFill>
            <a:srgbClr val="A5A5B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SOAP/HTTP</a:t>
            </a:r>
            <a:endParaRPr lang="en-US" sz="2000"/>
          </a:p>
        </p:txBody>
      </p:sp>
      <p:sp>
        <p:nvSpPr>
          <p:cNvPr id="175111" name="Line 7"/>
          <p:cNvSpPr>
            <a:spLocks noChangeShapeType="1"/>
          </p:cNvSpPr>
          <p:nvPr/>
        </p:nvSpPr>
        <p:spPr bwMode="auto">
          <a:xfrm>
            <a:off x="2913063" y="3143250"/>
            <a:ext cx="338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 flipH="1" flipV="1">
            <a:off x="2913063" y="3576638"/>
            <a:ext cx="3313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4210050" y="2640013"/>
            <a:ext cx="1474788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1200"/>
              <a:t>getTänaneTunniplaan</a:t>
            </a:r>
            <a:endParaRPr lang="en-US" sz="1200"/>
          </a:p>
        </p:txBody>
      </p:sp>
      <p:sp>
        <p:nvSpPr>
          <p:cNvPr id="175114" name="Text Box 10"/>
          <p:cNvSpPr txBox="1">
            <a:spLocks noChangeArrowheads="1"/>
          </p:cNvSpPr>
          <p:nvPr/>
        </p:nvSpPr>
        <p:spPr bwMode="auto">
          <a:xfrm>
            <a:off x="3921125" y="3287713"/>
            <a:ext cx="21574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1200"/>
              <a:t>getTänaneTunniplaanResponse</a:t>
            </a:r>
            <a:endParaRPr lang="en-US" sz="1200"/>
          </a:p>
        </p:txBody>
      </p:sp>
      <p:sp>
        <p:nvSpPr>
          <p:cNvPr id="175115" name="Line 11"/>
          <p:cNvSpPr>
            <a:spLocks noChangeShapeType="1"/>
          </p:cNvSpPr>
          <p:nvPr/>
        </p:nvSpPr>
        <p:spPr bwMode="auto">
          <a:xfrm flipH="1">
            <a:off x="4643438" y="4511675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lIns="0" rIns="0" anchor="ctr"/>
          <a:lstStyle/>
          <a:p>
            <a:endParaRPr lang="en-US"/>
          </a:p>
        </p:txBody>
      </p:sp>
      <p:sp>
        <p:nvSpPr>
          <p:cNvPr id="175116" name="Document"/>
          <p:cNvSpPr>
            <a:spLocks noEditPoints="1" noChangeArrowheads="1"/>
          </p:cNvSpPr>
          <p:nvPr/>
        </p:nvSpPr>
        <p:spPr bwMode="auto">
          <a:xfrm>
            <a:off x="4284663" y="5159375"/>
            <a:ext cx="720725" cy="9366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et-EE" sz="1200"/>
              <a:t>WSDL</a:t>
            </a:r>
            <a:endParaRPr lang="en-US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4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Kordamine</a:t>
            </a:r>
          </a:p>
          <a:p>
            <a:r>
              <a:rPr lang="et-EE"/>
              <a:t>WSDL kui süsteemile esitatud nõuete fikseerimise vahend</a:t>
            </a:r>
          </a:p>
          <a:p>
            <a:r>
              <a:rPr lang="et-EE"/>
              <a:t>WSDL kui süsteemi simuleerimise alus </a:t>
            </a:r>
          </a:p>
          <a:p>
            <a:r>
              <a:rPr lang="et-EE"/>
              <a:t>Näited</a:t>
            </a:r>
          </a:p>
          <a:p>
            <a:pPr lvl="1"/>
            <a:r>
              <a:rPr lang="et-EE"/>
              <a:t>Mobiil-ID tuvastamise simuleerimine</a:t>
            </a:r>
          </a:p>
          <a:p>
            <a:pPr lvl="1"/>
            <a:r>
              <a:rPr lang="et-EE"/>
              <a:t>ÕIS-le WSDL-i ehk nõuete kirjeldamine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63492" name="Visio" r:id="rId4" imgW="6373178" imgH="1301115" progId="Visio.Drawing.11">
              <p:embed/>
            </p:oleObj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63493" name="Visio" r:id="rId5" imgW="494824" imgH="516255" progId="Visio.Drawing.11">
              <p:embed/>
            </p:oleObj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63494" name="Visio" r:id="rId6" imgW="685800" imgH="397764" progId="Visio.Drawing.11">
              <p:embed/>
            </p:oleObj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63495" name="Visio" r:id="rId7" imgW="685800" imgH="397764" progId="Visio.Drawing.11">
              <p:embed/>
            </p:oleObj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63496" name="Visio" r:id="rId8" imgW="3925824" imgH="255422" progId="Visio.Drawing.11">
              <p:embed/>
            </p:oleObj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63497" name="Visio" r:id="rId9" imgW="333451" imgH="235915" progId="Visio.Drawing.11">
              <p:embed/>
            </p:oleObj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63498" name="Visio" r:id="rId10" imgW="3925824" imgH="255422" progId="Visio.Drawing.11">
              <p:embed/>
            </p:oleObj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63499" name="Visio" r:id="rId11" imgW="301752" imgH="355702" progId="Visio.Drawing.11">
              <p:embed/>
            </p:oleObj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63500" name="Visio" r:id="rId12" imgW="1657807" imgH="2385670" progId="Visio.Drawing.11">
              <p:embed/>
            </p:oleObj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63501" name="Visio" r:id="rId13" imgW="1723644" imgH="2371649" progId="Visio.Drawing.11">
              <p:embed/>
            </p:oleObj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63502" name="Visio" r:id="rId14" imgW="1399642" imgH="1215542" progId="Visio.Drawing.11">
              <p:embed/>
            </p:oleObj>
          </a:graphicData>
        </a:graphic>
      </p:graphicFrame>
      <p:sp>
        <p:nvSpPr>
          <p:cNvPr id="63503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WSDL kui süsteemile esitatud nõuete fikseerimise vahend</a:t>
            </a:r>
            <a:endParaRPr lang="en-US" sz="320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WSDL-i saab edukalt kasutada kasutusjuhtumi lühikirjelduse või kasutusjuhtumi operatsioonide kirjelduse asendusena. </a:t>
            </a:r>
          </a:p>
          <a:p>
            <a:r>
              <a:rPr lang="et-EE"/>
              <a:t>Sarnaselt kasutusjuhtumitega saab WSDL-s kirjeldada eeltingimused ja järeltingimused. </a:t>
            </a:r>
          </a:p>
          <a:p>
            <a:r>
              <a:rPr lang="et-EE"/>
              <a:t>Eelis antud lähenemisel on võimalus kiirelt kogu protsessi simuleerida ja testida.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6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WSDL kui süsteemi simuleerimise alus</a:t>
            </a:r>
            <a:endParaRPr lang="en-US" sz="320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t-EE" dirty="0" smtClean="0"/>
              <a:t>Kui meil on </a:t>
            </a:r>
            <a:r>
              <a:rPr lang="et-EE" dirty="0" err="1" smtClean="0"/>
              <a:t>WSDL-ga</a:t>
            </a:r>
            <a:r>
              <a:rPr lang="et-EE" dirty="0" smtClean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 smtClean="0"/>
              <a:t>WSDL-le</a:t>
            </a:r>
            <a:r>
              <a:rPr lang="et-EE" dirty="0" smtClean="0"/>
              <a:t> vastavat teenust enda testkeskkonnas kasutada, siis aitavad meid </a:t>
            </a:r>
            <a:r>
              <a:rPr lang="et-EE" dirty="0" err="1" smtClean="0"/>
              <a:t>Mock</a:t>
            </a:r>
            <a:r>
              <a:rPr lang="et-EE" dirty="0" smtClean="0"/>
              <a:t> teenused.</a:t>
            </a:r>
          </a:p>
          <a:p>
            <a:pPr marL="457200" indent="-457200">
              <a:lnSpc>
                <a:spcPct val="90000"/>
              </a:lnSpc>
            </a:pPr>
            <a:r>
              <a:rPr lang="et-EE" dirty="0" smtClean="0">
                <a:hlinkClick r:id="rId3"/>
              </a:rPr>
              <a:t>http</a:t>
            </a:r>
            <a:r>
              <a:rPr lang="et-EE" dirty="0">
                <a:hlinkClick r:id="rId3"/>
              </a:rPr>
              <a:t>://www.soapui.org/Service-Mocking/mocking-soap-services.html</a:t>
            </a:r>
            <a:endParaRPr lang="et-EE" dirty="0"/>
          </a:p>
          <a:p>
            <a:pPr marL="457200" indent="-457200"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 simulatsiooni (ServiceMock) kasutamine</a:t>
            </a:r>
            <a:endParaRPr lang="en-US" sz="320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t-EE"/>
              <a:t>genereeri WSDL-i põhjal töötav teenuse Mock näiteks SoapUI-ga. </a:t>
            </a:r>
          </a:p>
          <a:p>
            <a:pPr marL="914400" lvl="1" indent="-457200">
              <a:buFont typeface="Wingdings" pitchFamily="2" charset="2"/>
              <a:buChar char="l"/>
            </a:pPr>
            <a:r>
              <a:rPr lang="et-EE">
                <a:hlinkClick r:id="rId3"/>
              </a:rPr>
              <a:t>http://www.soapui.org/Service-Mocking/mocking-soap-services.html</a:t>
            </a:r>
            <a:endParaRPr lang="et-EE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/>
              <a:t>Arendada enda süsteemi kasutades Mock teenust.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/>
              <a:t>Hiljem asenda lihtsalt Mock teenuse </a:t>
            </a:r>
            <a:r>
              <a:rPr lang="et-EE" i="1"/>
              <a:t>endpoint</a:t>
            </a:r>
            <a:r>
              <a:rPr lang="et-EE"/>
              <a:t> reaalse teenuse asukohaga. </a:t>
            </a:r>
          </a:p>
          <a:p>
            <a:pPr marL="533400" indent="-533400"/>
            <a:endParaRPr lang="en-US"/>
          </a:p>
          <a:p>
            <a:pPr marL="533400" indent="-5334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WSDL-i põhjal loodud Mock-ide kasutamise eelised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Reaalse teenusega asendamine on valutu.</a:t>
            </a:r>
          </a:p>
          <a:p>
            <a:r>
              <a:rPr lang="et-EE"/>
              <a:t>Me ei pea ootama reaalse teenuse arenduse või teenuse kättesaadavaks tegemise tõttu.</a:t>
            </a:r>
          </a:p>
          <a:p>
            <a:r>
              <a:rPr lang="et-EE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6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Probleem</a:t>
            </a:r>
            <a:endParaRPr lang="en-US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1042988" y="2349500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Rakendus1</a:t>
            </a:r>
            <a:endParaRPr lang="en-US" sz="2000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6443663" y="2420938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Rakendus2</a:t>
            </a:r>
            <a:endParaRPr lang="en-US" sz="2000"/>
          </a:p>
        </p:txBody>
      </p:sp>
      <p:sp>
        <p:nvSpPr>
          <p:cNvPr id="156677" name="Cloud"/>
          <p:cNvSpPr>
            <a:spLocks noChangeAspect="1" noEditPoints="1" noChangeArrowheads="1"/>
          </p:cNvSpPr>
          <p:nvPr/>
        </p:nvSpPr>
        <p:spPr bwMode="auto">
          <a:xfrm>
            <a:off x="3492500" y="2492375"/>
            <a:ext cx="2160588" cy="14239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7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Lahendus</a:t>
            </a: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Failivahetus</a:t>
            </a:r>
          </a:p>
          <a:p>
            <a:r>
              <a:rPr lang="et-EE"/>
              <a:t>Ühine andmebaas</a:t>
            </a:r>
          </a:p>
          <a:p>
            <a:r>
              <a:rPr lang="et-EE" i="1"/>
              <a:t>Mashup</a:t>
            </a:r>
          </a:p>
          <a:p>
            <a:r>
              <a:rPr lang="et-EE"/>
              <a:t>Funktsiooni kaugväljakutse </a:t>
            </a:r>
            <a:r>
              <a:rPr lang="et-EE" i="1"/>
              <a:t>(Remote Procedure Invocation)</a:t>
            </a:r>
          </a:p>
          <a:p>
            <a:r>
              <a:rPr lang="et-EE"/>
              <a:t>Sõnumivahetus </a:t>
            </a:r>
            <a:r>
              <a:rPr lang="et-EE" i="1"/>
              <a:t>(Messaging)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424</Words>
  <Application>Microsoft Office PowerPoint</Application>
  <PresentationFormat>On-screen Show (4:3)</PresentationFormat>
  <Paragraphs>122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Capsules</vt:lpstr>
      <vt:lpstr>Visio</vt:lpstr>
      <vt:lpstr>IDU0075 Sissejuhatus veebiteenustesse </vt:lpstr>
      <vt:lpstr>Sisukord</vt:lpstr>
      <vt:lpstr>Veebiteenustega seotud standardid</vt:lpstr>
      <vt:lpstr>WSDL kui süsteemile esitatud nõuete fikseerimise vahend</vt:lpstr>
      <vt:lpstr>WSDL kui süsteemi simuleerimise alus</vt:lpstr>
      <vt:lpstr>Teenuse simulatsiooni (ServiceMock) kasutamine</vt:lpstr>
      <vt:lpstr>WSDL-i põhjal loodud Mock-ide kasutamise eelised</vt:lpstr>
      <vt:lpstr>Probleem</vt:lpstr>
      <vt:lpstr>Lahendus</vt:lpstr>
      <vt:lpstr>Failivahetus</vt:lpstr>
      <vt:lpstr>Ühine andmebaas</vt:lpstr>
      <vt:lpstr>Slide 12</vt:lpstr>
      <vt:lpstr>Funktsiooni kaugväljakutse</vt:lpstr>
      <vt:lpstr>Sõnumivahetus</vt:lpstr>
      <vt:lpstr>Mobiil-id simuleerimise näide</vt:lpstr>
      <vt:lpstr>Mobiil-id näitepäringud MobileAuthenticate</vt:lpstr>
      <vt:lpstr>Mobiil-id näitepäringud GetMobileAuthenticateStatus</vt:lpstr>
      <vt:lpstr>ÕIS-ile nõuete fikseerimise näide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treier</cp:lastModifiedBy>
  <cp:revision>117</cp:revision>
  <cp:lastPrinted>1601-01-01T00:00:00Z</cp:lastPrinted>
  <dcterms:created xsi:type="dcterms:W3CDTF">1601-01-01T00:00:00Z</dcterms:created>
  <dcterms:modified xsi:type="dcterms:W3CDTF">2010-10-04T14:57:05Z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