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2"/>
  </p:notesMasterIdLst>
  <p:handoutMasterIdLst>
    <p:handoutMasterId r:id="rId13"/>
  </p:handoutMasterIdLst>
  <p:sldIdLst>
    <p:sldId id="262" r:id="rId2"/>
    <p:sldId id="275" r:id="rId3"/>
    <p:sldId id="300" r:id="rId4"/>
    <p:sldId id="301" r:id="rId5"/>
    <p:sldId id="302" r:id="rId6"/>
    <p:sldId id="306" r:id="rId7"/>
    <p:sldId id="303" r:id="rId8"/>
    <p:sldId id="304" r:id="rId9"/>
    <p:sldId id="307" r:id="rId10"/>
    <p:sldId id="30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17AC828-AEA4-4FD4-A19C-2BDFADAAA75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C805A84-E70D-4C7D-824B-A27BA5674E0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E3762A-635A-46ED-9B7F-66BA27DF2A80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BB490F-C063-445F-B967-FC7213596B76}" type="slidenum">
              <a:rPr lang="en-US"/>
              <a:pPr/>
              <a:t>10</a:t>
            </a:fld>
            <a:endParaRPr lang="en-US"/>
          </a:p>
        </p:txBody>
      </p:sp>
      <p:sp>
        <p:nvSpPr>
          <p:cNvPr id="141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FB0CF2-8A01-4839-B083-2845A68A6685}" type="slidenum">
              <a:rPr lang="en-US"/>
              <a:pPr/>
              <a:t>2</a:t>
            </a:fld>
            <a:endParaRPr 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B40713-F076-4D3E-88B1-E2F292D20A47}" type="slidenum">
              <a:rPr lang="en-US"/>
              <a:pPr/>
              <a:t>3</a:t>
            </a:fld>
            <a:endParaRPr lang="en-US"/>
          </a:p>
        </p:txBody>
      </p:sp>
      <p:sp>
        <p:nvSpPr>
          <p:cNvPr id="135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5A00A7-41B2-49DF-9146-796A1C990C3E}" type="slidenum">
              <a:rPr lang="en-US"/>
              <a:pPr/>
              <a:t>4</a:t>
            </a:fld>
            <a:endParaRPr lang="en-US"/>
          </a:p>
        </p:txBody>
      </p:sp>
      <p:sp>
        <p:nvSpPr>
          <p:cNvPr id="136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926EDD-D642-443C-B74A-971109410262}" type="slidenum">
              <a:rPr lang="en-US"/>
              <a:pPr/>
              <a:t>5</a:t>
            </a:fld>
            <a:endParaRPr lang="en-US"/>
          </a:p>
        </p:txBody>
      </p:sp>
      <p:sp>
        <p:nvSpPr>
          <p:cNvPr id="137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F51248-45CB-49A4-BFAC-99B57E3CCADB}" type="slidenum">
              <a:rPr lang="en-US"/>
              <a:pPr/>
              <a:t>6</a:t>
            </a:fld>
            <a:endParaRPr lang="en-US"/>
          </a:p>
        </p:txBody>
      </p:sp>
      <p:sp>
        <p:nvSpPr>
          <p:cNvPr id="138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EA64BE-D8AE-4A17-B08C-A1966E3A6542}" type="slidenum">
              <a:rPr lang="en-US"/>
              <a:pPr/>
              <a:t>7</a:t>
            </a:fld>
            <a:endParaRPr lang="en-US"/>
          </a:p>
        </p:txBody>
      </p:sp>
      <p:sp>
        <p:nvSpPr>
          <p:cNvPr id="139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467F17-34A4-4534-B820-B228AF72B1FC}" type="slidenum">
              <a:rPr lang="en-US"/>
              <a:pPr/>
              <a:t>8</a:t>
            </a:fld>
            <a:endParaRPr lang="en-US"/>
          </a:p>
        </p:txBody>
      </p:sp>
      <p:sp>
        <p:nvSpPr>
          <p:cNvPr id="140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C86C0-4192-41D8-B24B-325F92B60C0D}" type="slidenum">
              <a:rPr lang="en-US"/>
              <a:pPr/>
              <a:t>9</a:t>
            </a:fld>
            <a:endParaRPr lang="en-US"/>
          </a:p>
        </p:txBody>
      </p:sp>
      <p:sp>
        <p:nvSpPr>
          <p:cNvPr id="143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D40AAC31-4BD3-4C02-83A5-512F20F72A6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33810-5901-4D88-B777-5C5CB2217B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A841-F511-4C82-ADE6-DACB2757CD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CA387-2CF8-4C94-BE42-CBFA29C274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A85D3-D199-4099-B40E-BD5AD2FEE3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8DA04-07AE-46ED-852D-41625BF418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08771-ED77-4175-8F08-9A90BDC9B1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16983-BD0B-436B-B39B-2E064220A6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B11FD-2DDC-4123-9403-861EDA63F6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156BD-77D5-4651-8A65-2FD8DC23F3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E0BA5-2F71-4F80-BF89-908837968D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BC524940-D4D7-415D-BD87-3EF7DF53F0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lrond.tud.ttu.ee/material/treier/idu0075/2010/Harjutused/H5_WSDL/infoStart.wsd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footballpool.dataaccess.eu/data/info.wso" TargetMode="External"/><Relationship Id="rId4" Type="http://schemas.openxmlformats.org/officeDocument/2006/relationships/hyperlink" Target="http://dl.eviware.com/jnlp/soapUI/os/3.6/soapui.jnlp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d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ws-standards.com/wsdl.asp" TargetMode="External"/><Relationship Id="rId4" Type="http://schemas.openxmlformats.org/officeDocument/2006/relationships/hyperlink" Target="http://w3schools.com/wsdl/default.as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:9999/hello?wsd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Sissejuhatus veebiteenustesse</a:t>
            </a:r>
            <a:r>
              <a:rPr lang="en-US" sz="32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Näite WSDL (football)</a:t>
            </a: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mtClean="0">
                <a:hlinkClick r:id="rId3"/>
              </a:rPr>
              <a:t>http://elrond.tud.ttu.ee/material/treier/idu0075/2010/Harjutused/H5_WSDL/infoStart.wsdl</a:t>
            </a:r>
            <a:endParaRPr lang="et-EE" smtClean="0"/>
          </a:p>
          <a:p>
            <a:pPr>
              <a:lnSpc>
                <a:spcPct val="80000"/>
              </a:lnSpc>
            </a:pPr>
            <a:endParaRPr lang="et-EE" dirty="0"/>
          </a:p>
          <a:p>
            <a:pPr>
              <a:lnSpc>
                <a:spcPct val="80000"/>
              </a:lnSpc>
            </a:pPr>
            <a:r>
              <a:rPr lang="et-EE" sz="2400" dirty="0" err="1"/>
              <a:t>SoapUI</a:t>
            </a:r>
            <a:r>
              <a:rPr lang="et-EE" sz="2400" dirty="0"/>
              <a:t> </a:t>
            </a:r>
            <a:r>
              <a:rPr lang="et-EE" sz="2400" dirty="0" err="1"/>
              <a:t>WebStart</a:t>
            </a:r>
            <a:endParaRPr lang="et-EE" sz="2400" dirty="0"/>
          </a:p>
          <a:p>
            <a:pPr lvl="1">
              <a:lnSpc>
                <a:spcPct val="80000"/>
              </a:lnSpc>
            </a:pPr>
            <a:r>
              <a:rPr lang="en-US" dirty="0">
                <a:hlinkClick r:id="rId4"/>
              </a:rPr>
              <a:t>http://dl.eviware.com/jnlp/soapUI/os/3.6/soapui.jnlp</a:t>
            </a:r>
            <a:endParaRPr lang="et-EE" sz="2200" dirty="0"/>
          </a:p>
          <a:p>
            <a:pPr>
              <a:lnSpc>
                <a:spcPct val="80000"/>
              </a:lnSpc>
            </a:pPr>
            <a:r>
              <a:rPr lang="et-EE" sz="2400" dirty="0" err="1"/>
              <a:t>Endpoint</a:t>
            </a:r>
            <a:endParaRPr lang="et-EE" sz="2400" dirty="0"/>
          </a:p>
          <a:p>
            <a:pPr lvl="1">
              <a:lnSpc>
                <a:spcPct val="80000"/>
              </a:lnSpc>
            </a:pPr>
            <a:r>
              <a:rPr lang="et-EE" dirty="0">
                <a:hlinkClick r:id="rId5"/>
              </a:rPr>
              <a:t>http://footballpool.dataaccess.eu/data/info.wso</a:t>
            </a:r>
            <a:endParaRPr lang="et-EE" sz="2200" dirty="0"/>
          </a:p>
          <a:p>
            <a:pPr lvl="1">
              <a:lnSpc>
                <a:spcPct val="80000"/>
              </a:lnSpc>
              <a:buFontTx/>
              <a:buNone/>
            </a:pPr>
            <a:endParaRPr lang="et-EE" sz="22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t-EE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t-EE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Veebiteenustega seotud standardid</a:t>
            </a:r>
            <a:endParaRPr lang="en-US" sz="32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</p:txBody>
      </p:sp>
      <p:graphicFrame>
        <p:nvGraphicFramePr>
          <p:cNvPr id="63492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p:oleObj spid="_x0000_s63492" name="Visio" r:id="rId4" imgW="6373178" imgH="1301115" progId="Visio.Drawing.11">
              <p:embed/>
            </p:oleObj>
          </a:graphicData>
        </a:graphic>
      </p:graphicFrame>
      <p:graphicFrame>
        <p:nvGraphicFramePr>
          <p:cNvPr id="63493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p:oleObj spid="_x0000_s63493" name="Visio" r:id="rId5" imgW="494824" imgH="516255" progId="Visio.Drawing.11">
              <p:embed/>
            </p:oleObj>
          </a:graphicData>
        </a:graphic>
      </p:graphicFrame>
      <p:graphicFrame>
        <p:nvGraphicFramePr>
          <p:cNvPr id="63494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p:oleObj spid="_x0000_s63494" name="Visio" r:id="rId6" imgW="685800" imgH="397764" progId="Visio.Drawing.11">
              <p:embed/>
            </p:oleObj>
          </a:graphicData>
        </a:graphic>
      </p:graphicFrame>
      <p:graphicFrame>
        <p:nvGraphicFramePr>
          <p:cNvPr id="63495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p:oleObj spid="_x0000_s63495" name="Visio" r:id="rId7" imgW="685800" imgH="397764" progId="Visio.Drawing.11">
              <p:embed/>
            </p:oleObj>
          </a:graphicData>
        </a:graphic>
      </p:graphicFrame>
      <p:graphicFrame>
        <p:nvGraphicFramePr>
          <p:cNvPr id="63496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p:oleObj spid="_x0000_s63496" name="Visio" r:id="rId8" imgW="3925824" imgH="255422" progId="Visio.Drawing.11">
              <p:embed/>
            </p:oleObj>
          </a:graphicData>
        </a:graphic>
      </p:graphicFrame>
      <p:graphicFrame>
        <p:nvGraphicFramePr>
          <p:cNvPr id="63497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p:oleObj spid="_x0000_s63497" name="Visio" r:id="rId9" imgW="333451" imgH="235915" progId="Visio.Drawing.11">
              <p:embed/>
            </p:oleObj>
          </a:graphicData>
        </a:graphic>
      </p:graphicFrame>
      <p:graphicFrame>
        <p:nvGraphicFramePr>
          <p:cNvPr id="63498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p:oleObj spid="_x0000_s63498" name="Visio" r:id="rId10" imgW="3925824" imgH="255422" progId="Visio.Drawing.11">
              <p:embed/>
            </p:oleObj>
          </a:graphicData>
        </a:graphic>
      </p:graphicFrame>
      <p:graphicFrame>
        <p:nvGraphicFramePr>
          <p:cNvPr id="63499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p:oleObj spid="_x0000_s63499" name="Visio" r:id="rId11" imgW="301752" imgH="355702" progId="Visio.Drawing.11">
              <p:embed/>
            </p:oleObj>
          </a:graphicData>
        </a:graphic>
      </p:graphicFrame>
      <p:graphicFrame>
        <p:nvGraphicFramePr>
          <p:cNvPr id="63500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p:oleObj spid="_x0000_s63500" name="Visio" r:id="rId12" imgW="1657807" imgH="2385670" progId="Visio.Drawing.11">
              <p:embed/>
            </p:oleObj>
          </a:graphicData>
        </a:graphic>
      </p:graphicFrame>
      <p:graphicFrame>
        <p:nvGraphicFramePr>
          <p:cNvPr id="63501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p:oleObj spid="_x0000_s63501" name="Visio" r:id="rId13" imgW="1723644" imgH="2371649" progId="Visio.Drawing.11">
              <p:embed/>
            </p:oleObj>
          </a:graphicData>
        </a:graphic>
      </p:graphicFrame>
      <p:graphicFrame>
        <p:nvGraphicFramePr>
          <p:cNvPr id="63502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p:oleObj spid="_x0000_s63502" name="Visio" r:id="rId14" imgW="1399642" imgH="1215542" progId="Visio.Drawing.11">
              <p:embed/>
            </p:oleObj>
          </a:graphicData>
        </a:graphic>
      </p:graphicFrame>
      <p:sp>
        <p:nvSpPr>
          <p:cNvPr id="63503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4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5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6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WSDL</a:t>
            </a: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/>
              <a:t>WSDL on XML põhine keel, mis kirjeldab veebiteenuseid </a:t>
            </a:r>
          </a:p>
          <a:p>
            <a:pPr lvl="1">
              <a:lnSpc>
                <a:spcPct val="90000"/>
              </a:lnSpc>
            </a:pPr>
            <a:r>
              <a:rPr lang="et-EE"/>
              <a:t>Operatsioonid</a:t>
            </a:r>
          </a:p>
          <a:p>
            <a:pPr lvl="1">
              <a:lnSpc>
                <a:spcPct val="90000"/>
              </a:lnSpc>
            </a:pPr>
            <a:r>
              <a:rPr lang="et-EE"/>
              <a:t>Sõnumid</a:t>
            </a:r>
          </a:p>
          <a:p>
            <a:pPr lvl="1">
              <a:lnSpc>
                <a:spcPct val="90000"/>
              </a:lnSpc>
            </a:pPr>
            <a:r>
              <a:rPr lang="et-EE"/>
              <a:t>Andmetüübid</a:t>
            </a:r>
          </a:p>
          <a:p>
            <a:pPr>
              <a:lnSpc>
                <a:spcPct val="90000"/>
              </a:lnSpc>
            </a:pPr>
            <a:r>
              <a:rPr lang="et-EE" b="1"/>
              <a:t>Viited</a:t>
            </a:r>
          </a:p>
          <a:p>
            <a:pPr lvl="1">
              <a:lnSpc>
                <a:spcPct val="90000"/>
              </a:lnSpc>
            </a:pPr>
            <a:r>
              <a:rPr lang="en-US" b="1">
                <a:hlinkClick r:id="rId3"/>
              </a:rPr>
              <a:t>http://www.w3.org/TR/wsdl</a:t>
            </a:r>
            <a:endParaRPr lang="et-EE" b="1"/>
          </a:p>
          <a:p>
            <a:pPr lvl="1">
              <a:lnSpc>
                <a:spcPct val="90000"/>
              </a:lnSpc>
            </a:pPr>
            <a:r>
              <a:rPr lang="et-EE" b="1">
                <a:hlinkClick r:id="rId4"/>
              </a:rPr>
              <a:t>http://w3schools.com/wsdl/default.asp</a:t>
            </a:r>
            <a:endParaRPr lang="et-EE" b="1"/>
          </a:p>
          <a:p>
            <a:pPr lvl="1">
              <a:lnSpc>
                <a:spcPct val="90000"/>
              </a:lnSpc>
            </a:pPr>
            <a:r>
              <a:rPr lang="et-EE" b="1">
                <a:hlinkClick r:id="rId5"/>
              </a:rPr>
              <a:t>http://www.ws-standards.com/wsdl.asp</a:t>
            </a:r>
            <a:endParaRPr lang="et-EE" b="1"/>
          </a:p>
          <a:p>
            <a:pPr lvl="1">
              <a:lnSpc>
                <a:spcPct val="90000"/>
              </a:lnSpc>
            </a:pPr>
            <a:endParaRPr lang="et-EE"/>
          </a:p>
          <a:p>
            <a:pPr>
              <a:lnSpc>
                <a:spcPct val="90000"/>
              </a:lnSpc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pic>
        <p:nvPicPr>
          <p:cNvPr id="12902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1557338"/>
            <a:ext cx="2978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WSDL’i elemendid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&lt;definitions&gt;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&lt;types&gt;</a:t>
            </a:r>
            <a:r>
              <a:rPr lang="en-US" b="1"/>
              <a:t>... </a:t>
            </a:r>
            <a:r>
              <a:rPr lang="en-US"/>
              <a:t>&lt;/types&gt;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&lt;message&gt;</a:t>
            </a:r>
            <a:r>
              <a:rPr lang="en-US" b="1"/>
              <a:t>... </a:t>
            </a:r>
            <a:r>
              <a:rPr lang="en-US"/>
              <a:t>&lt;/message&gt;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&lt;portType&gt;</a:t>
            </a:r>
            <a:r>
              <a:rPr lang="en-US" b="1"/>
              <a:t>... </a:t>
            </a:r>
            <a:r>
              <a:rPr lang="en-US"/>
              <a:t>&lt;/portType&gt;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&lt;binding&gt;</a:t>
            </a:r>
            <a:r>
              <a:rPr lang="en-US" b="1"/>
              <a:t>... </a:t>
            </a:r>
            <a:r>
              <a:rPr lang="en-US"/>
              <a:t>&lt;/binding&gt;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</a:t>
            </a:r>
            <a:r>
              <a:rPr lang="et-EE"/>
              <a:t>service</a:t>
            </a:r>
            <a:r>
              <a:rPr lang="en-US"/>
              <a:t>&gt;</a:t>
            </a:r>
            <a:r>
              <a:rPr lang="en-US" b="1"/>
              <a:t>... </a:t>
            </a:r>
            <a:r>
              <a:rPr lang="en-US"/>
              <a:t>&lt;/</a:t>
            </a:r>
            <a:r>
              <a:rPr lang="et-EE"/>
              <a:t>service</a:t>
            </a:r>
            <a:r>
              <a:rPr lang="en-US"/>
              <a:t>&gt;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n-US"/>
              <a:t>&lt;/definitions&gt;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4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WSDL’i elemendid</a:t>
            </a: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 dirty="0" err="1"/>
              <a:t>Types</a:t>
            </a:r>
            <a:r>
              <a:rPr lang="et-EE" sz="2400" dirty="0"/>
              <a:t> – siin saame XSD importida või kohapeal deklareerida</a:t>
            </a:r>
          </a:p>
          <a:p>
            <a:pPr>
              <a:lnSpc>
                <a:spcPct val="90000"/>
              </a:lnSpc>
            </a:pPr>
            <a:r>
              <a:rPr lang="et-EE" sz="2400" dirty="0" err="1"/>
              <a:t>Messages</a:t>
            </a:r>
            <a:r>
              <a:rPr lang="et-EE" sz="2400" dirty="0"/>
              <a:t> – iga </a:t>
            </a:r>
            <a:r>
              <a:rPr lang="et-EE" sz="2400" dirty="0" err="1"/>
              <a:t>riequesti</a:t>
            </a:r>
            <a:r>
              <a:rPr lang="et-EE" sz="2400" dirty="0"/>
              <a:t> ja </a:t>
            </a:r>
            <a:r>
              <a:rPr lang="et-EE" sz="2400" dirty="0" err="1"/>
              <a:t>response</a:t>
            </a:r>
            <a:r>
              <a:rPr lang="et-EE" sz="2400" dirty="0"/>
              <a:t> jaoks on siin üks sõnum</a:t>
            </a:r>
          </a:p>
          <a:p>
            <a:pPr>
              <a:lnSpc>
                <a:spcPct val="90000"/>
              </a:lnSpc>
            </a:pPr>
            <a:r>
              <a:rPr lang="et-EE" sz="2400" dirty="0" err="1"/>
              <a:t>PortType</a:t>
            </a:r>
            <a:r>
              <a:rPr lang="et-EE" sz="2400" dirty="0"/>
              <a:t> – kirjeldab operatsioonid ja nende sisend ning väljund sõnumid. </a:t>
            </a:r>
          </a:p>
          <a:p>
            <a:pPr>
              <a:lnSpc>
                <a:spcPct val="90000"/>
              </a:lnSpc>
            </a:pPr>
            <a:r>
              <a:rPr lang="et-EE" sz="2400" dirty="0" err="1"/>
              <a:t>Binding</a:t>
            </a:r>
            <a:r>
              <a:rPr lang="et-EE" sz="2400" dirty="0"/>
              <a:t> - määratakse sõnumivahetuse transport iga operatsiooni kohta (</a:t>
            </a:r>
            <a:r>
              <a:rPr lang="et-EE" sz="2400" dirty="0" err="1" smtClean="0"/>
              <a:t>document+literal</a:t>
            </a:r>
            <a:r>
              <a:rPr lang="et-EE" sz="2400" dirty="0" smtClean="0"/>
              <a:t> </a:t>
            </a:r>
            <a:r>
              <a:rPr lang="et-EE" sz="2400" dirty="0" err="1"/>
              <a:t>recommended</a:t>
            </a:r>
            <a:r>
              <a:rPr lang="et-EE" sz="2400" dirty="0"/>
              <a:t>) </a:t>
            </a:r>
          </a:p>
          <a:p>
            <a:pPr>
              <a:lnSpc>
                <a:spcPct val="90000"/>
              </a:lnSpc>
            </a:pPr>
            <a:r>
              <a:rPr lang="et-EE" sz="2400" dirty="0"/>
              <a:t>Service – nimi ja asukoht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Operatsioonide tüübid </a:t>
            </a: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b="1"/>
              <a:t>One-way</a:t>
            </a:r>
            <a:r>
              <a:rPr lang="et-EE"/>
              <a:t> – operatsioon võtab sõnumeid ainult vastu</a:t>
            </a:r>
            <a:endParaRPr lang="en-US"/>
          </a:p>
          <a:p>
            <a:r>
              <a:rPr lang="en-US" b="1"/>
              <a:t>Request-response</a:t>
            </a:r>
            <a:r>
              <a:rPr lang="et-EE"/>
              <a:t> – operatsioon võtab sõnumeid vastu ja vastab neile  </a:t>
            </a:r>
            <a:endParaRPr lang="en-US"/>
          </a:p>
          <a:p>
            <a:r>
              <a:rPr lang="en-US" b="1"/>
              <a:t>Solicit-response</a:t>
            </a:r>
            <a:r>
              <a:rPr lang="et-EE"/>
              <a:t> – operatsioon saadab sõnumeid ja jääb neile vastuseid ootama</a:t>
            </a:r>
            <a:endParaRPr lang="en-US"/>
          </a:p>
          <a:p>
            <a:r>
              <a:rPr lang="en-US" b="1"/>
              <a:t>Notification</a:t>
            </a:r>
            <a:r>
              <a:rPr lang="en-US"/>
              <a:t> </a:t>
            </a:r>
            <a:r>
              <a:rPr lang="et-EE"/>
              <a:t>– operatsioon saadab sõnumeid ja ei oota neile vastuseid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</a:t>
            </a: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/>
              <a:t>&lt;message name="getTermRequest"&gt; </a:t>
            </a:r>
            <a:endParaRPr lang="et-EE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/>
              <a:t>	</a:t>
            </a:r>
            <a:r>
              <a:rPr lang="en-US" sz="2000" b="1"/>
              <a:t>&lt;part name="term" type="xs:string"/&gt; </a:t>
            </a:r>
            <a:endParaRPr lang="et-EE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/>
              <a:t>&lt;/message&gt; </a:t>
            </a:r>
            <a:endParaRPr lang="et-EE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/>
              <a:t>&lt;message name="getTermResponse"&gt; </a:t>
            </a:r>
            <a:endParaRPr lang="et-EE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/>
              <a:t>	</a:t>
            </a:r>
            <a:r>
              <a:rPr lang="en-US" sz="2000" b="1"/>
              <a:t>&lt;part name="value" type="xs:string"/&gt; </a:t>
            </a:r>
            <a:endParaRPr lang="et-EE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/>
              <a:t>&lt;/message&gt; </a:t>
            </a:r>
            <a:endParaRPr lang="et-EE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/>
              <a:t>&lt;portType name="glossaryTerms"&gt;</a:t>
            </a:r>
            <a:br>
              <a:rPr lang="en-US" sz="2000" b="1"/>
            </a:br>
            <a:r>
              <a:rPr lang="en-US" sz="2000" b="1"/>
              <a:t>&lt;operation name="getTerm"&gt;</a:t>
            </a:r>
            <a:br>
              <a:rPr lang="en-US" sz="2000" b="1"/>
            </a:br>
            <a:r>
              <a:rPr lang="et-EE" sz="2000" b="1"/>
              <a:t>	</a:t>
            </a:r>
            <a:r>
              <a:rPr lang="en-US" sz="2000" b="1"/>
              <a:t>&lt;input message="getTermRequest"/&gt;</a:t>
            </a:r>
            <a:br>
              <a:rPr lang="en-US" sz="2000" b="1"/>
            </a:br>
            <a:r>
              <a:rPr lang="et-EE" sz="2000" b="1"/>
              <a:t>	</a:t>
            </a:r>
            <a:r>
              <a:rPr lang="en-US" sz="2000" b="1"/>
              <a:t>&lt;output message="getTermResponse"/&gt;</a:t>
            </a:r>
            <a:endParaRPr lang="et-EE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/>
              <a:t>		...</a:t>
            </a:r>
            <a:r>
              <a:rPr lang="en-US" sz="2000" b="1"/>
              <a:t/>
            </a:r>
            <a:br>
              <a:rPr lang="en-US" sz="2000" b="1"/>
            </a:br>
            <a:r>
              <a:rPr lang="en-US" sz="2000" b="1"/>
              <a:t>&lt;/operation&gt;</a:t>
            </a:r>
            <a:endParaRPr lang="et-EE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/>
              <a:t>&lt;/portType&gt;</a:t>
            </a:r>
            <a:r>
              <a:rPr lang="en-US" sz="2000"/>
              <a:t> </a:t>
            </a:r>
            <a:endParaRPr lang="et-EE" sz="2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2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WSDL asukoht</a:t>
            </a:r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Tüüpiliselt asub WSDL aadressil:</a:t>
            </a:r>
          </a:p>
          <a:p>
            <a:pPr lvl="1"/>
            <a:r>
              <a:rPr lang="et-EE"/>
              <a:t>endpoint?wsdl</a:t>
            </a:r>
          </a:p>
          <a:p>
            <a:r>
              <a:rPr lang="et-EE"/>
              <a:t>Näiteks </a:t>
            </a:r>
            <a:r>
              <a:rPr lang="et-EE">
                <a:hlinkClick r:id="rId3"/>
              </a:rPr>
              <a:t>http://localhost:9999/hello?wsdl</a:t>
            </a:r>
            <a:endParaRPr lang="et-EE"/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</TotalTime>
  <Words>198</Words>
  <Application>Microsoft Office PowerPoint</Application>
  <PresentationFormat>On-screen Show (4:3)</PresentationFormat>
  <Paragraphs>75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Wingdings</vt:lpstr>
      <vt:lpstr>Times New Roman</vt:lpstr>
      <vt:lpstr>Capsules</vt:lpstr>
      <vt:lpstr>Microsoft Visio Drawing</vt:lpstr>
      <vt:lpstr>IDU0075 Sissejuhatus veebiteenustesse </vt:lpstr>
      <vt:lpstr>Veebiteenustega seotud standardid</vt:lpstr>
      <vt:lpstr>WSDL</vt:lpstr>
      <vt:lpstr>Slide 4</vt:lpstr>
      <vt:lpstr>WSDL’i elemendid</vt:lpstr>
      <vt:lpstr>WSDL’i elemendid</vt:lpstr>
      <vt:lpstr>Operatsioonide tüübid </vt:lpstr>
      <vt:lpstr>Näide</vt:lpstr>
      <vt:lpstr>WSDL asukoht</vt:lpstr>
      <vt:lpstr>Näite WSDL (football)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treier</cp:lastModifiedBy>
  <cp:revision>98</cp:revision>
  <cp:lastPrinted>1601-01-01T00:00:00Z</cp:lastPrinted>
  <dcterms:created xsi:type="dcterms:W3CDTF">1601-01-01T00:00:00Z</dcterms:created>
  <dcterms:modified xsi:type="dcterms:W3CDTF">2010-09-27T14:44:13Z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