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6" r:id="rId4"/>
    <p:sldId id="311" r:id="rId5"/>
    <p:sldId id="303" r:id="rId6"/>
    <p:sldId id="310" r:id="rId7"/>
    <p:sldId id="307" r:id="rId8"/>
    <p:sldId id="323" r:id="rId9"/>
    <p:sldId id="328" r:id="rId10"/>
    <p:sldId id="309" r:id="rId11"/>
    <p:sldId id="297" r:id="rId12"/>
    <p:sldId id="314" r:id="rId13"/>
    <p:sldId id="291" r:id="rId14"/>
    <p:sldId id="324" r:id="rId15"/>
    <p:sldId id="332" r:id="rId16"/>
    <p:sldId id="331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</p:sldIdLst>
  <p:sldSz cx="9144000" cy="6858000" type="screen4x3"/>
  <p:notesSz cx="7099300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E53"/>
    <a:srgbClr val="333333"/>
    <a:srgbClr val="4D4D4D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25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fld id="{F97C653C-878D-4321-9AF3-7A6AC4C0079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7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 smtClean="0"/>
              <a:t>Click to edit Master text styles</a:t>
            </a:r>
          </a:p>
          <a:p>
            <a:pPr lvl="1"/>
            <a:r>
              <a:rPr lang="et-EE" altLang="en-US" noProof="0" smtClean="0"/>
              <a:t>Second level</a:t>
            </a:r>
          </a:p>
          <a:p>
            <a:pPr lvl="2"/>
            <a:r>
              <a:rPr lang="et-EE" altLang="en-US" noProof="0" smtClean="0"/>
              <a:t>Third level</a:t>
            </a:r>
          </a:p>
          <a:p>
            <a:pPr lvl="3"/>
            <a:r>
              <a:rPr lang="et-EE" altLang="en-US" noProof="0" smtClean="0"/>
              <a:t>Fourth level</a:t>
            </a:r>
          </a:p>
          <a:p>
            <a:pPr lvl="4"/>
            <a:r>
              <a:rPr lang="et-EE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fld id="{1042605B-F0F6-4183-BF8C-515F08DE351B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352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90F1-5B5F-4A2C-BF21-95CE371A77F0}" type="slidenum">
              <a:rPr lang="et-EE" altLang="en-US" smtClean="0"/>
              <a:pPr/>
              <a:t>1</a:t>
            </a:fld>
            <a:endParaRPr lang="et-EE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AECDD5-6186-43A5-ABFF-633980B4985C}" type="slidenum">
              <a:rPr lang="et-EE" altLang="en-US" smtClean="0"/>
              <a:pPr/>
              <a:t>2</a:t>
            </a:fld>
            <a:endParaRPr lang="et-E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1525"/>
            <a:ext cx="5106987" cy="3832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20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D5F80-016E-4158-9EAF-48F8888279FF}" type="slidenum">
              <a:rPr lang="et-EE" altLang="en-US" smtClean="0"/>
              <a:pPr/>
              <a:t>3</a:t>
            </a:fld>
            <a:endParaRPr lang="et-EE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73231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B8F76-AAA6-48BC-9DBA-BA2C4AE6EFEF}" type="slidenum">
              <a:rPr lang="et-EE" altLang="en-US" smtClean="0"/>
              <a:pPr/>
              <a:t>4</a:t>
            </a:fld>
            <a:endParaRPr lang="et-EE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1942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F45B8-D3F8-4DC6-BE40-3CEA1D462D69}" type="slidenum">
              <a:rPr lang="et-EE" altLang="en-US" smtClean="0"/>
              <a:pPr/>
              <a:t>5</a:t>
            </a:fld>
            <a:endParaRPr lang="et-EE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F7A3BE-E63C-4CC3-9596-AA89C9253E3E}" type="slidenum">
              <a:rPr lang="et-EE" altLang="en-US" smtClean="0"/>
              <a:pPr/>
              <a:t>6</a:t>
            </a:fld>
            <a:endParaRPr lang="et-EE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79154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931CD-3AA0-4085-BA66-6AA7B986B7B9}" type="slidenum">
              <a:rPr lang="et-EE" altLang="en-US" smtClean="0"/>
              <a:pPr/>
              <a:t>7</a:t>
            </a:fld>
            <a:endParaRPr lang="et-EE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1749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8" descr="ati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91757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46230" y="895350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t-EE" altLang="en-US" sz="14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  <a:p>
            <a:pPr algn="r" eaLnBrk="1" hangingPunct="1">
              <a:defRPr/>
            </a:pPr>
            <a:r>
              <a:rPr lang="et-EE" altLang="en-US" sz="1000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https://www.taltech.ee/arvutisusteemide-instituut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470025"/>
          </a:xfrm>
        </p:spPr>
        <p:txBody>
          <a:bodyPr anchor="ctr"/>
          <a:lstStyle>
            <a:lvl1pPr algn="ctr">
              <a:defRPr sz="18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005263"/>
            <a:ext cx="7772400" cy="503237"/>
          </a:xfrm>
        </p:spPr>
        <p:txBody>
          <a:bodyPr lIns="91440" tIns="45720" rIns="91440" bIns="45720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rgbClr val="AC033C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  <a:endParaRPr lang="et-EE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9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50FA-74D1-4E68-893A-411627926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65175"/>
            <a:ext cx="2201863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765175"/>
            <a:ext cx="64579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0CAE-5A57-40B8-BDE6-08D15B5E7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5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0745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376E-1B77-4418-92BF-3B10D278A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CD9-F635-40D0-8929-2E831B144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C0DF-EFDB-4E6F-92A0-274996632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12C-22C9-499D-8DDC-9B1968357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E317-9114-4DB7-8B20-559753DE1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232A-2269-4110-8339-B4448BE4D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0704-0946-4A8C-A82A-B6587EB4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DE09-9F14-4FF3-8E9E-5A747444E5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1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30D-FF5B-4671-9C0C-3ECCE0A203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2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65175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700213"/>
            <a:ext cx="8591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594475"/>
            <a:ext cx="1905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6A10F4-2311-4F2C-958A-7CBACB4B5D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05275" y="1341438"/>
            <a:ext cx="503872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rgbClr val="AC033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b="1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84163" y="147638"/>
            <a:ext cx="3588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Riistvara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arendus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ja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programmeerimine</a:t>
            </a:r>
            <a:endParaRPr lang="en-US" altLang="en-US" sz="14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ati_logo_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2142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54013" y="6554788"/>
            <a:ext cx="153118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n-US" sz="7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50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membrane/" TargetMode="External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lstad.com/dfil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" TargetMode="External"/><Relationship Id="rId2" Type="http://schemas.openxmlformats.org/officeDocument/2006/relationships/hyperlink" Target="https://www.youtube.com/watch?v=urqPobwPOz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ttu.ee/IAS0001/comparator.txt" TargetMode="External"/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.ttu.ee/IAS0001/amplifier.tx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video" Target="file:///\\mini.pld.ttu.ee\lrv\Teaching\TTU\eriala-sisse\johnnie_hannovermesse.mpg" TargetMode="External"/><Relationship Id="rId7" Type="http://schemas.openxmlformats.org/officeDocument/2006/relationships/image" Target="../media/image24.jpeg"/><Relationship Id="rId2" Type="http://schemas.microsoft.com/office/2007/relationships/media" Target="file:///\\mini.pld.ttu.ee\lrv\Teaching\TTU\eriala-sisse\johnnie_hannovermesse.mpg" TargetMode="External"/><Relationship Id="rId1" Type="http://schemas.openxmlformats.org/officeDocument/2006/relationships/video" Target="file:///C:\Documents%20and%20Settings\Gert%20Jervan\My%20Documents\TEACHING\IAF0042\pildid\Johnnie_Hannovermesse_mpeg1.mpg" TargetMode="Externa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1573427"/>
            <a:ext cx="9144000" cy="2191265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Riistvara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arendus</a:t>
            </a:r>
            <a:r>
              <a:rPr lang="en-US" altLang="en-US" sz="2800" dirty="0" smtClean="0"/>
              <a:t> ja </a:t>
            </a:r>
            <a:r>
              <a:rPr lang="en-US" altLang="en-US" sz="2800" dirty="0" err="1" smtClean="0"/>
              <a:t>programmeerimine</a:t>
            </a:r>
            <a:endParaRPr lang="en-US" altLang="en-US" sz="28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t-EE" altLang="en-US" sz="3200" dirty="0" smtClean="0"/>
              <a:t>Erialatutvustus – </a:t>
            </a:r>
            <a:br>
              <a:rPr lang="et-EE" altLang="en-US" sz="3200" dirty="0" smtClean="0"/>
            </a:br>
            <a:r>
              <a:rPr lang="et-EE" altLang="en-US" sz="2400" dirty="0" smtClean="0"/>
              <a:t>Arvutisüsteemid meie ümber ja </a:t>
            </a:r>
            <a:br>
              <a:rPr lang="et-EE" altLang="en-US" sz="2400" dirty="0" smtClean="0"/>
            </a:br>
            <a:r>
              <a:rPr lang="et-EE" altLang="en-US" sz="2400" dirty="0" smtClean="0"/>
              <a:t>nende projekteerimine</a:t>
            </a: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0" y="43576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b="1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b="1" dirty="0" smtClean="0">
                <a:solidFill>
                  <a:srgbClr val="AC033C"/>
                </a:solidFill>
                <a:latin typeface="+mj-lt"/>
              </a:rPr>
              <a:t>Peeter Ellervee</a:t>
            </a:r>
            <a:endParaRPr lang="et-EE" altLang="en-US" b="1" u="sng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Arvutisüsteemide</a:t>
            </a:r>
            <a:r>
              <a:rPr lang="et-EE" altLang="en-US" sz="2000" dirty="0" smtClean="0">
                <a:latin typeface="+mj-lt"/>
              </a:rPr>
              <a:t> </a:t>
            </a: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instituut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2790-3A90-42AF-9ACF-CD7DF7C5F152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Energiatihedus</a:t>
            </a:r>
            <a:endParaRPr lang="en-US" altLang="en-US" smtClean="0"/>
          </a:p>
        </p:txBody>
      </p:sp>
      <p:sp>
        <p:nvSpPr>
          <p:cNvPr id="21510" name="Rectangle 108"/>
          <p:cNvSpPr>
            <a:spLocks noChangeArrowheads="1"/>
          </p:cNvSpPr>
          <p:nvPr/>
        </p:nvSpPr>
        <p:spPr bwMode="auto">
          <a:xfrm>
            <a:off x="3733800" y="2757488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3733800" y="1766888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91" y="1865742"/>
            <a:ext cx="17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n-US" dirty="0" smtClean="0">
                <a:solidFill>
                  <a:srgbClr val="971E53"/>
                </a:solidFill>
              </a:rPr>
              <a:t>Energiatihedus on liiga kõrge, et hoida lülituspunkte jahedana!</a:t>
            </a:r>
            <a:endParaRPr lang="et-EE" altLang="en-US" dirty="0">
              <a:solidFill>
                <a:srgbClr val="971E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91" y="560132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Jahutamine?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8" y="1766888"/>
            <a:ext cx="6946685" cy="438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" y="1100715"/>
            <a:ext cx="4205287" cy="34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9026A-76ED-48FD-AD58-8DA1851D4E53}" type="slidenum">
              <a:rPr lang="en-GB" altLang="en-US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dirty="0" err="1" smtClean="0"/>
              <a:t>Tagajär</a:t>
            </a:r>
            <a:r>
              <a:rPr lang="en-US" altLang="en-US" dirty="0" err="1" smtClean="0"/>
              <a:t>jed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393989" y="2790697"/>
            <a:ext cx="5429679" cy="3599829"/>
            <a:chOff x="1098550" y="1679575"/>
            <a:chExt cx="7585075" cy="51182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"/>
            <a:stretch>
              <a:fillRect/>
            </a:stretch>
          </p:blipFill>
          <p:spPr bwMode="auto">
            <a:xfrm>
              <a:off x="1098550" y="1679575"/>
              <a:ext cx="5449888" cy="46640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9024" y="3635375"/>
              <a:ext cx="1336886" cy="67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Execution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18010" y="5365750"/>
              <a:ext cx="691955" cy="30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r>
                <a:rPr lang="en-US" altLang="en-US" sz="1400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82888" y="3492500"/>
              <a:ext cx="2106612" cy="27654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96991" y="2254250"/>
              <a:ext cx="857668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Cache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71575" y="2916238"/>
              <a:ext cx="666750" cy="558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anchor="ctr" anchorCtr="1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  <a:latin typeface="Arial Narrow" panose="020B0606020202030204" pitchFamily="34" charset="0"/>
                </a:rPr>
                <a:t>Temp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en-US" sz="1800" b="1" baseline="30000">
                  <a:solidFill>
                    <a:schemeClr val="bg2"/>
                  </a:solidFill>
                  <a:latin typeface="Arial Narrow" panose="020B0606020202030204" pitchFamily="34" charset="0"/>
                </a:rPr>
                <a:t>o</a:t>
              </a: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C)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17688"/>
              <a:ext cx="2527300" cy="297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74951" y="6403975"/>
              <a:ext cx="4996864" cy="3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[Source: Intel Corporation and Prof. V. </a:t>
              </a:r>
              <a:r>
                <a:rPr lang="en-US" altLang="en-US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Oklobdzija</a:t>
              </a: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]</a:t>
              </a:r>
              <a:endParaRPr lang="en-GB" altLang="en-US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2140" y="4257077"/>
            <a:ext cx="87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^</a:t>
            </a:r>
            <a:r>
              <a:rPr lang="en-US" sz="1200" dirty="0" err="1" smtClean="0"/>
              <a:t>Trubador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2BDCE-1470-450E-A0C6-7BC356D12CEC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Usaldusväärsus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töökindlus</a:t>
            </a:r>
            <a:r>
              <a:rPr lang="en-US" altLang="en-US" dirty="0" smtClean="0"/>
              <a:t>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3011" y="1589127"/>
            <a:ext cx="4216400" cy="3285383"/>
          </a:xfrm>
        </p:spPr>
        <p:txBody>
          <a:bodyPr/>
          <a:lstStyle/>
          <a:p>
            <a:pPr eaLnBrk="1" hangingPunct="1"/>
            <a:r>
              <a:rPr lang="et-EE" altLang="en-US" sz="2000" dirty="0" smtClean="0"/>
              <a:t>Tootmisvead</a:t>
            </a:r>
          </a:p>
          <a:p>
            <a:pPr marL="808038" lvl="1" eaLnBrk="1" hangingPunct="1"/>
            <a:r>
              <a:rPr lang="et-EE" altLang="en-US" sz="1800" dirty="0" smtClean="0"/>
              <a:t>Mustus (tolmuosakesed)</a:t>
            </a:r>
          </a:p>
          <a:p>
            <a:pPr marL="808038" lvl="1" eaLnBrk="1" hangingPunct="1"/>
            <a:r>
              <a:rPr lang="et-EE" altLang="en-US" sz="1800" dirty="0" smtClean="0"/>
              <a:t>Halb paigutus</a:t>
            </a:r>
          </a:p>
          <a:p>
            <a:pPr marL="808038" lvl="1" eaLnBrk="1" hangingPunct="1"/>
            <a:r>
              <a:rPr lang="et-EE" altLang="en-US" sz="1800" dirty="0" smtClean="0"/>
              <a:t>Halvad materjalid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  <a:p>
            <a:pPr eaLnBrk="1" hangingPunct="1"/>
            <a:r>
              <a:rPr lang="et-EE" altLang="en-US" sz="2000" dirty="0" smtClean="0"/>
              <a:t>Elu käigus tekkivad vead</a:t>
            </a:r>
          </a:p>
          <a:p>
            <a:pPr marL="808038" lvl="1" eaLnBrk="1" hangingPunct="1"/>
            <a:r>
              <a:rPr lang="et-EE" altLang="en-US" sz="1800" dirty="0" smtClean="0"/>
              <a:t>Vananemine</a:t>
            </a:r>
          </a:p>
          <a:p>
            <a:pPr marL="808038" lvl="1" eaLnBrk="1" hangingPunct="1"/>
            <a:r>
              <a:rPr lang="et-EE" altLang="en-US" sz="1800" dirty="0" smtClean="0"/>
              <a:t>Osakesed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916" y="1449860"/>
            <a:ext cx="3356446" cy="3333622"/>
            <a:chOff x="227013" y="1412875"/>
            <a:chExt cx="3924300" cy="4583113"/>
          </a:xfrm>
        </p:grpSpPr>
        <p:pic>
          <p:nvPicPr>
            <p:cNvPr id="30723" name="Picture 3" descr="56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1752600"/>
              <a:ext cx="3684588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-5400000">
              <a:off x="73026" y="5597525"/>
              <a:ext cx="5524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</a:rPr>
                <a:t>© IBM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33438" y="1412875"/>
              <a:ext cx="1665287" cy="1828800"/>
            </a:xfrm>
            <a:prstGeom prst="wedgeRectCallout">
              <a:avLst>
                <a:gd name="adj1" fmla="val 77074"/>
                <a:gd name="adj2" fmla="val 10998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30728" name="Picture 8" descr="def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419225"/>
              <a:ext cx="16573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941" y="5164983"/>
            <a:ext cx="3177415" cy="937975"/>
            <a:chOff x="4602163" y="5349875"/>
            <a:chExt cx="3944937" cy="1074738"/>
          </a:xfrm>
        </p:grpSpPr>
        <p:pic>
          <p:nvPicPr>
            <p:cNvPr id="30729" name="Picture 9" descr="esd_after_sh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5349875"/>
              <a:ext cx="1527175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esd_before_sh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5353050"/>
              <a:ext cx="152876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6351588" y="5778500"/>
              <a:ext cx="425450" cy="255588"/>
            </a:xfrm>
            <a:prstGeom prst="rightArrow">
              <a:avLst>
                <a:gd name="adj1" fmla="val 50000"/>
                <a:gd name="adj2" fmla="val 41615"/>
              </a:avLst>
            </a:prstGeom>
            <a:solidFill>
              <a:srgbClr val="971E5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7978" y="4127158"/>
            <a:ext cx="2075129" cy="2168280"/>
            <a:chOff x="0" y="765175"/>
            <a:chExt cx="2952750" cy="3025422"/>
          </a:xfrm>
        </p:grpSpPr>
        <p:pic>
          <p:nvPicPr>
            <p:cNvPr id="14" name="Picture 4" descr="teraflop_chi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175"/>
              <a:ext cx="29527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3357562"/>
              <a:ext cx="2665413" cy="43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t-EE" altLang="en-US" sz="1200" dirty="0" err="1"/>
                <a:t>Inteli</a:t>
              </a:r>
              <a:r>
                <a:rPr lang="et-EE" altLang="en-US" sz="1200" dirty="0"/>
                <a:t> 8x10 kiipvõrk</a:t>
              </a:r>
              <a:endParaRPr lang="en-US" alt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49A20-62F6-4F85-8710-DFFC1077CAE3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2662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Millega me tegeleme?</a:t>
            </a:r>
            <a:endParaRPr lang="en-GB" altLang="en-US" smtClean="0"/>
          </a:p>
        </p:txBody>
      </p:sp>
      <p:sp>
        <p:nvSpPr>
          <p:cNvPr id="266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5981571" cy="4824412"/>
          </a:xfrm>
        </p:spPr>
        <p:txBody>
          <a:bodyPr/>
          <a:lstStyle/>
          <a:p>
            <a:pPr eaLnBrk="1" hangingPunct="1"/>
            <a:r>
              <a:rPr lang="et-EE" altLang="en-US" sz="2000" dirty="0"/>
              <a:t>Arvutisüsteemide instituut</a:t>
            </a:r>
          </a:p>
          <a:p>
            <a:pPr lvl="1" eaLnBrk="1" hangingPunct="1"/>
            <a:r>
              <a:rPr lang="et-EE" altLang="en-US" sz="1800" dirty="0"/>
              <a:t>Usaldusväärsete arvutisüsteemide keskus</a:t>
            </a:r>
          </a:p>
          <a:p>
            <a:pPr lvl="1" eaLnBrk="1" hangingPunct="1"/>
            <a:r>
              <a:rPr lang="et-EE" altLang="en-US" sz="1800" dirty="0"/>
              <a:t>Arukate süsteemide keskus</a:t>
            </a:r>
          </a:p>
          <a:p>
            <a:pPr lvl="1" eaLnBrk="1" hangingPunct="1"/>
            <a:r>
              <a:rPr lang="et-EE" altLang="en-US" sz="1800" dirty="0" err="1"/>
              <a:t>Biorobootika</a:t>
            </a:r>
            <a:r>
              <a:rPr lang="et-EE" altLang="en-US" sz="1800" dirty="0"/>
              <a:t> keskus</a:t>
            </a:r>
          </a:p>
          <a:p>
            <a:pPr lvl="1" eaLnBrk="1" hangingPunct="1"/>
            <a:r>
              <a:rPr lang="et-EE" altLang="en-US" sz="1800" dirty="0"/>
              <a:t>Riistvara turvalisuse keskus</a:t>
            </a:r>
          </a:p>
          <a:p>
            <a:pPr lvl="1" eaLnBrk="1" hangingPunct="1"/>
            <a:r>
              <a:rPr lang="et-EE" altLang="en-US" sz="1800" dirty="0" err="1"/>
              <a:t>Sardtehisintellekti</a:t>
            </a:r>
            <a:r>
              <a:rPr lang="et-EE" altLang="en-US" sz="1800" dirty="0"/>
              <a:t> labor</a:t>
            </a:r>
          </a:p>
          <a:p>
            <a:pPr eaLnBrk="1" hangingPunct="1"/>
            <a:endParaRPr lang="et-EE" altLang="en-US" sz="2000" dirty="0"/>
          </a:p>
          <a:p>
            <a:pPr eaLnBrk="1" hangingPunct="1"/>
            <a:r>
              <a:rPr lang="et-EE" altLang="en-US" sz="2000" dirty="0"/>
              <a:t>Thomas Johann </a:t>
            </a:r>
            <a:r>
              <a:rPr lang="et-EE" altLang="en-US" sz="2000" dirty="0" err="1"/>
              <a:t>Seebecki</a:t>
            </a:r>
            <a:r>
              <a:rPr lang="et-EE" altLang="en-US" sz="2000" dirty="0"/>
              <a:t> elektroonikainstituut</a:t>
            </a:r>
          </a:p>
          <a:p>
            <a:pPr lvl="1" eaLnBrk="1" hangingPunct="1"/>
            <a:r>
              <a:rPr lang="et-EE" altLang="en-US" sz="1800" dirty="0" err="1"/>
              <a:t>Kognitroonika</a:t>
            </a:r>
            <a:r>
              <a:rPr lang="et-EE" altLang="en-US" sz="1800" dirty="0"/>
              <a:t> teaduslabor</a:t>
            </a:r>
          </a:p>
          <a:p>
            <a:pPr lvl="1" eaLnBrk="1" hangingPunct="1"/>
            <a:r>
              <a:rPr lang="et-EE" altLang="en-US" sz="1800" dirty="0"/>
              <a:t>Kommunikatsioonisüsteemide uurimisrühm</a:t>
            </a:r>
          </a:p>
          <a:p>
            <a:pPr lvl="1" eaLnBrk="1" hangingPunct="1"/>
            <a:r>
              <a:rPr lang="et-EE" altLang="en-US" sz="1800" dirty="0"/>
              <a:t>Mõõteelektroonika (</a:t>
            </a:r>
            <a:r>
              <a:rPr lang="et-EE" altLang="en-US" sz="1800" dirty="0" err="1"/>
              <a:t>impedantsi</a:t>
            </a:r>
            <a:r>
              <a:rPr lang="et-EE" altLang="en-US" sz="1800" dirty="0"/>
              <a:t>) uurimisrühm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5" descr="PICT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7" y="1611377"/>
            <a:ext cx="2152753" cy="16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0" y="3411879"/>
            <a:ext cx="1708830" cy="140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5" y="2481960"/>
            <a:ext cx="2203485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4981639"/>
            <a:ext cx="1696809" cy="101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78523-990D-465B-BC4B-422E545993E2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pPr eaLnBrk="1" hangingPunct="1"/>
            <a:r>
              <a:rPr lang="et-EE" altLang="en-US" dirty="0" smtClean="0"/>
              <a:t>Erialased väljakutsed ja õppeained?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projekteerimise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alused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Tasakaal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tagasiside</a:t>
            </a:r>
            <a:r>
              <a:rPr lang="en-US" altLang="en-US" dirty="0" smtClean="0"/>
              <a:t>?   (</a:t>
            </a:r>
            <a:r>
              <a:rPr lang="en-US" altLang="en-US" dirty="0" err="1" smtClean="0"/>
              <a:t>vt.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veelkord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Johnnie’t</a:t>
            </a:r>
            <a:r>
              <a:rPr lang="en-US" altLang="en-US" dirty="0" smtClean="0"/>
              <a:t>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matemaatika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füüsika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elektroonika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diferentsiaalvõrrandid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süntees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Kahendloogikast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skeemini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diskreetne</a:t>
            </a:r>
            <a:r>
              <a:rPr lang="en-US" altLang="en-US" dirty="0" smtClean="0"/>
              <a:t> jt. </a:t>
            </a:r>
            <a:r>
              <a:rPr lang="en-US" altLang="en-US" dirty="0" err="1" smtClean="0"/>
              <a:t>matemaatikad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digitaalsüsteemid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testimine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100 </a:t>
            </a:r>
            <a:r>
              <a:rPr lang="en-US" altLang="en-US" dirty="0" err="1" smtClean="0"/>
              <a:t>sisendit</a:t>
            </a:r>
            <a:r>
              <a:rPr lang="en-US" altLang="en-US" dirty="0" smtClean="0"/>
              <a:t> –&gt; 2</a:t>
            </a:r>
            <a:r>
              <a:rPr lang="en-US" altLang="en-US" baseline="30000" dirty="0" smtClean="0"/>
              <a:t>100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kombinatsiooni</a:t>
            </a:r>
            <a:r>
              <a:rPr lang="en-US" altLang="en-US" dirty="0" smtClean="0"/>
              <a:t>?!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diagnostika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Riistvaralähedane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tarkvara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Kuidas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mällu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mahutada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programmeerimine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operatsioonisüsteemid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4FE58-D88D-4A7A-AE2A-3435A6314D21}" type="slidenum">
              <a:rPr lang="en-GB" altLang="et-EE"/>
              <a:pPr>
                <a:defRPr/>
              </a:pPr>
              <a:t>15</a:t>
            </a:fld>
            <a:endParaRPr lang="en-GB" altLang="et-E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609600" y="1524000"/>
            <a:ext cx="3692525" cy="3633788"/>
            <a:chOff x="384" y="960"/>
            <a:chExt cx="2326" cy="2289"/>
          </a:xfrm>
        </p:grpSpPr>
        <p:sp>
          <p:nvSpPr>
            <p:cNvPr id="184324" name="Text Box 4"/>
            <p:cNvSpPr txBox="1">
              <a:spLocks noChangeArrowheads="1"/>
            </p:cNvSpPr>
            <p:nvPr/>
          </p:nvSpPr>
          <p:spPr bwMode="auto">
            <a:xfrm>
              <a:off x="960" y="960"/>
              <a:ext cx="1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t-EE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Soovunelm</a:t>
              </a:r>
            </a:p>
          </p:txBody>
        </p:sp>
        <p:graphicFrame>
          <p:nvGraphicFramePr>
            <p:cNvPr id="9238" name="Object 5"/>
            <p:cNvGraphicFramePr>
              <a:graphicFrameLocks noChangeAspect="1"/>
            </p:cNvGraphicFramePr>
            <p:nvPr/>
          </p:nvGraphicFramePr>
          <p:xfrm>
            <a:off x="384" y="1827"/>
            <a:ext cx="46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7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827"/>
                          <a:ext cx="46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39" name="Picture 6" descr="calvi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8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" descr="c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89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AutoShape 8"/>
            <p:cNvSpPr>
              <a:spLocks noChangeArrowheads="1"/>
            </p:cNvSpPr>
            <p:nvPr/>
          </p:nvSpPr>
          <p:spPr bwMode="auto">
            <a:xfrm>
              <a:off x="912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42" name="AutoShape 9"/>
            <p:cNvSpPr>
              <a:spLocks noChangeArrowheads="1"/>
            </p:cNvSpPr>
            <p:nvPr/>
          </p:nvSpPr>
          <p:spPr bwMode="auto">
            <a:xfrm>
              <a:off x="2016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791200" y="1524000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t-EE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Tegelikkus</a:t>
            </a: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6553200" y="2286000"/>
          <a:ext cx="436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8" name="Clip" r:id="rId7" imgW="1296063" imgH="3934305" progId="MS_ClipArt_Gallery.2">
                  <p:embed/>
                </p:oleObj>
              </mc:Choice>
              <mc:Fallback>
                <p:oleObj name="Clip" r:id="rId7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436563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6400800" y="4495800"/>
          <a:ext cx="771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9" name="Clip" r:id="rId8" imgW="2285205" imgH="3943847" progId="MS_ClipArt_Gallery.2">
                  <p:embed/>
                </p:oleObj>
              </mc:Choice>
              <mc:Fallback>
                <p:oleObj name="Clip" r:id="rId8" imgW="2285205" imgH="394384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7715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3"/>
          <p:cNvGraphicFramePr>
            <a:graphicFrameLocks noChangeAspect="1"/>
          </p:cNvGraphicFramePr>
          <p:nvPr/>
        </p:nvGraphicFramePr>
        <p:xfrm>
          <a:off x="5410200" y="3276600"/>
          <a:ext cx="6270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0" name="Clip" r:id="rId10" imgW="1857375" imgH="3995738" progId="MS_ClipArt_Gallery.2">
                  <p:embed/>
                </p:oleObj>
              </mc:Choice>
              <mc:Fallback>
                <p:oleObj name="Clip" r:id="rId10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6270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315200" y="3276600"/>
          <a:ext cx="12080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1" name="Clip" r:id="rId12" imgW="3217098" imgH="3951798" progId="MS_ClipArt_Gallery.2">
                  <p:embed/>
                </p:oleObj>
              </mc:Choice>
              <mc:Fallback>
                <p:oleObj name="Clip" r:id="rId12" imgW="3217098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20808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AutoShape 15"/>
          <p:cNvSpPr>
            <a:spLocks noChangeAspect="1" noChangeArrowheads="1"/>
          </p:cNvSpPr>
          <p:nvPr/>
        </p:nvSpPr>
        <p:spPr bwMode="auto">
          <a:xfrm>
            <a:off x="7143750" y="4535488"/>
            <a:ext cx="744538" cy="742950"/>
          </a:xfrm>
          <a:custGeom>
            <a:avLst/>
            <a:gdLst>
              <a:gd name="T0" fmla="*/ 21904480 w 21600"/>
              <a:gd name="T1" fmla="*/ 21811155 h 21600"/>
              <a:gd name="T2" fmla="*/ 22537751 w 21600"/>
              <a:gd name="T3" fmla="*/ 12777192 h 21600"/>
              <a:gd name="T4" fmla="*/ 17483441 w 21600"/>
              <a:gd name="T5" fmla="*/ 17408935 h 21600"/>
              <a:gd name="T6" fmla="*/ 12831871 w 21600"/>
              <a:gd name="T7" fmla="*/ 28748691 h 21600"/>
              <a:gd name="T8" fmla="*/ 6497921 w 21600"/>
              <a:gd name="T9" fmla="*/ 22441733 h 21600"/>
              <a:gd name="T10" fmla="*/ 12831871 w 21600"/>
              <a:gd name="T11" fmla="*/ 161347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6" name="AutoShape 16"/>
          <p:cNvSpPr>
            <a:spLocks noChangeAspect="1" noChangeArrowheads="1"/>
          </p:cNvSpPr>
          <p:nvPr/>
        </p:nvSpPr>
        <p:spPr bwMode="auto">
          <a:xfrm rot="5400000">
            <a:off x="5753894" y="4591844"/>
            <a:ext cx="742950" cy="744538"/>
          </a:xfrm>
          <a:custGeom>
            <a:avLst/>
            <a:gdLst>
              <a:gd name="T0" fmla="*/ 21811155 w 21600"/>
              <a:gd name="T1" fmla="*/ 21904480 h 21600"/>
              <a:gd name="T2" fmla="*/ 22441733 w 21600"/>
              <a:gd name="T3" fmla="*/ 12831871 h 21600"/>
              <a:gd name="T4" fmla="*/ 17408935 w 21600"/>
              <a:gd name="T5" fmla="*/ 17483441 h 21600"/>
              <a:gd name="T6" fmla="*/ 12777192 w 21600"/>
              <a:gd name="T7" fmla="*/ 28871701 h 21600"/>
              <a:gd name="T8" fmla="*/ 6470235 w 21600"/>
              <a:gd name="T9" fmla="*/ 22537751 h 21600"/>
              <a:gd name="T10" fmla="*/ 12777192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7" name="AutoShape 17"/>
          <p:cNvSpPr>
            <a:spLocks noChangeAspect="1" noChangeArrowheads="1"/>
          </p:cNvSpPr>
          <p:nvPr/>
        </p:nvSpPr>
        <p:spPr bwMode="auto">
          <a:xfrm rot="-5400000">
            <a:off x="6972300" y="2760663"/>
            <a:ext cx="744537" cy="744538"/>
          </a:xfrm>
          <a:custGeom>
            <a:avLst/>
            <a:gdLst>
              <a:gd name="T0" fmla="*/ 21904416 w 21600"/>
              <a:gd name="T1" fmla="*/ 21904480 h 21600"/>
              <a:gd name="T2" fmla="*/ 22537686 w 21600"/>
              <a:gd name="T3" fmla="*/ 12831871 h 21600"/>
              <a:gd name="T4" fmla="*/ 17483383 w 21600"/>
              <a:gd name="T5" fmla="*/ 17483441 h 21600"/>
              <a:gd name="T6" fmla="*/ 12831854 w 21600"/>
              <a:gd name="T7" fmla="*/ 28871701 h 21600"/>
              <a:gd name="T8" fmla="*/ 6497912 w 21600"/>
              <a:gd name="T9" fmla="*/ 22537751 h 21600"/>
              <a:gd name="T10" fmla="*/ 12831854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8" name="AutoShape 18"/>
          <p:cNvSpPr>
            <a:spLocks noChangeAspect="1" noChangeArrowheads="1"/>
          </p:cNvSpPr>
          <p:nvPr/>
        </p:nvSpPr>
        <p:spPr bwMode="auto">
          <a:xfrm flipH="1" flipV="1">
            <a:off x="5695950" y="2760663"/>
            <a:ext cx="744538" cy="744537"/>
          </a:xfrm>
          <a:custGeom>
            <a:avLst/>
            <a:gdLst>
              <a:gd name="T0" fmla="*/ 21904480 w 21600"/>
              <a:gd name="T1" fmla="*/ 21904416 h 21600"/>
              <a:gd name="T2" fmla="*/ 22537751 w 21600"/>
              <a:gd name="T3" fmla="*/ 12831854 h 21600"/>
              <a:gd name="T4" fmla="*/ 17483441 w 21600"/>
              <a:gd name="T5" fmla="*/ 17483383 h 21600"/>
              <a:gd name="T6" fmla="*/ 12831871 w 21600"/>
              <a:gd name="T7" fmla="*/ 28871628 h 21600"/>
              <a:gd name="T8" fmla="*/ 6497921 w 21600"/>
              <a:gd name="T9" fmla="*/ 22537686 h 21600"/>
              <a:gd name="T10" fmla="*/ 12831871 w 21600"/>
              <a:gd name="T11" fmla="*/ 162037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838200" y="2895600"/>
            <a:ext cx="3352800" cy="2057400"/>
            <a:chOff x="528" y="1824"/>
            <a:chExt cx="2112" cy="1296"/>
          </a:xfrm>
        </p:grpSpPr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 flipV="1"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032625" y="3206750"/>
            <a:ext cx="1581150" cy="1612900"/>
            <a:chOff x="4430" y="2020"/>
            <a:chExt cx="996" cy="1016"/>
          </a:xfrm>
        </p:grpSpPr>
        <p:sp>
          <p:nvSpPr>
            <p:cNvPr id="9232" name="Rectangle 23"/>
            <p:cNvSpPr>
              <a:spLocks noChangeArrowheads="1"/>
            </p:cNvSpPr>
            <p:nvPr/>
          </p:nvSpPr>
          <p:spPr bwMode="auto">
            <a:xfrm>
              <a:off x="4558" y="2142"/>
              <a:ext cx="866" cy="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33" name="Rectangle 24"/>
            <p:cNvSpPr>
              <a:spLocks noChangeArrowheads="1"/>
            </p:cNvSpPr>
            <p:nvPr/>
          </p:nvSpPr>
          <p:spPr bwMode="auto">
            <a:xfrm>
              <a:off x="4997" y="2020"/>
              <a:ext cx="429" cy="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pic>
          <p:nvPicPr>
            <p:cNvPr id="9234" name="Picture 22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109"/>
              <a:ext cx="977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55974" y="5993239"/>
            <a:ext cx="2132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PDSA – Plan, Do, Study, Act</a:t>
            </a:r>
          </a:p>
          <a:p>
            <a:pPr algn="ctr"/>
            <a:r>
              <a:rPr lang="en-US" sz="1050" dirty="0" smtClean="0"/>
              <a:t>PDCA – Plan, Do, Check, Adjust</a:t>
            </a:r>
            <a:endParaRPr lang="et-EE" sz="1050" dirty="0"/>
          </a:p>
        </p:txBody>
      </p:sp>
    </p:spTree>
    <p:extLst>
      <p:ext uri="{BB962C8B-B14F-4D97-AF65-F5344CB8AC3E}">
        <p14:creationId xmlns:p14="http://schemas.microsoft.com/office/powerpoint/2010/main" val="3343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utoUpdateAnimBg="0"/>
      <p:bldP spid="184335" grpId="0" animBg="1"/>
      <p:bldP spid="184336" grpId="0" animBg="1"/>
      <p:bldP spid="184337" grpId="0" animBg="1"/>
      <p:bldP spid="18433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1195386" y="4522787"/>
            <a:ext cx="6978650" cy="1673973"/>
            <a:chOff x="567" y="2223"/>
            <a:chExt cx="4396" cy="1424"/>
          </a:xfrm>
        </p:grpSpPr>
        <p:sp>
          <p:nvSpPr>
            <p:cNvPr id="52" name="Freeform 3"/>
            <p:cNvSpPr>
              <a:spLocks/>
            </p:cNvSpPr>
            <p:nvPr/>
          </p:nvSpPr>
          <p:spPr bwMode="auto">
            <a:xfrm>
              <a:off x="567" y="2223"/>
              <a:ext cx="4396" cy="1424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539 h 9693"/>
                <a:gd name="connsiteX1" fmla="*/ 8718 w 10000"/>
                <a:gd name="connsiteY1" fmla="*/ 9350 h 9693"/>
                <a:gd name="connsiteX2" fmla="*/ 6588 w 10000"/>
                <a:gd name="connsiteY2" fmla="*/ 9567 h 9693"/>
                <a:gd name="connsiteX3" fmla="*/ 4900 w 10000"/>
                <a:gd name="connsiteY3" fmla="*/ 9478 h 9693"/>
                <a:gd name="connsiteX4" fmla="*/ 1828 w 10000"/>
                <a:gd name="connsiteY4" fmla="*/ 9693 h 9693"/>
                <a:gd name="connsiteX5" fmla="*/ 812 w 10000"/>
                <a:gd name="connsiteY5" fmla="*/ 9412 h 9693"/>
                <a:gd name="connsiteX6" fmla="*/ 36 w 10000"/>
                <a:gd name="connsiteY6" fmla="*/ 8002 h 9693"/>
                <a:gd name="connsiteX7" fmla="*/ 57 w 10000"/>
                <a:gd name="connsiteY7" fmla="*/ 2725 h 9693"/>
                <a:gd name="connsiteX8" fmla="*/ 569 w 10000"/>
                <a:gd name="connsiteY8" fmla="*/ 1470 h 9693"/>
                <a:gd name="connsiteX9" fmla="*/ 915 w 10000"/>
                <a:gd name="connsiteY9" fmla="*/ 1182 h 9693"/>
                <a:gd name="connsiteX10" fmla="*/ 1496 w 10000"/>
                <a:gd name="connsiteY10" fmla="*/ 1207 h 9693"/>
                <a:gd name="connsiteX11" fmla="*/ 1999 w 10000"/>
                <a:gd name="connsiteY11" fmla="*/ 1908 h 9693"/>
                <a:gd name="connsiteX12" fmla="*/ 2265 w 10000"/>
                <a:gd name="connsiteY12" fmla="*/ 2457 h 9693"/>
                <a:gd name="connsiteX13" fmla="*/ 2636 w 10000"/>
                <a:gd name="connsiteY13" fmla="*/ 2964 h 9693"/>
                <a:gd name="connsiteX14" fmla="*/ 3803 w 10000"/>
                <a:gd name="connsiteY14" fmla="*/ 3796 h 9693"/>
                <a:gd name="connsiteX15" fmla="*/ 6017 w 10000"/>
                <a:gd name="connsiteY15" fmla="*/ 3677 h 9693"/>
                <a:gd name="connsiteX16" fmla="*/ 7062 w 10000"/>
                <a:gd name="connsiteY16" fmla="*/ 2548 h 9693"/>
                <a:gd name="connsiteX17" fmla="*/ 7944 w 10000"/>
                <a:gd name="connsiteY17" fmla="*/ 52 h 9693"/>
                <a:gd name="connsiteX18" fmla="*/ 8932 w 10000"/>
                <a:gd name="connsiteY18" fmla="*/ 755 h 9693"/>
                <a:gd name="connsiteX19" fmla="*/ 9865 w 10000"/>
                <a:gd name="connsiteY19" fmla="*/ 893 h 9693"/>
                <a:gd name="connsiteX20" fmla="*/ 9977 w 10000"/>
                <a:gd name="connsiteY20" fmla="*/ 3494 h 9693"/>
                <a:gd name="connsiteX21" fmla="*/ 9993 w 10000"/>
                <a:gd name="connsiteY21" fmla="*/ 7435 h 9693"/>
                <a:gd name="connsiteX22" fmla="*/ 9782 w 10000"/>
                <a:gd name="connsiteY22" fmla="*/ 8539 h 9693"/>
                <a:gd name="connsiteX0" fmla="*/ 9782 w 10067"/>
                <a:gd name="connsiteY0" fmla="*/ 8808 h 9999"/>
                <a:gd name="connsiteX1" fmla="*/ 8718 w 10067"/>
                <a:gd name="connsiteY1" fmla="*/ 9645 h 9999"/>
                <a:gd name="connsiteX2" fmla="*/ 6588 w 10067"/>
                <a:gd name="connsiteY2" fmla="*/ 9869 h 9999"/>
                <a:gd name="connsiteX3" fmla="*/ 4900 w 10067"/>
                <a:gd name="connsiteY3" fmla="*/ 9777 h 9999"/>
                <a:gd name="connsiteX4" fmla="*/ 1828 w 10067"/>
                <a:gd name="connsiteY4" fmla="*/ 9999 h 9999"/>
                <a:gd name="connsiteX5" fmla="*/ 812 w 10067"/>
                <a:gd name="connsiteY5" fmla="*/ 9709 h 9999"/>
                <a:gd name="connsiteX6" fmla="*/ 36 w 10067"/>
                <a:gd name="connsiteY6" fmla="*/ 8254 h 9999"/>
                <a:gd name="connsiteX7" fmla="*/ 57 w 10067"/>
                <a:gd name="connsiteY7" fmla="*/ 2810 h 9999"/>
                <a:gd name="connsiteX8" fmla="*/ 569 w 10067"/>
                <a:gd name="connsiteY8" fmla="*/ 1516 h 9999"/>
                <a:gd name="connsiteX9" fmla="*/ 915 w 10067"/>
                <a:gd name="connsiteY9" fmla="*/ 1218 h 9999"/>
                <a:gd name="connsiteX10" fmla="*/ 1496 w 10067"/>
                <a:gd name="connsiteY10" fmla="*/ 1244 h 9999"/>
                <a:gd name="connsiteX11" fmla="*/ 1999 w 10067"/>
                <a:gd name="connsiteY11" fmla="*/ 1967 h 9999"/>
                <a:gd name="connsiteX12" fmla="*/ 2265 w 10067"/>
                <a:gd name="connsiteY12" fmla="*/ 2534 h 9999"/>
                <a:gd name="connsiteX13" fmla="*/ 2636 w 10067"/>
                <a:gd name="connsiteY13" fmla="*/ 3057 h 9999"/>
                <a:gd name="connsiteX14" fmla="*/ 3803 w 10067"/>
                <a:gd name="connsiteY14" fmla="*/ 3915 h 9999"/>
                <a:gd name="connsiteX15" fmla="*/ 6017 w 10067"/>
                <a:gd name="connsiteY15" fmla="*/ 3792 h 9999"/>
                <a:gd name="connsiteX16" fmla="*/ 7062 w 10067"/>
                <a:gd name="connsiteY16" fmla="*/ 2628 h 9999"/>
                <a:gd name="connsiteX17" fmla="*/ 7944 w 10067"/>
                <a:gd name="connsiteY17" fmla="*/ 53 h 9999"/>
                <a:gd name="connsiteX18" fmla="*/ 8932 w 10067"/>
                <a:gd name="connsiteY18" fmla="*/ 778 h 9999"/>
                <a:gd name="connsiteX19" fmla="*/ 9977 w 10067"/>
                <a:gd name="connsiteY19" fmla="*/ 3604 h 9999"/>
                <a:gd name="connsiteX20" fmla="*/ 9993 w 10067"/>
                <a:gd name="connsiteY20" fmla="*/ 7669 h 9999"/>
                <a:gd name="connsiteX21" fmla="*/ 9782 w 10067"/>
                <a:gd name="connsiteY21" fmla="*/ 8808 h 9999"/>
                <a:gd name="connsiteX0" fmla="*/ 9717 w 9961"/>
                <a:gd name="connsiteY0" fmla="*/ 8786 h 9977"/>
                <a:gd name="connsiteX1" fmla="*/ 8660 w 9961"/>
                <a:gd name="connsiteY1" fmla="*/ 9623 h 9977"/>
                <a:gd name="connsiteX2" fmla="*/ 6544 w 9961"/>
                <a:gd name="connsiteY2" fmla="*/ 9847 h 9977"/>
                <a:gd name="connsiteX3" fmla="*/ 4867 w 9961"/>
                <a:gd name="connsiteY3" fmla="*/ 9755 h 9977"/>
                <a:gd name="connsiteX4" fmla="*/ 1816 w 9961"/>
                <a:gd name="connsiteY4" fmla="*/ 9977 h 9977"/>
                <a:gd name="connsiteX5" fmla="*/ 807 w 9961"/>
                <a:gd name="connsiteY5" fmla="*/ 9687 h 9977"/>
                <a:gd name="connsiteX6" fmla="*/ 36 w 9961"/>
                <a:gd name="connsiteY6" fmla="*/ 8232 h 9977"/>
                <a:gd name="connsiteX7" fmla="*/ 57 w 9961"/>
                <a:gd name="connsiteY7" fmla="*/ 2787 h 9977"/>
                <a:gd name="connsiteX8" fmla="*/ 565 w 9961"/>
                <a:gd name="connsiteY8" fmla="*/ 1493 h 9977"/>
                <a:gd name="connsiteX9" fmla="*/ 909 w 9961"/>
                <a:gd name="connsiteY9" fmla="*/ 1195 h 9977"/>
                <a:gd name="connsiteX10" fmla="*/ 1486 w 9961"/>
                <a:gd name="connsiteY10" fmla="*/ 1221 h 9977"/>
                <a:gd name="connsiteX11" fmla="*/ 1986 w 9961"/>
                <a:gd name="connsiteY11" fmla="*/ 1944 h 9977"/>
                <a:gd name="connsiteX12" fmla="*/ 2250 w 9961"/>
                <a:gd name="connsiteY12" fmla="*/ 2511 h 9977"/>
                <a:gd name="connsiteX13" fmla="*/ 2618 w 9961"/>
                <a:gd name="connsiteY13" fmla="*/ 3034 h 9977"/>
                <a:gd name="connsiteX14" fmla="*/ 3778 w 9961"/>
                <a:gd name="connsiteY14" fmla="*/ 3892 h 9977"/>
                <a:gd name="connsiteX15" fmla="*/ 5977 w 9961"/>
                <a:gd name="connsiteY15" fmla="*/ 3769 h 9977"/>
                <a:gd name="connsiteX16" fmla="*/ 7015 w 9961"/>
                <a:gd name="connsiteY16" fmla="*/ 2605 h 9977"/>
                <a:gd name="connsiteX17" fmla="*/ 7891 w 9961"/>
                <a:gd name="connsiteY17" fmla="*/ 30 h 9977"/>
                <a:gd name="connsiteX18" fmla="*/ 9423 w 9961"/>
                <a:gd name="connsiteY18" fmla="*/ 1518 h 9977"/>
                <a:gd name="connsiteX19" fmla="*/ 9911 w 9961"/>
                <a:gd name="connsiteY19" fmla="*/ 3581 h 9977"/>
                <a:gd name="connsiteX20" fmla="*/ 9926 w 9961"/>
                <a:gd name="connsiteY20" fmla="*/ 7647 h 9977"/>
                <a:gd name="connsiteX21" fmla="*/ 9717 w 9961"/>
                <a:gd name="connsiteY21" fmla="*/ 8786 h 9977"/>
                <a:gd name="connsiteX0" fmla="*/ 9755 w 10000"/>
                <a:gd name="connsiteY0" fmla="*/ 7608 h 8802"/>
                <a:gd name="connsiteX1" fmla="*/ 8694 w 10000"/>
                <a:gd name="connsiteY1" fmla="*/ 8447 h 8802"/>
                <a:gd name="connsiteX2" fmla="*/ 6570 w 10000"/>
                <a:gd name="connsiteY2" fmla="*/ 8672 h 8802"/>
                <a:gd name="connsiteX3" fmla="*/ 4886 w 10000"/>
                <a:gd name="connsiteY3" fmla="*/ 8579 h 8802"/>
                <a:gd name="connsiteX4" fmla="*/ 1823 w 10000"/>
                <a:gd name="connsiteY4" fmla="*/ 8802 h 8802"/>
                <a:gd name="connsiteX5" fmla="*/ 810 w 10000"/>
                <a:gd name="connsiteY5" fmla="*/ 8511 h 8802"/>
                <a:gd name="connsiteX6" fmla="*/ 36 w 10000"/>
                <a:gd name="connsiteY6" fmla="*/ 7053 h 8802"/>
                <a:gd name="connsiteX7" fmla="*/ 57 w 10000"/>
                <a:gd name="connsiteY7" fmla="*/ 1595 h 8802"/>
                <a:gd name="connsiteX8" fmla="*/ 567 w 10000"/>
                <a:gd name="connsiteY8" fmla="*/ 298 h 8802"/>
                <a:gd name="connsiteX9" fmla="*/ 913 w 10000"/>
                <a:gd name="connsiteY9" fmla="*/ 0 h 8802"/>
                <a:gd name="connsiteX10" fmla="*/ 1492 w 10000"/>
                <a:gd name="connsiteY10" fmla="*/ 26 h 8802"/>
                <a:gd name="connsiteX11" fmla="*/ 1994 w 10000"/>
                <a:gd name="connsiteY11" fmla="*/ 750 h 8802"/>
                <a:gd name="connsiteX12" fmla="*/ 2259 w 10000"/>
                <a:gd name="connsiteY12" fmla="*/ 1319 h 8802"/>
                <a:gd name="connsiteX13" fmla="*/ 2628 w 10000"/>
                <a:gd name="connsiteY13" fmla="*/ 1843 h 8802"/>
                <a:gd name="connsiteX14" fmla="*/ 3793 w 10000"/>
                <a:gd name="connsiteY14" fmla="*/ 2703 h 8802"/>
                <a:gd name="connsiteX15" fmla="*/ 6000 w 10000"/>
                <a:gd name="connsiteY15" fmla="*/ 2580 h 8802"/>
                <a:gd name="connsiteX16" fmla="*/ 7042 w 10000"/>
                <a:gd name="connsiteY16" fmla="*/ 1413 h 8802"/>
                <a:gd name="connsiteX17" fmla="*/ 8041 w 10000"/>
                <a:gd name="connsiteY17" fmla="*/ 362 h 8802"/>
                <a:gd name="connsiteX18" fmla="*/ 9460 w 10000"/>
                <a:gd name="connsiteY18" fmla="*/ 323 h 8802"/>
                <a:gd name="connsiteX19" fmla="*/ 9950 w 10000"/>
                <a:gd name="connsiteY19" fmla="*/ 2391 h 8802"/>
                <a:gd name="connsiteX20" fmla="*/ 9965 w 10000"/>
                <a:gd name="connsiteY20" fmla="*/ 6467 h 8802"/>
                <a:gd name="connsiteX21" fmla="*/ 9755 w 10000"/>
                <a:gd name="connsiteY21" fmla="*/ 7608 h 8802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042 w 10000"/>
                <a:gd name="connsiteY16" fmla="*/ 1605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30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9755" y="8643"/>
                  </a:moveTo>
                  <a:cubicBezTo>
                    <a:pt x="9647" y="9029"/>
                    <a:pt x="9224" y="9396"/>
                    <a:pt x="8694" y="9597"/>
                  </a:cubicBezTo>
                  <a:cubicBezTo>
                    <a:pt x="8164" y="9799"/>
                    <a:pt x="7278" y="9859"/>
                    <a:pt x="6570" y="9852"/>
                  </a:cubicBezTo>
                  <a:cubicBezTo>
                    <a:pt x="6138" y="9823"/>
                    <a:pt x="5677" y="9723"/>
                    <a:pt x="4886" y="9747"/>
                  </a:cubicBezTo>
                  <a:cubicBezTo>
                    <a:pt x="4096" y="9773"/>
                    <a:pt x="2502" y="10014"/>
                    <a:pt x="1823" y="10000"/>
                  </a:cubicBezTo>
                  <a:cubicBezTo>
                    <a:pt x="1142" y="9988"/>
                    <a:pt x="1192" y="9825"/>
                    <a:pt x="810" y="9669"/>
                  </a:cubicBezTo>
                  <a:cubicBezTo>
                    <a:pt x="549" y="9354"/>
                    <a:pt x="199" y="9341"/>
                    <a:pt x="36" y="8013"/>
                  </a:cubicBezTo>
                  <a:cubicBezTo>
                    <a:pt x="23" y="6905"/>
                    <a:pt x="-48" y="3088"/>
                    <a:pt x="57" y="1812"/>
                  </a:cubicBezTo>
                  <a:cubicBezTo>
                    <a:pt x="162" y="1142"/>
                    <a:pt x="438" y="520"/>
                    <a:pt x="567" y="339"/>
                  </a:cubicBezTo>
                  <a:cubicBezTo>
                    <a:pt x="676" y="203"/>
                    <a:pt x="790" y="93"/>
                    <a:pt x="913" y="0"/>
                  </a:cubicBezTo>
                  <a:cubicBezTo>
                    <a:pt x="1103" y="11"/>
                    <a:pt x="1298" y="6"/>
                    <a:pt x="1492" y="30"/>
                  </a:cubicBezTo>
                  <a:cubicBezTo>
                    <a:pt x="1676" y="170"/>
                    <a:pt x="1863" y="609"/>
                    <a:pt x="1994" y="852"/>
                  </a:cubicBezTo>
                  <a:cubicBezTo>
                    <a:pt x="2049" y="992"/>
                    <a:pt x="2193" y="1324"/>
                    <a:pt x="2259" y="1499"/>
                  </a:cubicBezTo>
                  <a:cubicBezTo>
                    <a:pt x="2360" y="1712"/>
                    <a:pt x="2522" y="1904"/>
                    <a:pt x="2628" y="2094"/>
                  </a:cubicBezTo>
                  <a:cubicBezTo>
                    <a:pt x="2923" y="2379"/>
                    <a:pt x="3231" y="2931"/>
                    <a:pt x="3793" y="3071"/>
                  </a:cubicBezTo>
                  <a:cubicBezTo>
                    <a:pt x="4354" y="3211"/>
                    <a:pt x="5485" y="3270"/>
                    <a:pt x="6000" y="2931"/>
                  </a:cubicBezTo>
                  <a:cubicBezTo>
                    <a:pt x="6161" y="2778"/>
                    <a:pt x="6816" y="2596"/>
                    <a:pt x="7118" y="1739"/>
                  </a:cubicBezTo>
                  <a:cubicBezTo>
                    <a:pt x="7429" y="1160"/>
                    <a:pt x="7612" y="960"/>
                    <a:pt x="8030" y="411"/>
                  </a:cubicBezTo>
                  <a:cubicBezTo>
                    <a:pt x="8274" y="110"/>
                    <a:pt x="9148" y="157"/>
                    <a:pt x="9460" y="367"/>
                  </a:cubicBezTo>
                  <a:cubicBezTo>
                    <a:pt x="9797" y="1042"/>
                    <a:pt x="9865" y="1554"/>
                    <a:pt x="9950" y="2716"/>
                  </a:cubicBezTo>
                  <a:cubicBezTo>
                    <a:pt x="10034" y="3880"/>
                    <a:pt x="9995" y="6361"/>
                    <a:pt x="9965" y="7347"/>
                  </a:cubicBezTo>
                  <a:cubicBezTo>
                    <a:pt x="9936" y="8336"/>
                    <a:pt x="9863" y="8262"/>
                    <a:pt x="9755" y="8643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55" y="2402"/>
              <a:ext cx="12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t-EE" altLang="en-US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Digitaalsüsteem</a:t>
              </a:r>
              <a:endParaRPr lang="et-EE" altLang="en-US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1074738" y="3135313"/>
            <a:ext cx="7213600" cy="3228975"/>
            <a:chOff x="679" y="1275"/>
            <a:chExt cx="4544" cy="2550"/>
          </a:xfrm>
        </p:grpSpPr>
        <p:sp>
          <p:nvSpPr>
            <p:cNvPr id="49" name="Freeform 3"/>
            <p:cNvSpPr>
              <a:spLocks/>
            </p:cNvSpPr>
            <p:nvPr/>
          </p:nvSpPr>
          <p:spPr bwMode="auto">
            <a:xfrm>
              <a:off x="679" y="1275"/>
              <a:ext cx="4544" cy="2550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10000">
                  <a:moveTo>
                    <a:pt x="9782" y="8846"/>
                  </a:moveTo>
                  <a:cubicBezTo>
                    <a:pt x="9673" y="9173"/>
                    <a:pt x="9250" y="9485"/>
                    <a:pt x="8718" y="9657"/>
                  </a:cubicBezTo>
                  <a:cubicBezTo>
                    <a:pt x="8186" y="9828"/>
                    <a:pt x="7299" y="9880"/>
                    <a:pt x="6588" y="9874"/>
                  </a:cubicBezTo>
                  <a:cubicBezTo>
                    <a:pt x="6155" y="9849"/>
                    <a:pt x="5693" y="9764"/>
                    <a:pt x="4900" y="9785"/>
                  </a:cubicBezTo>
                  <a:cubicBezTo>
                    <a:pt x="4107" y="9806"/>
                    <a:pt x="2509" y="10012"/>
                    <a:pt x="1828" y="10000"/>
                  </a:cubicBezTo>
                  <a:cubicBezTo>
                    <a:pt x="1146" y="9989"/>
                    <a:pt x="1195" y="9851"/>
                    <a:pt x="812" y="9719"/>
                  </a:cubicBezTo>
                  <a:cubicBezTo>
                    <a:pt x="551" y="9449"/>
                    <a:pt x="199" y="9439"/>
                    <a:pt x="36" y="8309"/>
                  </a:cubicBezTo>
                  <a:cubicBezTo>
                    <a:pt x="23" y="7365"/>
                    <a:pt x="-48" y="4117"/>
                    <a:pt x="57" y="3032"/>
                  </a:cubicBezTo>
                  <a:cubicBezTo>
                    <a:pt x="162" y="2461"/>
                    <a:pt x="439" y="1932"/>
                    <a:pt x="569" y="1777"/>
                  </a:cubicBezTo>
                  <a:cubicBezTo>
                    <a:pt x="678" y="1662"/>
                    <a:pt x="792" y="1568"/>
                    <a:pt x="915" y="1489"/>
                  </a:cubicBezTo>
                  <a:cubicBezTo>
                    <a:pt x="1106" y="1498"/>
                    <a:pt x="1302" y="1493"/>
                    <a:pt x="1496" y="1514"/>
                  </a:cubicBezTo>
                  <a:cubicBezTo>
                    <a:pt x="1680" y="1634"/>
                    <a:pt x="1868" y="2007"/>
                    <a:pt x="1999" y="2215"/>
                  </a:cubicBezTo>
                  <a:cubicBezTo>
                    <a:pt x="2055" y="2333"/>
                    <a:pt x="2199" y="2616"/>
                    <a:pt x="2265" y="2764"/>
                  </a:cubicBezTo>
                  <a:cubicBezTo>
                    <a:pt x="2367" y="2946"/>
                    <a:pt x="2529" y="3109"/>
                    <a:pt x="2636" y="3271"/>
                  </a:cubicBezTo>
                  <a:cubicBezTo>
                    <a:pt x="2932" y="3513"/>
                    <a:pt x="3240" y="3984"/>
                    <a:pt x="3803" y="4103"/>
                  </a:cubicBezTo>
                  <a:cubicBezTo>
                    <a:pt x="4366" y="4222"/>
                    <a:pt x="5501" y="4272"/>
                    <a:pt x="6017" y="3984"/>
                  </a:cubicBezTo>
                  <a:cubicBezTo>
                    <a:pt x="6178" y="3854"/>
                    <a:pt x="6834" y="3612"/>
                    <a:pt x="7062" y="2855"/>
                  </a:cubicBezTo>
                  <a:cubicBezTo>
                    <a:pt x="7211" y="2191"/>
                    <a:pt x="7525" y="827"/>
                    <a:pt x="7944" y="359"/>
                  </a:cubicBezTo>
                  <a:cubicBezTo>
                    <a:pt x="8188" y="103"/>
                    <a:pt x="8717" y="-113"/>
                    <a:pt x="9030" y="66"/>
                  </a:cubicBezTo>
                  <a:cubicBezTo>
                    <a:pt x="9443" y="122"/>
                    <a:pt x="9751" y="496"/>
                    <a:pt x="9865" y="1200"/>
                  </a:cubicBezTo>
                  <a:cubicBezTo>
                    <a:pt x="10012" y="2045"/>
                    <a:pt x="9996" y="2711"/>
                    <a:pt x="9977" y="3801"/>
                  </a:cubicBezTo>
                  <a:cubicBezTo>
                    <a:pt x="9955" y="4966"/>
                    <a:pt x="10023" y="6902"/>
                    <a:pt x="9993" y="7742"/>
                  </a:cubicBezTo>
                  <a:cubicBezTo>
                    <a:pt x="9963" y="8583"/>
                    <a:pt x="9891" y="8521"/>
                    <a:pt x="9782" y="8846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2536" y="1977"/>
              <a:ext cx="6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800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IACB</a:t>
              </a:r>
              <a:endParaRPr lang="en-US" altLang="en-US" sz="28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40EE1-2DA5-44CD-8083-52E7C29A5B4B}" type="slidenum">
              <a:rPr lang="en-GB" altLang="et-EE"/>
              <a:pPr>
                <a:defRPr/>
              </a:pPr>
              <a:t>16</a:t>
            </a:fld>
            <a:endParaRPr lang="en-GB" altLang="et-EE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Digitaalsüsteemid &amp; abstraktsioonitasemed</a:t>
            </a:r>
          </a:p>
        </p:txBody>
      </p:sp>
      <p:sp>
        <p:nvSpPr>
          <p:cNvPr id="8207" name="Text Box 7"/>
          <p:cNvSpPr txBox="1">
            <a:spLocks noChangeArrowheads="1"/>
          </p:cNvSpPr>
          <p:nvPr/>
        </p:nvSpPr>
        <p:spPr bwMode="auto">
          <a:xfrm>
            <a:off x="1549400" y="5557838"/>
            <a:ext cx="1017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Arvuti: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CPU + RAM</a:t>
            </a:r>
          </a:p>
        </p:txBody>
      </p:sp>
      <p:sp>
        <p:nvSpPr>
          <p:cNvPr id="8208" name="Oval 8"/>
          <p:cNvSpPr>
            <a:spLocks noChangeArrowheads="1"/>
          </p:cNvSpPr>
          <p:nvPr/>
        </p:nvSpPr>
        <p:spPr bwMode="auto">
          <a:xfrm>
            <a:off x="1257300" y="5532438"/>
            <a:ext cx="16002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09" name="Text Box 10"/>
          <p:cNvSpPr txBox="1">
            <a:spLocks noChangeArrowheads="1"/>
          </p:cNvSpPr>
          <p:nvPr/>
        </p:nvSpPr>
        <p:spPr bwMode="auto">
          <a:xfrm>
            <a:off x="6932613" y="5557838"/>
            <a:ext cx="993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funktsioonid</a:t>
            </a:r>
          </a:p>
        </p:txBody>
      </p:sp>
      <p:sp>
        <p:nvSpPr>
          <p:cNvPr id="8210" name="Oval 11"/>
          <p:cNvSpPr>
            <a:spLocks noChangeArrowheads="1"/>
          </p:cNvSpPr>
          <p:nvPr/>
        </p:nvSpPr>
        <p:spPr bwMode="auto">
          <a:xfrm>
            <a:off x="6743700" y="5532438"/>
            <a:ext cx="13716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3506788" y="5638800"/>
            <a:ext cx="911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Protsessor</a:t>
            </a:r>
          </a:p>
        </p:txBody>
      </p:sp>
      <p:sp>
        <p:nvSpPr>
          <p:cNvPr id="8212" name="Oval 14"/>
          <p:cNvSpPr>
            <a:spLocks noChangeArrowheads="1"/>
          </p:cNvSpPr>
          <p:nvPr/>
        </p:nvSpPr>
        <p:spPr bwMode="auto">
          <a:xfrm>
            <a:off x="3390900" y="5591175"/>
            <a:ext cx="1143000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3" name="Text Box 16"/>
          <p:cNvSpPr txBox="1">
            <a:spLocks noChangeArrowheads="1"/>
          </p:cNvSpPr>
          <p:nvPr/>
        </p:nvSpPr>
        <p:spPr bwMode="auto">
          <a:xfrm>
            <a:off x="5208588" y="5557838"/>
            <a:ext cx="860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RTL: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ALU &amp; Co</a:t>
            </a:r>
          </a:p>
        </p:txBody>
      </p:sp>
      <p:sp>
        <p:nvSpPr>
          <p:cNvPr id="8214" name="Oval 17"/>
          <p:cNvSpPr>
            <a:spLocks noChangeArrowheads="1"/>
          </p:cNvSpPr>
          <p:nvPr/>
        </p:nvSpPr>
        <p:spPr bwMode="auto">
          <a:xfrm>
            <a:off x="5067300" y="5532438"/>
            <a:ext cx="11430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5" name="Text Box 19"/>
          <p:cNvSpPr txBox="1">
            <a:spLocks noChangeArrowheads="1"/>
          </p:cNvSpPr>
          <p:nvPr/>
        </p:nvSpPr>
        <p:spPr bwMode="auto">
          <a:xfrm>
            <a:off x="1563688" y="4668838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Assembler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binaarkood</a:t>
            </a:r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1371600" y="4635500"/>
            <a:ext cx="13716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>
            <a:off x="906463" y="369570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Rakendus-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programmid</a:t>
            </a:r>
          </a:p>
        </p:txBody>
      </p:sp>
      <p:sp>
        <p:nvSpPr>
          <p:cNvPr id="8218" name="Oval 24"/>
          <p:cNvSpPr>
            <a:spLocks noChangeArrowheads="1"/>
          </p:cNvSpPr>
          <p:nvPr/>
        </p:nvSpPr>
        <p:spPr bwMode="auto">
          <a:xfrm>
            <a:off x="685800" y="3660775"/>
            <a:ext cx="141605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2266950" y="36957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keeled</a:t>
            </a:r>
          </a:p>
        </p:txBody>
      </p:sp>
      <p:sp>
        <p:nvSpPr>
          <p:cNvPr id="8220" name="Oval 27"/>
          <p:cNvSpPr>
            <a:spLocks noChangeArrowheads="1"/>
          </p:cNvSpPr>
          <p:nvPr/>
        </p:nvSpPr>
        <p:spPr bwMode="auto">
          <a:xfrm>
            <a:off x="2022475" y="3660775"/>
            <a:ext cx="1101725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2162175" y="2898775"/>
            <a:ext cx="111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Kasutajaliides</a:t>
            </a:r>
          </a:p>
        </p:txBody>
      </p:sp>
      <p:sp>
        <p:nvSpPr>
          <p:cNvPr id="8222" name="Oval 31"/>
          <p:cNvSpPr>
            <a:spLocks noChangeArrowheads="1"/>
          </p:cNvSpPr>
          <p:nvPr/>
        </p:nvSpPr>
        <p:spPr bwMode="auto">
          <a:xfrm>
            <a:off x="2017713" y="2843213"/>
            <a:ext cx="1411288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842963" y="2816225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Operatsiooni-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süsteem</a:t>
            </a:r>
          </a:p>
        </p:txBody>
      </p:sp>
      <p:sp>
        <p:nvSpPr>
          <p:cNvPr id="8224" name="Oval 34"/>
          <p:cNvSpPr>
            <a:spLocks noChangeArrowheads="1"/>
          </p:cNvSpPr>
          <p:nvPr/>
        </p:nvSpPr>
        <p:spPr bwMode="auto">
          <a:xfrm>
            <a:off x="685800" y="2784475"/>
            <a:ext cx="1411288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6986588" y="4678363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elemendid</a:t>
            </a:r>
          </a:p>
        </p:txBody>
      </p:sp>
      <p:sp>
        <p:nvSpPr>
          <p:cNvPr id="8226" name="Oval 37"/>
          <p:cNvSpPr>
            <a:spLocks noChangeArrowheads="1"/>
          </p:cNvSpPr>
          <p:nvPr/>
        </p:nvSpPr>
        <p:spPr bwMode="auto">
          <a:xfrm>
            <a:off x="6781800" y="4635500"/>
            <a:ext cx="12954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7" name="Oval 39"/>
          <p:cNvSpPr>
            <a:spLocks noChangeArrowheads="1"/>
          </p:cNvSpPr>
          <p:nvPr/>
        </p:nvSpPr>
        <p:spPr bwMode="auto">
          <a:xfrm>
            <a:off x="6705600" y="3719513"/>
            <a:ext cx="14478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8" name="Text Box 40"/>
          <p:cNvSpPr txBox="1">
            <a:spLocks noChangeArrowheads="1"/>
          </p:cNvSpPr>
          <p:nvPr/>
        </p:nvSpPr>
        <p:spPr bwMode="auto">
          <a:xfrm>
            <a:off x="6896100" y="3754438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Transistorid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traadid</a:t>
            </a:r>
          </a:p>
        </p:txBody>
      </p:sp>
      <p:sp>
        <p:nvSpPr>
          <p:cNvPr id="8229" name="Text Box 42"/>
          <p:cNvSpPr txBox="1">
            <a:spLocks noChangeArrowheads="1"/>
          </p:cNvSpPr>
          <p:nvPr/>
        </p:nvSpPr>
        <p:spPr bwMode="auto">
          <a:xfrm>
            <a:off x="6845300" y="2847975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Pooljuhid: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Si, GaAs &amp; Co</a:t>
            </a:r>
          </a:p>
        </p:txBody>
      </p:sp>
      <p:sp>
        <p:nvSpPr>
          <p:cNvPr id="8230" name="Oval 43"/>
          <p:cNvSpPr>
            <a:spLocks noChangeArrowheads="1"/>
          </p:cNvSpPr>
          <p:nvPr/>
        </p:nvSpPr>
        <p:spPr bwMode="auto">
          <a:xfrm>
            <a:off x="6705600" y="2824163"/>
            <a:ext cx="14478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>
            <a:off x="2057400" y="4129088"/>
            <a:ext cx="0" cy="4683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2" name="Line 45"/>
          <p:cNvSpPr>
            <a:spLocks noChangeShapeType="1"/>
          </p:cNvSpPr>
          <p:nvPr/>
        </p:nvSpPr>
        <p:spPr bwMode="auto">
          <a:xfrm>
            <a:off x="2057400" y="3252788"/>
            <a:ext cx="0" cy="4667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2057400" y="5240338"/>
            <a:ext cx="0" cy="233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>
            <a:off x="29718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5" name="Line 48"/>
          <p:cNvSpPr>
            <a:spLocks noChangeShapeType="1"/>
          </p:cNvSpPr>
          <p:nvPr/>
        </p:nvSpPr>
        <p:spPr bwMode="auto">
          <a:xfrm flipV="1">
            <a:off x="7429500" y="3373438"/>
            <a:ext cx="0" cy="2968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6" name="Line 49"/>
          <p:cNvSpPr>
            <a:spLocks noChangeShapeType="1"/>
          </p:cNvSpPr>
          <p:nvPr/>
        </p:nvSpPr>
        <p:spPr bwMode="auto">
          <a:xfrm flipV="1">
            <a:off x="7429500" y="4268788"/>
            <a:ext cx="0" cy="2968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7" name="Line 50"/>
          <p:cNvSpPr>
            <a:spLocks noChangeShapeType="1"/>
          </p:cNvSpPr>
          <p:nvPr/>
        </p:nvSpPr>
        <p:spPr bwMode="auto">
          <a:xfrm flipV="1">
            <a:off x="7429500" y="5186363"/>
            <a:ext cx="0" cy="314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8" name="Line 51"/>
          <p:cNvSpPr>
            <a:spLocks noChangeShapeType="1"/>
          </p:cNvSpPr>
          <p:nvPr/>
        </p:nvSpPr>
        <p:spPr bwMode="auto">
          <a:xfrm>
            <a:off x="46482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9" name="Line 52"/>
          <p:cNvSpPr>
            <a:spLocks noChangeShapeType="1"/>
          </p:cNvSpPr>
          <p:nvPr/>
        </p:nvSpPr>
        <p:spPr bwMode="auto">
          <a:xfrm>
            <a:off x="63246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grpSp>
        <p:nvGrpSpPr>
          <p:cNvPr id="183358" name="Group 62"/>
          <p:cNvGrpSpPr>
            <a:grpSpLocks/>
          </p:cNvGrpSpPr>
          <p:nvPr/>
        </p:nvGrpSpPr>
        <p:grpSpPr bwMode="auto">
          <a:xfrm>
            <a:off x="528638" y="1606550"/>
            <a:ext cx="4075112" cy="1273175"/>
            <a:chOff x="333" y="907"/>
            <a:chExt cx="2567" cy="802"/>
          </a:xfrm>
        </p:grpSpPr>
        <p:sp>
          <p:nvSpPr>
            <p:cNvPr id="8202" name="Text Box 55"/>
            <p:cNvSpPr txBox="1">
              <a:spLocks noChangeArrowheads="1"/>
            </p:cNvSpPr>
            <p:nvPr/>
          </p:nvSpPr>
          <p:spPr bwMode="auto">
            <a:xfrm>
              <a:off x="426" y="1031"/>
              <a:ext cx="239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tervik – elektroonika, mehaanika,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 tarkvara, füüsika, majandus, loodushoid, …</a:t>
              </a:r>
            </a:p>
          </p:txBody>
        </p:sp>
        <p:sp>
          <p:nvSpPr>
            <p:cNvPr id="8203" name="Oval 56"/>
            <p:cNvSpPr>
              <a:spLocks noChangeArrowheads="1"/>
            </p:cNvSpPr>
            <p:nvPr/>
          </p:nvSpPr>
          <p:spPr bwMode="auto">
            <a:xfrm>
              <a:off x="333" y="907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4" name="Line 57"/>
            <p:cNvSpPr>
              <a:spLocks noChangeShapeType="1"/>
            </p:cNvSpPr>
            <p:nvPr/>
          </p:nvSpPr>
          <p:spPr bwMode="auto">
            <a:xfrm flipH="1">
              <a:off x="1319" y="1488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83357" name="Group 61"/>
          <p:cNvGrpSpPr>
            <a:grpSpLocks/>
          </p:cNvGrpSpPr>
          <p:nvPr/>
        </p:nvGrpSpPr>
        <p:grpSpPr bwMode="auto">
          <a:xfrm>
            <a:off x="4392613" y="1601788"/>
            <a:ext cx="4075112" cy="1255712"/>
            <a:chOff x="2767" y="904"/>
            <a:chExt cx="2567" cy="791"/>
          </a:xfrm>
        </p:grpSpPr>
        <p:sp>
          <p:nvSpPr>
            <p:cNvPr id="8199" name="Text Box 58"/>
            <p:cNvSpPr txBox="1">
              <a:spLocks noChangeArrowheads="1"/>
            </p:cNvSpPr>
            <p:nvPr/>
          </p:nvSpPr>
          <p:spPr bwMode="auto">
            <a:xfrm>
              <a:off x="2986" y="1028"/>
              <a:ext cx="214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realisatsioon – elektroonika,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mehaanika, tarkvara, füüsika, …</a:t>
              </a:r>
            </a:p>
          </p:txBody>
        </p:sp>
        <p:sp>
          <p:nvSpPr>
            <p:cNvPr id="8200" name="Oval 59"/>
            <p:cNvSpPr>
              <a:spLocks noChangeArrowheads="1"/>
            </p:cNvSpPr>
            <p:nvPr/>
          </p:nvSpPr>
          <p:spPr bwMode="auto">
            <a:xfrm>
              <a:off x="2767" y="904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1" name="Line 60"/>
            <p:cNvSpPr>
              <a:spLocks noChangeShapeType="1"/>
            </p:cNvSpPr>
            <p:nvPr/>
          </p:nvSpPr>
          <p:spPr bwMode="auto">
            <a:xfrm flipH="1" flipV="1">
              <a:off x="4083" y="1474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2797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90400-7FA9-42B0-8E3F-757AC3D8A7E5}" type="slidenum">
              <a:rPr lang="en-GB" altLang="et-EE"/>
              <a:pPr>
                <a:defRPr/>
              </a:pPr>
              <a:t>17</a:t>
            </a:fld>
            <a:endParaRPr lang="en-GB" altLang="et-EE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  <a:endParaRPr lang="en-US" altLang="et-EE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Algoritm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käitumise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programm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kõrgtaseme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keeles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Struktuur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smtClean="0"/>
              <a:t>register-</a:t>
            </a:r>
            <a:r>
              <a:rPr lang="en-US" altLang="et-EE" dirty="0" err="1" smtClean="0"/>
              <a:t>siirete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masinkood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mälu-elemendid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Skeem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realisatsioon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prototüüpimine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katsetamine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valmistamine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t-EE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u="sng" dirty="0" err="1" smtClean="0"/>
              <a:t>terviku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loomine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majandus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projektijuhtimine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keskkonnamõjud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42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BA73-4C02-4BD9-B1A0-772186EFE647}" type="slidenum">
              <a:rPr lang="en-GB" altLang="et-EE"/>
              <a:pPr>
                <a:defRPr/>
              </a:pPr>
              <a:t>18</a:t>
            </a:fld>
            <a:endParaRPr lang="en-GB" altLang="et-E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Ideest algoritmini – süsteemi-taseme disain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 == </a:t>
            </a:r>
            <a:r>
              <a:rPr lang="en-US" altLang="et-EE" dirty="0" err="1" smtClean="0"/>
              <a:t>mudel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Vajalik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kontrollimaks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korrektsust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idee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esialgse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määratluse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Kas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tellijad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projekteerijad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üksteisest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aru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saanud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Alamülesannete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selge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piiritlemine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Ressursside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vajaduste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ennustamine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Tükeldamine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alam-süsteemideks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komponentideks</a:t>
            </a:r>
            <a:r>
              <a:rPr lang="en-US" altLang="et-EE" dirty="0" smtClean="0"/>
              <a:t>)</a:t>
            </a:r>
          </a:p>
          <a:p>
            <a:pPr lvl="2" eaLnBrk="1" hangingPunct="1">
              <a:defRPr/>
            </a:pPr>
            <a:r>
              <a:rPr lang="en-US" altLang="et-EE" dirty="0" err="1" smtClean="0"/>
              <a:t>kommunikatsioon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komponetide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riist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tarkvara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objekti</a:t>
            </a:r>
            <a:r>
              <a:rPr lang="en-US" altLang="et-EE" dirty="0" smtClean="0"/>
              <a:t> ja/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keskkonna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võrrandite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abil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side…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47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19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Mudelid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2"/>
              </a:rPr>
              <a:t>http://www.falstad.com/loadedstring/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sikutada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3"/>
              </a:rPr>
              <a:t>http://www.falstad.com/membrane/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toksata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Digitaalne</a:t>
            </a:r>
            <a:r>
              <a:rPr lang="en-US" altLang="et-EE" dirty="0" smtClean="0"/>
              <a:t>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4"/>
              </a:rPr>
              <a:t>http://www.falstad.com/dfilter/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mõjub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ribalaius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kõnekvaliteedile</a:t>
            </a:r>
            <a:r>
              <a:rPr lang="en-US" altLang="et-EE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Input = speech.mp3    &amp;    Filter = FIR Band-pass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Ja </a:t>
            </a:r>
            <a:r>
              <a:rPr lang="en-US" altLang="et-EE" dirty="0" err="1" smtClean="0"/>
              <a:t>ka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filtrite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ribalaiuste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signaalide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jne</a:t>
            </a:r>
            <a:r>
              <a:rPr lang="en-US" altLang="et-EE" dirty="0" smtClean="0"/>
              <a:t>. </a:t>
            </a:r>
            <a:r>
              <a:rPr lang="en-US" altLang="et-EE" dirty="0" err="1" smtClean="0"/>
              <a:t>kombinatsioonid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35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26960-51AD-482E-A8C3-2254CB38A3BF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8132" y="1546364"/>
            <a:ext cx="3664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Üldkasutatavad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arvutid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sadu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iljoneid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protsessor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e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)</a:t>
            </a:r>
            <a:endParaRPr lang="et-EE" altLang="en-US" sz="2000" dirty="0">
              <a:solidFill>
                <a:srgbClr val="350066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062788" y="1482725"/>
            <a:ext cx="21041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>
                <a:solidFill>
                  <a:srgbClr val="990000"/>
                </a:solidFill>
                <a:latin typeface="Tahoma" panose="020B0604030504040204" pitchFamily="34" charset="0"/>
              </a:rPr>
              <a:t>Sardsüsteemid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sadu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miljardeid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990000"/>
                </a:solidFill>
                <a:latin typeface="Tahoma" panose="020B0604030504040204" pitchFamily="34" charset="0"/>
              </a:rPr>
              <a:t>   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protsessor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)</a:t>
            </a: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pic>
        <p:nvPicPr>
          <p:cNvPr id="7173" name="Picture 4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47838"/>
            <a:ext cx="54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wash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725988"/>
            <a:ext cx="69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t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2288381"/>
            <a:ext cx="976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onsol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11538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samsu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103688"/>
            <a:ext cx="80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1828800" y="3429000"/>
            <a:ext cx="1676400" cy="3810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2209800" y="3886200"/>
            <a:ext cx="1295400" cy="5334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5003800" y="2420938"/>
            <a:ext cx="42863" cy="627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5257800" y="2349500"/>
            <a:ext cx="250825" cy="774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5486400" y="2195513"/>
            <a:ext cx="579438" cy="9286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807075" y="2713038"/>
            <a:ext cx="1004888" cy="6810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5843588" y="3663950"/>
            <a:ext cx="1073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834063" y="3832225"/>
            <a:ext cx="1020762" cy="4111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681663" y="4005263"/>
            <a:ext cx="960437" cy="7794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706938" y="4195763"/>
            <a:ext cx="31750" cy="6762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214688" y="2554288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Microprocessor market share</a:t>
            </a:r>
            <a:r>
              <a:rPr lang="sv-SE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s</a:t>
            </a:r>
            <a:endParaRPr lang="en-US" altLang="en-US" sz="3200" b="1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sp>
        <p:nvSpPr>
          <p:cNvPr id="718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Arvutid ja arvutisüsteemid</a:t>
            </a:r>
            <a:endParaRPr lang="en-US" altLang="en-US" smtClean="0"/>
          </a:p>
        </p:txBody>
      </p:sp>
      <p:pic>
        <p:nvPicPr>
          <p:cNvPr id="7190" name="Picture 21" descr="AT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19298" r="18150"/>
          <a:stretch>
            <a:fillRect/>
          </a:stretch>
        </p:blipFill>
        <p:spPr bwMode="auto">
          <a:xfrm>
            <a:off x="7054850" y="2774950"/>
            <a:ext cx="692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22"/>
          <p:cNvSpPr>
            <a:spLocks noChangeShapeType="1"/>
          </p:cNvSpPr>
          <p:nvPr/>
        </p:nvSpPr>
        <p:spPr bwMode="auto">
          <a:xfrm flipV="1">
            <a:off x="5851525" y="3146425"/>
            <a:ext cx="1146175" cy="3508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pic>
        <p:nvPicPr>
          <p:cNvPr id="7192" name="Picture 23" descr="GPD_28663_48_0_400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556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4" descr="c0021186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69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TP_Z_Series_140_ECC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211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>
            <a:off x="2963863" y="4581525"/>
            <a:ext cx="3192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AutoShape 27"/>
          <p:cNvSpPr>
            <a:spLocks noChangeAspect="1" noChangeArrowheads="1" noTextEdit="1"/>
          </p:cNvSpPr>
          <p:nvPr/>
        </p:nvSpPr>
        <p:spPr bwMode="auto">
          <a:xfrm>
            <a:off x="3200400" y="2390775"/>
            <a:ext cx="28908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3689350" y="3486150"/>
            <a:ext cx="200025" cy="484188"/>
          </a:xfrm>
          <a:custGeom>
            <a:avLst/>
            <a:gdLst>
              <a:gd name="T0" fmla="*/ 2147483646 w 126"/>
              <a:gd name="T1" fmla="*/ 2147483646 h 305"/>
              <a:gd name="T2" fmla="*/ 2147483646 w 126"/>
              <a:gd name="T3" fmla="*/ 2147483646 h 305"/>
              <a:gd name="T4" fmla="*/ 2147483646 w 126"/>
              <a:gd name="T5" fmla="*/ 2147483646 h 305"/>
              <a:gd name="T6" fmla="*/ 2147483646 w 126"/>
              <a:gd name="T7" fmla="*/ 2147483646 h 305"/>
              <a:gd name="T8" fmla="*/ 2147483646 w 126"/>
              <a:gd name="T9" fmla="*/ 2147483646 h 305"/>
              <a:gd name="T10" fmla="*/ 2147483646 w 126"/>
              <a:gd name="T11" fmla="*/ 2147483646 h 305"/>
              <a:gd name="T12" fmla="*/ 2147483646 w 126"/>
              <a:gd name="T13" fmla="*/ 2147483646 h 305"/>
              <a:gd name="T14" fmla="*/ 2147483646 w 126"/>
              <a:gd name="T15" fmla="*/ 2147483646 h 305"/>
              <a:gd name="T16" fmla="*/ 2147483646 w 126"/>
              <a:gd name="T17" fmla="*/ 2147483646 h 305"/>
              <a:gd name="T18" fmla="*/ 2147483646 w 126"/>
              <a:gd name="T19" fmla="*/ 2147483646 h 305"/>
              <a:gd name="T20" fmla="*/ 2147483646 w 126"/>
              <a:gd name="T21" fmla="*/ 2147483646 h 305"/>
              <a:gd name="T22" fmla="*/ 2147483646 w 126"/>
              <a:gd name="T23" fmla="*/ 2147483646 h 305"/>
              <a:gd name="T24" fmla="*/ 2147483646 w 126"/>
              <a:gd name="T25" fmla="*/ 2147483646 h 305"/>
              <a:gd name="T26" fmla="*/ 2147483646 w 126"/>
              <a:gd name="T27" fmla="*/ 2147483646 h 305"/>
              <a:gd name="T28" fmla="*/ 2147483646 w 126"/>
              <a:gd name="T29" fmla="*/ 2147483646 h 305"/>
              <a:gd name="T30" fmla="*/ 0 w 126"/>
              <a:gd name="T31" fmla="*/ 2147483646 h 305"/>
              <a:gd name="T32" fmla="*/ 0 w 126"/>
              <a:gd name="T33" fmla="*/ 2147483646 h 305"/>
              <a:gd name="T34" fmla="*/ 0 w 126"/>
              <a:gd name="T35" fmla="*/ 2147483646 h 305"/>
              <a:gd name="T36" fmla="*/ 0 w 126"/>
              <a:gd name="T37" fmla="*/ 0 h 305"/>
              <a:gd name="T38" fmla="*/ 0 w 126"/>
              <a:gd name="T39" fmla="*/ 2147483646 h 305"/>
              <a:gd name="T40" fmla="*/ 0 w 126"/>
              <a:gd name="T41" fmla="*/ 2147483646 h 305"/>
              <a:gd name="T42" fmla="*/ 0 w 126"/>
              <a:gd name="T43" fmla="*/ 2147483646 h 305"/>
              <a:gd name="T44" fmla="*/ 0 w 126"/>
              <a:gd name="T45" fmla="*/ 2147483646 h 305"/>
              <a:gd name="T46" fmla="*/ 2147483646 w 126"/>
              <a:gd name="T47" fmla="*/ 2147483646 h 305"/>
              <a:gd name="T48" fmla="*/ 2147483646 w 126"/>
              <a:gd name="T49" fmla="*/ 2147483646 h 305"/>
              <a:gd name="T50" fmla="*/ 2147483646 w 126"/>
              <a:gd name="T51" fmla="*/ 2147483646 h 305"/>
              <a:gd name="T52" fmla="*/ 2147483646 w 126"/>
              <a:gd name="T53" fmla="*/ 2147483646 h 305"/>
              <a:gd name="T54" fmla="*/ 2147483646 w 126"/>
              <a:gd name="T55" fmla="*/ 2147483646 h 305"/>
              <a:gd name="T56" fmla="*/ 2147483646 w 126"/>
              <a:gd name="T57" fmla="*/ 2147483646 h 305"/>
              <a:gd name="T58" fmla="*/ 2147483646 w 126"/>
              <a:gd name="T59" fmla="*/ 2147483646 h 305"/>
              <a:gd name="T60" fmla="*/ 2147483646 w 126"/>
              <a:gd name="T61" fmla="*/ 2147483646 h 305"/>
              <a:gd name="T62" fmla="*/ 2147483646 w 126"/>
              <a:gd name="T63" fmla="*/ 2147483646 h 305"/>
              <a:gd name="T64" fmla="*/ 2147483646 w 126"/>
              <a:gd name="T65" fmla="*/ 2147483646 h 305"/>
              <a:gd name="T66" fmla="*/ 2147483646 w 126"/>
              <a:gd name="T67" fmla="*/ 2147483646 h 305"/>
              <a:gd name="T68" fmla="*/ 2147483646 w 126"/>
              <a:gd name="T69" fmla="*/ 2147483646 h 305"/>
              <a:gd name="T70" fmla="*/ 2147483646 w 126"/>
              <a:gd name="T71" fmla="*/ 2147483646 h 305"/>
              <a:gd name="T72" fmla="*/ 2147483646 w 126"/>
              <a:gd name="T73" fmla="*/ 2147483646 h 305"/>
              <a:gd name="T74" fmla="*/ 2147483646 w 126"/>
              <a:gd name="T75" fmla="*/ 2147483646 h 305"/>
              <a:gd name="T76" fmla="*/ 2147483646 w 126"/>
              <a:gd name="T77" fmla="*/ 2147483646 h 3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305">
                <a:moveTo>
                  <a:pt x="126" y="131"/>
                </a:moveTo>
                <a:lnTo>
                  <a:pt x="108" y="125"/>
                </a:lnTo>
                <a:lnTo>
                  <a:pt x="96" y="120"/>
                </a:lnTo>
                <a:lnTo>
                  <a:pt x="84" y="114"/>
                </a:lnTo>
                <a:lnTo>
                  <a:pt x="78" y="108"/>
                </a:lnTo>
                <a:lnTo>
                  <a:pt x="66" y="102"/>
                </a:lnTo>
                <a:lnTo>
                  <a:pt x="54" y="96"/>
                </a:lnTo>
                <a:lnTo>
                  <a:pt x="48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54"/>
                </a:lnTo>
                <a:lnTo>
                  <a:pt x="12" y="48"/>
                </a:lnTo>
                <a:lnTo>
                  <a:pt x="6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173"/>
                </a:lnTo>
                <a:lnTo>
                  <a:pt x="0" y="185"/>
                </a:lnTo>
                <a:lnTo>
                  <a:pt x="0" y="191"/>
                </a:lnTo>
                <a:lnTo>
                  <a:pt x="0" y="197"/>
                </a:lnTo>
                <a:lnTo>
                  <a:pt x="6" y="203"/>
                </a:lnTo>
                <a:lnTo>
                  <a:pt x="6" y="215"/>
                </a:lnTo>
                <a:lnTo>
                  <a:pt x="12" y="221"/>
                </a:lnTo>
                <a:lnTo>
                  <a:pt x="18" y="227"/>
                </a:lnTo>
                <a:lnTo>
                  <a:pt x="24" y="239"/>
                </a:lnTo>
                <a:lnTo>
                  <a:pt x="30" y="245"/>
                </a:lnTo>
                <a:lnTo>
                  <a:pt x="36" y="251"/>
                </a:lnTo>
                <a:lnTo>
                  <a:pt x="48" y="257"/>
                </a:lnTo>
                <a:lnTo>
                  <a:pt x="54" y="269"/>
                </a:lnTo>
                <a:lnTo>
                  <a:pt x="66" y="275"/>
                </a:lnTo>
                <a:lnTo>
                  <a:pt x="78" y="281"/>
                </a:lnTo>
                <a:lnTo>
                  <a:pt x="84" y="287"/>
                </a:lnTo>
                <a:lnTo>
                  <a:pt x="96" y="293"/>
                </a:lnTo>
                <a:lnTo>
                  <a:pt x="108" y="299"/>
                </a:lnTo>
                <a:lnTo>
                  <a:pt x="126" y="305"/>
                </a:lnTo>
                <a:lnTo>
                  <a:pt x="126" y="131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8" name="Freeform 29"/>
          <p:cNvSpPr>
            <a:spLocks/>
          </p:cNvSpPr>
          <p:nvPr/>
        </p:nvSpPr>
        <p:spPr bwMode="auto">
          <a:xfrm>
            <a:off x="3889375" y="3486150"/>
            <a:ext cx="842963" cy="484188"/>
          </a:xfrm>
          <a:custGeom>
            <a:avLst/>
            <a:gdLst>
              <a:gd name="T0" fmla="*/ 2147483646 w 531"/>
              <a:gd name="T1" fmla="*/ 0 h 305"/>
              <a:gd name="T2" fmla="*/ 0 w 531"/>
              <a:gd name="T3" fmla="*/ 2147483646 h 305"/>
              <a:gd name="T4" fmla="*/ 0 w 531"/>
              <a:gd name="T5" fmla="*/ 2147483646 h 305"/>
              <a:gd name="T6" fmla="*/ 2147483646 w 531"/>
              <a:gd name="T7" fmla="*/ 2147483646 h 305"/>
              <a:gd name="T8" fmla="*/ 2147483646 w 531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1" h="305">
                <a:moveTo>
                  <a:pt x="531" y="0"/>
                </a:moveTo>
                <a:lnTo>
                  <a:pt x="0" y="131"/>
                </a:lnTo>
                <a:lnTo>
                  <a:pt x="0" y="305"/>
                </a:lnTo>
                <a:lnTo>
                  <a:pt x="531" y="173"/>
                </a:lnTo>
                <a:lnTo>
                  <a:pt x="531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582988" y="3770313"/>
            <a:ext cx="38100" cy="295275"/>
          </a:xfrm>
          <a:custGeom>
            <a:avLst/>
            <a:gdLst>
              <a:gd name="T0" fmla="*/ 2147483646 w 24"/>
              <a:gd name="T1" fmla="*/ 2147483646 h 186"/>
              <a:gd name="T2" fmla="*/ 2147483646 w 24"/>
              <a:gd name="T3" fmla="*/ 2147483646 h 186"/>
              <a:gd name="T4" fmla="*/ 2147483646 w 24"/>
              <a:gd name="T5" fmla="*/ 2147483646 h 186"/>
              <a:gd name="T6" fmla="*/ 0 w 24"/>
              <a:gd name="T7" fmla="*/ 0 h 186"/>
              <a:gd name="T8" fmla="*/ 0 w 24"/>
              <a:gd name="T9" fmla="*/ 2147483646 h 186"/>
              <a:gd name="T10" fmla="*/ 2147483646 w 24"/>
              <a:gd name="T11" fmla="*/ 2147483646 h 186"/>
              <a:gd name="T12" fmla="*/ 2147483646 w 24"/>
              <a:gd name="T13" fmla="*/ 2147483646 h 186"/>
              <a:gd name="T14" fmla="*/ 2147483646 w 24"/>
              <a:gd name="T15" fmla="*/ 2147483646 h 186"/>
              <a:gd name="T16" fmla="*/ 2147483646 w 24"/>
              <a:gd name="T17" fmla="*/ 2147483646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86">
                <a:moveTo>
                  <a:pt x="24" y="12"/>
                </a:move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  <a:lnTo>
                  <a:pt x="0" y="174"/>
                </a:lnTo>
                <a:lnTo>
                  <a:pt x="6" y="180"/>
                </a:lnTo>
                <a:lnTo>
                  <a:pt x="18" y="186"/>
                </a:lnTo>
                <a:lnTo>
                  <a:pt x="24" y="186"/>
                </a:lnTo>
                <a:lnTo>
                  <a:pt x="24" y="12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0" name="Freeform 31"/>
          <p:cNvSpPr>
            <a:spLocks/>
          </p:cNvSpPr>
          <p:nvPr/>
        </p:nvSpPr>
        <p:spPr bwMode="auto">
          <a:xfrm>
            <a:off x="3630613" y="3562350"/>
            <a:ext cx="795337" cy="503238"/>
          </a:xfrm>
          <a:custGeom>
            <a:avLst/>
            <a:gdLst>
              <a:gd name="T0" fmla="*/ 2147483646 w 501"/>
              <a:gd name="T1" fmla="*/ 0 h 317"/>
              <a:gd name="T2" fmla="*/ 0 w 501"/>
              <a:gd name="T3" fmla="*/ 2147483646 h 317"/>
              <a:gd name="T4" fmla="*/ 0 w 501"/>
              <a:gd name="T5" fmla="*/ 2147483646 h 317"/>
              <a:gd name="T6" fmla="*/ 2147483646 w 501"/>
              <a:gd name="T7" fmla="*/ 2147483646 h 317"/>
              <a:gd name="T8" fmla="*/ 2147483646 w 501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317">
                <a:moveTo>
                  <a:pt x="501" y="0"/>
                </a:moveTo>
                <a:lnTo>
                  <a:pt x="0" y="143"/>
                </a:lnTo>
                <a:lnTo>
                  <a:pt x="0" y="317"/>
                </a:lnTo>
                <a:lnTo>
                  <a:pt x="501" y="173"/>
                </a:lnTo>
                <a:lnTo>
                  <a:pt x="501" y="0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3582988" y="3562350"/>
            <a:ext cx="842962" cy="227013"/>
          </a:xfrm>
          <a:custGeom>
            <a:avLst/>
            <a:gdLst>
              <a:gd name="T0" fmla="*/ 2147483646 w 531"/>
              <a:gd name="T1" fmla="*/ 2147483646 h 143"/>
              <a:gd name="T2" fmla="*/ 2147483646 w 531"/>
              <a:gd name="T3" fmla="*/ 2147483646 h 143"/>
              <a:gd name="T4" fmla="*/ 2147483646 w 531"/>
              <a:gd name="T5" fmla="*/ 2147483646 h 143"/>
              <a:gd name="T6" fmla="*/ 0 w 531"/>
              <a:gd name="T7" fmla="*/ 2147483646 h 143"/>
              <a:gd name="T8" fmla="*/ 2147483646 w 531"/>
              <a:gd name="T9" fmla="*/ 0 h 143"/>
              <a:gd name="T10" fmla="*/ 2147483646 w 531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1" h="143">
                <a:moveTo>
                  <a:pt x="24" y="143"/>
                </a:moveTo>
                <a:lnTo>
                  <a:pt x="18" y="143"/>
                </a:lnTo>
                <a:lnTo>
                  <a:pt x="6" y="137"/>
                </a:lnTo>
                <a:lnTo>
                  <a:pt x="0" y="131"/>
                </a:lnTo>
                <a:lnTo>
                  <a:pt x="531" y="0"/>
                </a:lnTo>
                <a:lnTo>
                  <a:pt x="24" y="1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2" name="Freeform 33"/>
          <p:cNvSpPr>
            <a:spLocks/>
          </p:cNvSpPr>
          <p:nvPr/>
        </p:nvSpPr>
        <p:spPr bwMode="auto">
          <a:xfrm>
            <a:off x="3927475" y="3486150"/>
            <a:ext cx="1847850" cy="636588"/>
          </a:xfrm>
          <a:custGeom>
            <a:avLst/>
            <a:gdLst>
              <a:gd name="T0" fmla="*/ 2147483646 w 1164"/>
              <a:gd name="T1" fmla="*/ 2147483646 h 401"/>
              <a:gd name="T2" fmla="*/ 2147483646 w 1164"/>
              <a:gd name="T3" fmla="*/ 2147483646 h 401"/>
              <a:gd name="T4" fmla="*/ 2147483646 w 1164"/>
              <a:gd name="T5" fmla="*/ 2147483646 h 401"/>
              <a:gd name="T6" fmla="*/ 2147483646 w 1164"/>
              <a:gd name="T7" fmla="*/ 2147483646 h 401"/>
              <a:gd name="T8" fmla="*/ 2147483646 w 1164"/>
              <a:gd name="T9" fmla="*/ 2147483646 h 401"/>
              <a:gd name="T10" fmla="*/ 2147483646 w 1164"/>
              <a:gd name="T11" fmla="*/ 2147483646 h 401"/>
              <a:gd name="T12" fmla="*/ 2147483646 w 1164"/>
              <a:gd name="T13" fmla="*/ 2147483646 h 401"/>
              <a:gd name="T14" fmla="*/ 2147483646 w 1164"/>
              <a:gd name="T15" fmla="*/ 2147483646 h 401"/>
              <a:gd name="T16" fmla="*/ 2147483646 w 1164"/>
              <a:gd name="T17" fmla="*/ 2147483646 h 401"/>
              <a:gd name="T18" fmla="*/ 2147483646 w 1164"/>
              <a:gd name="T19" fmla="*/ 2147483646 h 401"/>
              <a:gd name="T20" fmla="*/ 2147483646 w 1164"/>
              <a:gd name="T21" fmla="*/ 2147483646 h 401"/>
              <a:gd name="T22" fmla="*/ 2147483646 w 1164"/>
              <a:gd name="T23" fmla="*/ 2147483646 h 401"/>
              <a:gd name="T24" fmla="*/ 2147483646 w 1164"/>
              <a:gd name="T25" fmla="*/ 2147483646 h 401"/>
              <a:gd name="T26" fmla="*/ 2147483646 w 1164"/>
              <a:gd name="T27" fmla="*/ 2147483646 h 401"/>
              <a:gd name="T28" fmla="*/ 2147483646 w 1164"/>
              <a:gd name="T29" fmla="*/ 2147483646 h 401"/>
              <a:gd name="T30" fmla="*/ 2147483646 w 1164"/>
              <a:gd name="T31" fmla="*/ 2147483646 h 401"/>
              <a:gd name="T32" fmla="*/ 2147483646 w 1164"/>
              <a:gd name="T33" fmla="*/ 2147483646 h 401"/>
              <a:gd name="T34" fmla="*/ 2147483646 w 1164"/>
              <a:gd name="T35" fmla="*/ 2147483646 h 401"/>
              <a:gd name="T36" fmla="*/ 2147483646 w 1164"/>
              <a:gd name="T37" fmla="*/ 2147483646 h 401"/>
              <a:gd name="T38" fmla="*/ 2147483646 w 1164"/>
              <a:gd name="T39" fmla="*/ 2147483646 h 401"/>
              <a:gd name="T40" fmla="*/ 2147483646 w 1164"/>
              <a:gd name="T41" fmla="*/ 2147483646 h 401"/>
              <a:gd name="T42" fmla="*/ 2147483646 w 1164"/>
              <a:gd name="T43" fmla="*/ 2147483646 h 401"/>
              <a:gd name="T44" fmla="*/ 2147483646 w 1164"/>
              <a:gd name="T45" fmla="*/ 2147483646 h 401"/>
              <a:gd name="T46" fmla="*/ 2147483646 w 1164"/>
              <a:gd name="T47" fmla="*/ 2147483646 h 401"/>
              <a:gd name="T48" fmla="*/ 2147483646 w 1164"/>
              <a:gd name="T49" fmla="*/ 2147483646 h 401"/>
              <a:gd name="T50" fmla="*/ 2147483646 w 1164"/>
              <a:gd name="T51" fmla="*/ 2147483646 h 401"/>
              <a:gd name="T52" fmla="*/ 2147483646 w 1164"/>
              <a:gd name="T53" fmla="*/ 2147483646 h 401"/>
              <a:gd name="T54" fmla="*/ 2147483646 w 1164"/>
              <a:gd name="T55" fmla="*/ 2147483646 h 401"/>
              <a:gd name="T56" fmla="*/ 2147483646 w 1164"/>
              <a:gd name="T57" fmla="*/ 2147483646 h 401"/>
              <a:gd name="T58" fmla="*/ 2147483646 w 1164"/>
              <a:gd name="T59" fmla="*/ 2147483646 h 401"/>
              <a:gd name="T60" fmla="*/ 0 w 1164"/>
              <a:gd name="T61" fmla="*/ 2147483646 h 401"/>
              <a:gd name="T62" fmla="*/ 2147483646 w 1164"/>
              <a:gd name="T63" fmla="*/ 2147483646 h 401"/>
              <a:gd name="T64" fmla="*/ 2147483646 w 1164"/>
              <a:gd name="T65" fmla="*/ 2147483646 h 401"/>
              <a:gd name="T66" fmla="*/ 2147483646 w 1164"/>
              <a:gd name="T67" fmla="*/ 2147483646 h 401"/>
              <a:gd name="T68" fmla="*/ 2147483646 w 1164"/>
              <a:gd name="T69" fmla="*/ 2147483646 h 401"/>
              <a:gd name="T70" fmla="*/ 2147483646 w 1164"/>
              <a:gd name="T71" fmla="*/ 2147483646 h 401"/>
              <a:gd name="T72" fmla="*/ 2147483646 w 1164"/>
              <a:gd name="T73" fmla="*/ 2147483646 h 401"/>
              <a:gd name="T74" fmla="*/ 2147483646 w 1164"/>
              <a:gd name="T75" fmla="*/ 2147483646 h 401"/>
              <a:gd name="T76" fmla="*/ 2147483646 w 1164"/>
              <a:gd name="T77" fmla="*/ 2147483646 h 401"/>
              <a:gd name="T78" fmla="*/ 2147483646 w 1164"/>
              <a:gd name="T79" fmla="*/ 2147483646 h 401"/>
              <a:gd name="T80" fmla="*/ 2147483646 w 1164"/>
              <a:gd name="T81" fmla="*/ 2147483646 h 401"/>
              <a:gd name="T82" fmla="*/ 2147483646 w 1164"/>
              <a:gd name="T83" fmla="*/ 2147483646 h 401"/>
              <a:gd name="T84" fmla="*/ 2147483646 w 1164"/>
              <a:gd name="T85" fmla="*/ 2147483646 h 401"/>
              <a:gd name="T86" fmla="*/ 2147483646 w 1164"/>
              <a:gd name="T87" fmla="*/ 2147483646 h 401"/>
              <a:gd name="T88" fmla="*/ 2147483646 w 1164"/>
              <a:gd name="T89" fmla="*/ 2147483646 h 401"/>
              <a:gd name="T90" fmla="*/ 2147483646 w 1164"/>
              <a:gd name="T91" fmla="*/ 2147483646 h 401"/>
              <a:gd name="T92" fmla="*/ 2147483646 w 1164"/>
              <a:gd name="T93" fmla="*/ 2147483646 h 401"/>
              <a:gd name="T94" fmla="*/ 2147483646 w 1164"/>
              <a:gd name="T95" fmla="*/ 2147483646 h 401"/>
              <a:gd name="T96" fmla="*/ 2147483646 w 1164"/>
              <a:gd name="T97" fmla="*/ 2147483646 h 401"/>
              <a:gd name="T98" fmla="*/ 2147483646 w 1164"/>
              <a:gd name="T99" fmla="*/ 2147483646 h 401"/>
              <a:gd name="T100" fmla="*/ 2147483646 w 1164"/>
              <a:gd name="T101" fmla="*/ 2147483646 h 401"/>
              <a:gd name="T102" fmla="*/ 2147483646 w 1164"/>
              <a:gd name="T103" fmla="*/ 2147483646 h 401"/>
              <a:gd name="T104" fmla="*/ 2147483646 w 1164"/>
              <a:gd name="T105" fmla="*/ 2147483646 h 401"/>
              <a:gd name="T106" fmla="*/ 2147483646 w 1164"/>
              <a:gd name="T107" fmla="*/ 2147483646 h 401"/>
              <a:gd name="T108" fmla="*/ 2147483646 w 1164"/>
              <a:gd name="T109" fmla="*/ 2147483646 h 401"/>
              <a:gd name="T110" fmla="*/ 2147483646 w 1164"/>
              <a:gd name="T111" fmla="*/ 2147483646 h 401"/>
              <a:gd name="T112" fmla="*/ 2147483646 w 1164"/>
              <a:gd name="T113" fmla="*/ 2147483646 h 401"/>
              <a:gd name="T114" fmla="*/ 2147483646 w 1164"/>
              <a:gd name="T115" fmla="*/ 2147483646 h 401"/>
              <a:gd name="T116" fmla="*/ 2147483646 w 1164"/>
              <a:gd name="T117" fmla="*/ 2147483646 h 401"/>
              <a:gd name="T118" fmla="*/ 2147483646 w 1164"/>
              <a:gd name="T119" fmla="*/ 2147483646 h 401"/>
              <a:gd name="T120" fmla="*/ 2147483646 w 1164"/>
              <a:gd name="T121" fmla="*/ 2147483646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64" h="401">
                <a:moveTo>
                  <a:pt x="1164" y="0"/>
                </a:moveTo>
                <a:lnTo>
                  <a:pt x="1164" y="12"/>
                </a:lnTo>
                <a:lnTo>
                  <a:pt x="1158" y="24"/>
                </a:lnTo>
                <a:lnTo>
                  <a:pt x="1158" y="30"/>
                </a:lnTo>
                <a:lnTo>
                  <a:pt x="1152" y="36"/>
                </a:lnTo>
                <a:lnTo>
                  <a:pt x="1146" y="48"/>
                </a:lnTo>
                <a:lnTo>
                  <a:pt x="1146" y="54"/>
                </a:lnTo>
                <a:lnTo>
                  <a:pt x="1140" y="66"/>
                </a:lnTo>
                <a:lnTo>
                  <a:pt x="1128" y="72"/>
                </a:lnTo>
                <a:lnTo>
                  <a:pt x="1122" y="84"/>
                </a:lnTo>
                <a:lnTo>
                  <a:pt x="1110" y="90"/>
                </a:lnTo>
                <a:lnTo>
                  <a:pt x="1098" y="102"/>
                </a:lnTo>
                <a:lnTo>
                  <a:pt x="1086" y="108"/>
                </a:lnTo>
                <a:lnTo>
                  <a:pt x="1074" y="114"/>
                </a:lnTo>
                <a:lnTo>
                  <a:pt x="1055" y="125"/>
                </a:lnTo>
                <a:lnTo>
                  <a:pt x="1043" y="131"/>
                </a:lnTo>
                <a:lnTo>
                  <a:pt x="1031" y="137"/>
                </a:lnTo>
                <a:lnTo>
                  <a:pt x="1007" y="143"/>
                </a:lnTo>
                <a:lnTo>
                  <a:pt x="995" y="149"/>
                </a:lnTo>
                <a:lnTo>
                  <a:pt x="977" y="155"/>
                </a:lnTo>
                <a:lnTo>
                  <a:pt x="953" y="167"/>
                </a:lnTo>
                <a:lnTo>
                  <a:pt x="935" y="173"/>
                </a:lnTo>
                <a:lnTo>
                  <a:pt x="917" y="173"/>
                </a:lnTo>
                <a:lnTo>
                  <a:pt x="893" y="185"/>
                </a:lnTo>
                <a:lnTo>
                  <a:pt x="875" y="185"/>
                </a:lnTo>
                <a:lnTo>
                  <a:pt x="856" y="191"/>
                </a:lnTo>
                <a:lnTo>
                  <a:pt x="826" y="197"/>
                </a:lnTo>
                <a:lnTo>
                  <a:pt x="802" y="203"/>
                </a:lnTo>
                <a:lnTo>
                  <a:pt x="784" y="203"/>
                </a:lnTo>
                <a:lnTo>
                  <a:pt x="754" y="209"/>
                </a:lnTo>
                <a:lnTo>
                  <a:pt x="730" y="209"/>
                </a:lnTo>
                <a:lnTo>
                  <a:pt x="706" y="215"/>
                </a:lnTo>
                <a:lnTo>
                  <a:pt x="676" y="215"/>
                </a:lnTo>
                <a:lnTo>
                  <a:pt x="651" y="221"/>
                </a:lnTo>
                <a:lnTo>
                  <a:pt x="633" y="221"/>
                </a:lnTo>
                <a:lnTo>
                  <a:pt x="597" y="221"/>
                </a:lnTo>
                <a:lnTo>
                  <a:pt x="573" y="227"/>
                </a:lnTo>
                <a:lnTo>
                  <a:pt x="549" y="227"/>
                </a:lnTo>
                <a:lnTo>
                  <a:pt x="519" y="227"/>
                </a:lnTo>
                <a:lnTo>
                  <a:pt x="495" y="227"/>
                </a:lnTo>
                <a:lnTo>
                  <a:pt x="471" y="227"/>
                </a:lnTo>
                <a:lnTo>
                  <a:pt x="434" y="227"/>
                </a:lnTo>
                <a:lnTo>
                  <a:pt x="416" y="221"/>
                </a:lnTo>
                <a:lnTo>
                  <a:pt x="392" y="221"/>
                </a:lnTo>
                <a:lnTo>
                  <a:pt x="356" y="221"/>
                </a:lnTo>
                <a:lnTo>
                  <a:pt x="338" y="215"/>
                </a:lnTo>
                <a:lnTo>
                  <a:pt x="314" y="215"/>
                </a:lnTo>
                <a:lnTo>
                  <a:pt x="278" y="209"/>
                </a:lnTo>
                <a:lnTo>
                  <a:pt x="260" y="209"/>
                </a:lnTo>
                <a:lnTo>
                  <a:pt x="235" y="209"/>
                </a:lnTo>
                <a:lnTo>
                  <a:pt x="205" y="203"/>
                </a:lnTo>
                <a:lnTo>
                  <a:pt x="187" y="197"/>
                </a:lnTo>
                <a:lnTo>
                  <a:pt x="169" y="191"/>
                </a:lnTo>
                <a:lnTo>
                  <a:pt x="139" y="185"/>
                </a:lnTo>
                <a:lnTo>
                  <a:pt x="121" y="185"/>
                </a:lnTo>
                <a:lnTo>
                  <a:pt x="103" y="179"/>
                </a:lnTo>
                <a:lnTo>
                  <a:pt x="73" y="173"/>
                </a:lnTo>
                <a:lnTo>
                  <a:pt x="55" y="167"/>
                </a:lnTo>
                <a:lnTo>
                  <a:pt x="42" y="161"/>
                </a:lnTo>
                <a:lnTo>
                  <a:pt x="18" y="149"/>
                </a:lnTo>
                <a:lnTo>
                  <a:pt x="0" y="143"/>
                </a:lnTo>
                <a:lnTo>
                  <a:pt x="0" y="317"/>
                </a:lnTo>
                <a:lnTo>
                  <a:pt x="18" y="323"/>
                </a:lnTo>
                <a:lnTo>
                  <a:pt x="42" y="335"/>
                </a:lnTo>
                <a:lnTo>
                  <a:pt x="55" y="341"/>
                </a:lnTo>
                <a:lnTo>
                  <a:pt x="73" y="347"/>
                </a:lnTo>
                <a:lnTo>
                  <a:pt x="103" y="353"/>
                </a:lnTo>
                <a:lnTo>
                  <a:pt x="121" y="359"/>
                </a:lnTo>
                <a:lnTo>
                  <a:pt x="139" y="359"/>
                </a:lnTo>
                <a:lnTo>
                  <a:pt x="169" y="365"/>
                </a:lnTo>
                <a:lnTo>
                  <a:pt x="187" y="371"/>
                </a:lnTo>
                <a:lnTo>
                  <a:pt x="205" y="377"/>
                </a:lnTo>
                <a:lnTo>
                  <a:pt x="235" y="383"/>
                </a:lnTo>
                <a:lnTo>
                  <a:pt x="260" y="383"/>
                </a:lnTo>
                <a:lnTo>
                  <a:pt x="278" y="383"/>
                </a:lnTo>
                <a:lnTo>
                  <a:pt x="314" y="389"/>
                </a:lnTo>
                <a:lnTo>
                  <a:pt x="338" y="389"/>
                </a:lnTo>
                <a:lnTo>
                  <a:pt x="356" y="395"/>
                </a:lnTo>
                <a:lnTo>
                  <a:pt x="392" y="395"/>
                </a:lnTo>
                <a:lnTo>
                  <a:pt x="416" y="395"/>
                </a:lnTo>
                <a:lnTo>
                  <a:pt x="434" y="401"/>
                </a:lnTo>
                <a:lnTo>
                  <a:pt x="471" y="401"/>
                </a:lnTo>
                <a:lnTo>
                  <a:pt x="495" y="401"/>
                </a:lnTo>
                <a:lnTo>
                  <a:pt x="519" y="401"/>
                </a:lnTo>
                <a:lnTo>
                  <a:pt x="549" y="401"/>
                </a:lnTo>
                <a:lnTo>
                  <a:pt x="573" y="401"/>
                </a:lnTo>
                <a:lnTo>
                  <a:pt x="597" y="395"/>
                </a:lnTo>
                <a:lnTo>
                  <a:pt x="633" y="395"/>
                </a:lnTo>
                <a:lnTo>
                  <a:pt x="651" y="395"/>
                </a:lnTo>
                <a:lnTo>
                  <a:pt x="676" y="389"/>
                </a:lnTo>
                <a:lnTo>
                  <a:pt x="706" y="389"/>
                </a:lnTo>
                <a:lnTo>
                  <a:pt x="730" y="383"/>
                </a:lnTo>
                <a:lnTo>
                  <a:pt x="754" y="383"/>
                </a:lnTo>
                <a:lnTo>
                  <a:pt x="784" y="377"/>
                </a:lnTo>
                <a:lnTo>
                  <a:pt x="802" y="377"/>
                </a:lnTo>
                <a:lnTo>
                  <a:pt x="826" y="371"/>
                </a:lnTo>
                <a:lnTo>
                  <a:pt x="856" y="365"/>
                </a:lnTo>
                <a:lnTo>
                  <a:pt x="875" y="359"/>
                </a:lnTo>
                <a:lnTo>
                  <a:pt x="893" y="359"/>
                </a:lnTo>
                <a:lnTo>
                  <a:pt x="917" y="347"/>
                </a:lnTo>
                <a:lnTo>
                  <a:pt x="935" y="347"/>
                </a:lnTo>
                <a:lnTo>
                  <a:pt x="953" y="341"/>
                </a:lnTo>
                <a:lnTo>
                  <a:pt x="977" y="329"/>
                </a:lnTo>
                <a:lnTo>
                  <a:pt x="995" y="323"/>
                </a:lnTo>
                <a:lnTo>
                  <a:pt x="1007" y="317"/>
                </a:lnTo>
                <a:lnTo>
                  <a:pt x="1031" y="311"/>
                </a:lnTo>
                <a:lnTo>
                  <a:pt x="1043" y="305"/>
                </a:lnTo>
                <a:lnTo>
                  <a:pt x="1055" y="299"/>
                </a:lnTo>
                <a:lnTo>
                  <a:pt x="1074" y="287"/>
                </a:lnTo>
                <a:lnTo>
                  <a:pt x="1086" y="281"/>
                </a:lnTo>
                <a:lnTo>
                  <a:pt x="1098" y="275"/>
                </a:lnTo>
                <a:lnTo>
                  <a:pt x="1110" y="263"/>
                </a:lnTo>
                <a:lnTo>
                  <a:pt x="1122" y="257"/>
                </a:lnTo>
                <a:lnTo>
                  <a:pt x="1128" y="245"/>
                </a:lnTo>
                <a:lnTo>
                  <a:pt x="1140" y="239"/>
                </a:lnTo>
                <a:lnTo>
                  <a:pt x="1146" y="227"/>
                </a:lnTo>
                <a:lnTo>
                  <a:pt x="1146" y="221"/>
                </a:lnTo>
                <a:lnTo>
                  <a:pt x="1152" y="209"/>
                </a:lnTo>
                <a:lnTo>
                  <a:pt x="1158" y="203"/>
                </a:lnTo>
                <a:lnTo>
                  <a:pt x="1158" y="197"/>
                </a:lnTo>
                <a:lnTo>
                  <a:pt x="1164" y="185"/>
                </a:lnTo>
                <a:lnTo>
                  <a:pt x="1164" y="173"/>
                </a:lnTo>
                <a:lnTo>
                  <a:pt x="1164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3689350" y="3133725"/>
            <a:ext cx="2085975" cy="712788"/>
          </a:xfrm>
          <a:custGeom>
            <a:avLst/>
            <a:gdLst>
              <a:gd name="T0" fmla="*/ 2147483646 w 1314"/>
              <a:gd name="T1" fmla="*/ 2147483646 h 449"/>
              <a:gd name="T2" fmla="*/ 2147483646 w 1314"/>
              <a:gd name="T3" fmla="*/ 2147483646 h 449"/>
              <a:gd name="T4" fmla="*/ 2147483646 w 1314"/>
              <a:gd name="T5" fmla="*/ 2147483646 h 449"/>
              <a:gd name="T6" fmla="*/ 2147483646 w 1314"/>
              <a:gd name="T7" fmla="*/ 2147483646 h 449"/>
              <a:gd name="T8" fmla="*/ 0 w 1314"/>
              <a:gd name="T9" fmla="*/ 2147483646 h 449"/>
              <a:gd name="T10" fmla="*/ 0 w 1314"/>
              <a:gd name="T11" fmla="*/ 2147483646 h 449"/>
              <a:gd name="T12" fmla="*/ 2147483646 w 1314"/>
              <a:gd name="T13" fmla="*/ 2147483646 h 449"/>
              <a:gd name="T14" fmla="*/ 2147483646 w 1314"/>
              <a:gd name="T15" fmla="*/ 2147483646 h 449"/>
              <a:gd name="T16" fmla="*/ 2147483646 w 1314"/>
              <a:gd name="T17" fmla="*/ 2147483646 h 449"/>
              <a:gd name="T18" fmla="*/ 2147483646 w 1314"/>
              <a:gd name="T19" fmla="*/ 2147483646 h 449"/>
              <a:gd name="T20" fmla="*/ 2147483646 w 1314"/>
              <a:gd name="T21" fmla="*/ 2147483646 h 449"/>
              <a:gd name="T22" fmla="*/ 2147483646 w 1314"/>
              <a:gd name="T23" fmla="*/ 2147483646 h 449"/>
              <a:gd name="T24" fmla="*/ 2147483646 w 1314"/>
              <a:gd name="T25" fmla="*/ 2147483646 h 449"/>
              <a:gd name="T26" fmla="*/ 2147483646 w 1314"/>
              <a:gd name="T27" fmla="*/ 2147483646 h 449"/>
              <a:gd name="T28" fmla="*/ 2147483646 w 1314"/>
              <a:gd name="T29" fmla="*/ 2147483646 h 449"/>
              <a:gd name="T30" fmla="*/ 2147483646 w 1314"/>
              <a:gd name="T31" fmla="*/ 2147483646 h 449"/>
              <a:gd name="T32" fmla="*/ 2147483646 w 1314"/>
              <a:gd name="T33" fmla="*/ 0 h 449"/>
              <a:gd name="T34" fmla="*/ 2147483646 w 1314"/>
              <a:gd name="T35" fmla="*/ 0 h 449"/>
              <a:gd name="T36" fmla="*/ 2147483646 w 1314"/>
              <a:gd name="T37" fmla="*/ 0 h 449"/>
              <a:gd name="T38" fmla="*/ 2147483646 w 1314"/>
              <a:gd name="T39" fmla="*/ 0 h 449"/>
              <a:gd name="T40" fmla="*/ 2147483646 w 1314"/>
              <a:gd name="T41" fmla="*/ 2147483646 h 449"/>
              <a:gd name="T42" fmla="*/ 2147483646 w 1314"/>
              <a:gd name="T43" fmla="*/ 2147483646 h 449"/>
              <a:gd name="T44" fmla="*/ 2147483646 w 1314"/>
              <a:gd name="T45" fmla="*/ 2147483646 h 449"/>
              <a:gd name="T46" fmla="*/ 2147483646 w 1314"/>
              <a:gd name="T47" fmla="*/ 2147483646 h 449"/>
              <a:gd name="T48" fmla="*/ 2147483646 w 1314"/>
              <a:gd name="T49" fmla="*/ 2147483646 h 449"/>
              <a:gd name="T50" fmla="*/ 2147483646 w 1314"/>
              <a:gd name="T51" fmla="*/ 2147483646 h 449"/>
              <a:gd name="T52" fmla="*/ 2147483646 w 1314"/>
              <a:gd name="T53" fmla="*/ 2147483646 h 449"/>
              <a:gd name="T54" fmla="*/ 2147483646 w 1314"/>
              <a:gd name="T55" fmla="*/ 2147483646 h 449"/>
              <a:gd name="T56" fmla="*/ 2147483646 w 1314"/>
              <a:gd name="T57" fmla="*/ 2147483646 h 449"/>
              <a:gd name="T58" fmla="*/ 2147483646 w 1314"/>
              <a:gd name="T59" fmla="*/ 2147483646 h 449"/>
              <a:gd name="T60" fmla="*/ 2147483646 w 1314"/>
              <a:gd name="T61" fmla="*/ 2147483646 h 449"/>
              <a:gd name="T62" fmla="*/ 2147483646 w 1314"/>
              <a:gd name="T63" fmla="*/ 2147483646 h 449"/>
              <a:gd name="T64" fmla="*/ 2147483646 w 1314"/>
              <a:gd name="T65" fmla="*/ 2147483646 h 449"/>
              <a:gd name="T66" fmla="*/ 2147483646 w 1314"/>
              <a:gd name="T67" fmla="*/ 2147483646 h 449"/>
              <a:gd name="T68" fmla="*/ 2147483646 w 1314"/>
              <a:gd name="T69" fmla="*/ 2147483646 h 449"/>
              <a:gd name="T70" fmla="*/ 2147483646 w 1314"/>
              <a:gd name="T71" fmla="*/ 2147483646 h 449"/>
              <a:gd name="T72" fmla="*/ 2147483646 w 1314"/>
              <a:gd name="T73" fmla="*/ 2147483646 h 449"/>
              <a:gd name="T74" fmla="*/ 2147483646 w 1314"/>
              <a:gd name="T75" fmla="*/ 2147483646 h 449"/>
              <a:gd name="T76" fmla="*/ 2147483646 w 1314"/>
              <a:gd name="T77" fmla="*/ 2147483646 h 449"/>
              <a:gd name="T78" fmla="*/ 2147483646 w 1314"/>
              <a:gd name="T79" fmla="*/ 2147483646 h 449"/>
              <a:gd name="T80" fmla="*/ 2147483646 w 1314"/>
              <a:gd name="T81" fmla="*/ 2147483646 h 449"/>
              <a:gd name="T82" fmla="*/ 2147483646 w 1314"/>
              <a:gd name="T83" fmla="*/ 2147483646 h 449"/>
              <a:gd name="T84" fmla="*/ 2147483646 w 1314"/>
              <a:gd name="T85" fmla="*/ 2147483646 h 449"/>
              <a:gd name="T86" fmla="*/ 2147483646 w 1314"/>
              <a:gd name="T87" fmla="*/ 2147483646 h 449"/>
              <a:gd name="T88" fmla="*/ 2147483646 w 1314"/>
              <a:gd name="T89" fmla="*/ 2147483646 h 449"/>
              <a:gd name="T90" fmla="*/ 2147483646 w 1314"/>
              <a:gd name="T91" fmla="*/ 2147483646 h 449"/>
              <a:gd name="T92" fmla="*/ 2147483646 w 1314"/>
              <a:gd name="T93" fmla="*/ 2147483646 h 449"/>
              <a:gd name="T94" fmla="*/ 2147483646 w 1314"/>
              <a:gd name="T95" fmla="*/ 2147483646 h 449"/>
              <a:gd name="T96" fmla="*/ 2147483646 w 1314"/>
              <a:gd name="T97" fmla="*/ 2147483646 h 449"/>
              <a:gd name="T98" fmla="*/ 2147483646 w 1314"/>
              <a:gd name="T99" fmla="*/ 2147483646 h 449"/>
              <a:gd name="T100" fmla="*/ 2147483646 w 1314"/>
              <a:gd name="T101" fmla="*/ 2147483646 h 449"/>
              <a:gd name="T102" fmla="*/ 2147483646 w 1314"/>
              <a:gd name="T103" fmla="*/ 2147483646 h 4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4" h="449">
                <a:moveTo>
                  <a:pt x="126" y="353"/>
                </a:moveTo>
                <a:lnTo>
                  <a:pt x="108" y="347"/>
                </a:lnTo>
                <a:lnTo>
                  <a:pt x="90" y="342"/>
                </a:lnTo>
                <a:lnTo>
                  <a:pt x="78" y="330"/>
                </a:lnTo>
                <a:lnTo>
                  <a:pt x="72" y="324"/>
                </a:lnTo>
                <a:lnTo>
                  <a:pt x="54" y="318"/>
                </a:lnTo>
                <a:lnTo>
                  <a:pt x="48" y="306"/>
                </a:lnTo>
                <a:lnTo>
                  <a:pt x="36" y="300"/>
                </a:lnTo>
                <a:lnTo>
                  <a:pt x="30" y="288"/>
                </a:lnTo>
                <a:lnTo>
                  <a:pt x="18" y="282"/>
                </a:lnTo>
                <a:lnTo>
                  <a:pt x="18" y="276"/>
                </a:lnTo>
                <a:lnTo>
                  <a:pt x="6" y="264"/>
                </a:lnTo>
                <a:lnTo>
                  <a:pt x="6" y="252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222"/>
                </a:lnTo>
                <a:lnTo>
                  <a:pt x="0" y="210"/>
                </a:lnTo>
                <a:lnTo>
                  <a:pt x="0" y="198"/>
                </a:lnTo>
                <a:lnTo>
                  <a:pt x="6" y="192"/>
                </a:lnTo>
                <a:lnTo>
                  <a:pt x="12" y="180"/>
                </a:lnTo>
                <a:lnTo>
                  <a:pt x="18" y="174"/>
                </a:lnTo>
                <a:lnTo>
                  <a:pt x="18" y="168"/>
                </a:lnTo>
                <a:lnTo>
                  <a:pt x="30" y="156"/>
                </a:lnTo>
                <a:lnTo>
                  <a:pt x="36" y="144"/>
                </a:lnTo>
                <a:lnTo>
                  <a:pt x="48" y="138"/>
                </a:lnTo>
                <a:lnTo>
                  <a:pt x="54" y="132"/>
                </a:lnTo>
                <a:lnTo>
                  <a:pt x="72" y="120"/>
                </a:lnTo>
                <a:lnTo>
                  <a:pt x="78" y="114"/>
                </a:lnTo>
                <a:lnTo>
                  <a:pt x="90" y="108"/>
                </a:lnTo>
                <a:lnTo>
                  <a:pt x="108" y="96"/>
                </a:lnTo>
                <a:lnTo>
                  <a:pt x="126" y="90"/>
                </a:lnTo>
                <a:lnTo>
                  <a:pt x="138" y="84"/>
                </a:lnTo>
                <a:lnTo>
                  <a:pt x="156" y="78"/>
                </a:lnTo>
                <a:lnTo>
                  <a:pt x="174" y="72"/>
                </a:lnTo>
                <a:lnTo>
                  <a:pt x="192" y="66"/>
                </a:lnTo>
                <a:lnTo>
                  <a:pt x="217" y="54"/>
                </a:lnTo>
                <a:lnTo>
                  <a:pt x="235" y="54"/>
                </a:lnTo>
                <a:lnTo>
                  <a:pt x="253" y="48"/>
                </a:lnTo>
                <a:lnTo>
                  <a:pt x="277" y="42"/>
                </a:lnTo>
                <a:lnTo>
                  <a:pt x="295" y="36"/>
                </a:lnTo>
                <a:lnTo>
                  <a:pt x="319" y="30"/>
                </a:lnTo>
                <a:lnTo>
                  <a:pt x="349" y="24"/>
                </a:lnTo>
                <a:lnTo>
                  <a:pt x="367" y="24"/>
                </a:lnTo>
                <a:lnTo>
                  <a:pt x="385" y="18"/>
                </a:lnTo>
                <a:lnTo>
                  <a:pt x="422" y="12"/>
                </a:lnTo>
                <a:lnTo>
                  <a:pt x="440" y="12"/>
                </a:lnTo>
                <a:lnTo>
                  <a:pt x="464" y="6"/>
                </a:lnTo>
                <a:lnTo>
                  <a:pt x="494" y="6"/>
                </a:lnTo>
                <a:lnTo>
                  <a:pt x="518" y="6"/>
                </a:lnTo>
                <a:lnTo>
                  <a:pt x="542" y="0"/>
                </a:lnTo>
                <a:lnTo>
                  <a:pt x="572" y="0"/>
                </a:lnTo>
                <a:lnTo>
                  <a:pt x="596" y="0"/>
                </a:lnTo>
                <a:lnTo>
                  <a:pt x="621" y="0"/>
                </a:lnTo>
                <a:lnTo>
                  <a:pt x="657" y="0"/>
                </a:lnTo>
                <a:lnTo>
                  <a:pt x="681" y="0"/>
                </a:lnTo>
                <a:lnTo>
                  <a:pt x="699" y="0"/>
                </a:lnTo>
                <a:lnTo>
                  <a:pt x="735" y="0"/>
                </a:lnTo>
                <a:lnTo>
                  <a:pt x="759" y="0"/>
                </a:lnTo>
                <a:lnTo>
                  <a:pt x="783" y="0"/>
                </a:lnTo>
                <a:lnTo>
                  <a:pt x="814" y="6"/>
                </a:lnTo>
                <a:lnTo>
                  <a:pt x="838" y="6"/>
                </a:lnTo>
                <a:lnTo>
                  <a:pt x="856" y="12"/>
                </a:lnTo>
                <a:lnTo>
                  <a:pt x="892" y="12"/>
                </a:lnTo>
                <a:lnTo>
                  <a:pt x="910" y="18"/>
                </a:lnTo>
                <a:lnTo>
                  <a:pt x="934" y="18"/>
                </a:lnTo>
                <a:lnTo>
                  <a:pt x="964" y="24"/>
                </a:lnTo>
                <a:lnTo>
                  <a:pt x="982" y="30"/>
                </a:lnTo>
                <a:lnTo>
                  <a:pt x="1006" y="30"/>
                </a:lnTo>
                <a:lnTo>
                  <a:pt x="1031" y="42"/>
                </a:lnTo>
                <a:lnTo>
                  <a:pt x="1049" y="42"/>
                </a:lnTo>
                <a:lnTo>
                  <a:pt x="1067" y="48"/>
                </a:lnTo>
                <a:lnTo>
                  <a:pt x="1097" y="54"/>
                </a:lnTo>
                <a:lnTo>
                  <a:pt x="1109" y="60"/>
                </a:lnTo>
                <a:lnTo>
                  <a:pt x="1127" y="66"/>
                </a:lnTo>
                <a:lnTo>
                  <a:pt x="1151" y="78"/>
                </a:lnTo>
                <a:lnTo>
                  <a:pt x="1163" y="84"/>
                </a:lnTo>
                <a:lnTo>
                  <a:pt x="1181" y="90"/>
                </a:lnTo>
                <a:lnTo>
                  <a:pt x="1193" y="96"/>
                </a:lnTo>
                <a:lnTo>
                  <a:pt x="1212" y="102"/>
                </a:lnTo>
                <a:lnTo>
                  <a:pt x="1224" y="108"/>
                </a:lnTo>
                <a:lnTo>
                  <a:pt x="1236" y="120"/>
                </a:lnTo>
                <a:lnTo>
                  <a:pt x="1254" y="126"/>
                </a:lnTo>
                <a:lnTo>
                  <a:pt x="1260" y="138"/>
                </a:lnTo>
                <a:lnTo>
                  <a:pt x="1272" y="144"/>
                </a:lnTo>
                <a:lnTo>
                  <a:pt x="1278" y="156"/>
                </a:lnTo>
                <a:lnTo>
                  <a:pt x="1290" y="162"/>
                </a:lnTo>
                <a:lnTo>
                  <a:pt x="1296" y="168"/>
                </a:lnTo>
                <a:lnTo>
                  <a:pt x="1302" y="180"/>
                </a:lnTo>
                <a:lnTo>
                  <a:pt x="1302" y="186"/>
                </a:lnTo>
                <a:lnTo>
                  <a:pt x="1308" y="198"/>
                </a:lnTo>
                <a:lnTo>
                  <a:pt x="1308" y="210"/>
                </a:lnTo>
                <a:lnTo>
                  <a:pt x="1314" y="216"/>
                </a:lnTo>
                <a:lnTo>
                  <a:pt x="1314" y="222"/>
                </a:lnTo>
                <a:lnTo>
                  <a:pt x="1314" y="234"/>
                </a:lnTo>
                <a:lnTo>
                  <a:pt x="1308" y="246"/>
                </a:lnTo>
                <a:lnTo>
                  <a:pt x="1308" y="252"/>
                </a:lnTo>
                <a:lnTo>
                  <a:pt x="1302" y="264"/>
                </a:lnTo>
                <a:lnTo>
                  <a:pt x="1296" y="270"/>
                </a:lnTo>
                <a:lnTo>
                  <a:pt x="1296" y="276"/>
                </a:lnTo>
                <a:lnTo>
                  <a:pt x="1284" y="288"/>
                </a:lnTo>
                <a:lnTo>
                  <a:pt x="1278" y="294"/>
                </a:lnTo>
                <a:lnTo>
                  <a:pt x="1272" y="306"/>
                </a:lnTo>
                <a:lnTo>
                  <a:pt x="1254" y="318"/>
                </a:lnTo>
                <a:lnTo>
                  <a:pt x="1248" y="324"/>
                </a:lnTo>
                <a:lnTo>
                  <a:pt x="1236" y="330"/>
                </a:lnTo>
                <a:lnTo>
                  <a:pt x="1218" y="342"/>
                </a:lnTo>
                <a:lnTo>
                  <a:pt x="1205" y="347"/>
                </a:lnTo>
                <a:lnTo>
                  <a:pt x="1193" y="353"/>
                </a:lnTo>
                <a:lnTo>
                  <a:pt x="1175" y="359"/>
                </a:lnTo>
                <a:lnTo>
                  <a:pt x="1157" y="365"/>
                </a:lnTo>
                <a:lnTo>
                  <a:pt x="1145" y="371"/>
                </a:lnTo>
                <a:lnTo>
                  <a:pt x="1121" y="383"/>
                </a:lnTo>
                <a:lnTo>
                  <a:pt x="1103" y="389"/>
                </a:lnTo>
                <a:lnTo>
                  <a:pt x="1085" y="395"/>
                </a:lnTo>
                <a:lnTo>
                  <a:pt x="1061" y="401"/>
                </a:lnTo>
                <a:lnTo>
                  <a:pt x="1043" y="407"/>
                </a:lnTo>
                <a:lnTo>
                  <a:pt x="1025" y="407"/>
                </a:lnTo>
                <a:lnTo>
                  <a:pt x="994" y="413"/>
                </a:lnTo>
                <a:lnTo>
                  <a:pt x="976" y="419"/>
                </a:lnTo>
                <a:lnTo>
                  <a:pt x="952" y="425"/>
                </a:lnTo>
                <a:lnTo>
                  <a:pt x="922" y="431"/>
                </a:lnTo>
                <a:lnTo>
                  <a:pt x="904" y="431"/>
                </a:lnTo>
                <a:lnTo>
                  <a:pt x="880" y="431"/>
                </a:lnTo>
                <a:lnTo>
                  <a:pt x="850" y="437"/>
                </a:lnTo>
                <a:lnTo>
                  <a:pt x="826" y="437"/>
                </a:lnTo>
                <a:lnTo>
                  <a:pt x="801" y="443"/>
                </a:lnTo>
                <a:lnTo>
                  <a:pt x="771" y="443"/>
                </a:lnTo>
                <a:lnTo>
                  <a:pt x="747" y="443"/>
                </a:lnTo>
                <a:lnTo>
                  <a:pt x="723" y="449"/>
                </a:lnTo>
                <a:lnTo>
                  <a:pt x="699" y="449"/>
                </a:lnTo>
                <a:lnTo>
                  <a:pt x="669" y="449"/>
                </a:lnTo>
                <a:lnTo>
                  <a:pt x="645" y="449"/>
                </a:lnTo>
                <a:lnTo>
                  <a:pt x="621" y="449"/>
                </a:lnTo>
                <a:lnTo>
                  <a:pt x="584" y="449"/>
                </a:lnTo>
                <a:lnTo>
                  <a:pt x="566" y="443"/>
                </a:lnTo>
                <a:lnTo>
                  <a:pt x="542" y="443"/>
                </a:lnTo>
                <a:lnTo>
                  <a:pt x="506" y="443"/>
                </a:lnTo>
                <a:lnTo>
                  <a:pt x="488" y="437"/>
                </a:lnTo>
                <a:lnTo>
                  <a:pt x="464" y="437"/>
                </a:lnTo>
                <a:lnTo>
                  <a:pt x="428" y="431"/>
                </a:lnTo>
                <a:lnTo>
                  <a:pt x="410" y="431"/>
                </a:lnTo>
                <a:lnTo>
                  <a:pt x="385" y="431"/>
                </a:lnTo>
                <a:lnTo>
                  <a:pt x="355" y="425"/>
                </a:lnTo>
                <a:lnTo>
                  <a:pt x="337" y="419"/>
                </a:lnTo>
                <a:lnTo>
                  <a:pt x="319" y="413"/>
                </a:lnTo>
                <a:lnTo>
                  <a:pt x="289" y="407"/>
                </a:lnTo>
                <a:lnTo>
                  <a:pt x="271" y="407"/>
                </a:lnTo>
                <a:lnTo>
                  <a:pt x="253" y="401"/>
                </a:lnTo>
                <a:lnTo>
                  <a:pt x="223" y="395"/>
                </a:lnTo>
                <a:lnTo>
                  <a:pt x="205" y="389"/>
                </a:lnTo>
                <a:lnTo>
                  <a:pt x="192" y="383"/>
                </a:lnTo>
                <a:lnTo>
                  <a:pt x="168" y="371"/>
                </a:lnTo>
                <a:lnTo>
                  <a:pt x="150" y="365"/>
                </a:lnTo>
                <a:lnTo>
                  <a:pt x="657" y="222"/>
                </a:lnTo>
                <a:lnTo>
                  <a:pt x="126" y="35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3257550" y="4065588"/>
            <a:ext cx="357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1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076825" y="3357563"/>
            <a:ext cx="4664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99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7206" name="Picture 37" descr="deskto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3255963" y="2563813"/>
            <a:ext cx="1482725" cy="51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876FE-A556-41E5-A8DE-879DEEA37793}" type="slidenum">
              <a:rPr lang="en-GB" altLang="et-EE"/>
              <a:pPr>
                <a:defRPr/>
              </a:pPr>
              <a:t>20</a:t>
            </a:fld>
            <a:endParaRPr lang="en-GB" altLang="et-E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Algoritmide täpsustamine ~ programmeerimine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t-EE" altLang="et-EE" dirty="0" smtClean="0"/>
              <a:t>Erinevate arhitektuursete lahenduste läbi mängimine enne lõplike otsuste tegemist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Algoritmi valik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mooduli jõudlus / mooduli suurus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Arhitektuuri fikseerimine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siinide arv ja hierarhia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protsessorite arv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Tarkavara projekteerimine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operatsioonisüsteemi valik / loomine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riistvarapöörduste lahendamine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Programmeerimine,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andmestruktuurid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arvutivõrgud, tarkvaratehnika…</a:t>
            </a:r>
          </a:p>
        </p:txBody>
      </p:sp>
    </p:spTree>
    <p:extLst>
      <p:ext uri="{BB962C8B-B14F-4D97-AF65-F5344CB8AC3E}">
        <p14:creationId xmlns:p14="http://schemas.microsoft.com/office/powerpoint/2010/main" val="3526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0155E-DDB2-4C97-9A89-106A6E7527DD}" type="slidenum">
              <a:rPr lang="en-GB" altLang="et-EE"/>
              <a:pPr>
                <a:defRPr/>
              </a:pPr>
              <a:t>21</a:t>
            </a:fld>
            <a:endParaRPr lang="en-GB" altLang="et-E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programm?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57200" y="1600200"/>
            <a:ext cx="7391400" cy="17478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(defun xc++-type-class 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"C++ template -  \"class &lt;name&gt; [: &lt;derivation&gt;] { ... };\""  (interactive)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"class ") (xc-field "name" ": ")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(if (string-equal (xc-field "derivation") "") (delete-backward-char 2))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 ") (xc-statement-block)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(next-line 1) (end-of-line) (insert ";") (previous-line 1) (end-of-line)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524000" y="2362200"/>
            <a:ext cx="7221538" cy="2706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template &lt;class tELEM&gt; class cList: public _Name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protected: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tELEM *first, *last, *current;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void mCopyAll(const cList &amp;l, const boolean nm=FALSE);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inline CLASS_TYPE mType(void) { CHECK_THIS; return(LIST);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char* str=NULL, const _Name *pnt=NULL, const void *udf=NULL);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cList&amp; operator = 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~cList() { CHECK_THIS; mDeleteAll();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38200" y="3048000"/>
            <a:ext cx="6781800" cy="222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if (match($1,"^bl$")||match($1,"^bl..$"))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(match(prev_cmd,"^bl")) { printf "\tnop\n";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else if (match($3,"\\["))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(match(prev_cmd,"^ldr"))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for (indx=3;indx&lt;=NF;indx++)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src=$indx; sub("\\[","",src); sub("\\]","",src); sub(",","",src);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if (prev_trg==src) { printf "\tnop\n"; break;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}  }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667000" y="3886200"/>
            <a:ext cx="5486400" cy="2463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proc xtrctrExecuteFlow {}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global xtrctrSynthesisFlow xtrctrBreakExecution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xtrctrBreakExecution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n 0 ;  foreach tool  $xtrctrSynthesisFlow(menu)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$tool == {} } { continue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$xtrctrSynthesisFlow($tool,enabled) != 0 } \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        {  xtrctrExecuteTool $tool 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$xtrctrBreakExecution != 0 } { break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incr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 }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362200" y="5784850"/>
            <a:ext cx="4219575" cy="425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t-EE" sz="2000" smtClean="0"/>
              <a:t>Käskude jada ehk järjestatud korraldused</a:t>
            </a:r>
          </a:p>
        </p:txBody>
      </p:sp>
    </p:spTree>
    <p:extLst>
      <p:ext uri="{BB962C8B-B14F-4D97-AF65-F5344CB8AC3E}">
        <p14:creationId xmlns:p14="http://schemas.microsoft.com/office/powerpoint/2010/main" val="3175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 autoUpdateAnimBg="0"/>
      <p:bldP spid="192516" grpId="0" animBg="1" autoUpdateAnimBg="0"/>
      <p:bldP spid="192517" grpId="0" animBg="1" autoUpdateAnimBg="0"/>
      <p:bldP spid="192518" grpId="0" animBg="1" autoUpdateAnimBg="0"/>
      <p:bldP spid="192519" grpId="0" animBg="1"/>
      <p:bldP spid="192520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5BEE6-4AB6-4849-953F-877A5F0579E6}" type="slidenum">
              <a:rPr lang="en-GB" altLang="et-EE"/>
              <a:pPr>
                <a:defRPr/>
              </a:pPr>
              <a:t>22</a:t>
            </a:fld>
            <a:endParaRPr lang="en-GB" altLang="et-E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Algoritmist struktuurini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altLang="et-EE" sz="2000" dirty="0" smtClean="0"/>
              <a:t>Arhitektuuri disain e. programmist plokk-skeemini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Millised käsud on olemas?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Kuidas käsud järjestada?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Mis töötleb neid käske?</a:t>
            </a:r>
          </a:p>
          <a:p>
            <a:pPr eaLnBrk="1" hangingPunct="1">
              <a:defRPr/>
            </a:pPr>
            <a:r>
              <a:rPr lang="et-EE" altLang="et-EE" sz="2000" dirty="0" smtClean="0"/>
              <a:t>Tulemuseks moodulid ehk struktuur-skeem</a:t>
            </a:r>
          </a:p>
          <a:p>
            <a:pPr eaLnBrk="1" hangingPunct="1">
              <a:defRPr/>
            </a:pPr>
            <a:r>
              <a:rPr lang="et-EE" altLang="et-EE" sz="2000" dirty="0" smtClean="0"/>
              <a:t>Protsessori mudel</a:t>
            </a:r>
            <a:endParaRPr lang="en-US" altLang="et-EE" sz="2000" dirty="0" smtClean="0"/>
          </a:p>
          <a:p>
            <a:pPr lvl="1" eaLnBrk="1" hangingPunct="1">
              <a:defRPr/>
            </a:pPr>
            <a:r>
              <a:rPr lang="et-EE" altLang="et-EE" sz="1800" dirty="0">
                <a:hlinkClick r:id="rId2"/>
              </a:rPr>
              <a:t>https://www.youtube.com/watch?v=urqPobwPOzs</a:t>
            </a:r>
            <a:endParaRPr lang="et-EE" altLang="et-EE" sz="1800" dirty="0" smtClean="0"/>
          </a:p>
          <a:p>
            <a:pPr eaLnBrk="1" hangingPunct="1">
              <a:defRPr/>
            </a:pPr>
            <a:r>
              <a:rPr lang="et-EE" altLang="et-EE" sz="2000" dirty="0" smtClean="0"/>
              <a:t>Skeemi simulaator</a:t>
            </a:r>
          </a:p>
          <a:p>
            <a:pPr lvl="1" eaLnBrk="1" hangingPunct="1">
              <a:defRPr/>
            </a:pPr>
            <a:r>
              <a:rPr lang="et-EE" altLang="et-EE" sz="1800" dirty="0" smtClean="0">
                <a:hlinkClick r:id="rId3"/>
              </a:rPr>
              <a:t>http://www.falstad.com/circuit/</a:t>
            </a:r>
            <a:endParaRPr lang="et-EE" altLang="et-EE" sz="1800" dirty="0" smtClean="0"/>
          </a:p>
          <a:p>
            <a:pPr lvl="1" eaLnBrk="1" hangingPunct="1">
              <a:defRPr/>
            </a:pPr>
            <a:r>
              <a:rPr lang="et-EE" altLang="et-EE" sz="1800" dirty="0" smtClean="0"/>
              <a:t>vt. nt. </a:t>
            </a:r>
            <a:r>
              <a:rPr lang="et-EE" altLang="et-EE" sz="1800" dirty="0" err="1" smtClean="0"/>
              <a:t>Circuits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Sequential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Logic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Traffic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light</a:t>
            </a: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Arvutid, digitaalsüsteemid,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signaalitöötlus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F58-7D83-4950-870C-046E86A006DC}" type="slidenum">
              <a:rPr lang="en-GB" altLang="et-EE"/>
              <a:pPr>
                <a:defRPr/>
              </a:pPr>
              <a:t>23</a:t>
            </a:fld>
            <a:endParaRPr lang="en-GB" altLang="et-EE"/>
          </a:p>
        </p:txBody>
      </p:sp>
      <p:pic>
        <p:nvPicPr>
          <p:cNvPr id="196610" name="Picture 2" descr="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35438" cy="1412875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regen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514600" cy="142875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skeem?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</p:spPr>
        <p:txBody>
          <a:bodyPr/>
          <a:lstStyle/>
          <a:p>
            <a:pPr eaLnBrk="1" hangingPunct="1"/>
            <a:r>
              <a:rPr lang="en-US" altLang="et-EE" sz="2000" smtClean="0"/>
              <a:t>Ühendatud moodulid ehk komponentide võrk</a:t>
            </a:r>
          </a:p>
        </p:txBody>
      </p:sp>
      <p:pic>
        <p:nvPicPr>
          <p:cNvPr id="196614" name="Picture 6" descr="am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0850" cy="1903413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p68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027613" cy="2859088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ske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552700" cy="213360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utoUpdateAnimBg="0" advAuto="3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66A60-ECBA-4608-A69D-E551FD0D5D14}" type="slidenum">
              <a:rPr lang="en-GB" altLang="et-EE"/>
              <a:pPr>
                <a:defRPr/>
              </a:pPr>
              <a:t>24</a:t>
            </a:fld>
            <a:endParaRPr lang="en-GB" altLang="et-E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Skeem tänapäeval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700213"/>
            <a:ext cx="8004175" cy="3670300"/>
          </a:xfrm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System timer (2 Hz)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timer &lt;= not timer after 0.25 sec;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Combinational logic for blinking lights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HighwayLights: BlinkLights ( highway_light_in, timer, highway_light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SidestreetLights: BlinkLights ( sidestreet_light_in, timer, sidestreet_light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Synthesizable by HLS tools, in principle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-- Counter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variable counter: integer range 0 to 49;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procedure WaitFor (constant count: in integer range 0 to 49) is 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  for counter in 0 to count-1 loop  wait on timer  until timer='1';  end loop;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end WaitFor;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highway_light_in &lt;= Green;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sidestreet_light_in &lt;= Red;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3463925"/>
            <a:ext cx="3892550" cy="2632075"/>
          </a:xfrm>
          <a:solidFill>
            <a:schemeClr val="accent1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Bipolar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VQ1 O1 cQ1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Q1 cQ1 Vb eQ1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VQ2 O2 cQ2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Q2 cQ2 Vb eQ2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sz="1200" b="1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Input nMOS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VM1 eQ1 dM1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M1 dM1 Vin1 0 0 nMOS  L=2.0e-6 W=Wd_M1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VM2 eQ2 dM2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M2 dM2 Vin2 0 0 nMOS  L=2.0e-6 W=Wd_M1</a:t>
            </a:r>
            <a:endParaRPr lang="en-US" altLang="et-EE" sz="1200" b="1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019D0-768A-42D8-8689-1CE496B343FC}" type="slidenum">
              <a:rPr lang="en-GB" altLang="et-EE"/>
              <a:pPr>
                <a:defRPr/>
              </a:pPr>
              <a:t>25</a:t>
            </a:fld>
            <a:endParaRPr lang="en-GB" altLang="et-E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Struktuurist loogikani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Loogikasüntees</a:t>
            </a:r>
            <a:r>
              <a:rPr lang="en-US" altLang="et-EE" dirty="0" smtClean="0"/>
              <a:t> e. </a:t>
            </a:r>
            <a:r>
              <a:rPr lang="en-US" altLang="et-EE" dirty="0" err="1" smtClean="0"/>
              <a:t>plokk-skeemist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loogika-elementideni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Mida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moodul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peab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tegema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Millised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saadaval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kõige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paremini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loogika-elementidest</a:t>
            </a:r>
            <a:r>
              <a:rPr lang="en-US" altLang="et-EE" dirty="0" smtClean="0"/>
              <a:t> (-</a:t>
            </a:r>
            <a:r>
              <a:rPr lang="en-US" altLang="et-EE" dirty="0" err="1" smtClean="0"/>
              <a:t>lülidest</a:t>
            </a:r>
            <a:r>
              <a:rPr lang="en-US" altLang="et-EE" dirty="0" smtClean="0"/>
              <a:t>) </a:t>
            </a:r>
            <a:r>
              <a:rPr lang="en-US" altLang="et-EE" dirty="0" err="1" smtClean="0"/>
              <a:t>koosnev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vt.</a:t>
            </a:r>
            <a:r>
              <a:rPr lang="en-US" altLang="et-EE" dirty="0" smtClean="0"/>
              <a:t> nt. Circuits -&gt; Combinational Logic -&gt; 7 </a:t>
            </a:r>
            <a:r>
              <a:rPr lang="en-US" altLang="et-EE" dirty="0" err="1" smtClean="0"/>
              <a:t>Segm</a:t>
            </a:r>
            <a:r>
              <a:rPr lang="en-US" altLang="et-EE" dirty="0" smtClean="0"/>
              <a:t>. LED Dec.</a:t>
            </a:r>
          </a:p>
          <a:p>
            <a:pPr eaLnBrk="1" hangingPunct="1"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Diskreetne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5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8C7FA-9318-4357-8E9D-D3184CC54243}" type="slidenum">
              <a:rPr lang="en-GB" altLang="et-EE"/>
              <a:pPr>
                <a:defRPr/>
              </a:pPr>
              <a:t>26</a:t>
            </a:fld>
            <a:endParaRPr lang="en-GB" altLang="et-E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Projekteerimine tänapäeval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Riistvara kirjelduskeel (VHDL)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Highway is green, sidestreet is red.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sidestreet_car = NoCar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sidestreet_car = Car;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Waiting for no more than 25 seconds 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highway_car = 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highway_car = NoCar  for 25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... and changing lights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GreenBlink;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3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2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Red;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Green;</a:t>
            </a:r>
          </a:p>
        </p:txBody>
      </p:sp>
      <p:pic>
        <p:nvPicPr>
          <p:cNvPr id="198660" name="Picture 4" descr="tlc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tlc-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tlc-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800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27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Loogikast skeemini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Analoog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kõrgsageduslik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elektroonika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Füüsikalise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disain</a:t>
            </a:r>
            <a:r>
              <a:rPr lang="en-US" altLang="et-EE" dirty="0" smtClean="0"/>
              <a:t> e.</a:t>
            </a:r>
            <a:br>
              <a:rPr lang="en-US" altLang="et-EE" dirty="0" smtClean="0"/>
            </a:br>
            <a:r>
              <a:rPr lang="en-US" altLang="et-EE" dirty="0" err="1" smtClean="0"/>
              <a:t>prototüüpimine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realiseerimine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Millest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koosnevad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paigutada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omavahel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siduda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trükkplaat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mikroskeem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/>
              <a:t>Import </a:t>
            </a:r>
            <a:r>
              <a:rPr lang="en-US" altLang="et-EE" dirty="0" smtClean="0">
                <a:hlinkClick r:id="rId3"/>
              </a:rPr>
              <a:t>komparaator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smtClean="0">
                <a:hlinkClick r:id="rId4"/>
              </a:rPr>
              <a:t>võimendi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valmisolevaid</a:t>
            </a:r>
            <a:endParaRPr lang="en-US" altLang="et-EE" dirty="0" smtClean="0"/>
          </a:p>
          <a:p>
            <a:pPr lvl="2" eaLnBrk="1" hangingPunct="1">
              <a:defRPr/>
            </a:pPr>
            <a:r>
              <a:rPr lang="en-US" altLang="et-EE" sz="1200" dirty="0">
                <a:hlinkClick r:id="rId3"/>
              </a:rPr>
              <a:t>http://</a:t>
            </a:r>
            <a:r>
              <a:rPr lang="en-US" altLang="et-EE" sz="1200" dirty="0" smtClean="0">
                <a:hlinkClick r:id="rId3"/>
              </a:rPr>
              <a:t>www.ati.ttu.ee/IAS0001/comparator.txt</a:t>
            </a:r>
            <a:r>
              <a:rPr lang="en-US" altLang="et-EE" sz="1200" dirty="0" smtClean="0"/>
              <a:t> </a:t>
            </a:r>
          </a:p>
          <a:p>
            <a:pPr lvl="2" eaLnBrk="1" hangingPunct="1">
              <a:defRPr/>
            </a:pPr>
            <a:r>
              <a:rPr lang="en-US" altLang="et-EE" sz="1200" dirty="0">
                <a:hlinkClick r:id="rId4"/>
              </a:rPr>
              <a:t>http://</a:t>
            </a:r>
            <a:r>
              <a:rPr lang="en-US" altLang="et-EE" sz="1200" dirty="0" smtClean="0">
                <a:hlinkClick r:id="rId4"/>
              </a:rPr>
              <a:t>www.ati.ttu.ee/IAS0001/amplifier.txt</a:t>
            </a:r>
            <a:endParaRPr lang="en-US" altLang="et-EE" sz="12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skeemitehnika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matemaatikad</a:t>
            </a: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300AC-F1B7-4914-9B38-9E8028565196}" type="slidenum">
              <a:rPr lang="en-GB" altLang="et-EE"/>
              <a:pPr>
                <a:defRPr/>
              </a:pPr>
              <a:t>28</a:t>
            </a:fld>
            <a:endParaRPr lang="en-GB" altLang="et-E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Prototüüpimine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dirty="0" err="1" smtClean="0"/>
              <a:t>Võimalus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kontrollida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süsteemi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tööd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reaalsusele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lähedastes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tingimustes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ilma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vajaduseta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luua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ülikallist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spetsialiseeritud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mikroskeemi</a:t>
            </a: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asjade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internet,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9775" y="52705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$180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FPGA XC7A100T 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54575" y="52705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$320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SoC XC7Z020 ]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13050"/>
            <a:ext cx="2743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346325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A1892-9336-40C7-B1BE-387E687E939D}" type="slidenum">
              <a:rPr lang="en-GB" altLang="et-EE"/>
              <a:pPr>
                <a:defRPr/>
              </a:pPr>
              <a:t>29</a:t>
            </a:fld>
            <a:endParaRPr lang="en-GB" altLang="et-E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Mikroskeem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multikiipmoodul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trükkplaat</a:t>
            </a:r>
            <a:endParaRPr lang="en-US" altLang="et-EE" dirty="0" smtClean="0"/>
          </a:p>
        </p:txBody>
      </p:sp>
      <p:pic>
        <p:nvPicPr>
          <p:cNvPr id="201732" name="Picture 4" descr="fishnchips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" y="1555150"/>
            <a:ext cx="7267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DSP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1" y="1355125"/>
            <a:ext cx="484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2" y="2402811"/>
            <a:ext cx="4097321" cy="410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1068775"/>
            <a:ext cx="6019012" cy="4815210"/>
          </a:xfrm>
          <a:prstGeom prst="rect">
            <a:avLst/>
          </a:prstGeom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7903603" y="57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9F1E-9348-475E-BD7E-C81CB90FEFA6}" type="slidenum">
              <a:rPr lang="en-GB" altLang="en-US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Sinu </a:t>
            </a:r>
            <a:r>
              <a:rPr lang="en-US" altLang="en-US" smtClean="0"/>
              <a:t>PC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Eriprotsessorid</a:t>
            </a:r>
            <a:endParaRPr lang="en-US" altLang="en-US" smtClean="0"/>
          </a:p>
          <a:p>
            <a:pPr lvl="1" eaLnBrk="1" hangingPunct="1"/>
            <a:r>
              <a:rPr lang="et-EE" altLang="en-US" smtClean="0"/>
              <a:t>Graafika, häälekaart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32-bit </a:t>
            </a:r>
            <a:r>
              <a:rPr lang="et-EE" altLang="en-US" smtClean="0"/>
              <a:t>protsessorid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IR, Bluetooth</a:t>
            </a:r>
          </a:p>
          <a:p>
            <a:pPr lvl="1" eaLnBrk="1" hangingPunct="1"/>
            <a:r>
              <a:rPr lang="et-EE" altLang="en-US" smtClean="0"/>
              <a:t>Võrk</a:t>
            </a:r>
            <a:r>
              <a:rPr lang="en-US" altLang="en-US" smtClean="0"/>
              <a:t>, WLAN</a:t>
            </a:r>
          </a:p>
          <a:p>
            <a:pPr lvl="1" eaLnBrk="1" hangingPunct="1"/>
            <a:r>
              <a:rPr lang="et-EE" altLang="en-US" smtClean="0"/>
              <a:t>Kõvaketas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RAID </a:t>
            </a:r>
            <a:r>
              <a:rPr lang="et-EE" altLang="en-US" smtClean="0"/>
              <a:t>kontrollerid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8-bit </a:t>
            </a:r>
            <a:r>
              <a:rPr lang="et-EE" altLang="en-US" smtClean="0"/>
              <a:t>protsessorid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USB</a:t>
            </a:r>
          </a:p>
          <a:p>
            <a:pPr lvl="1" eaLnBrk="1" hangingPunct="1"/>
            <a:r>
              <a:rPr lang="et-EE" altLang="en-US" smtClean="0"/>
              <a:t>Hiir, klaviatuur</a:t>
            </a:r>
            <a:endParaRPr lang="en-US" altLang="en-US" smtClean="0"/>
          </a:p>
          <a:p>
            <a:pPr lvl="1" eaLnBrk="1" hangingPunct="1"/>
            <a:endParaRPr lang="en-US" altLang="en-US" sz="180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05038"/>
            <a:ext cx="134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97088"/>
            <a:ext cx="135572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82725"/>
            <a:ext cx="1546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5906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530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516563"/>
            <a:ext cx="1308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914775"/>
            <a:ext cx="2184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15" y="3020278"/>
            <a:ext cx="2132414" cy="1822131"/>
          </a:xfrm>
          <a:prstGeom prst="rect">
            <a:avLst/>
          </a:prstGeom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7091-6635-46A2-B8D5-D5CF4C728F63}" type="slidenum">
              <a:rPr lang="en-GB" altLang="et-EE"/>
              <a:pPr>
                <a:defRPr/>
              </a:pPr>
              <a:t>30</a:t>
            </a:fld>
            <a:endParaRPr lang="en-GB" altLang="et-EE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Kokkuvõtte asemel…</a:t>
            </a:r>
          </a:p>
        </p:txBody>
      </p: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115050" y="2208213"/>
            <a:ext cx="2459038" cy="1200150"/>
            <a:chOff x="3852" y="1391"/>
            <a:chExt cx="1549" cy="756"/>
          </a:xfrm>
        </p:grpSpPr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4004" y="1520"/>
              <a:ext cx="13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Elektroonika: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andurid, toide, …</a:t>
              </a:r>
            </a:p>
          </p:txBody>
        </p:sp>
        <p:sp>
          <p:nvSpPr>
            <p:cNvPr id="23587" name="Oval 15"/>
            <p:cNvSpPr>
              <a:spLocks noChangeArrowheads="1"/>
            </p:cNvSpPr>
            <p:nvPr/>
          </p:nvSpPr>
          <p:spPr bwMode="auto">
            <a:xfrm>
              <a:off x="3852" y="1391"/>
              <a:ext cx="1549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5937250" y="4598988"/>
            <a:ext cx="2933700" cy="1200150"/>
            <a:chOff x="3740" y="2897"/>
            <a:chExt cx="1848" cy="756"/>
          </a:xfrm>
        </p:grpSpPr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3878" y="3034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Digitaalsüsteem: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kontroller, liidesed, …</a:t>
              </a:r>
            </a:p>
          </p:txBody>
        </p:sp>
        <p:sp>
          <p:nvSpPr>
            <p:cNvPr id="23585" name="Oval 16"/>
            <p:cNvSpPr>
              <a:spLocks noChangeArrowheads="1"/>
            </p:cNvSpPr>
            <p:nvPr/>
          </p:nvSpPr>
          <p:spPr bwMode="auto">
            <a:xfrm>
              <a:off x="3740" y="2897"/>
              <a:ext cx="1848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00063" y="1603375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>
                <a:latin typeface="Arial" panose="020B0604020202020204" pitchFamily="34" charset="0"/>
              </a:rPr>
              <a:t>Süsteem kui tervik – tagasiside!</a:t>
            </a:r>
            <a:endParaRPr lang="en-US" altLang="et-EE" sz="3200">
              <a:latin typeface="Arial" panose="020B0604020202020204" pitchFamily="34" charset="0"/>
            </a:endParaRP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2044700" y="4881563"/>
            <a:ext cx="2163763" cy="1033462"/>
            <a:chOff x="831" y="3016"/>
            <a:chExt cx="1363" cy="651"/>
          </a:xfrm>
        </p:grpSpPr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831" y="3016"/>
              <a:ext cx="1363" cy="6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014" y="3099"/>
              <a:ext cx="10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Programm: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juhtimine, …</a:t>
              </a:r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90538" y="2347913"/>
            <a:ext cx="3328987" cy="2092325"/>
            <a:chOff x="309" y="1479"/>
            <a:chExt cx="2097" cy="1318"/>
          </a:xfrm>
        </p:grpSpPr>
        <p:grpSp>
          <p:nvGrpSpPr>
            <p:cNvPr id="23566" name="Group 29"/>
            <p:cNvGrpSpPr>
              <a:grpSpLocks/>
            </p:cNvGrpSpPr>
            <p:nvPr/>
          </p:nvGrpSpPr>
          <p:grpSpPr bwMode="auto">
            <a:xfrm>
              <a:off x="309" y="1956"/>
              <a:ext cx="862" cy="351"/>
              <a:chOff x="848" y="2269"/>
              <a:chExt cx="862" cy="351"/>
            </a:xfrm>
          </p:grpSpPr>
          <p:sp>
            <p:nvSpPr>
              <p:cNvPr id="23580" name="Text Box 21"/>
              <p:cNvSpPr txBox="1">
                <a:spLocks noChangeArrowheads="1"/>
              </p:cNvSpPr>
              <p:nvPr/>
            </p:nvSpPr>
            <p:spPr bwMode="auto">
              <a:xfrm>
                <a:off x="883" y="2317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keskkond</a:t>
                </a:r>
              </a:p>
            </p:txBody>
          </p:sp>
          <p:sp>
            <p:nvSpPr>
              <p:cNvPr id="23581" name="Oval 25"/>
              <p:cNvSpPr>
                <a:spLocks noChangeArrowheads="1"/>
              </p:cNvSpPr>
              <p:nvPr/>
            </p:nvSpPr>
            <p:spPr bwMode="auto">
              <a:xfrm>
                <a:off x="848" y="2269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7" name="Group 42"/>
            <p:cNvGrpSpPr>
              <a:grpSpLocks/>
            </p:cNvGrpSpPr>
            <p:nvPr/>
          </p:nvGrpSpPr>
          <p:grpSpPr bwMode="auto">
            <a:xfrm>
              <a:off x="1529" y="1955"/>
              <a:ext cx="877" cy="351"/>
              <a:chOff x="1529" y="1955"/>
              <a:chExt cx="877" cy="351"/>
            </a:xfrm>
          </p:grpSpPr>
          <p:sp>
            <p:nvSpPr>
              <p:cNvPr id="23578" name="Text Box 24"/>
              <p:cNvSpPr txBox="1">
                <a:spLocks noChangeArrowheads="1"/>
              </p:cNvSpPr>
              <p:nvPr/>
            </p:nvSpPr>
            <p:spPr bwMode="auto">
              <a:xfrm>
                <a:off x="1581" y="1990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kontroller</a:t>
                </a:r>
              </a:p>
            </p:txBody>
          </p:sp>
          <p:sp>
            <p:nvSpPr>
              <p:cNvPr id="23579" name="Oval 26"/>
              <p:cNvSpPr>
                <a:spLocks noChangeArrowheads="1"/>
              </p:cNvSpPr>
              <p:nvPr/>
            </p:nvSpPr>
            <p:spPr bwMode="auto">
              <a:xfrm>
                <a:off x="1529" y="1955"/>
                <a:ext cx="877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8" name="Group 31"/>
            <p:cNvGrpSpPr>
              <a:grpSpLocks/>
            </p:cNvGrpSpPr>
            <p:nvPr/>
          </p:nvGrpSpPr>
          <p:grpSpPr bwMode="auto">
            <a:xfrm>
              <a:off x="957" y="1479"/>
              <a:ext cx="758" cy="351"/>
              <a:chOff x="304" y="1898"/>
              <a:chExt cx="758" cy="351"/>
            </a:xfrm>
          </p:grpSpPr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358" y="1936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andurid</a:t>
                </a: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304" y="1898"/>
                <a:ext cx="758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9" name="Group 30"/>
            <p:cNvGrpSpPr>
              <a:grpSpLocks/>
            </p:cNvGrpSpPr>
            <p:nvPr/>
          </p:nvGrpSpPr>
          <p:grpSpPr bwMode="auto">
            <a:xfrm>
              <a:off x="905" y="2446"/>
              <a:ext cx="862" cy="351"/>
              <a:chOff x="1541" y="1847"/>
              <a:chExt cx="862" cy="351"/>
            </a:xfrm>
          </p:grpSpPr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603" y="1899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mootorid</a:t>
                </a:r>
              </a:p>
            </p:txBody>
          </p:sp>
          <p:sp>
            <p:nvSpPr>
              <p:cNvPr id="23575" name="Oval 28"/>
              <p:cNvSpPr>
                <a:spLocks noChangeArrowheads="1"/>
              </p:cNvSpPr>
              <p:nvPr/>
            </p:nvSpPr>
            <p:spPr bwMode="auto">
              <a:xfrm>
                <a:off x="1541" y="1847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0" name="AutoShape 37"/>
            <p:cNvSpPr>
              <a:spLocks noChangeArrowheads="1"/>
            </p:cNvSpPr>
            <p:nvPr/>
          </p:nvSpPr>
          <p:spPr bwMode="auto">
            <a:xfrm rot="3624192">
              <a:off x="1673" y="173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1" name="AutoShape 38"/>
            <p:cNvSpPr>
              <a:spLocks noChangeArrowheads="1"/>
            </p:cNvSpPr>
            <p:nvPr/>
          </p:nvSpPr>
          <p:spPr bwMode="auto">
            <a:xfrm rot="17975808" flipH="1">
              <a:off x="1675" y="230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2" name="AutoShape 39"/>
            <p:cNvSpPr>
              <a:spLocks noChangeArrowheads="1"/>
            </p:cNvSpPr>
            <p:nvPr/>
          </p:nvSpPr>
          <p:spPr bwMode="auto">
            <a:xfrm rot="3624192" flipH="1" flipV="1">
              <a:off x="808" y="2308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3" name="AutoShape 40"/>
            <p:cNvSpPr>
              <a:spLocks noChangeArrowheads="1"/>
            </p:cNvSpPr>
            <p:nvPr/>
          </p:nvSpPr>
          <p:spPr bwMode="auto">
            <a:xfrm rot="17975808" flipV="1">
              <a:off x="832" y="1726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3800170" y="3965574"/>
            <a:ext cx="797232" cy="10205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 flipH="1" flipV="1">
            <a:off x="5029199" y="4041839"/>
            <a:ext cx="1184275" cy="8063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 flipH="1">
            <a:off x="5878072" y="3208338"/>
            <a:ext cx="560827" cy="876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 flipH="1">
            <a:off x="5148263" y="2876551"/>
            <a:ext cx="992186" cy="435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864F-C014-468E-AC5C-9FA708B81D52}" type="slidenum">
              <a:rPr lang="en-GB" altLang="en-US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Mobiiltelefonid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700213"/>
            <a:ext cx="5745163" cy="482441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Multipro</a:t>
            </a:r>
            <a:r>
              <a:rPr lang="et-EE" altLang="en-US" dirty="0" smtClean="0"/>
              <a:t>ts</a:t>
            </a:r>
            <a:r>
              <a:rPr lang="en-US" altLang="en-US" dirty="0" err="1" smtClean="0"/>
              <a:t>essor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8/16/32/64-bit </a:t>
            </a:r>
            <a:r>
              <a:rPr lang="et-EE" altLang="en-US" dirty="0" smtClean="0"/>
              <a:t>kasutajaliidesele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DSP </a:t>
            </a:r>
            <a:r>
              <a:rPr lang="et-EE" altLang="en-US" dirty="0" smtClean="0"/>
              <a:t>raadio osale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IR </a:t>
            </a:r>
            <a:r>
              <a:rPr lang="et-EE" altLang="en-US" dirty="0" smtClean="0"/>
              <a:t>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Bluetooth</a:t>
            </a:r>
            <a:r>
              <a:rPr lang="et-EE" altLang="en-US" dirty="0" err="1" smtClean="0"/>
              <a:t>ile</a:t>
            </a:r>
            <a:endParaRPr lang="et-EE" altLang="en-US" dirty="0" smtClean="0"/>
          </a:p>
          <a:p>
            <a:pPr lvl="1" eaLnBrk="1" hangingPunct="1"/>
            <a:r>
              <a:rPr lang="et-EE" altLang="en-US" dirty="0" smtClean="0"/>
              <a:t>10</a:t>
            </a:r>
            <a:r>
              <a:rPr lang="en-US" altLang="en-US" dirty="0" smtClean="0"/>
              <a:t>MHz</a:t>
            </a:r>
            <a:r>
              <a:rPr lang="et-EE" altLang="en-US" dirty="0" smtClean="0"/>
              <a:t>-</a:t>
            </a:r>
            <a:r>
              <a:rPr lang="en-US" altLang="en-US" dirty="0" smtClean="0"/>
              <a:t>3G</a:t>
            </a:r>
            <a:r>
              <a:rPr lang="et-EE" altLang="en-US" dirty="0" smtClean="0"/>
              <a:t>Hz CPU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8MB-128GB </a:t>
            </a:r>
            <a:r>
              <a:rPr lang="et-EE" altLang="en-US" dirty="0" smtClean="0"/>
              <a:t>mälu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Individualiseeritud kiibid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Võimustarve </a:t>
            </a:r>
            <a:r>
              <a:rPr lang="en-US" altLang="en-US" dirty="0" smtClean="0"/>
              <a:t>&amp; </a:t>
            </a:r>
            <a:r>
              <a:rPr lang="et-EE" altLang="en-US" dirty="0" smtClean="0"/>
              <a:t>aku eluiga sõltuvad ennekõike tarkvarast</a:t>
            </a:r>
            <a:r>
              <a:rPr lang="en-US" altLang="en-US" dirty="0" smtClean="0"/>
              <a:t>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8175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 descr="cebe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4450"/>
            <a:ext cx="1241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C87-4EF8-42F0-B075-5D7E1BB1C2D6}" type="slidenum">
              <a:rPr lang="en-GB" altLang="en-US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sv-SE" smtClean="0"/>
              <a:t>Au</a:t>
            </a:r>
            <a:r>
              <a:rPr lang="sv-SE" altLang="sv-SE" smtClean="0"/>
              <a:t>t</a:t>
            </a:r>
            <a:r>
              <a:rPr lang="et-EE" altLang="sv-SE" smtClean="0"/>
              <a:t>od</a:t>
            </a:r>
            <a:endParaRPr lang="en-US" altLang="sv-SE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4535488"/>
            <a:ext cx="8382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85000"/>
              <a:buFont typeface="Wingdings 2" panose="05020102010507070707" pitchFamily="18" charset="2"/>
              <a:buChar char="Ù"/>
              <a:defRPr/>
            </a:pPr>
            <a:endParaRPr lang="en-US" altLang="sv-SE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7425" y="1700213"/>
            <a:ext cx="4105275" cy="1222375"/>
          </a:xfrm>
        </p:spPr>
        <p:txBody>
          <a:bodyPr/>
          <a:lstStyle/>
          <a:p>
            <a:pPr eaLnBrk="1" hangingPunct="1"/>
            <a:r>
              <a:rPr lang="et-EE" altLang="sv-SE" sz="1800" dirty="0" smtClean="0"/>
              <a:t>Mitmed võrgu</a:t>
            </a:r>
            <a:r>
              <a:rPr lang="sv-SE" altLang="sv-SE" sz="1800" dirty="0" smtClean="0"/>
              <a:t>d</a:t>
            </a:r>
            <a:endParaRPr lang="et-EE" altLang="sv-SE" sz="1800" dirty="0" smtClean="0"/>
          </a:p>
          <a:p>
            <a:pPr lvl="1" eaLnBrk="1" hangingPunct="1"/>
            <a:r>
              <a:rPr lang="et-EE" altLang="sv-SE" sz="1600" dirty="0" smtClean="0"/>
              <a:t>Kere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mootor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telemeetria</a:t>
            </a:r>
            <a:r>
              <a:rPr lang="en-US" altLang="sv-SE" sz="1600" dirty="0" smtClean="0"/>
              <a:t>, me</a:t>
            </a:r>
            <a:r>
              <a:rPr lang="sv-SE" altLang="sv-SE" sz="1600" dirty="0" smtClean="0"/>
              <a:t>e</a:t>
            </a:r>
            <a:r>
              <a:rPr lang="en-US" altLang="sv-SE" sz="1600" dirty="0" err="1" smtClean="0"/>
              <a:t>dia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oh</a:t>
            </a:r>
            <a:r>
              <a:rPr lang="sv-SE" altLang="sv-SE" sz="1600" dirty="0" smtClean="0"/>
              <a:t>u</a:t>
            </a:r>
            <a:r>
              <a:rPr lang="et-EE" altLang="sv-SE" sz="1600" dirty="0" err="1" smtClean="0"/>
              <a:t>tus</a:t>
            </a:r>
            <a:endParaRPr lang="et-EE" altLang="sv-SE" sz="1600" dirty="0" smtClean="0"/>
          </a:p>
          <a:p>
            <a:pPr eaLnBrk="1" hangingPunct="1"/>
            <a:r>
              <a:rPr lang="et-EE" altLang="sv-SE" sz="1800" dirty="0" smtClean="0"/>
              <a:t>Mitmed </a:t>
            </a:r>
            <a:r>
              <a:rPr lang="en-US" altLang="sv-SE" sz="1800" dirty="0" smtClean="0"/>
              <a:t>pro</a:t>
            </a:r>
            <a:r>
              <a:rPr lang="sv-SE" altLang="sv-SE" sz="1800" dirty="0" smtClean="0"/>
              <a:t>t</a:t>
            </a:r>
            <a:r>
              <a:rPr lang="et-EE" altLang="sv-SE" sz="1800" dirty="0" err="1" smtClean="0"/>
              <a:t>sessorid</a:t>
            </a:r>
            <a:endParaRPr lang="en-US" altLang="sv-SE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err="1" smtClean="0"/>
              <a:t>Üle</a:t>
            </a:r>
            <a:r>
              <a:rPr lang="et-EE" altLang="en-US" sz="1600" dirty="0" smtClean="0"/>
              <a:t> </a:t>
            </a:r>
            <a:r>
              <a:rPr lang="en-US" altLang="en-US" sz="1600" dirty="0" smtClean="0"/>
              <a:t>100</a:t>
            </a:r>
          </a:p>
          <a:p>
            <a:pPr lvl="1" eaLnBrk="1" hangingPunct="1"/>
            <a:r>
              <a:rPr lang="et-EE" altLang="en-US" sz="1600" dirty="0" smtClean="0"/>
              <a:t>Ühendatud võrku</a:t>
            </a:r>
          </a:p>
          <a:p>
            <a:pPr eaLnBrk="1" hangingPunct="1"/>
            <a:r>
              <a:rPr lang="et-EE" altLang="en-US" sz="1800" dirty="0" smtClean="0"/>
              <a:t>Miljoneid ridu koodi</a:t>
            </a:r>
            <a:endParaRPr lang="en-US" altLang="en-US" sz="1800" dirty="0" smtClean="0"/>
          </a:p>
          <a:p>
            <a:pPr lvl="1" eaLnBrk="1" hangingPunct="1"/>
            <a:endParaRPr lang="en-US" altLang="en-US" sz="1400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412875"/>
            <a:ext cx="46799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t-EE" altLang="en-US" sz="1800"/>
              <a:t>Erinevad funktsioonid</a:t>
            </a:r>
            <a:endParaRPr lang="en-US" altLang="en-US" sz="1800"/>
          </a:p>
          <a:p>
            <a:pPr lvl="1" eaLnBrk="1" hangingPunct="1"/>
            <a:r>
              <a:rPr lang="en-US" altLang="en-US" sz="1600"/>
              <a:t>ABS: Anti-lock Braking Systems</a:t>
            </a:r>
          </a:p>
          <a:p>
            <a:pPr lvl="1" eaLnBrk="1" hangingPunct="1"/>
            <a:r>
              <a:rPr lang="en-US" altLang="en-US" sz="1600"/>
              <a:t>ESP: Electronic Stability Control</a:t>
            </a:r>
          </a:p>
          <a:p>
            <a:pPr lvl="1" eaLnBrk="1" hangingPunct="1"/>
            <a:r>
              <a:rPr lang="et-EE" altLang="en-US" sz="1600"/>
              <a:t>Turvapadjad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Automaatkäigukast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Immobiliser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Pime</a:t>
            </a:r>
            <a:r>
              <a:rPr lang="et-EE" altLang="en-US" sz="1600"/>
              <a:t>nurga hoiatussüsteem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... </a:t>
            </a:r>
            <a:r>
              <a:rPr lang="et-EE" altLang="en-US" sz="1600"/>
              <a:t>jne</a:t>
            </a:r>
            <a:r>
              <a:rPr lang="en-US" altLang="en-US" sz="1600"/>
              <a:t> ...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 rot="362893">
            <a:off x="4859338" y="4005263"/>
            <a:ext cx="3776662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44543" r="27353" b="27365"/>
          <a:stretch>
            <a:fillRect/>
          </a:stretch>
        </p:blipFill>
        <p:spPr bwMode="auto">
          <a:xfrm>
            <a:off x="323850" y="4437063"/>
            <a:ext cx="3743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A6CD-9F81-4686-A93D-660783BC5D00}" type="slidenum">
              <a:rPr lang="en-GB" altLang="en-US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Robootika</a:t>
            </a:r>
            <a:endParaRPr lang="en-US" altLang="en-US" smtClean="0"/>
          </a:p>
        </p:txBody>
      </p:sp>
      <p:pic>
        <p:nvPicPr>
          <p:cNvPr id="143368" name="Johnnie_Hannovermesse_mpeg1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11625"/>
            <a:ext cx="0" cy="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593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>
                <a:latin typeface="Arial" panose="020B0604020202020204" pitchFamily="34" charset="0"/>
              </a:rPr>
              <a:t>Robot „Johnnie“ </a:t>
            </a:r>
            <a:r>
              <a:rPr lang="et-EE" altLang="en-US">
                <a:latin typeface="Arial" panose="020B0604020202020204" pitchFamily="34" charset="0"/>
              </a:rPr>
              <a:t/>
            </a:r>
            <a:br>
              <a:rPr lang="et-EE" altLang="en-US">
                <a:latin typeface="Arial" panose="020B0604020202020204" pitchFamily="34" charset="0"/>
              </a:rPr>
            </a:br>
            <a:r>
              <a:rPr lang="de-DE" altLang="en-US">
                <a:latin typeface="Arial" panose="020B0604020202020204" pitchFamily="34" charset="0"/>
              </a:rPr>
              <a:t>(© H.Ulbrich, F. Pfeiffer, TU München)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6" name="Picture 7" descr="J_gro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199231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johnnie_hannovermesse.mpg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3068638"/>
            <a:ext cx="3495675" cy="2797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742" y="6157997"/>
            <a:ext cx="3199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050" dirty="0"/>
              <a:t>https://www.youtube.com/watch?v=G0pt1CEoeZM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7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E515-1FCF-442B-92AF-2FBD7C5B798A}" type="slidenum">
              <a:rPr lang="en-GB" altLang="en-US"/>
              <a:pPr>
                <a:defRPr/>
              </a:pPr>
              <a:t>7</a:t>
            </a:fld>
            <a:endParaRPr lang="en-GB" altLang="en-US" dirty="0"/>
          </a:p>
        </p:txBody>
      </p:sp>
      <p:pic>
        <p:nvPicPr>
          <p:cNvPr id="17411" name="Picture 11" descr="I1_hw_sunfire3800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665413"/>
            <a:ext cx="1801812" cy="1485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Ja paljud muud valdkonnad</a:t>
            </a:r>
            <a:endParaRPr lang="en-US" altLang="en-US" smtClean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Telekommunikatsiooni kõik valdkonnad</a:t>
            </a:r>
          </a:p>
          <a:p>
            <a:pPr eaLnBrk="1" hangingPunct="1"/>
            <a:r>
              <a:rPr lang="et-EE" altLang="en-US" dirty="0" smtClean="0"/>
              <a:t>Transpordisüsteemid</a:t>
            </a:r>
          </a:p>
          <a:p>
            <a:pPr eaLnBrk="1" hangingPunct="1"/>
            <a:r>
              <a:rPr lang="et-EE" altLang="en-US" dirty="0" smtClean="0"/>
              <a:t>Meditsiinisüsteemid</a:t>
            </a:r>
          </a:p>
          <a:p>
            <a:pPr eaLnBrk="1" hangingPunct="1"/>
            <a:r>
              <a:rPr lang="et-EE" altLang="en-US" dirty="0" smtClean="0"/>
              <a:t>Militaarrakendused</a:t>
            </a:r>
          </a:p>
          <a:p>
            <a:pPr eaLnBrk="1" hangingPunct="1"/>
            <a:r>
              <a:rPr lang="et-EE" altLang="en-US" dirty="0" smtClean="0"/>
              <a:t>Laiatarbe elektroonika</a:t>
            </a:r>
          </a:p>
          <a:p>
            <a:pPr eaLnBrk="1" hangingPunct="1"/>
            <a:r>
              <a:rPr lang="et-EE" altLang="en-US" dirty="0" smtClean="0"/>
              <a:t>Tööstusautomaatika</a:t>
            </a:r>
          </a:p>
          <a:p>
            <a:pPr eaLnBrk="1" hangingPunct="1"/>
            <a:r>
              <a:rPr lang="et-EE" altLang="en-US" dirty="0" smtClean="0"/>
              <a:t>Arukad hooned ja süsteemid</a:t>
            </a:r>
          </a:p>
          <a:p>
            <a:pPr eaLnBrk="1" hangingPunct="1"/>
            <a:r>
              <a:rPr lang="et-EE" altLang="en-US" dirty="0" smtClean="0"/>
              <a:t>...</a:t>
            </a:r>
          </a:p>
        </p:txBody>
      </p:sp>
      <p:pic>
        <p:nvPicPr>
          <p:cNvPr id="17414" name="Picture 8" descr="wi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76488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ffice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1263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/>
          <a:stretch>
            <a:fillRect/>
          </a:stretch>
        </p:blipFill>
        <p:spPr bwMode="auto">
          <a:xfrm>
            <a:off x="4719638" y="50609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7A10-9320-41FA-8A56-F3AF045AA5AE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Tehnoloogia areng</a:t>
            </a:r>
            <a:r>
              <a:rPr lang="en-US" altLang="en-US" smtClean="0"/>
              <a:t> –&gt; erinevad väljakutsed</a:t>
            </a:r>
            <a:endParaRPr lang="en-GB" alt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25500" y="184467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b="1">
                <a:solidFill>
                  <a:srgbClr val="000066"/>
                </a:solidFill>
              </a:rPr>
              <a:t>Joonistatud samas skaalas</a:t>
            </a:r>
            <a:endParaRPr lang="en-GB" altLang="en-US" sz="2000" b="1">
              <a:solidFill>
                <a:srgbClr val="00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938338" y="5165725"/>
            <a:ext cx="1871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1.0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1980 keskpaik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10 MHz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092700" y="5170488"/>
            <a:ext cx="171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0.1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2000 algus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3 GHz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3" name="AutoShape 6"/>
          <p:cNvSpPr>
            <a:spLocks noChangeAspect="1" noChangeArrowheads="1" noTextEdit="1"/>
          </p:cNvSpPr>
          <p:nvPr/>
        </p:nvSpPr>
        <p:spPr bwMode="auto">
          <a:xfrm>
            <a:off x="425450" y="1524000"/>
            <a:ext cx="59483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24000"/>
            <a:ext cx="588486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09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A50021"/>
                </a:solidFill>
              </a:rPr>
              <a:t>Tänapäeval </a:t>
            </a:r>
            <a:r>
              <a:rPr lang="en-US" altLang="en-US" sz="2000" dirty="0" smtClean="0">
                <a:solidFill>
                  <a:srgbClr val="A50021"/>
                </a:solidFill>
              </a:rPr>
              <a:t>14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r>
              <a:rPr lang="et-EE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 err="1">
                <a:solidFill>
                  <a:srgbClr val="A50021"/>
                </a:solidFill>
              </a:rPr>
              <a:t>tulevikus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ehk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isegi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</a:rPr>
              <a:t>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endParaRPr lang="en-US" altLang="en-US" sz="2000" dirty="0">
              <a:solidFill>
                <a:srgbClr val="A50021"/>
              </a:solidFill>
            </a:endParaRP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6767513" y="1634117"/>
            <a:ext cx="2197100" cy="2332038"/>
            <a:chOff x="4096" y="1530"/>
            <a:chExt cx="1384" cy="1469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696"/>
              <a:ext cx="138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233" y="1530"/>
              <a:ext cx="110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90nm MOS Transistor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625" y="2407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606" y="246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50nm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9613" y="4269367"/>
            <a:ext cx="1953775" cy="1408542"/>
            <a:chOff x="6975753" y="4119563"/>
            <a:chExt cx="1953775" cy="1408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753" y="4119563"/>
              <a:ext cx="1916750" cy="12483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158163" y="5220328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FinFET</a:t>
              </a:r>
              <a:endParaRPr lang="en-U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2" y="1639252"/>
            <a:ext cx="6354229" cy="4701278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4FC29-1C09-477E-B842-2A0912F0FF74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</a:t>
            </a:r>
            <a:r>
              <a:rPr lang="et-EE" altLang="en-US" smtClean="0"/>
              <a:t>i seadus</a:t>
            </a:r>
            <a:endParaRPr lang="en-US" altLang="en-US" smtClean="0"/>
          </a:p>
        </p:txBody>
      </p:sp>
      <p:sp>
        <p:nvSpPr>
          <p:cNvPr id="20485" name="Text Box 89"/>
          <p:cNvSpPr txBox="1">
            <a:spLocks noChangeArrowheads="1"/>
          </p:cNvSpPr>
          <p:nvPr/>
        </p:nvSpPr>
        <p:spPr bwMode="auto">
          <a:xfrm>
            <a:off x="317395" y="56481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5" y="1731569"/>
            <a:ext cx="19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Transistoride arv mikroskeemides kahekordistub iga 2 aastaga</a:t>
            </a:r>
            <a:endParaRPr lang="et-EE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13" y="3521178"/>
            <a:ext cx="1345150" cy="9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Arvutuste kiirus &amp; maksumus</a:t>
            </a:r>
            <a:endParaRPr lang="et-EE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2" y="1639252"/>
            <a:ext cx="6697771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1594</Words>
  <Application>Microsoft Office PowerPoint</Application>
  <PresentationFormat>On-screen Show (4:3)</PresentationFormat>
  <Paragraphs>403</Paragraphs>
  <Slides>30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Wingdings 2</vt:lpstr>
      <vt:lpstr>4_Default Design</vt:lpstr>
      <vt:lpstr>Clip</vt:lpstr>
      <vt:lpstr>PowerPoint Presentation</vt:lpstr>
      <vt:lpstr>Arvutid ja arvutisüsteemid</vt:lpstr>
      <vt:lpstr>Sinu PC</vt:lpstr>
      <vt:lpstr>Mobiiltelefonid</vt:lpstr>
      <vt:lpstr>Autod</vt:lpstr>
      <vt:lpstr>Robootika</vt:lpstr>
      <vt:lpstr>Ja paljud muud valdkonnad</vt:lpstr>
      <vt:lpstr>Tehnoloogia areng –&gt; erinevad väljakutsed</vt:lpstr>
      <vt:lpstr>Moore’i seadus</vt:lpstr>
      <vt:lpstr>Energiatihedus</vt:lpstr>
      <vt:lpstr>Tagajärjed</vt:lpstr>
      <vt:lpstr>Usaldusväärsus ja töökindlus?</vt:lpstr>
      <vt:lpstr>Millega me tegeleme?</vt:lpstr>
      <vt:lpstr>Erialased väljakutsed ja õppeained?</vt:lpstr>
      <vt:lpstr>Kuidas jõuda ideest realisatsioonini?</vt:lpstr>
      <vt:lpstr>Digitaalsüsteemid &amp; abstraktsioonitasemed</vt:lpstr>
      <vt:lpstr>Kuidas jõuda ideest realisatsioonini?</vt:lpstr>
      <vt:lpstr>Ideest algoritmini – süsteemi-taseme disain</vt:lpstr>
      <vt:lpstr>Mudelid</vt:lpstr>
      <vt:lpstr>Algoritmide täpsustamine ~ programmeerimine</vt:lpstr>
      <vt:lpstr>Mis on programm?</vt:lpstr>
      <vt:lpstr>Algoritmist struktuurini</vt:lpstr>
      <vt:lpstr>Mis on skeem?</vt:lpstr>
      <vt:lpstr>Skeem tänapäeval</vt:lpstr>
      <vt:lpstr>Struktuurist loogikani</vt:lpstr>
      <vt:lpstr>Projekteerimine tänapäeval</vt:lpstr>
      <vt:lpstr>Loogikast skeemini</vt:lpstr>
      <vt:lpstr>Prototüüpimine</vt:lpstr>
      <vt:lpstr>Mikroskeem / multikiipmoodul / trükkplaat</vt:lpstr>
      <vt:lpstr>Kokkuvõtte asemel…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Avatud Uste Päev 2008</dc:title>
  <dc:creator>Gert Jervan</dc:creator>
  <cp:lastModifiedBy>Peeter Ellervee</cp:lastModifiedBy>
  <cp:revision>93</cp:revision>
  <cp:lastPrinted>2022-08-26T14:19:07Z</cp:lastPrinted>
  <dcterms:created xsi:type="dcterms:W3CDTF">2006-03-27T12:43:19Z</dcterms:created>
  <dcterms:modified xsi:type="dcterms:W3CDTF">2022-08-26T14:19:20Z</dcterms:modified>
</cp:coreProperties>
</file>