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9" r:id="rId3"/>
    <p:sldId id="306" r:id="rId4"/>
    <p:sldId id="311" r:id="rId5"/>
    <p:sldId id="303" r:id="rId6"/>
    <p:sldId id="307" r:id="rId7"/>
    <p:sldId id="323" r:id="rId8"/>
    <p:sldId id="328" r:id="rId9"/>
    <p:sldId id="309" r:id="rId10"/>
    <p:sldId id="297" r:id="rId11"/>
    <p:sldId id="314" r:id="rId12"/>
    <p:sldId id="291" r:id="rId13"/>
    <p:sldId id="324" r:id="rId14"/>
    <p:sldId id="332" r:id="rId15"/>
    <p:sldId id="347" r:id="rId16"/>
    <p:sldId id="334" r:id="rId17"/>
    <p:sldId id="335" r:id="rId18"/>
    <p:sldId id="353" r:id="rId19"/>
    <p:sldId id="336" r:id="rId20"/>
    <p:sldId id="337" r:id="rId21"/>
    <p:sldId id="338" r:id="rId22"/>
    <p:sldId id="339" r:id="rId23"/>
    <p:sldId id="341" r:id="rId24"/>
    <p:sldId id="342" r:id="rId25"/>
    <p:sldId id="343" r:id="rId26"/>
    <p:sldId id="344" r:id="rId27"/>
    <p:sldId id="345" r:id="rId28"/>
    <p:sldId id="348" r:id="rId29"/>
    <p:sldId id="350" r:id="rId30"/>
    <p:sldId id="351" r:id="rId31"/>
    <p:sldId id="352" r:id="rId32"/>
    <p:sldId id="346" r:id="rId33"/>
  </p:sldIdLst>
  <p:sldSz cx="9144000" cy="6858000" type="screen4x3"/>
  <p:notesSz cx="7099300" cy="10234613"/>
  <p:defaultTextStyle>
    <a:defPPr>
      <a:defRPr lang="et-E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288831"/>
    <a:srgbClr val="333333"/>
    <a:srgbClr val="F4C5B8"/>
    <a:srgbClr val="971E53"/>
    <a:srgbClr val="4D4D4D"/>
    <a:srgbClr val="5F5F5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5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25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9" tIns="47280" rIns="94559" bIns="47280" numCol="1" anchor="t" anchorCtr="0" compatLnSpc="1">
            <a:prstTxWarp prst="textNoShape">
              <a:avLst/>
            </a:prstTxWarp>
          </a:bodyPr>
          <a:lstStyle>
            <a:lvl1pPr defTabSz="945729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9" y="3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9" tIns="47280" rIns="94559" bIns="47280" numCol="1" anchor="t" anchorCtr="0" compatLnSpc="1">
            <a:prstTxWarp prst="textNoShape">
              <a:avLst/>
            </a:prstTxWarp>
          </a:bodyPr>
          <a:lstStyle>
            <a:lvl1pPr algn="r" defTabSz="945729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9" tIns="47280" rIns="94559" bIns="47280" numCol="1" anchor="b" anchorCtr="0" compatLnSpc="1">
            <a:prstTxWarp prst="textNoShape">
              <a:avLst/>
            </a:prstTxWarp>
          </a:bodyPr>
          <a:lstStyle>
            <a:lvl1pPr defTabSz="945729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9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9" tIns="47280" rIns="94559" bIns="47280" numCol="1" anchor="b" anchorCtr="0" compatLnSpc="1">
            <a:prstTxWarp prst="textNoShape">
              <a:avLst/>
            </a:prstTxWarp>
          </a:bodyPr>
          <a:lstStyle>
            <a:lvl1pPr algn="r" defTabSz="945729" eaLnBrk="1" hangingPunct="1">
              <a:defRPr sz="1200"/>
            </a:lvl1pPr>
          </a:lstStyle>
          <a:p>
            <a:pPr>
              <a:defRPr/>
            </a:pPr>
            <a:fld id="{F97C653C-878D-4321-9AF3-7A6AC4C00795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042709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9" tIns="47280" rIns="94559" bIns="47280" numCol="1" anchor="t" anchorCtr="0" compatLnSpc="1">
            <a:prstTxWarp prst="textNoShape">
              <a:avLst/>
            </a:prstTxWarp>
          </a:bodyPr>
          <a:lstStyle>
            <a:lvl1pPr defTabSz="945729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3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9" tIns="47280" rIns="94559" bIns="47280" numCol="1" anchor="t" anchorCtr="0" compatLnSpc="1">
            <a:prstTxWarp prst="textNoShape">
              <a:avLst/>
            </a:prstTxWarp>
          </a:bodyPr>
          <a:lstStyle>
            <a:lvl1pPr algn="r" defTabSz="945729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5" y="4862516"/>
            <a:ext cx="5680075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9" tIns="47280" rIns="94559" bIns="47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n-US" noProof="0" smtClean="0"/>
              <a:t>Click to edit Master text styles</a:t>
            </a:r>
          </a:p>
          <a:p>
            <a:pPr lvl="1"/>
            <a:r>
              <a:rPr lang="et-EE" altLang="en-US" noProof="0" smtClean="0"/>
              <a:t>Second level</a:t>
            </a:r>
          </a:p>
          <a:p>
            <a:pPr lvl="2"/>
            <a:r>
              <a:rPr lang="et-EE" altLang="en-US" noProof="0" smtClean="0"/>
              <a:t>Third level</a:t>
            </a:r>
          </a:p>
          <a:p>
            <a:pPr lvl="3"/>
            <a:r>
              <a:rPr lang="et-EE" altLang="en-US" noProof="0" smtClean="0"/>
              <a:t>Fourth level</a:t>
            </a:r>
          </a:p>
          <a:p>
            <a:pPr lvl="4"/>
            <a:r>
              <a:rPr lang="et-EE" alt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9" tIns="47280" rIns="94559" bIns="47280" numCol="1" anchor="b" anchorCtr="0" compatLnSpc="1">
            <a:prstTxWarp prst="textNoShape">
              <a:avLst/>
            </a:prstTxWarp>
          </a:bodyPr>
          <a:lstStyle>
            <a:lvl1pPr defTabSz="945729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9" tIns="47280" rIns="94559" bIns="47280" numCol="1" anchor="b" anchorCtr="0" compatLnSpc="1">
            <a:prstTxWarp prst="textNoShape">
              <a:avLst/>
            </a:prstTxWarp>
          </a:bodyPr>
          <a:lstStyle>
            <a:lvl1pPr algn="r" defTabSz="945729" eaLnBrk="1" hangingPunct="1">
              <a:defRPr sz="1200"/>
            </a:lvl1pPr>
          </a:lstStyle>
          <a:p>
            <a:pPr>
              <a:defRPr/>
            </a:pPr>
            <a:fld id="{1042605B-F0F6-4183-BF8C-515F08DE351B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135262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7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75" indent="-285142" defTabSz="9457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0573" indent="-228115" defTabSz="9457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6801" indent="-228115" defTabSz="9457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031" indent="-228115" defTabSz="9457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265" indent="-228115" defTabSz="9457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5491" indent="-228115" defTabSz="9457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1723" indent="-228115" defTabSz="9457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7953" indent="-228115" defTabSz="9457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AA90F1-5B5F-4A2C-BF21-95CE371A77F0}" type="slidenum">
              <a:rPr lang="et-EE" altLang="en-US" smtClean="0"/>
              <a:pPr/>
              <a:t>1</a:t>
            </a:fld>
            <a:endParaRPr lang="et-EE" alt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956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7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75" indent="-285142" defTabSz="9457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0573" indent="-228115" defTabSz="9457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6801" indent="-228115" defTabSz="9457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031" indent="-228115" defTabSz="9457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265" indent="-228115" defTabSz="9457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5491" indent="-228115" defTabSz="9457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1723" indent="-228115" defTabSz="9457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7953" indent="-228115" defTabSz="9457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AECDD5-6186-43A5-ABFF-633980B4985C}" type="slidenum">
              <a:rPr lang="et-EE" altLang="en-US" smtClean="0"/>
              <a:pPr/>
              <a:t>2</a:t>
            </a:fld>
            <a:endParaRPr lang="et-EE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71525"/>
            <a:ext cx="5106987" cy="38322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4862524"/>
            <a:ext cx="5207000" cy="4600575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426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7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75" indent="-285142" defTabSz="9457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0573" indent="-228115" defTabSz="9457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6801" indent="-228115" defTabSz="9457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031" indent="-228115" defTabSz="9457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265" indent="-228115" defTabSz="9457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5491" indent="-228115" defTabSz="9457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1723" indent="-228115" defTabSz="9457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7953" indent="-228115" defTabSz="9457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5D5F80-016E-4158-9EAF-48F8888279FF}" type="slidenum">
              <a:rPr lang="et-EE" altLang="en-US" smtClean="0"/>
              <a:pPr/>
              <a:t>3</a:t>
            </a:fld>
            <a:endParaRPr lang="et-EE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6987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4862513"/>
            <a:ext cx="5207000" cy="4602162"/>
          </a:xfrm>
          <a:noFill/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732314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7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75" indent="-285142" defTabSz="9457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0573" indent="-228115" defTabSz="9457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6801" indent="-228115" defTabSz="9457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031" indent="-228115" defTabSz="9457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265" indent="-228115" defTabSz="9457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5491" indent="-228115" defTabSz="9457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1723" indent="-228115" defTabSz="9457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7953" indent="-228115" defTabSz="9457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7B8F76-AAA6-48BC-9DBA-BA2C4AE6EFEF}" type="slidenum">
              <a:rPr lang="et-EE" altLang="en-US" smtClean="0"/>
              <a:pPr/>
              <a:t>4</a:t>
            </a:fld>
            <a:endParaRPr lang="et-EE" alt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6987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4862513"/>
            <a:ext cx="5207000" cy="4602162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Can be skipped</a:t>
            </a:r>
          </a:p>
        </p:txBody>
      </p:sp>
    </p:spTree>
    <p:extLst>
      <p:ext uri="{BB962C8B-B14F-4D97-AF65-F5344CB8AC3E}">
        <p14:creationId xmlns:p14="http://schemas.microsoft.com/office/powerpoint/2010/main" val="4194281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7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75" indent="-285142" defTabSz="9457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0573" indent="-228115" defTabSz="9457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6801" indent="-228115" defTabSz="9457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031" indent="-228115" defTabSz="9457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265" indent="-228115" defTabSz="9457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5491" indent="-228115" defTabSz="9457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1723" indent="-228115" defTabSz="9457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7953" indent="-228115" defTabSz="9457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7F45B8-D3F8-4DC6-BE40-3CEA1D462D69}" type="slidenum">
              <a:rPr lang="et-EE" altLang="en-US" smtClean="0"/>
              <a:pPr/>
              <a:t>5</a:t>
            </a:fld>
            <a:endParaRPr lang="et-EE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69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4862513"/>
            <a:ext cx="5207000" cy="4602162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Can be skipped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6260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7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75" indent="-285142" defTabSz="9457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0573" indent="-228115" defTabSz="9457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6801" indent="-228115" defTabSz="9457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031" indent="-228115" defTabSz="9457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265" indent="-228115" defTabSz="9457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5491" indent="-228115" defTabSz="9457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1723" indent="-228115" defTabSz="9457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7953" indent="-228115" defTabSz="9457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3931CD-3AA0-4085-BA66-6AA7B986B7B9}" type="slidenum">
              <a:rPr lang="et-EE" altLang="en-US" smtClean="0"/>
              <a:pPr/>
              <a:t>6</a:t>
            </a:fld>
            <a:endParaRPr lang="et-EE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69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4862513"/>
            <a:ext cx="5207000" cy="4602162"/>
          </a:xfrm>
          <a:noFill/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217497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AC03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B2B2B2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Picture 8" descr="ati_logo_transpare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917575"/>
            <a:ext cx="3016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4846230" y="895350"/>
            <a:ext cx="34563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t-EE" altLang="en-US" sz="1400" b="1" noProof="0" dirty="0" smtClean="0">
                <a:solidFill>
                  <a:srgbClr val="3D117B"/>
                </a:solidFill>
                <a:latin typeface="Verdana" panose="020B0604030504040204" pitchFamily="34" charset="0"/>
              </a:rPr>
              <a:t>Arvutisüsteemide instituut</a:t>
            </a:r>
          </a:p>
          <a:p>
            <a:pPr algn="r" eaLnBrk="1" hangingPunct="1">
              <a:defRPr/>
            </a:pPr>
            <a:r>
              <a:rPr lang="et-EE" altLang="en-US" sz="1000" noProof="0" dirty="0" smtClean="0">
                <a:solidFill>
                  <a:srgbClr val="3D117B"/>
                </a:solidFill>
                <a:latin typeface="Verdana" panose="020B0604030504040204" pitchFamily="34" charset="0"/>
              </a:rPr>
              <a:t>https://www.taltech.ee/arvutisusteemide-instituut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09800"/>
            <a:ext cx="7772400" cy="1470025"/>
          </a:xfrm>
        </p:spPr>
        <p:txBody>
          <a:bodyPr anchor="ctr"/>
          <a:lstStyle>
            <a:lvl1pPr algn="ctr">
              <a:defRPr sz="1800" b="1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4005263"/>
            <a:ext cx="7772400" cy="503237"/>
          </a:xfrm>
        </p:spPr>
        <p:txBody>
          <a:bodyPr lIns="91440" tIns="45720" rIns="91440" bIns="45720"/>
          <a:lstStyle>
            <a:lvl1pPr marL="0" indent="0" algn="ctr">
              <a:buFont typeface="Wingdings" panose="05000000000000000000" pitchFamily="2" charset="2"/>
              <a:buNone/>
              <a:defRPr sz="1600" b="1">
                <a:solidFill>
                  <a:srgbClr val="AC033C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  <a:endParaRPr lang="et-EE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18598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150FA-74D1-4E68-893A-4116279260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148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765175"/>
            <a:ext cx="2201863" cy="5759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765175"/>
            <a:ext cx="6457950" cy="5759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60CAE-5A57-40B8-BDE6-08D15B5E74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4575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765175"/>
            <a:ext cx="8807450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700213"/>
            <a:ext cx="4219575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00588" y="1700213"/>
            <a:ext cx="4219575" cy="48244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1376E-1B77-4418-92BF-3B10D278A1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665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23CD9-F635-40D0-8929-2E831B144E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648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9C0DF-EFDB-4E6F-92A0-274996632F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92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700213"/>
            <a:ext cx="4219575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700213"/>
            <a:ext cx="4219575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3D12C-22C9-499D-8DDC-9B19683571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45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1E317-9114-4DB7-8B20-559753DE17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71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8232A-2269-4110-8339-B4448BE4D6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373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70704-0946-4A8C-A82A-B6587EB482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45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3DE09-9F14-4FF3-8E9E-5A747444E5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019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6D30D-FF5B-4671-9C0C-3ECCE0A203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624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765175"/>
            <a:ext cx="8807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700213"/>
            <a:ext cx="859155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9613" y="6594475"/>
            <a:ext cx="19050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280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9C6A10F4-2311-4F2C-958A-7CBACB4B5D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AC03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B2B2B2"/>
              </a:solidFill>
              <a:latin typeface="Verdana" panose="020B0604030504040204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105275" y="1341438"/>
            <a:ext cx="5038725" cy="82550"/>
          </a:xfrm>
          <a:prstGeom prst="rect">
            <a:avLst/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rgbClr val="AC033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600" b="1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284163" y="147638"/>
            <a:ext cx="358893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Riistvara</a:t>
            </a:r>
            <a:r>
              <a:rPr lang="en-US" altLang="en-US" sz="1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arendus</a:t>
            </a:r>
            <a:r>
              <a:rPr lang="en-US" altLang="en-US" sz="1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 ja </a:t>
            </a:r>
            <a:r>
              <a:rPr lang="en-US" altLang="en-US" sz="1400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programmeerimine</a:t>
            </a:r>
            <a:endParaRPr lang="en-US" altLang="en-US" sz="1400" dirty="0" smtClean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032" name="Picture 9" descr="ati_logo_transparen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321425"/>
            <a:ext cx="3016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0"/>
          <p:cNvSpPr txBox="1">
            <a:spLocks noChangeArrowheads="1"/>
          </p:cNvSpPr>
          <p:nvPr userDrawn="1"/>
        </p:nvSpPr>
        <p:spPr bwMode="auto">
          <a:xfrm>
            <a:off x="354013" y="6554788"/>
            <a:ext cx="1531188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t-EE" altLang="en-US" sz="700" b="1" noProof="0" dirty="0" smtClean="0">
                <a:solidFill>
                  <a:srgbClr val="3D117B"/>
                </a:solidFill>
                <a:latin typeface="Verdana" panose="020B0604030504040204" pitchFamily="34" charset="0"/>
              </a:rPr>
              <a:t>Arvutisüsteemide instituut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10000"/>
        </a:spcAft>
        <a:buClr>
          <a:srgbClr val="AC033C"/>
        </a:buClr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10000"/>
        </a:spcAft>
        <a:buClr>
          <a:srgbClr val="AC033C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10000"/>
        </a:spcAft>
        <a:buClr>
          <a:srgbClr val="AC033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10000"/>
        </a:spcAft>
        <a:buClr>
          <a:srgbClr val="AC033C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10000"/>
        </a:spcAft>
        <a:buClr>
          <a:srgbClr val="AC033C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4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0.png"/><Relationship Id="rId11" Type="http://schemas.openxmlformats.org/officeDocument/2006/relationships/image" Target="../media/image47.wmf"/><Relationship Id="rId5" Type="http://schemas.openxmlformats.org/officeDocument/2006/relationships/image" Target="../media/image49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5.wmf"/><Relationship Id="rId9" Type="http://schemas.openxmlformats.org/officeDocument/2006/relationships/image" Target="../media/image46.wmf"/><Relationship Id="rId14" Type="http://schemas.openxmlformats.org/officeDocument/2006/relationships/image" Target="../media/image5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lstad.com/membrane/" TargetMode="External"/><Relationship Id="rId2" Type="http://schemas.openxmlformats.org/officeDocument/2006/relationships/hyperlink" Target="http://www.falstad.com/loadedstr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lstad.com/dfilte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lstad.com/circuit/" TargetMode="External"/><Relationship Id="rId2" Type="http://schemas.openxmlformats.org/officeDocument/2006/relationships/hyperlink" Target="https://www.youtube.com/watch?v=urqPobwPOz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lstad.com/circuit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i.ttu.ee/IAS0001/comparator.txt" TargetMode="External"/><Relationship Id="rId2" Type="http://schemas.openxmlformats.org/officeDocument/2006/relationships/hyperlink" Target="http://www.falstad.com/circu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ti.ttu.ee/IAS0001/amplifier.tx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png"/><Relationship Id="rId4" Type="http://schemas.openxmlformats.org/officeDocument/2006/relationships/image" Target="../media/image6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lstad.com/interference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395288" y="3068638"/>
            <a:ext cx="3240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512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0" y="1573427"/>
            <a:ext cx="9144000" cy="2191265"/>
          </a:xfrm>
          <a:noFill/>
        </p:spPr>
        <p:txBody>
          <a:bodyPr/>
          <a:lstStyle/>
          <a:p>
            <a:pPr eaLnBrk="1" hangingPunct="1"/>
            <a:r>
              <a:rPr lang="en-US" altLang="en-US" sz="2800" dirty="0" err="1" smtClean="0"/>
              <a:t>Riistvara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arendus</a:t>
            </a:r>
            <a:r>
              <a:rPr lang="en-US" altLang="en-US" sz="2800" dirty="0" smtClean="0"/>
              <a:t> ja </a:t>
            </a:r>
            <a:r>
              <a:rPr lang="en-US" altLang="en-US" sz="2800" dirty="0" err="1" smtClean="0"/>
              <a:t>programmeerimine</a:t>
            </a:r>
            <a:endParaRPr lang="en-US" altLang="en-US" sz="2800" dirty="0" smtClean="0"/>
          </a:p>
          <a:p>
            <a:pPr eaLnBrk="1" hangingPunct="1"/>
            <a:endParaRPr lang="en-US" altLang="en-US" sz="1200" dirty="0" smtClean="0"/>
          </a:p>
          <a:p>
            <a:pPr eaLnBrk="1" hangingPunct="1"/>
            <a:r>
              <a:rPr lang="et-EE" altLang="en-US" sz="3200" dirty="0" smtClean="0"/>
              <a:t>Erialatutvustus – </a:t>
            </a:r>
            <a:br>
              <a:rPr lang="et-EE" altLang="en-US" sz="3200" dirty="0" smtClean="0"/>
            </a:br>
            <a:r>
              <a:rPr lang="et-EE" altLang="en-US" sz="2400" dirty="0" smtClean="0"/>
              <a:t>Arvutisüsteemid meie ümber ja </a:t>
            </a:r>
            <a:br>
              <a:rPr lang="et-EE" altLang="en-US" sz="2400" dirty="0" smtClean="0"/>
            </a:br>
            <a:r>
              <a:rPr lang="et-EE" altLang="en-US" sz="2400" dirty="0" smtClean="0"/>
              <a:t>nende projekteerimine</a:t>
            </a:r>
          </a:p>
        </p:txBody>
      </p:sp>
      <p:sp>
        <p:nvSpPr>
          <p:cNvPr id="5124" name="Rectangle 18"/>
          <p:cNvSpPr>
            <a:spLocks noChangeArrowheads="1"/>
          </p:cNvSpPr>
          <p:nvPr/>
        </p:nvSpPr>
        <p:spPr bwMode="auto">
          <a:xfrm>
            <a:off x="0" y="4357688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n-US" sz="1600" b="1" dirty="0" smtClean="0">
              <a:solidFill>
                <a:srgbClr val="AC033C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b="1" dirty="0" smtClean="0">
                <a:solidFill>
                  <a:srgbClr val="AC033C"/>
                </a:solidFill>
                <a:latin typeface="+mj-lt"/>
              </a:rPr>
              <a:t>Peeter Ellervee</a:t>
            </a:r>
            <a:endParaRPr lang="et-EE" altLang="en-US" b="1" u="sng" dirty="0" smtClean="0">
              <a:solidFill>
                <a:srgbClr val="AC033C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n-US" sz="1600" dirty="0" smtClean="0">
              <a:solidFill>
                <a:srgbClr val="AC033C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 smtClean="0">
                <a:solidFill>
                  <a:srgbClr val="AC033C"/>
                </a:solidFill>
                <a:latin typeface="+mj-lt"/>
              </a:rPr>
              <a:t>Arvutisüsteemide</a:t>
            </a:r>
            <a:r>
              <a:rPr lang="et-EE" altLang="en-US" sz="2000" dirty="0" smtClean="0">
                <a:latin typeface="+mj-lt"/>
              </a:rPr>
              <a:t> </a:t>
            </a:r>
            <a:r>
              <a:rPr lang="et-EE" altLang="en-US" sz="2000" dirty="0" smtClean="0">
                <a:solidFill>
                  <a:srgbClr val="AC033C"/>
                </a:solidFill>
                <a:latin typeface="+mj-lt"/>
              </a:rPr>
              <a:t>instituut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 smtClean="0">
                <a:solidFill>
                  <a:srgbClr val="AC033C"/>
                </a:solidFill>
                <a:latin typeface="+mj-lt"/>
              </a:rPr>
              <a:t>Tallinna Tehnikaülikool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3" descr="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54" y="1100715"/>
            <a:ext cx="4205287" cy="343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99026A-76ED-48FD-AD58-8DA1851D4E53}" type="slidenum">
              <a:rPr lang="en-GB" altLang="en-US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dirty="0" err="1" smtClean="0"/>
              <a:t>Tagajär</a:t>
            </a:r>
            <a:r>
              <a:rPr lang="en-US" altLang="en-US" dirty="0" err="1" smtClean="0"/>
              <a:t>jed</a:t>
            </a:r>
            <a:endParaRPr lang="en-US" alt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393989" y="2790697"/>
            <a:ext cx="5429679" cy="3599829"/>
            <a:chOff x="1098550" y="1679575"/>
            <a:chExt cx="7585075" cy="511823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59"/>
            <a:stretch>
              <a:fillRect/>
            </a:stretch>
          </p:blipFill>
          <p:spPr bwMode="auto">
            <a:xfrm>
              <a:off x="1098550" y="1679575"/>
              <a:ext cx="5449888" cy="4664075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209024" y="3635375"/>
              <a:ext cx="1336886" cy="679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91440" rIns="0" bIns="0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Execution 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core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618010" y="5365750"/>
              <a:ext cx="691955" cy="306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120</a:t>
              </a:r>
              <a:r>
                <a:rPr lang="en-US" altLang="en-US" sz="1400" baseline="30000" dirty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14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782888" y="3492500"/>
              <a:ext cx="2106612" cy="2765425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996991" y="2254250"/>
              <a:ext cx="857668" cy="22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Cache</a:t>
              </a: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171575" y="2916238"/>
              <a:ext cx="666750" cy="5588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82880" rIns="0" anchor="ctr" anchorCtr="1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3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b="1">
                  <a:solidFill>
                    <a:schemeClr val="bg2"/>
                  </a:solidFill>
                  <a:latin typeface="Arial Narrow" panose="020B0606020202030204" pitchFamily="34" charset="0"/>
                </a:rPr>
                <a:t>Temp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>
                  <a:solidFill>
                    <a:schemeClr val="bg2"/>
                  </a:solidFill>
                  <a:latin typeface="Arial Narrow" panose="020B0606020202030204" pitchFamily="34" charset="0"/>
                </a:rPr>
                <a:t>(</a:t>
              </a:r>
              <a:r>
                <a:rPr lang="en-US" altLang="en-US" sz="1800" b="1" baseline="30000">
                  <a:solidFill>
                    <a:schemeClr val="bg2"/>
                  </a:solidFill>
                  <a:latin typeface="Arial Narrow" panose="020B0606020202030204" pitchFamily="34" charset="0"/>
                </a:rPr>
                <a:t>o</a:t>
              </a:r>
              <a:r>
                <a:rPr lang="en-US" altLang="en-US" sz="1800" b="1">
                  <a:solidFill>
                    <a:schemeClr val="bg2"/>
                  </a:solidFill>
                  <a:latin typeface="Arial Narrow" panose="020B0606020202030204" pitchFamily="34" charset="0"/>
                </a:rPr>
                <a:t>C)</a:t>
              </a:r>
            </a:p>
          </p:txBody>
        </p:sp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325" y="1817688"/>
              <a:ext cx="2527300" cy="2973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774951" y="6403975"/>
              <a:ext cx="4996864" cy="393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dirty="0">
                  <a:solidFill>
                    <a:schemeClr val="tx2"/>
                  </a:solidFill>
                  <a:latin typeface="Arial" panose="020B0604020202020204" pitchFamily="34" charset="0"/>
                </a:rPr>
                <a:t>[Source: Intel Corporation and Prof. V. </a:t>
              </a:r>
              <a:r>
                <a:rPr lang="en-US" altLang="en-US" sz="1200" dirty="0" err="1">
                  <a:solidFill>
                    <a:schemeClr val="tx2"/>
                  </a:solidFill>
                  <a:latin typeface="Arial" panose="020B0604020202020204" pitchFamily="34" charset="0"/>
                </a:rPr>
                <a:t>Oklobdzija</a:t>
              </a:r>
              <a:r>
                <a:rPr lang="en-US" altLang="en-US" sz="1200" dirty="0">
                  <a:solidFill>
                    <a:schemeClr val="tx2"/>
                  </a:solidFill>
                  <a:latin typeface="Arial" panose="020B0604020202020204" pitchFamily="34" charset="0"/>
                </a:rPr>
                <a:t>]</a:t>
              </a:r>
              <a:endParaRPr lang="en-GB" altLang="en-US" sz="12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12140" y="4257077"/>
            <a:ext cx="873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^</a:t>
            </a:r>
            <a:r>
              <a:rPr lang="en-US" sz="1200" dirty="0" err="1" smtClean="0"/>
              <a:t>Trubador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2BDCE-1470-450E-A0C6-7BC356D12CEC}" type="slidenum">
              <a:rPr lang="en-GB" altLang="en-US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Usaldusväärsus</a:t>
            </a:r>
            <a:r>
              <a:rPr lang="en-US" altLang="en-US" dirty="0" smtClean="0"/>
              <a:t> ja </a:t>
            </a:r>
            <a:r>
              <a:rPr lang="en-US" altLang="en-US" dirty="0" err="1" smtClean="0"/>
              <a:t>töökindlus</a:t>
            </a:r>
            <a:r>
              <a:rPr lang="en-US" altLang="en-US" dirty="0" smtClean="0"/>
              <a:t>?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63011" y="1589127"/>
            <a:ext cx="4216400" cy="3285383"/>
          </a:xfrm>
        </p:spPr>
        <p:txBody>
          <a:bodyPr/>
          <a:lstStyle/>
          <a:p>
            <a:pPr eaLnBrk="1" hangingPunct="1"/>
            <a:r>
              <a:rPr lang="et-EE" altLang="en-US" sz="2000" dirty="0" smtClean="0"/>
              <a:t>Tootmisvead</a:t>
            </a:r>
          </a:p>
          <a:p>
            <a:pPr marL="808038" lvl="1" eaLnBrk="1" hangingPunct="1"/>
            <a:r>
              <a:rPr lang="et-EE" altLang="en-US" sz="1800" dirty="0" smtClean="0"/>
              <a:t>Mustus (tolmuosakesed)</a:t>
            </a:r>
          </a:p>
          <a:p>
            <a:pPr marL="808038" lvl="1" eaLnBrk="1" hangingPunct="1"/>
            <a:r>
              <a:rPr lang="et-EE" altLang="en-US" sz="1800" dirty="0" smtClean="0"/>
              <a:t>Halb paigutus</a:t>
            </a:r>
          </a:p>
          <a:p>
            <a:pPr marL="808038" lvl="1" eaLnBrk="1" hangingPunct="1"/>
            <a:r>
              <a:rPr lang="et-EE" altLang="en-US" sz="1800" dirty="0" smtClean="0"/>
              <a:t>Halvad materjalid</a:t>
            </a:r>
          </a:p>
          <a:p>
            <a:pPr marL="808038" lvl="1" eaLnBrk="1" hangingPunct="1"/>
            <a:r>
              <a:rPr lang="et-EE" altLang="en-US" sz="1800" dirty="0" smtClean="0"/>
              <a:t>...</a:t>
            </a:r>
          </a:p>
          <a:p>
            <a:pPr eaLnBrk="1" hangingPunct="1"/>
            <a:r>
              <a:rPr lang="et-EE" altLang="en-US" sz="2000" dirty="0" smtClean="0"/>
              <a:t>Elu käigus tekkivad vead</a:t>
            </a:r>
          </a:p>
          <a:p>
            <a:pPr marL="808038" lvl="1" eaLnBrk="1" hangingPunct="1"/>
            <a:r>
              <a:rPr lang="et-EE" altLang="en-US" sz="1800" dirty="0" smtClean="0"/>
              <a:t>Vananemine</a:t>
            </a:r>
          </a:p>
          <a:p>
            <a:pPr marL="808038" lvl="1" eaLnBrk="1" hangingPunct="1"/>
            <a:r>
              <a:rPr lang="et-EE" altLang="en-US" sz="1800" dirty="0" smtClean="0"/>
              <a:t>Osakesed</a:t>
            </a:r>
          </a:p>
          <a:p>
            <a:pPr marL="808038" lvl="1" eaLnBrk="1" hangingPunct="1"/>
            <a:r>
              <a:rPr lang="et-EE" altLang="en-US" sz="1800" dirty="0" smtClean="0"/>
              <a:t>...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2916" y="1449860"/>
            <a:ext cx="3356446" cy="3333622"/>
            <a:chOff x="227013" y="1412875"/>
            <a:chExt cx="3924300" cy="4583113"/>
          </a:xfrm>
        </p:grpSpPr>
        <p:pic>
          <p:nvPicPr>
            <p:cNvPr id="30723" name="Picture 3" descr="567"/>
            <p:cNvPicPr preferRelativeResize="0"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" y="1752600"/>
              <a:ext cx="3684588" cy="420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4" name="Text Box 4"/>
            <p:cNvSpPr txBox="1">
              <a:spLocks noChangeArrowheads="1"/>
            </p:cNvSpPr>
            <p:nvPr/>
          </p:nvSpPr>
          <p:spPr bwMode="auto">
            <a:xfrm rot="-5400000">
              <a:off x="73026" y="5597525"/>
              <a:ext cx="5524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2363" dir="17042175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000" dirty="0">
                  <a:latin typeface="Times New Roman" panose="02020603050405020304" pitchFamily="18" charset="0"/>
                </a:rPr>
                <a:t>© IBM</a:t>
              </a:r>
            </a:p>
          </p:txBody>
        </p:sp>
        <p:sp>
          <p:nvSpPr>
            <p:cNvPr id="30727" name="AutoShape 7"/>
            <p:cNvSpPr>
              <a:spLocks noChangeArrowheads="1"/>
            </p:cNvSpPr>
            <p:nvPr/>
          </p:nvSpPr>
          <p:spPr bwMode="auto">
            <a:xfrm>
              <a:off x="833438" y="1412875"/>
              <a:ext cx="1665287" cy="1828800"/>
            </a:xfrm>
            <a:prstGeom prst="wedgeRectCallout">
              <a:avLst>
                <a:gd name="adj1" fmla="val 77074"/>
                <a:gd name="adj2" fmla="val 109981"/>
              </a:avLst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2363" dir="17042175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pic>
          <p:nvPicPr>
            <p:cNvPr id="30728" name="Picture 8" descr="defec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13" y="1419225"/>
              <a:ext cx="1657350" cy="182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97941" y="5164983"/>
            <a:ext cx="3177415" cy="937975"/>
            <a:chOff x="4602163" y="5349875"/>
            <a:chExt cx="3944937" cy="1074738"/>
          </a:xfrm>
        </p:grpSpPr>
        <p:pic>
          <p:nvPicPr>
            <p:cNvPr id="30729" name="Picture 9" descr="esd_after_shoc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925" y="5349875"/>
              <a:ext cx="1527175" cy="107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0" name="Picture 10" descr="esd_before_shoc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163" y="5353050"/>
              <a:ext cx="1528762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1" name="AutoShape 11"/>
            <p:cNvSpPr>
              <a:spLocks noChangeArrowheads="1"/>
            </p:cNvSpPr>
            <p:nvPr/>
          </p:nvSpPr>
          <p:spPr bwMode="auto">
            <a:xfrm>
              <a:off x="6351588" y="5778500"/>
              <a:ext cx="425450" cy="255588"/>
            </a:xfrm>
            <a:prstGeom prst="rightArrow">
              <a:avLst>
                <a:gd name="adj1" fmla="val 50000"/>
                <a:gd name="adj2" fmla="val 41615"/>
              </a:avLst>
            </a:prstGeom>
            <a:solidFill>
              <a:srgbClr val="971E5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t-EE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87978" y="4127158"/>
            <a:ext cx="2075129" cy="2168280"/>
            <a:chOff x="0" y="765175"/>
            <a:chExt cx="2952750" cy="3025422"/>
          </a:xfrm>
        </p:grpSpPr>
        <p:pic>
          <p:nvPicPr>
            <p:cNvPr id="14" name="Picture 4" descr="teraflop_chi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5175"/>
              <a:ext cx="2952750" cy="2560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0" y="3357562"/>
              <a:ext cx="2665413" cy="433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t-EE" altLang="en-US" sz="1200" dirty="0" err="1"/>
                <a:t>Inteli</a:t>
              </a:r>
              <a:r>
                <a:rPr lang="et-EE" altLang="en-US" sz="1200" dirty="0"/>
                <a:t> 8x10 kiipvõrk</a:t>
              </a:r>
              <a:endParaRPr lang="en-US" altLang="en-US" sz="12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49A20-62F6-4F85-8710-DFFC1077CAE3}" type="slidenum">
              <a:rPr lang="en-GB" altLang="en-US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26627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Millega me tegeleme?</a:t>
            </a:r>
            <a:endParaRPr lang="en-GB" altLang="en-US" smtClean="0"/>
          </a:p>
        </p:txBody>
      </p:sp>
      <p:sp>
        <p:nvSpPr>
          <p:cNvPr id="26628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28613" y="1700213"/>
            <a:ext cx="5981571" cy="4824412"/>
          </a:xfrm>
        </p:spPr>
        <p:txBody>
          <a:bodyPr/>
          <a:lstStyle/>
          <a:p>
            <a:pPr eaLnBrk="1" hangingPunct="1"/>
            <a:r>
              <a:rPr lang="et-EE" altLang="en-US" sz="2000" dirty="0"/>
              <a:t>Arvutisüsteemide instituut</a:t>
            </a:r>
          </a:p>
          <a:p>
            <a:pPr lvl="1" eaLnBrk="1" hangingPunct="1"/>
            <a:r>
              <a:rPr lang="et-EE" altLang="en-US" sz="1800" dirty="0"/>
              <a:t>Usaldusväärsete arvutisüsteemide keskus</a:t>
            </a:r>
          </a:p>
          <a:p>
            <a:pPr lvl="1" eaLnBrk="1" hangingPunct="1"/>
            <a:r>
              <a:rPr lang="et-EE" altLang="en-US" sz="1800" dirty="0"/>
              <a:t>Arukate süsteemide keskus</a:t>
            </a:r>
          </a:p>
          <a:p>
            <a:pPr lvl="1" eaLnBrk="1" hangingPunct="1"/>
            <a:r>
              <a:rPr lang="et-EE" altLang="en-US" sz="1800" dirty="0" err="1"/>
              <a:t>Biorobootika</a:t>
            </a:r>
            <a:r>
              <a:rPr lang="et-EE" altLang="en-US" sz="1800" dirty="0"/>
              <a:t> keskus</a:t>
            </a:r>
          </a:p>
          <a:p>
            <a:pPr lvl="1" eaLnBrk="1" hangingPunct="1"/>
            <a:r>
              <a:rPr lang="et-EE" altLang="en-US" sz="1800" dirty="0"/>
              <a:t>Riistvara turvalisuse keskus</a:t>
            </a:r>
          </a:p>
          <a:p>
            <a:pPr lvl="1" eaLnBrk="1" hangingPunct="1"/>
            <a:r>
              <a:rPr lang="et-EE" altLang="en-US" sz="1800" dirty="0" err="1"/>
              <a:t>Sardtehisintellekti</a:t>
            </a:r>
            <a:r>
              <a:rPr lang="et-EE" altLang="en-US" sz="1800" dirty="0"/>
              <a:t> labor</a:t>
            </a:r>
          </a:p>
          <a:p>
            <a:pPr eaLnBrk="1" hangingPunct="1"/>
            <a:endParaRPr lang="et-EE" altLang="en-US" sz="2000" dirty="0"/>
          </a:p>
          <a:p>
            <a:pPr eaLnBrk="1" hangingPunct="1"/>
            <a:r>
              <a:rPr lang="et-EE" altLang="en-US" sz="2000" dirty="0"/>
              <a:t>Thomas Johann </a:t>
            </a:r>
            <a:r>
              <a:rPr lang="et-EE" altLang="en-US" sz="2000" dirty="0" err="1"/>
              <a:t>Seebecki</a:t>
            </a:r>
            <a:r>
              <a:rPr lang="et-EE" altLang="en-US" sz="2000" dirty="0"/>
              <a:t> elektroonikainstituut</a:t>
            </a:r>
          </a:p>
          <a:p>
            <a:pPr lvl="1" eaLnBrk="1" hangingPunct="1"/>
            <a:r>
              <a:rPr lang="et-EE" altLang="en-US" sz="1800" dirty="0" err="1"/>
              <a:t>Kognitroonika</a:t>
            </a:r>
            <a:r>
              <a:rPr lang="et-EE" altLang="en-US" sz="1800" dirty="0"/>
              <a:t> teaduslabor</a:t>
            </a:r>
          </a:p>
          <a:p>
            <a:pPr lvl="1" eaLnBrk="1" hangingPunct="1"/>
            <a:r>
              <a:rPr lang="et-EE" altLang="en-US" sz="1800" dirty="0"/>
              <a:t>Kommunikatsioonisüsteemide uurimisrühm</a:t>
            </a:r>
          </a:p>
          <a:p>
            <a:pPr lvl="1" eaLnBrk="1" hangingPunct="1"/>
            <a:r>
              <a:rPr lang="et-EE" altLang="en-US" sz="1800" dirty="0"/>
              <a:t>Mõõteelektroonika (</a:t>
            </a:r>
            <a:r>
              <a:rPr lang="et-EE" altLang="en-US" sz="1800" dirty="0" err="1"/>
              <a:t>impedantsi</a:t>
            </a:r>
            <a:r>
              <a:rPr lang="et-EE" altLang="en-US" sz="1800" dirty="0"/>
              <a:t>) uurimisrühm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5292725" y="2060575"/>
            <a:ext cx="3240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26630" name="Picture 5" descr="PICT00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47" y="1611377"/>
            <a:ext cx="2152753" cy="163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70" y="3411879"/>
            <a:ext cx="1708830" cy="14010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85" y="2481960"/>
            <a:ext cx="2203485" cy="25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91" y="4981639"/>
            <a:ext cx="1696809" cy="1013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678523-990D-465B-BC4B-422E545993E2}" type="slidenum">
              <a:rPr lang="en-GB" altLang="en-US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1068"/>
            <a:ext cx="8807450" cy="523220"/>
          </a:xfrm>
        </p:spPr>
        <p:txBody>
          <a:bodyPr/>
          <a:lstStyle/>
          <a:p>
            <a:pPr eaLnBrk="1" hangingPunct="1"/>
            <a:r>
              <a:rPr lang="et-EE" altLang="en-US" dirty="0" smtClean="0"/>
              <a:t>Erialased väljakutsed ja õppeained?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700213"/>
            <a:ext cx="8591550" cy="4581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Süsteemide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projekteerimise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alused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 smtClean="0"/>
              <a:t>Keskkond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Calibri" panose="020F0502020204030204" pitchFamily="34" charset="0"/>
              </a:rPr>
              <a:t>↔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tagasiside</a:t>
            </a:r>
            <a:endParaRPr lang="en-US" alt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err="1" smtClean="0"/>
              <a:t>matemaatika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füüsika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elektroonika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jne</a:t>
            </a:r>
            <a:r>
              <a:rPr lang="en-US" altLang="en-US" dirty="0" smtClean="0"/>
              <a:t>. (</a:t>
            </a:r>
            <a:r>
              <a:rPr lang="en-US" altLang="en-US" dirty="0" err="1" smtClean="0"/>
              <a:t>diferentsiaalvõrrandid</a:t>
            </a:r>
            <a:r>
              <a:rPr lang="en-US" alt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Süsteemide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modelleerimine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 smtClean="0"/>
              <a:t>Ülesandepüstituse</a:t>
            </a:r>
            <a:r>
              <a:rPr lang="en-US" altLang="en-US" dirty="0" smtClean="0"/>
              <a:t> / </a:t>
            </a:r>
            <a:r>
              <a:rPr lang="en-US" altLang="en-US" dirty="0" err="1" smtClean="0"/>
              <a:t>spetsifikatsiooni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korrektsuse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kontroll</a:t>
            </a:r>
            <a:endParaRPr lang="en-US" alt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err="1" smtClean="0"/>
              <a:t>modelleerimine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automaatikasüsteemid</a:t>
            </a:r>
            <a:r>
              <a:rPr lang="en-US" altLang="en-US" dirty="0"/>
              <a:t> </a:t>
            </a:r>
            <a:r>
              <a:rPr lang="en-US" altLang="en-US" dirty="0" err="1" smtClean="0"/>
              <a:t>jne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Riistvara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loomine</a:t>
            </a:r>
            <a:r>
              <a:rPr lang="en-US" altLang="en-US" dirty="0" smtClean="0"/>
              <a:t> / </a:t>
            </a:r>
            <a:r>
              <a:rPr lang="en-US" altLang="en-US" dirty="0" err="1" smtClean="0"/>
              <a:t>süntees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 smtClean="0"/>
              <a:t>Ülesandest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skeemini</a:t>
            </a:r>
            <a:r>
              <a:rPr lang="en-US" altLang="en-US" dirty="0" smtClean="0"/>
              <a:t>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err="1" smtClean="0"/>
              <a:t>diskreetne</a:t>
            </a:r>
            <a:r>
              <a:rPr lang="en-US" altLang="en-US" dirty="0" smtClean="0"/>
              <a:t> jt. </a:t>
            </a:r>
            <a:r>
              <a:rPr lang="en-US" altLang="en-US" dirty="0" err="1" smtClean="0"/>
              <a:t>matemaatikad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digitaalsüsteemid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Riistvaralähedane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tarkvara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 smtClean="0"/>
              <a:t>Kuidas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programm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mällu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ära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mahutada</a:t>
            </a:r>
            <a:r>
              <a:rPr lang="en-US" altLang="en-US" dirty="0" smtClean="0"/>
              <a:t>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err="1" smtClean="0"/>
              <a:t>programmeerimine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operatsioonisüsteemid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jne</a:t>
            </a:r>
            <a:r>
              <a:rPr lang="en-US" alt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4FE58-D88D-4A7A-AE2A-3435A6314D21}" type="slidenum">
              <a:rPr lang="en-GB" altLang="et-EE"/>
              <a:pPr>
                <a:defRPr/>
              </a:pPr>
              <a:t>14</a:t>
            </a:fld>
            <a:endParaRPr lang="en-GB" altLang="et-EE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 dirty="0" smtClean="0"/>
              <a:t>Kuidas jõuda ideest realisatsioonini?</a:t>
            </a: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609600" y="1524000"/>
            <a:ext cx="3692525" cy="3633788"/>
            <a:chOff x="384" y="960"/>
            <a:chExt cx="2326" cy="2289"/>
          </a:xfrm>
        </p:grpSpPr>
        <p:sp>
          <p:nvSpPr>
            <p:cNvPr id="184324" name="Text Box 4"/>
            <p:cNvSpPr txBox="1">
              <a:spLocks noChangeArrowheads="1"/>
            </p:cNvSpPr>
            <p:nvPr/>
          </p:nvSpPr>
          <p:spPr bwMode="auto">
            <a:xfrm>
              <a:off x="960" y="960"/>
              <a:ext cx="1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t-EE" sz="28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Soovunelm</a:t>
              </a:r>
            </a:p>
          </p:txBody>
        </p:sp>
        <p:graphicFrame>
          <p:nvGraphicFramePr>
            <p:cNvPr id="9238" name="Object 5"/>
            <p:cNvGraphicFramePr>
              <a:graphicFrameLocks noChangeAspect="1"/>
            </p:cNvGraphicFramePr>
            <p:nvPr/>
          </p:nvGraphicFramePr>
          <p:xfrm>
            <a:off x="384" y="1827"/>
            <a:ext cx="468" cy="1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22" name="Clip" r:id="rId3" imgW="1296063" imgH="3934305" progId="MS_ClipArt_Gallery.2">
                    <p:embed/>
                  </p:oleObj>
                </mc:Choice>
                <mc:Fallback>
                  <p:oleObj name="Clip" r:id="rId3" imgW="1296063" imgH="3934305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1827"/>
                          <a:ext cx="468" cy="1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239" name="Picture 6" descr="calvin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160"/>
              <a:ext cx="87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7" descr="chi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389"/>
              <a:ext cx="35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1" name="AutoShape 8"/>
            <p:cNvSpPr>
              <a:spLocks noChangeArrowheads="1"/>
            </p:cNvSpPr>
            <p:nvPr/>
          </p:nvSpPr>
          <p:spPr bwMode="auto">
            <a:xfrm>
              <a:off x="912" y="2274"/>
              <a:ext cx="240" cy="528"/>
            </a:xfrm>
            <a:prstGeom prst="rightArrow">
              <a:avLst>
                <a:gd name="adj1" fmla="val 50000"/>
                <a:gd name="adj2" fmla="val 52977"/>
              </a:avLst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9242" name="AutoShape 9"/>
            <p:cNvSpPr>
              <a:spLocks noChangeArrowheads="1"/>
            </p:cNvSpPr>
            <p:nvPr/>
          </p:nvSpPr>
          <p:spPr bwMode="auto">
            <a:xfrm>
              <a:off x="2016" y="2274"/>
              <a:ext cx="240" cy="528"/>
            </a:xfrm>
            <a:prstGeom prst="rightArrow">
              <a:avLst>
                <a:gd name="adj1" fmla="val 50000"/>
                <a:gd name="adj2" fmla="val 52977"/>
              </a:avLst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</p:grp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5791200" y="1524000"/>
            <a:ext cx="18875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t-EE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Tegelikkus</a:t>
            </a:r>
          </a:p>
        </p:txBody>
      </p:sp>
      <p:graphicFrame>
        <p:nvGraphicFramePr>
          <p:cNvPr id="184331" name="Object 11"/>
          <p:cNvGraphicFramePr>
            <a:graphicFrameLocks noChangeAspect="1"/>
          </p:cNvGraphicFramePr>
          <p:nvPr/>
        </p:nvGraphicFramePr>
        <p:xfrm>
          <a:off x="6553200" y="2286000"/>
          <a:ext cx="436563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3" name="Clip" r:id="rId7" imgW="1296063" imgH="3934305" progId="MS_ClipArt_Gallery.2">
                  <p:embed/>
                </p:oleObj>
              </mc:Choice>
              <mc:Fallback>
                <p:oleObj name="Clip" r:id="rId7" imgW="1296063" imgH="393430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286000"/>
                        <a:ext cx="436563" cy="132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2" name="Object 12"/>
          <p:cNvGraphicFramePr>
            <a:graphicFrameLocks noChangeAspect="1"/>
          </p:cNvGraphicFramePr>
          <p:nvPr/>
        </p:nvGraphicFramePr>
        <p:xfrm>
          <a:off x="6400800" y="4495800"/>
          <a:ext cx="771525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4" name="Clip" r:id="rId8" imgW="2285205" imgH="3943847" progId="MS_ClipArt_Gallery.2">
                  <p:embed/>
                </p:oleObj>
              </mc:Choice>
              <mc:Fallback>
                <p:oleObj name="Clip" r:id="rId8" imgW="2285205" imgH="394384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495800"/>
                        <a:ext cx="771525" cy="133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3" name="Object 13"/>
          <p:cNvGraphicFramePr>
            <a:graphicFrameLocks noChangeAspect="1"/>
          </p:cNvGraphicFramePr>
          <p:nvPr/>
        </p:nvGraphicFramePr>
        <p:xfrm>
          <a:off x="5410200" y="3276600"/>
          <a:ext cx="627063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5" name="Clip" r:id="rId10" imgW="1857375" imgH="3995738" progId="MS_ClipArt_Gallery.2">
                  <p:embed/>
                </p:oleObj>
              </mc:Choice>
              <mc:Fallback>
                <p:oleObj name="Clip" r:id="rId10" imgW="1857375" imgH="399573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276600"/>
                        <a:ext cx="627063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4" name="Object 14"/>
          <p:cNvGraphicFramePr>
            <a:graphicFrameLocks noChangeAspect="1"/>
          </p:cNvGraphicFramePr>
          <p:nvPr/>
        </p:nvGraphicFramePr>
        <p:xfrm>
          <a:off x="7315200" y="3276600"/>
          <a:ext cx="1208088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6" name="Clip" r:id="rId12" imgW="3217098" imgH="3951798" progId="MS_ClipArt_Gallery.2">
                  <p:embed/>
                </p:oleObj>
              </mc:Choice>
              <mc:Fallback>
                <p:oleObj name="Clip" r:id="rId12" imgW="3217098" imgH="395179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276600"/>
                        <a:ext cx="1208088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5" name="AutoShape 15"/>
          <p:cNvSpPr>
            <a:spLocks noChangeAspect="1" noChangeArrowheads="1"/>
          </p:cNvSpPr>
          <p:nvPr/>
        </p:nvSpPr>
        <p:spPr bwMode="auto">
          <a:xfrm>
            <a:off x="7143750" y="4535488"/>
            <a:ext cx="744538" cy="742950"/>
          </a:xfrm>
          <a:custGeom>
            <a:avLst/>
            <a:gdLst>
              <a:gd name="T0" fmla="*/ 21904480 w 21600"/>
              <a:gd name="T1" fmla="*/ 21811155 h 21600"/>
              <a:gd name="T2" fmla="*/ 22537751 w 21600"/>
              <a:gd name="T3" fmla="*/ 12777192 h 21600"/>
              <a:gd name="T4" fmla="*/ 17483441 w 21600"/>
              <a:gd name="T5" fmla="*/ 17408935 h 21600"/>
              <a:gd name="T6" fmla="*/ 12831871 w 21600"/>
              <a:gd name="T7" fmla="*/ 28748691 h 21600"/>
              <a:gd name="T8" fmla="*/ 6497921 w 21600"/>
              <a:gd name="T9" fmla="*/ 22441733 h 21600"/>
              <a:gd name="T10" fmla="*/ 12831871 w 21600"/>
              <a:gd name="T11" fmla="*/ 1613474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800" y="16338"/>
                </a:moveTo>
                <a:cubicBezTo>
                  <a:pt x="13858" y="16338"/>
                  <a:pt x="16338" y="13858"/>
                  <a:pt x="16338" y="10800"/>
                </a:cubicBezTo>
                <a:lnTo>
                  <a:pt x="21600" y="10800"/>
                </a:lnTo>
                <a:cubicBezTo>
                  <a:pt x="21600" y="16764"/>
                  <a:pt x="16764" y="21599"/>
                  <a:pt x="10800" y="21600"/>
                </a:cubicBezTo>
                <a:lnTo>
                  <a:pt x="10800" y="24300"/>
                </a:lnTo>
                <a:lnTo>
                  <a:pt x="5469" y="18969"/>
                </a:lnTo>
                <a:lnTo>
                  <a:pt x="10800" y="13638"/>
                </a:lnTo>
                <a:lnTo>
                  <a:pt x="10800" y="16338"/>
                </a:lnTo>
                <a:close/>
              </a:path>
            </a:pathLst>
          </a:cu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184336" name="AutoShape 16"/>
          <p:cNvSpPr>
            <a:spLocks noChangeAspect="1" noChangeArrowheads="1"/>
          </p:cNvSpPr>
          <p:nvPr/>
        </p:nvSpPr>
        <p:spPr bwMode="auto">
          <a:xfrm rot="5400000">
            <a:off x="5753894" y="4591844"/>
            <a:ext cx="742950" cy="744538"/>
          </a:xfrm>
          <a:custGeom>
            <a:avLst/>
            <a:gdLst>
              <a:gd name="T0" fmla="*/ 21811155 w 21600"/>
              <a:gd name="T1" fmla="*/ 21904480 h 21600"/>
              <a:gd name="T2" fmla="*/ 22441733 w 21600"/>
              <a:gd name="T3" fmla="*/ 12831871 h 21600"/>
              <a:gd name="T4" fmla="*/ 17408935 w 21600"/>
              <a:gd name="T5" fmla="*/ 17483441 h 21600"/>
              <a:gd name="T6" fmla="*/ 12777192 w 21600"/>
              <a:gd name="T7" fmla="*/ 28871701 h 21600"/>
              <a:gd name="T8" fmla="*/ 6470235 w 21600"/>
              <a:gd name="T9" fmla="*/ 22537751 h 21600"/>
              <a:gd name="T10" fmla="*/ 12777192 w 21600"/>
              <a:gd name="T11" fmla="*/ 1620380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800" y="16338"/>
                </a:moveTo>
                <a:cubicBezTo>
                  <a:pt x="13858" y="16338"/>
                  <a:pt x="16338" y="13858"/>
                  <a:pt x="16338" y="10800"/>
                </a:cubicBezTo>
                <a:lnTo>
                  <a:pt x="21600" y="10800"/>
                </a:lnTo>
                <a:cubicBezTo>
                  <a:pt x="21600" y="16764"/>
                  <a:pt x="16764" y="21599"/>
                  <a:pt x="10800" y="21600"/>
                </a:cubicBezTo>
                <a:lnTo>
                  <a:pt x="10800" y="24300"/>
                </a:lnTo>
                <a:lnTo>
                  <a:pt x="5469" y="18969"/>
                </a:lnTo>
                <a:lnTo>
                  <a:pt x="10800" y="13638"/>
                </a:lnTo>
                <a:lnTo>
                  <a:pt x="10800" y="16338"/>
                </a:lnTo>
                <a:close/>
              </a:path>
            </a:pathLst>
          </a:cu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184337" name="AutoShape 17"/>
          <p:cNvSpPr>
            <a:spLocks noChangeAspect="1" noChangeArrowheads="1"/>
          </p:cNvSpPr>
          <p:nvPr/>
        </p:nvSpPr>
        <p:spPr bwMode="auto">
          <a:xfrm rot="-5400000">
            <a:off x="6972300" y="2760663"/>
            <a:ext cx="744537" cy="744538"/>
          </a:xfrm>
          <a:custGeom>
            <a:avLst/>
            <a:gdLst>
              <a:gd name="T0" fmla="*/ 21904416 w 21600"/>
              <a:gd name="T1" fmla="*/ 21904480 h 21600"/>
              <a:gd name="T2" fmla="*/ 22537686 w 21600"/>
              <a:gd name="T3" fmla="*/ 12831871 h 21600"/>
              <a:gd name="T4" fmla="*/ 17483383 w 21600"/>
              <a:gd name="T5" fmla="*/ 17483441 h 21600"/>
              <a:gd name="T6" fmla="*/ 12831854 w 21600"/>
              <a:gd name="T7" fmla="*/ 28871701 h 21600"/>
              <a:gd name="T8" fmla="*/ 6497912 w 21600"/>
              <a:gd name="T9" fmla="*/ 22537751 h 21600"/>
              <a:gd name="T10" fmla="*/ 12831854 w 21600"/>
              <a:gd name="T11" fmla="*/ 1620380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800" y="16338"/>
                </a:moveTo>
                <a:cubicBezTo>
                  <a:pt x="13858" y="16338"/>
                  <a:pt x="16338" y="13858"/>
                  <a:pt x="16338" y="10800"/>
                </a:cubicBezTo>
                <a:lnTo>
                  <a:pt x="21600" y="10800"/>
                </a:lnTo>
                <a:cubicBezTo>
                  <a:pt x="21600" y="16764"/>
                  <a:pt x="16764" y="21599"/>
                  <a:pt x="10800" y="21600"/>
                </a:cubicBezTo>
                <a:lnTo>
                  <a:pt x="10800" y="24300"/>
                </a:lnTo>
                <a:lnTo>
                  <a:pt x="5469" y="18969"/>
                </a:lnTo>
                <a:lnTo>
                  <a:pt x="10800" y="13638"/>
                </a:lnTo>
                <a:lnTo>
                  <a:pt x="10800" y="16338"/>
                </a:lnTo>
                <a:close/>
              </a:path>
            </a:pathLst>
          </a:cu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184338" name="AutoShape 18"/>
          <p:cNvSpPr>
            <a:spLocks noChangeAspect="1" noChangeArrowheads="1"/>
          </p:cNvSpPr>
          <p:nvPr/>
        </p:nvSpPr>
        <p:spPr bwMode="auto">
          <a:xfrm flipH="1" flipV="1">
            <a:off x="5695950" y="2760663"/>
            <a:ext cx="744538" cy="744537"/>
          </a:xfrm>
          <a:custGeom>
            <a:avLst/>
            <a:gdLst>
              <a:gd name="T0" fmla="*/ 21904480 w 21600"/>
              <a:gd name="T1" fmla="*/ 21904416 h 21600"/>
              <a:gd name="T2" fmla="*/ 22537751 w 21600"/>
              <a:gd name="T3" fmla="*/ 12831854 h 21600"/>
              <a:gd name="T4" fmla="*/ 17483441 w 21600"/>
              <a:gd name="T5" fmla="*/ 17483383 h 21600"/>
              <a:gd name="T6" fmla="*/ 12831871 w 21600"/>
              <a:gd name="T7" fmla="*/ 28871628 h 21600"/>
              <a:gd name="T8" fmla="*/ 6497921 w 21600"/>
              <a:gd name="T9" fmla="*/ 22537686 h 21600"/>
              <a:gd name="T10" fmla="*/ 12831871 w 21600"/>
              <a:gd name="T11" fmla="*/ 162037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800" y="16338"/>
                </a:moveTo>
                <a:cubicBezTo>
                  <a:pt x="13858" y="16338"/>
                  <a:pt x="16338" y="13858"/>
                  <a:pt x="16338" y="10800"/>
                </a:cubicBezTo>
                <a:lnTo>
                  <a:pt x="21600" y="10800"/>
                </a:lnTo>
                <a:cubicBezTo>
                  <a:pt x="21600" y="16764"/>
                  <a:pt x="16764" y="21599"/>
                  <a:pt x="10800" y="21600"/>
                </a:cubicBezTo>
                <a:lnTo>
                  <a:pt x="10800" y="24300"/>
                </a:lnTo>
                <a:lnTo>
                  <a:pt x="5469" y="18969"/>
                </a:lnTo>
                <a:lnTo>
                  <a:pt x="10800" y="13638"/>
                </a:lnTo>
                <a:lnTo>
                  <a:pt x="10800" y="16338"/>
                </a:lnTo>
                <a:close/>
              </a:path>
            </a:pathLst>
          </a:cu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grpSp>
        <p:nvGrpSpPr>
          <p:cNvPr id="184339" name="Group 19"/>
          <p:cNvGrpSpPr>
            <a:grpSpLocks/>
          </p:cNvGrpSpPr>
          <p:nvPr/>
        </p:nvGrpSpPr>
        <p:grpSpPr bwMode="auto">
          <a:xfrm>
            <a:off x="838200" y="2895600"/>
            <a:ext cx="3352800" cy="2057400"/>
            <a:chOff x="528" y="1824"/>
            <a:chExt cx="2112" cy="1296"/>
          </a:xfrm>
        </p:grpSpPr>
        <p:sp>
          <p:nvSpPr>
            <p:cNvPr id="9235" name="Line 20"/>
            <p:cNvSpPr>
              <a:spLocks noChangeShapeType="1"/>
            </p:cNvSpPr>
            <p:nvPr/>
          </p:nvSpPr>
          <p:spPr bwMode="auto">
            <a:xfrm>
              <a:off x="528" y="1824"/>
              <a:ext cx="2112" cy="1296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9236" name="Line 21"/>
            <p:cNvSpPr>
              <a:spLocks noChangeShapeType="1"/>
            </p:cNvSpPr>
            <p:nvPr/>
          </p:nvSpPr>
          <p:spPr bwMode="auto">
            <a:xfrm flipV="1">
              <a:off x="528" y="1824"/>
              <a:ext cx="2112" cy="1296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</p:grpSp>
      <p:grpSp>
        <p:nvGrpSpPr>
          <p:cNvPr id="184346" name="Group 26"/>
          <p:cNvGrpSpPr>
            <a:grpSpLocks/>
          </p:cNvGrpSpPr>
          <p:nvPr/>
        </p:nvGrpSpPr>
        <p:grpSpPr bwMode="auto">
          <a:xfrm>
            <a:off x="7032625" y="3206750"/>
            <a:ext cx="1581150" cy="1612900"/>
            <a:chOff x="4430" y="2020"/>
            <a:chExt cx="996" cy="1016"/>
          </a:xfrm>
        </p:grpSpPr>
        <p:sp>
          <p:nvSpPr>
            <p:cNvPr id="9232" name="Rectangle 23"/>
            <p:cNvSpPr>
              <a:spLocks noChangeArrowheads="1"/>
            </p:cNvSpPr>
            <p:nvPr/>
          </p:nvSpPr>
          <p:spPr bwMode="auto">
            <a:xfrm>
              <a:off x="4558" y="2142"/>
              <a:ext cx="866" cy="8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9233" name="Rectangle 24"/>
            <p:cNvSpPr>
              <a:spLocks noChangeArrowheads="1"/>
            </p:cNvSpPr>
            <p:nvPr/>
          </p:nvSpPr>
          <p:spPr bwMode="auto">
            <a:xfrm>
              <a:off x="4997" y="2020"/>
              <a:ext cx="429" cy="8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pic>
          <p:nvPicPr>
            <p:cNvPr id="9234" name="Picture 22" descr="j029202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" y="2109"/>
              <a:ext cx="977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755974" y="5993239"/>
            <a:ext cx="21323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PDSA – Plan, Do, Study, Act</a:t>
            </a:r>
          </a:p>
          <a:p>
            <a:pPr algn="ctr"/>
            <a:r>
              <a:rPr lang="en-US" sz="1050" dirty="0" smtClean="0"/>
              <a:t>PDCA – Plan, Do, Check, Adjust</a:t>
            </a:r>
            <a:endParaRPr lang="et-EE" sz="1050" dirty="0"/>
          </a:p>
        </p:txBody>
      </p:sp>
    </p:spTree>
    <p:extLst>
      <p:ext uri="{BB962C8B-B14F-4D97-AF65-F5344CB8AC3E}">
        <p14:creationId xmlns:p14="http://schemas.microsoft.com/office/powerpoint/2010/main" val="334342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0" grpId="0" autoUpdateAnimBg="0"/>
      <p:bldP spid="184335" grpId="0" animBg="1"/>
      <p:bldP spid="184336" grpId="0" animBg="1"/>
      <p:bldP spid="184337" grpId="0" animBg="1"/>
      <p:bldP spid="184338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761068"/>
            <a:ext cx="8807450" cy="523220"/>
          </a:xfrm>
        </p:spPr>
        <p:txBody>
          <a:bodyPr/>
          <a:lstStyle/>
          <a:p>
            <a:r>
              <a:rPr lang="et-EE" altLang="et-EE" dirty="0"/>
              <a:t>Kuidas jõuda ideest </a:t>
            </a:r>
            <a:r>
              <a:rPr lang="et-EE" altLang="et-EE" dirty="0" smtClean="0"/>
              <a:t>realisatsioonini</a:t>
            </a:r>
            <a:r>
              <a:rPr lang="en-US" altLang="et-EE" dirty="0" smtClean="0"/>
              <a:t> / </a:t>
            </a:r>
            <a:r>
              <a:rPr lang="en-US" dirty="0" err="1" smtClean="0"/>
              <a:t>tooteni</a:t>
            </a:r>
            <a:r>
              <a:rPr lang="en-US" dirty="0" smtClean="0"/>
              <a:t>?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23CD9-F635-40D0-8929-2E831B144EDE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grpSp>
        <p:nvGrpSpPr>
          <p:cNvPr id="44" name="Group 43"/>
          <p:cNvGrpSpPr/>
          <p:nvPr/>
        </p:nvGrpSpPr>
        <p:grpSpPr>
          <a:xfrm>
            <a:off x="5063641" y="2000226"/>
            <a:ext cx="3504597" cy="3589292"/>
            <a:chOff x="1111573" y="1354072"/>
            <a:chExt cx="3504597" cy="3589292"/>
          </a:xfrm>
        </p:grpSpPr>
        <p:sp>
          <p:nvSpPr>
            <p:cNvPr id="32" name="Oval 8"/>
            <p:cNvSpPr>
              <a:spLocks noChangeArrowheads="1"/>
            </p:cNvSpPr>
            <p:nvPr/>
          </p:nvSpPr>
          <p:spPr bwMode="auto">
            <a:xfrm>
              <a:off x="1857351" y="1354072"/>
              <a:ext cx="2758819" cy="3483321"/>
            </a:xfrm>
            <a:custGeom>
              <a:avLst/>
              <a:gdLst>
                <a:gd name="connsiteX0" fmla="*/ 0 w 2330170"/>
                <a:gd name="connsiteY0" fmla="*/ 1610108 h 3220216"/>
                <a:gd name="connsiteX1" fmla="*/ 1165085 w 2330170"/>
                <a:gd name="connsiteY1" fmla="*/ 0 h 3220216"/>
                <a:gd name="connsiteX2" fmla="*/ 2330170 w 2330170"/>
                <a:gd name="connsiteY2" fmla="*/ 1610108 h 3220216"/>
                <a:gd name="connsiteX3" fmla="*/ 1165085 w 2330170"/>
                <a:gd name="connsiteY3" fmla="*/ 3220216 h 3220216"/>
                <a:gd name="connsiteX4" fmla="*/ 0 w 2330170"/>
                <a:gd name="connsiteY4" fmla="*/ 1610108 h 3220216"/>
                <a:gd name="connsiteX0" fmla="*/ 0 w 2810617"/>
                <a:gd name="connsiteY0" fmla="*/ 2159454 h 3243697"/>
                <a:gd name="connsiteX1" fmla="*/ 1645532 w 2810617"/>
                <a:gd name="connsiteY1" fmla="*/ 6905 h 3243697"/>
                <a:gd name="connsiteX2" fmla="*/ 2810617 w 2810617"/>
                <a:gd name="connsiteY2" fmla="*/ 1617013 h 3243697"/>
                <a:gd name="connsiteX3" fmla="*/ 1645532 w 2810617"/>
                <a:gd name="connsiteY3" fmla="*/ 3227121 h 3243697"/>
                <a:gd name="connsiteX4" fmla="*/ 0 w 2810617"/>
                <a:gd name="connsiteY4" fmla="*/ 2159454 h 3243697"/>
                <a:gd name="connsiteX0" fmla="*/ 7441 w 2818058"/>
                <a:gd name="connsiteY0" fmla="*/ 2044234 h 3120498"/>
                <a:gd name="connsiteX1" fmla="*/ 1118281 w 2818058"/>
                <a:gd name="connsiteY1" fmla="*/ 7922 h 3120498"/>
                <a:gd name="connsiteX2" fmla="*/ 2818058 w 2818058"/>
                <a:gd name="connsiteY2" fmla="*/ 1501793 h 3120498"/>
                <a:gd name="connsiteX3" fmla="*/ 1652973 w 2818058"/>
                <a:gd name="connsiteY3" fmla="*/ 3111901 h 3120498"/>
                <a:gd name="connsiteX4" fmla="*/ 7441 w 2818058"/>
                <a:gd name="connsiteY4" fmla="*/ 2044234 h 3120498"/>
                <a:gd name="connsiteX0" fmla="*/ 7361 w 2763734"/>
                <a:gd name="connsiteY0" fmla="*/ 2132741 h 3236708"/>
                <a:gd name="connsiteX1" fmla="*/ 1118201 w 2763734"/>
                <a:gd name="connsiteY1" fmla="*/ 96429 h 3236708"/>
                <a:gd name="connsiteX2" fmla="*/ 2763734 w 2763734"/>
                <a:gd name="connsiteY2" fmla="*/ 861880 h 3236708"/>
                <a:gd name="connsiteX3" fmla="*/ 1652893 w 2763734"/>
                <a:gd name="connsiteY3" fmla="*/ 3200408 h 3236708"/>
                <a:gd name="connsiteX4" fmla="*/ 7361 w 2763734"/>
                <a:gd name="connsiteY4" fmla="*/ 2132741 h 3236708"/>
                <a:gd name="connsiteX0" fmla="*/ 2446 w 2758819"/>
                <a:gd name="connsiteY0" fmla="*/ 2132741 h 3349565"/>
                <a:gd name="connsiteX1" fmla="*/ 1113286 w 2758819"/>
                <a:gd name="connsiteY1" fmla="*/ 96429 h 3349565"/>
                <a:gd name="connsiteX2" fmla="*/ 2758819 w 2758819"/>
                <a:gd name="connsiteY2" fmla="*/ 861880 h 3349565"/>
                <a:gd name="connsiteX3" fmla="*/ 1407755 w 2758819"/>
                <a:gd name="connsiteY3" fmla="*/ 3316646 h 3349565"/>
                <a:gd name="connsiteX4" fmla="*/ 2446 w 2758819"/>
                <a:gd name="connsiteY4" fmla="*/ 2132741 h 3349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8819" h="3349565">
                  <a:moveTo>
                    <a:pt x="2446" y="2132741"/>
                  </a:moveTo>
                  <a:cubicBezTo>
                    <a:pt x="-46632" y="1596038"/>
                    <a:pt x="653891" y="308239"/>
                    <a:pt x="1113286" y="96429"/>
                  </a:cubicBezTo>
                  <a:cubicBezTo>
                    <a:pt x="1572681" y="-115381"/>
                    <a:pt x="2758819" y="-27358"/>
                    <a:pt x="2758819" y="861880"/>
                  </a:cubicBezTo>
                  <a:cubicBezTo>
                    <a:pt x="2758819" y="1751118"/>
                    <a:pt x="1867150" y="3104836"/>
                    <a:pt x="1407755" y="3316646"/>
                  </a:cubicBezTo>
                  <a:cubicBezTo>
                    <a:pt x="948360" y="3528456"/>
                    <a:pt x="51524" y="2669444"/>
                    <a:pt x="2446" y="2132741"/>
                  </a:cubicBezTo>
                  <a:close/>
                </a:path>
              </a:pathLst>
            </a:custGeom>
            <a:noFill/>
            <a:ln w="57150">
              <a:solidFill>
                <a:srgbClr val="F4C5B8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816253" y="1468021"/>
              <a:ext cx="1782305" cy="653403"/>
              <a:chOff x="3592530" y="1737560"/>
              <a:chExt cx="1782305" cy="527050"/>
            </a:xfrm>
          </p:grpSpPr>
          <p:sp>
            <p:nvSpPr>
              <p:cNvPr id="5" name="Text Box 7"/>
              <p:cNvSpPr txBox="1">
                <a:spLocks noChangeArrowheads="1"/>
              </p:cNvSpPr>
              <p:nvPr/>
            </p:nvSpPr>
            <p:spPr bwMode="auto">
              <a:xfrm>
                <a:off x="3779003" y="1737560"/>
                <a:ext cx="1409361" cy="4220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1400" dirty="0" err="1" smtClean="0">
                    <a:latin typeface="Arial" panose="020B0604020202020204" pitchFamily="34" charset="0"/>
                  </a:rPr>
                  <a:t>Idee</a:t>
                </a:r>
                <a:r>
                  <a:rPr lang="en-US" altLang="et-EE" sz="1400" dirty="0" smtClean="0">
                    <a:latin typeface="Arial" panose="020B0604020202020204" pitchFamily="34" charset="0"/>
                  </a:rPr>
                  <a:t> /</a:t>
                </a:r>
                <a:br>
                  <a:rPr lang="en-US" altLang="et-EE" sz="1400" dirty="0" smtClean="0">
                    <a:latin typeface="Arial" panose="020B0604020202020204" pitchFamily="34" charset="0"/>
                  </a:rPr>
                </a:br>
                <a:r>
                  <a:rPr lang="en-US" altLang="et-EE" sz="1400" dirty="0" err="1" smtClean="0">
                    <a:latin typeface="Arial" panose="020B0604020202020204" pitchFamily="34" charset="0"/>
                  </a:rPr>
                  <a:t>spetsifikatsioon</a:t>
                </a:r>
                <a:endParaRPr lang="en-US" altLang="et-EE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" name="Oval 8"/>
              <p:cNvSpPr>
                <a:spLocks noChangeArrowheads="1"/>
              </p:cNvSpPr>
              <p:nvPr/>
            </p:nvSpPr>
            <p:spPr bwMode="auto">
              <a:xfrm>
                <a:off x="3592530" y="1737560"/>
                <a:ext cx="1782305" cy="527050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" name="Line 47"/>
            <p:cNvSpPr>
              <a:spLocks noChangeShapeType="1"/>
            </p:cNvSpPr>
            <p:nvPr/>
          </p:nvSpPr>
          <p:spPr bwMode="auto">
            <a:xfrm flipH="1">
              <a:off x="1476412" y="1701644"/>
              <a:ext cx="15779" cy="1266809"/>
            </a:xfrm>
            <a:prstGeom prst="line">
              <a:avLst/>
            </a:prstGeom>
            <a:noFill/>
            <a:ln w="76200">
              <a:solidFill>
                <a:schemeClr val="tx2">
                  <a:lumMod val="20000"/>
                  <a:lumOff val="80000"/>
                </a:schemeClr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816251" y="2608582"/>
              <a:ext cx="1782305" cy="655318"/>
              <a:chOff x="1508007" y="3645035"/>
              <a:chExt cx="1782305" cy="527050"/>
            </a:xfrm>
          </p:grpSpPr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1736159" y="3739283"/>
                <a:ext cx="1326004" cy="321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2000" dirty="0" err="1" smtClean="0">
                    <a:latin typeface="Arial" panose="020B0604020202020204" pitchFamily="34" charset="0"/>
                  </a:rPr>
                  <a:t>Algoritmid</a:t>
                </a:r>
                <a:endParaRPr lang="en-US" altLang="et-EE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Oval 8"/>
              <p:cNvSpPr>
                <a:spLocks noChangeArrowheads="1"/>
              </p:cNvSpPr>
              <p:nvPr/>
            </p:nvSpPr>
            <p:spPr bwMode="auto">
              <a:xfrm>
                <a:off x="1508007" y="3645035"/>
                <a:ext cx="1782305" cy="527050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816252" y="2030587"/>
              <a:ext cx="1782305" cy="657233"/>
              <a:chOff x="1508007" y="3645035"/>
              <a:chExt cx="1782305" cy="527050"/>
            </a:xfrm>
          </p:grpSpPr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1957374" y="3739283"/>
                <a:ext cx="883575" cy="3208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2000" dirty="0" err="1" smtClean="0">
                    <a:latin typeface="Arial" panose="020B0604020202020204" pitchFamily="34" charset="0"/>
                  </a:rPr>
                  <a:t>Mudel</a:t>
                </a:r>
                <a:endParaRPr lang="en-US" altLang="et-EE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Oval 8"/>
              <p:cNvSpPr>
                <a:spLocks noChangeArrowheads="1"/>
              </p:cNvSpPr>
              <p:nvPr/>
            </p:nvSpPr>
            <p:spPr bwMode="auto">
              <a:xfrm>
                <a:off x="1508007" y="3645035"/>
                <a:ext cx="1782305" cy="527050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111573" y="3105176"/>
              <a:ext cx="1782305" cy="785294"/>
              <a:chOff x="314665" y="4457443"/>
              <a:chExt cx="1782305" cy="785294"/>
            </a:xfrm>
          </p:grpSpPr>
          <p:sp>
            <p:nvSpPr>
              <p:cNvPr id="19" name="Text Box 7"/>
              <p:cNvSpPr txBox="1">
                <a:spLocks noChangeArrowheads="1"/>
              </p:cNvSpPr>
              <p:nvPr/>
            </p:nvSpPr>
            <p:spPr bwMode="auto">
              <a:xfrm>
                <a:off x="664642" y="4526137"/>
                <a:ext cx="1082349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1800" dirty="0" err="1" smtClean="0">
                    <a:latin typeface="Arial" panose="020B0604020202020204" pitchFamily="34" charset="0"/>
                  </a:rPr>
                  <a:t>Riistvara</a:t>
                </a:r>
                <a:r>
                  <a:rPr lang="en-US" altLang="et-EE" sz="1800" dirty="0" smtClean="0">
                    <a:latin typeface="Arial" panose="020B0604020202020204" pitchFamily="34" charset="0"/>
                  </a:rPr>
                  <a:t/>
                </a:r>
                <a:br>
                  <a:rPr lang="en-US" altLang="et-EE" sz="1800" dirty="0" smtClean="0">
                    <a:latin typeface="Arial" panose="020B0604020202020204" pitchFamily="34" charset="0"/>
                  </a:rPr>
                </a:br>
                <a:r>
                  <a:rPr lang="en-US" altLang="et-EE" sz="1800" dirty="0" err="1" smtClean="0">
                    <a:latin typeface="Arial" panose="020B0604020202020204" pitchFamily="34" charset="0"/>
                  </a:rPr>
                  <a:t>loomine</a:t>
                </a:r>
                <a:endParaRPr lang="en-US" altLang="et-EE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" name="Oval 8"/>
              <p:cNvSpPr>
                <a:spLocks noChangeArrowheads="1"/>
              </p:cNvSpPr>
              <p:nvPr/>
            </p:nvSpPr>
            <p:spPr bwMode="auto">
              <a:xfrm>
                <a:off x="314665" y="4457443"/>
                <a:ext cx="1782305" cy="785294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 rot="16200000">
              <a:off x="3203575" y="1904086"/>
              <a:ext cx="162095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1600" dirty="0" err="1" smtClean="0">
                  <a:latin typeface="Arial" panose="020B0604020202020204" pitchFamily="34" charset="0"/>
                </a:rPr>
                <a:t>Valideerimine</a:t>
              </a:r>
              <a:r>
                <a:rPr lang="en-US" altLang="et-EE" sz="1600" dirty="0" smtClean="0">
                  <a:latin typeface="Arial" panose="020B0604020202020204" pitchFamily="34" charset="0"/>
                </a:rPr>
                <a:t>,</a:t>
              </a:r>
              <a:br>
                <a:rPr lang="en-US" altLang="et-EE" sz="1600" dirty="0" smtClean="0">
                  <a:latin typeface="Arial" panose="020B0604020202020204" pitchFamily="34" charset="0"/>
                </a:rPr>
              </a:br>
              <a:r>
                <a:rPr lang="en-US" altLang="et-EE" sz="1600" dirty="0" err="1" smtClean="0">
                  <a:latin typeface="Arial" panose="020B0604020202020204" pitchFamily="34" charset="0"/>
                </a:rPr>
                <a:t>verifitseerimine</a:t>
              </a:r>
              <a:r>
                <a:rPr lang="en-US" altLang="et-EE" sz="1600" dirty="0" smtClean="0">
                  <a:latin typeface="Arial" panose="020B0604020202020204" pitchFamily="34" charset="0"/>
                </a:rPr>
                <a:t>,</a:t>
              </a:r>
              <a:br>
                <a:rPr lang="en-US" altLang="et-EE" sz="1600" dirty="0" smtClean="0">
                  <a:latin typeface="Arial" panose="020B0604020202020204" pitchFamily="34" charset="0"/>
                </a:rPr>
              </a:br>
              <a:r>
                <a:rPr lang="en-US" altLang="et-EE" sz="1600" dirty="0" err="1" smtClean="0">
                  <a:latin typeface="Arial" panose="020B0604020202020204" pitchFamily="34" charset="0"/>
                </a:rPr>
                <a:t>testimine</a:t>
              </a:r>
              <a:endParaRPr lang="en-US" altLang="et-EE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529984" y="3105176"/>
              <a:ext cx="1782305" cy="785294"/>
              <a:chOff x="314665" y="4457443"/>
              <a:chExt cx="1782305" cy="785294"/>
            </a:xfrm>
          </p:grpSpPr>
          <p:sp>
            <p:nvSpPr>
              <p:cNvPr id="35" name="Text Box 7"/>
              <p:cNvSpPr txBox="1">
                <a:spLocks noChangeArrowheads="1"/>
              </p:cNvSpPr>
              <p:nvPr/>
            </p:nvSpPr>
            <p:spPr bwMode="auto">
              <a:xfrm>
                <a:off x="671023" y="4526137"/>
                <a:ext cx="1069588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1800" dirty="0" err="1" smtClean="0">
                    <a:latin typeface="Arial" panose="020B0604020202020204" pitchFamily="34" charset="0"/>
                  </a:rPr>
                  <a:t>Tarkvara</a:t>
                </a:r>
                <a:r>
                  <a:rPr lang="en-US" altLang="et-EE" sz="1800" dirty="0" smtClean="0">
                    <a:latin typeface="Arial" panose="020B0604020202020204" pitchFamily="34" charset="0"/>
                  </a:rPr>
                  <a:t/>
                </a:r>
                <a:br>
                  <a:rPr lang="en-US" altLang="et-EE" sz="1800" dirty="0" smtClean="0">
                    <a:latin typeface="Arial" panose="020B0604020202020204" pitchFamily="34" charset="0"/>
                  </a:rPr>
                </a:br>
                <a:r>
                  <a:rPr lang="en-US" altLang="et-EE" sz="1800" dirty="0" err="1" smtClean="0">
                    <a:latin typeface="Arial" panose="020B0604020202020204" pitchFamily="34" charset="0"/>
                  </a:rPr>
                  <a:t>loomine</a:t>
                </a:r>
                <a:endParaRPr lang="en-US" altLang="et-EE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Oval 8"/>
              <p:cNvSpPr>
                <a:spLocks noChangeArrowheads="1"/>
              </p:cNvSpPr>
              <p:nvPr/>
            </p:nvSpPr>
            <p:spPr bwMode="auto">
              <a:xfrm>
                <a:off x="314665" y="4457443"/>
                <a:ext cx="1782305" cy="785294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816250" y="3731745"/>
              <a:ext cx="1782305" cy="655318"/>
              <a:chOff x="1508007" y="3645035"/>
              <a:chExt cx="1782305" cy="527050"/>
            </a:xfrm>
          </p:grpSpPr>
          <p:sp>
            <p:nvSpPr>
              <p:cNvPr id="38" name="Text Box 7"/>
              <p:cNvSpPr txBox="1">
                <a:spLocks noChangeArrowheads="1"/>
              </p:cNvSpPr>
              <p:nvPr/>
            </p:nvSpPr>
            <p:spPr bwMode="auto">
              <a:xfrm>
                <a:off x="1639980" y="3739283"/>
                <a:ext cx="1518364" cy="2970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1800" dirty="0" err="1" smtClean="0">
                    <a:latin typeface="Arial" panose="020B0604020202020204" pitchFamily="34" charset="0"/>
                  </a:rPr>
                  <a:t>Integratsioon</a:t>
                </a:r>
                <a:endParaRPr lang="en-US" altLang="et-EE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1508007" y="3645035"/>
                <a:ext cx="1782305" cy="527050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1816250" y="4288046"/>
              <a:ext cx="1782305" cy="655318"/>
              <a:chOff x="1508007" y="3645035"/>
              <a:chExt cx="1782305" cy="527050"/>
            </a:xfrm>
          </p:grpSpPr>
          <p:sp>
            <p:nvSpPr>
              <p:cNvPr id="41" name="Text Box 7"/>
              <p:cNvSpPr txBox="1">
                <a:spLocks noChangeArrowheads="1"/>
              </p:cNvSpPr>
              <p:nvPr/>
            </p:nvSpPr>
            <p:spPr bwMode="auto">
              <a:xfrm>
                <a:off x="1786430" y="3739283"/>
                <a:ext cx="1225465" cy="321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2000" dirty="0" err="1" smtClean="0">
                    <a:latin typeface="Arial" panose="020B0604020202020204" pitchFamily="34" charset="0"/>
                  </a:rPr>
                  <a:t>Tootmine</a:t>
                </a:r>
                <a:endParaRPr lang="en-US" altLang="et-EE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Oval 8"/>
              <p:cNvSpPr>
                <a:spLocks noChangeArrowheads="1"/>
              </p:cNvSpPr>
              <p:nvPr/>
            </p:nvSpPr>
            <p:spPr bwMode="auto">
              <a:xfrm>
                <a:off x="1508007" y="3645035"/>
                <a:ext cx="1782305" cy="527050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436174" y="1636295"/>
            <a:ext cx="4207533" cy="465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altLang="et-EE" sz="1800" dirty="0" err="1" smtClean="0"/>
              <a:t>Süsteem</a:t>
            </a:r>
            <a:endParaRPr lang="en-US" altLang="et-EE" sz="1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t-EE" sz="1600" dirty="0" err="1" smtClean="0"/>
              <a:t>süsteemi</a:t>
            </a:r>
            <a:r>
              <a:rPr lang="en-US" altLang="et-EE" sz="1600" dirty="0" smtClean="0"/>
              <a:t> </a:t>
            </a:r>
            <a:r>
              <a:rPr lang="en-US" altLang="et-EE" sz="1600" dirty="0" err="1" smtClean="0"/>
              <a:t>mudel</a:t>
            </a:r>
            <a:r>
              <a:rPr lang="en-US" altLang="et-EE" sz="1600" dirty="0" smtClean="0"/>
              <a:t> – </a:t>
            </a:r>
            <a:r>
              <a:rPr lang="en-US" altLang="et-EE" sz="1600" dirty="0" err="1" smtClean="0"/>
              <a:t>simuleeritav</a:t>
            </a:r>
            <a:r>
              <a:rPr lang="en-US" altLang="et-EE" sz="1600" dirty="0" smtClean="0"/>
              <a:t> </a:t>
            </a:r>
            <a:r>
              <a:rPr lang="en-US" altLang="et-EE" sz="1600" dirty="0" err="1" smtClean="0"/>
              <a:t>kirjeldus</a:t>
            </a:r>
            <a:r>
              <a:rPr lang="en-US" altLang="et-EE" sz="1600" dirty="0" smtClean="0"/>
              <a:t> (</a:t>
            </a:r>
            <a:r>
              <a:rPr lang="en-US" altLang="et-EE" sz="1600" dirty="0" err="1" smtClean="0"/>
              <a:t>spetsifikatsioon</a:t>
            </a:r>
            <a:r>
              <a:rPr lang="en-US" altLang="et-EE" sz="1600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t-EE" sz="1800" dirty="0" err="1" smtClean="0"/>
              <a:t>Algoritm</a:t>
            </a:r>
            <a:endParaRPr lang="en-US" altLang="et-EE" sz="1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t-EE" sz="1600" dirty="0" err="1" smtClean="0"/>
              <a:t>käitumise</a:t>
            </a:r>
            <a:r>
              <a:rPr lang="en-US" altLang="et-EE" sz="1600" dirty="0" smtClean="0"/>
              <a:t> </a:t>
            </a:r>
            <a:r>
              <a:rPr lang="en-US" altLang="et-EE" sz="1600" dirty="0" err="1" smtClean="0"/>
              <a:t>kirjeldus</a:t>
            </a:r>
            <a:r>
              <a:rPr lang="en-US" altLang="et-EE" sz="1600" dirty="0" smtClean="0"/>
              <a:t> – </a:t>
            </a:r>
            <a:r>
              <a:rPr lang="en-US" altLang="et-EE" sz="1600" dirty="0" err="1" smtClean="0"/>
              <a:t>programm</a:t>
            </a:r>
            <a:r>
              <a:rPr lang="en-US" altLang="et-EE" sz="1600" dirty="0" smtClean="0"/>
              <a:t> (</a:t>
            </a:r>
            <a:r>
              <a:rPr lang="en-US" altLang="et-EE" sz="1600" dirty="0" err="1" smtClean="0"/>
              <a:t>kõrgtaseme</a:t>
            </a:r>
            <a:r>
              <a:rPr lang="en-US" altLang="et-EE" sz="1600" dirty="0" smtClean="0"/>
              <a:t> </a:t>
            </a:r>
            <a:r>
              <a:rPr lang="en-US" altLang="et-EE" sz="1600" dirty="0" err="1" smtClean="0"/>
              <a:t>keeles</a:t>
            </a:r>
            <a:r>
              <a:rPr lang="en-US" altLang="et-EE" sz="1600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t-EE" sz="1800" dirty="0" err="1" smtClean="0"/>
              <a:t>Struktuur</a:t>
            </a:r>
            <a:r>
              <a:rPr lang="en-US" altLang="et-EE" sz="1800" dirty="0" smtClean="0"/>
              <a:t>(-</a:t>
            </a:r>
            <a:r>
              <a:rPr lang="en-US" altLang="et-EE" sz="1800" dirty="0" err="1" smtClean="0"/>
              <a:t>skeem</a:t>
            </a:r>
            <a:r>
              <a:rPr lang="en-US" altLang="et-EE" sz="18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t-EE" sz="1600" dirty="0" smtClean="0"/>
              <a:t>register-</a:t>
            </a:r>
            <a:r>
              <a:rPr lang="en-US" altLang="et-EE" sz="1600" dirty="0" err="1" smtClean="0"/>
              <a:t>siirete</a:t>
            </a:r>
            <a:r>
              <a:rPr lang="en-US" altLang="et-EE" sz="1600" dirty="0" smtClean="0"/>
              <a:t> </a:t>
            </a:r>
            <a:r>
              <a:rPr lang="en-US" altLang="et-EE" sz="1600" dirty="0" err="1" smtClean="0"/>
              <a:t>tase</a:t>
            </a:r>
            <a:r>
              <a:rPr lang="en-US" altLang="et-EE" sz="1600" dirty="0" smtClean="0"/>
              <a:t> / </a:t>
            </a:r>
            <a:r>
              <a:rPr lang="en-US" altLang="et-EE" sz="1600" dirty="0" err="1" smtClean="0"/>
              <a:t>masinkood</a:t>
            </a:r>
            <a:endParaRPr lang="en-US" altLang="et-EE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t-EE" sz="1800" dirty="0" err="1" smtClean="0"/>
              <a:t>Loogika</a:t>
            </a:r>
            <a:r>
              <a:rPr lang="en-US" altLang="et-EE" sz="1800" dirty="0" smtClean="0"/>
              <a:t>(-</a:t>
            </a:r>
            <a:r>
              <a:rPr lang="en-US" altLang="et-EE" sz="1800" dirty="0" err="1" smtClean="0"/>
              <a:t>skeem</a:t>
            </a:r>
            <a:r>
              <a:rPr lang="en-US" altLang="et-EE" sz="18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t-EE" sz="1600" dirty="0" err="1" smtClean="0"/>
              <a:t>loogika</a:t>
            </a:r>
            <a:r>
              <a:rPr lang="en-US" altLang="et-EE" sz="1600" dirty="0" smtClean="0"/>
              <a:t>- ja </a:t>
            </a:r>
            <a:r>
              <a:rPr lang="en-US" altLang="et-EE" sz="1600" dirty="0" err="1" smtClean="0"/>
              <a:t>mälu-elemendid</a:t>
            </a:r>
            <a:endParaRPr lang="en-US" altLang="et-EE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t-EE" sz="1800" dirty="0" err="1" smtClean="0"/>
              <a:t>Skeem</a:t>
            </a:r>
            <a:r>
              <a:rPr lang="en-US" altLang="et-EE" sz="1800" dirty="0" smtClean="0"/>
              <a:t> (</a:t>
            </a:r>
            <a:r>
              <a:rPr lang="en-US" altLang="et-EE" sz="1800" dirty="0" err="1" smtClean="0"/>
              <a:t>realisatsioon</a:t>
            </a:r>
            <a:r>
              <a:rPr lang="en-US" altLang="et-EE" sz="18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t-EE" sz="1600" dirty="0" err="1" smtClean="0"/>
              <a:t>prototüüpimine</a:t>
            </a:r>
            <a:r>
              <a:rPr lang="en-US" altLang="et-EE" sz="1600" dirty="0" smtClean="0"/>
              <a:t>, </a:t>
            </a:r>
            <a:r>
              <a:rPr lang="en-US" altLang="et-EE" sz="1600" dirty="0" err="1" smtClean="0"/>
              <a:t>katsetamine</a:t>
            </a:r>
            <a:r>
              <a:rPr lang="en-US" altLang="et-EE" sz="1600" dirty="0" smtClean="0"/>
              <a:t>, </a:t>
            </a:r>
            <a:r>
              <a:rPr lang="en-US" altLang="et-EE" sz="1600" dirty="0" err="1" smtClean="0"/>
              <a:t>valmistamine</a:t>
            </a:r>
            <a:endParaRPr lang="en-US" altLang="et-EE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t-EE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t-EE" sz="1800" dirty="0" err="1"/>
              <a:t>Süsteemi</a:t>
            </a:r>
            <a:r>
              <a:rPr lang="en-US" altLang="et-EE" sz="1800" dirty="0"/>
              <a:t> </a:t>
            </a:r>
            <a:r>
              <a:rPr lang="en-US" altLang="et-EE" sz="1800" dirty="0" err="1"/>
              <a:t>kui</a:t>
            </a:r>
            <a:r>
              <a:rPr lang="en-US" altLang="et-EE" sz="1800" dirty="0"/>
              <a:t> </a:t>
            </a:r>
            <a:r>
              <a:rPr lang="en-US" altLang="et-EE" sz="1800" u="sng" dirty="0" err="1"/>
              <a:t>terviku</a:t>
            </a:r>
            <a:r>
              <a:rPr lang="en-US" altLang="et-EE" sz="1800" dirty="0"/>
              <a:t> </a:t>
            </a:r>
            <a:r>
              <a:rPr lang="en-US" altLang="et-EE" sz="1800" dirty="0" err="1"/>
              <a:t>loomine</a:t>
            </a:r>
            <a:r>
              <a:rPr lang="en-US" altLang="et-EE" sz="1800" dirty="0"/>
              <a:t> – </a:t>
            </a:r>
            <a:r>
              <a:rPr lang="en-US" altLang="et-EE" sz="1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majandus</a:t>
            </a:r>
            <a:r>
              <a:rPr lang="en-US" altLang="et-EE" sz="18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sz="1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projektijuhtimine</a:t>
            </a:r>
            <a:r>
              <a:rPr lang="en-US" altLang="et-EE" sz="18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sz="1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keskkonnamõjud</a:t>
            </a:r>
            <a:r>
              <a:rPr lang="en-US" altLang="et-EE" sz="18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…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t-EE" dirty="0" smtClean="0"/>
          </a:p>
        </p:txBody>
      </p:sp>
    </p:spTree>
    <p:extLst>
      <p:ext uri="{BB962C8B-B14F-4D97-AF65-F5344CB8AC3E}">
        <p14:creationId xmlns:p14="http://schemas.microsoft.com/office/powerpoint/2010/main" val="32830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2BA73-4C02-4BD9-B1A0-772186EFE647}" type="slidenum">
              <a:rPr lang="en-GB" altLang="et-EE"/>
              <a:pPr>
                <a:defRPr/>
              </a:pPr>
              <a:t>16</a:t>
            </a:fld>
            <a:endParaRPr lang="en-GB" altLang="et-EE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Ideest algoritmini – süsteemi-taseme disain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t-EE" dirty="0" err="1" smtClean="0"/>
              <a:t>Simuleeritav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spetsifikatsioon</a:t>
            </a:r>
            <a:r>
              <a:rPr lang="en-US" altLang="et-EE" dirty="0" smtClean="0"/>
              <a:t> == </a:t>
            </a:r>
            <a:r>
              <a:rPr lang="en-US" altLang="et-EE" dirty="0" err="1" smtClean="0"/>
              <a:t>mudel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Vajalik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kontrollimaks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mudeli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korrektsust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idee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esialgse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määratluse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tasemel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Kas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tellijad</a:t>
            </a:r>
            <a:r>
              <a:rPr lang="en-US" altLang="et-EE" dirty="0" smtClean="0"/>
              <a:t> ja </a:t>
            </a:r>
            <a:r>
              <a:rPr lang="en-US" altLang="et-EE" dirty="0" err="1" smtClean="0"/>
              <a:t>projekteerijad</a:t>
            </a:r>
            <a:r>
              <a:rPr lang="en-US" altLang="et-EE" dirty="0" smtClean="0"/>
              <a:t> on </a:t>
            </a:r>
            <a:r>
              <a:rPr lang="en-US" altLang="et-EE" dirty="0" err="1" smtClean="0"/>
              <a:t>üksteisest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aru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saanud</a:t>
            </a:r>
            <a:r>
              <a:rPr lang="en-US" altLang="et-EE" dirty="0" smtClean="0"/>
              <a:t>?</a:t>
            </a:r>
          </a:p>
          <a:p>
            <a:pPr lvl="1" eaLnBrk="1" hangingPunct="1">
              <a:defRPr/>
            </a:pPr>
            <a:r>
              <a:rPr lang="en-US" altLang="et-EE" dirty="0" err="1" smtClean="0"/>
              <a:t>Alamülesannete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selge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piiritlemine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Ressursside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vajaduste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ennustamine</a:t>
            </a:r>
            <a:endParaRPr lang="en-US" altLang="et-EE" dirty="0" smtClean="0"/>
          </a:p>
          <a:p>
            <a:pPr eaLnBrk="1" hangingPunct="1">
              <a:defRPr/>
            </a:pPr>
            <a:r>
              <a:rPr lang="en-US" altLang="et-EE" dirty="0" err="1" smtClean="0"/>
              <a:t>Tükeldamine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süsteemi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jagamine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alam-süsteemideks</a:t>
            </a:r>
            <a:r>
              <a:rPr lang="en-US" altLang="et-EE" dirty="0" smtClean="0"/>
              <a:t> (</a:t>
            </a:r>
            <a:r>
              <a:rPr lang="en-US" altLang="et-EE" dirty="0" err="1" smtClean="0"/>
              <a:t>komponentideks</a:t>
            </a:r>
            <a:r>
              <a:rPr lang="en-US" altLang="et-EE" dirty="0" smtClean="0"/>
              <a:t>)</a:t>
            </a:r>
          </a:p>
          <a:p>
            <a:pPr lvl="2" eaLnBrk="1" hangingPunct="1">
              <a:defRPr/>
            </a:pPr>
            <a:r>
              <a:rPr lang="en-US" altLang="et-EE" dirty="0" err="1" smtClean="0"/>
              <a:t>kommunikatsioon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komponetide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vahel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ülesannete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jagamine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riist</a:t>
            </a:r>
            <a:r>
              <a:rPr lang="en-US" altLang="et-EE" dirty="0" smtClean="0"/>
              <a:t>- ja </a:t>
            </a:r>
            <a:r>
              <a:rPr lang="en-US" altLang="et-EE" dirty="0" err="1" smtClean="0"/>
              <a:t>tarkvara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vahel</a:t>
            </a:r>
            <a:endParaRPr lang="en-US" altLang="et-EE" dirty="0" smtClean="0"/>
          </a:p>
          <a:p>
            <a:pPr eaLnBrk="1" hangingPunct="1">
              <a:defRPr/>
            </a:pPr>
            <a:r>
              <a:rPr lang="en-US" altLang="et-EE" dirty="0" err="1" smtClean="0"/>
              <a:t>Mudel</a:t>
            </a:r>
            <a:r>
              <a:rPr lang="en-US" altLang="et-EE" dirty="0" smtClean="0"/>
              <a:t> – </a:t>
            </a:r>
            <a:r>
              <a:rPr lang="en-US" altLang="et-EE" dirty="0" err="1" smtClean="0"/>
              <a:t>objekti</a:t>
            </a:r>
            <a:r>
              <a:rPr lang="en-US" altLang="et-EE" dirty="0" smtClean="0"/>
              <a:t> ja/</a:t>
            </a:r>
            <a:r>
              <a:rPr lang="en-US" altLang="et-EE" dirty="0" err="1" smtClean="0"/>
              <a:t>või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keskkonna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kirjeldamine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võrrandite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abil</a:t>
            </a:r>
            <a:r>
              <a:rPr lang="en-US" altLang="et-EE" dirty="0" smtClean="0"/>
              <a:t> –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matemaatika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elektroonika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side…</a:t>
            </a:r>
            <a:endParaRPr lang="en-US" altLang="et-EE" dirty="0" smtClean="0"/>
          </a:p>
        </p:txBody>
      </p:sp>
    </p:spTree>
    <p:extLst>
      <p:ext uri="{BB962C8B-B14F-4D97-AF65-F5344CB8AC3E}">
        <p14:creationId xmlns:p14="http://schemas.microsoft.com/office/powerpoint/2010/main" val="14475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E867E-EEAB-4434-9CCA-C161748A6A2F}" type="slidenum">
              <a:rPr lang="en-GB" altLang="et-EE"/>
              <a:pPr>
                <a:defRPr/>
              </a:pPr>
              <a:t>17</a:t>
            </a:fld>
            <a:endParaRPr lang="en-GB" altLang="et-EE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Mudelid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t-EE" dirty="0" err="1" smtClean="0"/>
              <a:t>Võnkuv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traat</a:t>
            </a:r>
            <a:endParaRPr lang="en-US" altLang="et-EE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t-EE" dirty="0" smtClean="0">
                <a:hlinkClick r:id="rId2"/>
              </a:rPr>
              <a:t>http://www.falstad.com/loadedstring/</a:t>
            </a:r>
            <a:endParaRPr lang="en-US" altLang="et-EE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t-EE" dirty="0" err="1" smtClean="0"/>
              <a:t>Kuidas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muutub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võnkumine</a:t>
            </a:r>
            <a:r>
              <a:rPr lang="en-US" altLang="et-EE" dirty="0" smtClean="0"/>
              <a:t>, </a:t>
            </a:r>
            <a:r>
              <a:rPr lang="en-US" altLang="et-EE" dirty="0" err="1" smtClean="0"/>
              <a:t>kui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traati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eri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kohtadest</a:t>
            </a:r>
            <a:r>
              <a:rPr lang="en-US" altLang="et-EE" dirty="0" smtClean="0"/>
              <a:t> “</a:t>
            </a:r>
            <a:r>
              <a:rPr lang="en-US" altLang="et-EE" dirty="0" err="1" smtClean="0"/>
              <a:t>sikutada</a:t>
            </a:r>
            <a:r>
              <a:rPr lang="en-US" altLang="et-EE" dirty="0" smtClean="0"/>
              <a:t>”?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t-EE" dirty="0" err="1" smtClean="0"/>
              <a:t>Võnkuv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membraan</a:t>
            </a:r>
            <a:endParaRPr lang="en-US" altLang="et-EE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t-EE" dirty="0" smtClean="0">
                <a:hlinkClick r:id="rId3"/>
              </a:rPr>
              <a:t>http://www.falstad.com/membrane/</a:t>
            </a:r>
            <a:endParaRPr lang="en-US" altLang="et-EE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t-EE" dirty="0" err="1" smtClean="0"/>
              <a:t>Kuidas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muutub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võnkumine</a:t>
            </a:r>
            <a:r>
              <a:rPr lang="en-US" altLang="et-EE" dirty="0" smtClean="0"/>
              <a:t>, </a:t>
            </a:r>
            <a:r>
              <a:rPr lang="en-US" altLang="et-EE" dirty="0" err="1" smtClean="0"/>
              <a:t>kui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membraani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eri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kohtadest</a:t>
            </a:r>
            <a:r>
              <a:rPr lang="en-US" altLang="et-EE" dirty="0" smtClean="0"/>
              <a:t> “</a:t>
            </a:r>
            <a:r>
              <a:rPr lang="en-US" altLang="et-EE" dirty="0" err="1" smtClean="0"/>
              <a:t>toksata</a:t>
            </a:r>
            <a:r>
              <a:rPr lang="en-US" altLang="et-EE" dirty="0" smtClean="0"/>
              <a:t>”?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t-EE" dirty="0" err="1" smtClean="0"/>
              <a:t>Digitaalne</a:t>
            </a:r>
            <a:r>
              <a:rPr lang="en-US" altLang="et-EE" dirty="0" smtClean="0"/>
              <a:t> filter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t-EE" dirty="0" smtClean="0">
                <a:hlinkClick r:id="rId4"/>
              </a:rPr>
              <a:t>http://www.falstad.com/dfilter/</a:t>
            </a:r>
            <a:endParaRPr lang="en-US" altLang="et-EE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t-EE" dirty="0" err="1" smtClean="0"/>
              <a:t>Kuidas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mõjub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ribalaius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kõnekvaliteedile</a:t>
            </a:r>
            <a:r>
              <a:rPr lang="en-US" altLang="et-EE" dirty="0" smtClean="0"/>
              <a:t>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t-EE" dirty="0" smtClean="0"/>
              <a:t>Input = speech.mp3    &amp;    Filter = FIR Band-pass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t-EE" dirty="0" smtClean="0"/>
              <a:t>Ja </a:t>
            </a:r>
            <a:r>
              <a:rPr lang="en-US" altLang="et-EE" dirty="0" err="1" smtClean="0"/>
              <a:t>ka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muud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filtrite</a:t>
            </a:r>
            <a:r>
              <a:rPr lang="en-US" altLang="et-EE" dirty="0" smtClean="0"/>
              <a:t>, </a:t>
            </a:r>
            <a:r>
              <a:rPr lang="en-US" altLang="et-EE" dirty="0" err="1" smtClean="0"/>
              <a:t>ribalaiuste</a:t>
            </a:r>
            <a:r>
              <a:rPr lang="en-US" altLang="et-EE" dirty="0" smtClean="0"/>
              <a:t>, </a:t>
            </a:r>
            <a:r>
              <a:rPr lang="en-US" altLang="et-EE" dirty="0" err="1" smtClean="0"/>
              <a:t>signaalide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jne</a:t>
            </a:r>
            <a:r>
              <a:rPr lang="en-US" altLang="et-EE" dirty="0" smtClean="0"/>
              <a:t>. </a:t>
            </a:r>
            <a:r>
              <a:rPr lang="en-US" altLang="et-EE" dirty="0" err="1" smtClean="0"/>
              <a:t>kombinatsioonid</a:t>
            </a:r>
            <a:endParaRPr lang="en-US" altLang="et-EE" dirty="0" smtClean="0"/>
          </a:p>
        </p:txBody>
      </p:sp>
    </p:spTree>
    <p:extLst>
      <p:ext uri="{BB962C8B-B14F-4D97-AF65-F5344CB8AC3E}">
        <p14:creationId xmlns:p14="http://schemas.microsoft.com/office/powerpoint/2010/main" val="33581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E867E-EEAB-4434-9CCA-C161748A6A2F}" type="slidenum">
              <a:rPr lang="en-GB" altLang="et-EE"/>
              <a:pPr>
                <a:defRPr/>
              </a:pPr>
              <a:t>18</a:t>
            </a:fld>
            <a:endParaRPr lang="en-GB" altLang="et-EE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dirty="0" err="1" smtClean="0"/>
              <a:t>Mudelid</a:t>
            </a:r>
            <a:r>
              <a:rPr lang="en-US" altLang="et-EE" dirty="0" smtClean="0"/>
              <a:t> – </a:t>
            </a:r>
            <a:r>
              <a:rPr lang="en-US" altLang="et-EE" dirty="0" err="1" smtClean="0"/>
              <a:t>tagasisidestatud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süsteemid</a:t>
            </a:r>
            <a:endParaRPr lang="en-US" altLang="et-EE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t-EE" dirty="0" err="1" smtClean="0"/>
              <a:t>Automaatikasüsteemid</a:t>
            </a:r>
            <a:endParaRPr lang="en-US" altLang="et-EE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t-EE" dirty="0"/>
              <a:t>PID </a:t>
            </a:r>
            <a:r>
              <a:rPr lang="en-US" altLang="et-EE" dirty="0" err="1"/>
              <a:t>kontroller</a:t>
            </a:r>
            <a:endParaRPr lang="en-US" altLang="et-EE" dirty="0"/>
          </a:p>
          <a:p>
            <a:pPr lvl="2" eaLnBrk="1" hangingPunct="1">
              <a:lnSpc>
                <a:spcPct val="90000"/>
              </a:lnSpc>
            </a:pPr>
            <a:r>
              <a:rPr lang="en-US" altLang="et-EE" dirty="0" smtClean="0"/>
              <a:t>Proportional-integral-derivative </a:t>
            </a:r>
            <a:r>
              <a:rPr lang="en-US" altLang="et-EE" dirty="0"/>
              <a:t>controller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t-EE" dirty="0" smtClean="0"/>
              <a:t>P – </a:t>
            </a:r>
            <a:r>
              <a:rPr lang="en-US" altLang="et-EE" dirty="0" err="1" smtClean="0"/>
              <a:t>võimendus</a:t>
            </a:r>
            <a:r>
              <a:rPr lang="en-US" altLang="et-EE" dirty="0" smtClean="0"/>
              <a:t>  /  I – </a:t>
            </a:r>
            <a:r>
              <a:rPr lang="en-US" altLang="et-EE" dirty="0" err="1" smtClean="0"/>
              <a:t>integraal</a:t>
            </a:r>
            <a:r>
              <a:rPr lang="en-US" altLang="et-EE" dirty="0" smtClean="0"/>
              <a:t>  /  D – </a:t>
            </a:r>
            <a:r>
              <a:rPr lang="en-US" altLang="et-EE" dirty="0" err="1" smtClean="0"/>
              <a:t>tuletis</a:t>
            </a:r>
            <a:r>
              <a:rPr lang="en-US" altLang="et-EE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en-US" altLang="et-EE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en-US" altLang="et-EE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en-US" altLang="et-EE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t-EE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en-US" altLang="et-EE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</a:pPr>
            <a:endParaRPr lang="en-US" altLang="et-EE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</a:pPr>
            <a:endParaRPr lang="en-US" altLang="et-EE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t-EE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Automaatjuhtimine</a:t>
            </a:r>
            <a:r>
              <a:rPr lang="et-EE" altLang="et-EE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robotid, </a:t>
            </a:r>
            <a:r>
              <a:rPr lang="et-EE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modelleerimine…</a:t>
            </a:r>
            <a:endParaRPr lang="et-EE" altLang="et-EE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28" y="3358763"/>
            <a:ext cx="3060573" cy="2373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3" y="3586671"/>
            <a:ext cx="4822183" cy="1717903"/>
          </a:xfrm>
          <a:prstGeom prst="rect">
            <a:avLst/>
          </a:prstGeom>
        </p:spPr>
      </p:pic>
      <p:sp>
        <p:nvSpPr>
          <p:cNvPr id="7" name="Text Box 89"/>
          <p:cNvSpPr txBox="1">
            <a:spLocks noChangeArrowheads="1"/>
          </p:cNvSpPr>
          <p:nvPr/>
        </p:nvSpPr>
        <p:spPr bwMode="auto">
          <a:xfrm>
            <a:off x="4624388" y="5497625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i="1" dirty="0" err="1">
                <a:latin typeface="Arial" panose="020B0604020202020204" pitchFamily="34" charset="0"/>
              </a:rPr>
              <a:t>wikipedia</a:t>
            </a:r>
            <a:endParaRPr lang="en-US" altLang="en-US" sz="14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42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876FE-A556-41E5-A8DE-879DEEA37793}" type="slidenum">
              <a:rPr lang="en-GB" altLang="et-EE"/>
              <a:pPr>
                <a:defRPr/>
              </a:pPr>
              <a:t>19</a:t>
            </a:fld>
            <a:endParaRPr lang="en-GB" altLang="et-EE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Algoritmide täpsustamine ~ programmeerimine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t-EE" altLang="et-EE" dirty="0" smtClean="0"/>
              <a:t>Erinevate arhitektuursete lahenduste läbi mängimine enne lõplike otsuste tegemist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t-EE" altLang="et-EE" dirty="0" smtClean="0"/>
              <a:t>Algoritmi valik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t-EE" altLang="et-EE" dirty="0" smtClean="0"/>
              <a:t>mooduli jõudlus / mooduli suurus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t-EE" altLang="et-EE" dirty="0" smtClean="0"/>
              <a:t>Arhitektuuri fikseerimine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t-EE" altLang="et-EE" dirty="0" smtClean="0"/>
              <a:t>siinide arv ja hierarhia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t-EE" altLang="et-EE" dirty="0" smtClean="0"/>
              <a:t>protsessorite arv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t-EE" altLang="et-EE" dirty="0" smtClean="0"/>
              <a:t>Tarkavara projekteerimine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t-EE" altLang="et-EE" dirty="0" smtClean="0"/>
              <a:t>operatsioonisüsteemi valik / loomine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t-EE" altLang="et-EE" dirty="0" smtClean="0"/>
              <a:t>riistvarapöörduste lahendamine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t-EE" altLang="et-EE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t-EE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Programmeerimine,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algoritmid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andmestruktuurid</a:t>
            </a:r>
            <a:r>
              <a:rPr lang="et-EE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t-EE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sardsüsteemid</a:t>
            </a:r>
            <a:r>
              <a:rPr lang="et-EE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arvutivõrgud, tarkvaratehnika…</a:t>
            </a:r>
            <a:endParaRPr lang="et-EE" altLang="et-EE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6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A26960-51AD-482E-A8C3-2254CB38A3BF}" type="slidenum">
              <a:rPr lang="en-GB" altLang="en-US"/>
              <a:pPr>
                <a:defRPr/>
              </a:pPr>
              <a:t>2</a:t>
            </a:fld>
            <a:endParaRPr lang="en-GB" altLang="en-US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88132" y="1546364"/>
            <a:ext cx="36647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 err="1" smtClean="0">
                <a:solidFill>
                  <a:srgbClr val="350066"/>
                </a:solidFill>
                <a:latin typeface="Tahoma" panose="020B0604030504040204" pitchFamily="34" charset="0"/>
              </a:rPr>
              <a:t>Üldkasutatavad</a:t>
            </a:r>
            <a:r>
              <a:rPr lang="et-EE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 arvutid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(</a:t>
            </a:r>
            <a:r>
              <a:rPr lang="en-US" altLang="en-US" sz="2000" dirty="0" err="1" smtClean="0">
                <a:solidFill>
                  <a:srgbClr val="350066"/>
                </a:solidFill>
                <a:latin typeface="Tahoma" panose="020B0604030504040204" pitchFamily="34" charset="0"/>
              </a:rPr>
              <a:t>sadu</a:t>
            </a:r>
            <a:r>
              <a:rPr lang="et-EE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 m</a:t>
            </a:r>
            <a:r>
              <a:rPr lang="en-US" altLang="en-US" sz="2000" dirty="0" err="1" smtClean="0">
                <a:solidFill>
                  <a:srgbClr val="350066"/>
                </a:solidFill>
                <a:latin typeface="Tahoma" panose="020B0604030504040204" pitchFamily="34" charset="0"/>
              </a:rPr>
              <a:t>iljoneid</a:t>
            </a:r>
            <a:r>
              <a:rPr lang="et-EE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 protsessor</a:t>
            </a:r>
            <a:r>
              <a:rPr lang="en-US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e</a:t>
            </a:r>
            <a:r>
              <a:rPr lang="et-EE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i</a:t>
            </a:r>
            <a:r>
              <a:rPr lang="en-US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d</a:t>
            </a:r>
            <a:r>
              <a:rPr lang="et-EE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)</a:t>
            </a:r>
            <a:endParaRPr lang="et-EE" altLang="en-US" sz="2000" dirty="0">
              <a:solidFill>
                <a:srgbClr val="350066"/>
              </a:solidFill>
              <a:latin typeface="Tahoma" panose="020B0604030504040204" pitchFamily="34" charset="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7062788" y="1482725"/>
            <a:ext cx="21041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 err="1">
                <a:solidFill>
                  <a:srgbClr val="990000"/>
                </a:solidFill>
                <a:latin typeface="Tahoma" panose="020B0604030504040204" pitchFamily="34" charset="0"/>
              </a:rPr>
              <a:t>Sardsüsteemid</a:t>
            </a:r>
            <a:endParaRPr lang="et-EE" altLang="en-US" sz="2000" dirty="0">
              <a:solidFill>
                <a:srgbClr val="99000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 smtClean="0">
                <a:solidFill>
                  <a:srgbClr val="990000"/>
                </a:solidFill>
                <a:latin typeface="Tahoma" panose="020B0604030504040204" pitchFamily="34" charset="0"/>
              </a:rPr>
              <a:t>(</a:t>
            </a:r>
            <a:r>
              <a:rPr lang="en-US" altLang="en-US" sz="2000" dirty="0" err="1" smtClean="0">
                <a:solidFill>
                  <a:srgbClr val="990000"/>
                </a:solidFill>
                <a:latin typeface="Tahoma" panose="020B0604030504040204" pitchFamily="34" charset="0"/>
              </a:rPr>
              <a:t>sadu</a:t>
            </a:r>
            <a:r>
              <a:rPr lang="en-US" altLang="en-US" sz="2000" dirty="0" smtClean="0">
                <a:solidFill>
                  <a:srgbClr val="99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990000"/>
                </a:solidFill>
                <a:latin typeface="Tahoma" panose="020B0604030504040204" pitchFamily="34" charset="0"/>
              </a:rPr>
              <a:t>miljardeid</a:t>
            </a:r>
            <a:r>
              <a:rPr lang="et-EE" altLang="en-US" sz="2000" dirty="0" smtClean="0">
                <a:solidFill>
                  <a:srgbClr val="990000"/>
                </a:solidFill>
                <a:latin typeface="Tahoma" panose="020B0604030504040204" pitchFamily="34" charset="0"/>
              </a:rPr>
              <a:t> </a:t>
            </a:r>
            <a:endParaRPr lang="et-EE" altLang="en-US" sz="2000" dirty="0">
              <a:solidFill>
                <a:srgbClr val="99000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>
                <a:solidFill>
                  <a:srgbClr val="990000"/>
                </a:solidFill>
                <a:latin typeface="Tahoma" panose="020B0604030504040204" pitchFamily="34" charset="0"/>
              </a:rPr>
              <a:t>   </a:t>
            </a:r>
            <a:r>
              <a:rPr lang="et-EE" altLang="en-US" sz="2000" dirty="0" smtClean="0">
                <a:solidFill>
                  <a:srgbClr val="990000"/>
                </a:solidFill>
                <a:latin typeface="Tahoma" panose="020B0604030504040204" pitchFamily="34" charset="0"/>
              </a:rPr>
              <a:t>protsessor</a:t>
            </a:r>
            <a:r>
              <a:rPr lang="en-US" altLang="en-US" sz="2000" dirty="0" err="1" smtClean="0">
                <a:solidFill>
                  <a:srgbClr val="990000"/>
                </a:solidFill>
                <a:latin typeface="Tahoma" panose="020B0604030504040204" pitchFamily="34" charset="0"/>
              </a:rPr>
              <a:t>eid</a:t>
            </a:r>
            <a:r>
              <a:rPr lang="et-EE" altLang="en-US" sz="2000" dirty="0" smtClean="0">
                <a:solidFill>
                  <a:srgbClr val="990000"/>
                </a:solidFill>
                <a:latin typeface="Tahoma" panose="020B0604030504040204" pitchFamily="34" charset="0"/>
              </a:rPr>
              <a:t>)</a:t>
            </a:r>
            <a:endParaRPr lang="en-US" altLang="en-US" sz="2000" dirty="0">
              <a:solidFill>
                <a:srgbClr val="990000"/>
              </a:solidFill>
              <a:latin typeface="Tahoma" panose="020B0604030504040204" pitchFamily="34" charset="0"/>
            </a:endParaRPr>
          </a:p>
        </p:txBody>
      </p:sp>
      <p:pic>
        <p:nvPicPr>
          <p:cNvPr id="7173" name="Picture 4" descr="camer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1747838"/>
            <a:ext cx="547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wash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4725988"/>
            <a:ext cx="6985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te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444" y="2288381"/>
            <a:ext cx="9763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 descr="consol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3411538"/>
            <a:ext cx="1066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 descr="samsu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4103688"/>
            <a:ext cx="8001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Line 9"/>
          <p:cNvSpPr>
            <a:spLocks noChangeShapeType="1"/>
          </p:cNvSpPr>
          <p:nvPr/>
        </p:nvSpPr>
        <p:spPr bwMode="auto">
          <a:xfrm flipH="1" flipV="1">
            <a:off x="1828800" y="3429000"/>
            <a:ext cx="1676400" cy="381000"/>
          </a:xfrm>
          <a:prstGeom prst="line">
            <a:avLst/>
          </a:prstGeom>
          <a:noFill/>
          <a:ln w="28575">
            <a:solidFill>
              <a:srgbClr val="33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 flipH="1">
            <a:off x="2209800" y="3886200"/>
            <a:ext cx="1295400" cy="533400"/>
          </a:xfrm>
          <a:prstGeom prst="line">
            <a:avLst/>
          </a:prstGeom>
          <a:noFill/>
          <a:ln w="28575">
            <a:solidFill>
              <a:srgbClr val="33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 flipV="1">
            <a:off x="5003800" y="2420938"/>
            <a:ext cx="42863" cy="62706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 flipV="1">
            <a:off x="5257800" y="2349500"/>
            <a:ext cx="250825" cy="7747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 flipV="1">
            <a:off x="5486400" y="2195513"/>
            <a:ext cx="579438" cy="92868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 flipV="1">
            <a:off x="5807075" y="2713038"/>
            <a:ext cx="1004888" cy="68103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5843588" y="3663950"/>
            <a:ext cx="107315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5834063" y="3832225"/>
            <a:ext cx="1020762" cy="411163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5681663" y="4005263"/>
            <a:ext cx="960437" cy="77946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7" name="Line 18"/>
          <p:cNvSpPr>
            <a:spLocks noChangeShapeType="1"/>
          </p:cNvSpPr>
          <p:nvPr/>
        </p:nvSpPr>
        <p:spPr bwMode="auto">
          <a:xfrm flipH="1">
            <a:off x="4706938" y="4195763"/>
            <a:ext cx="31750" cy="676275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8" name="Text Box 19"/>
          <p:cNvSpPr txBox="1">
            <a:spLocks noChangeArrowheads="1"/>
          </p:cNvSpPr>
          <p:nvPr/>
        </p:nvSpPr>
        <p:spPr bwMode="auto">
          <a:xfrm>
            <a:off x="3214688" y="2554288"/>
            <a:ext cx="1828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solidFill>
                  <a:srgbClr val="4D4D4D"/>
                </a:solidFill>
                <a:latin typeface="Tahoma" panose="020B0604030504040204" pitchFamily="34" charset="0"/>
              </a:rPr>
              <a:t>Microprocessor market share</a:t>
            </a:r>
            <a:r>
              <a:rPr lang="sv-SE" altLang="en-US" sz="1600">
                <a:solidFill>
                  <a:srgbClr val="4D4D4D"/>
                </a:solidFill>
                <a:latin typeface="Tahoma" panose="020B0604030504040204" pitchFamily="34" charset="0"/>
              </a:rPr>
              <a:t>s</a:t>
            </a:r>
            <a:endParaRPr lang="en-US" altLang="en-US" sz="3200" b="1">
              <a:solidFill>
                <a:srgbClr val="4D4D4D"/>
              </a:solidFill>
              <a:latin typeface="Tahoma" panose="020B0604030504040204" pitchFamily="34" charset="0"/>
            </a:endParaRPr>
          </a:p>
        </p:txBody>
      </p:sp>
      <p:sp>
        <p:nvSpPr>
          <p:cNvPr id="7189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Arvutid ja arvutisüsteemid</a:t>
            </a:r>
            <a:endParaRPr lang="en-US" altLang="en-US" smtClean="0"/>
          </a:p>
        </p:txBody>
      </p:sp>
      <p:pic>
        <p:nvPicPr>
          <p:cNvPr id="7190" name="Picture 21" descr="AT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2" t="19298" r="18150"/>
          <a:stretch>
            <a:fillRect/>
          </a:stretch>
        </p:blipFill>
        <p:spPr bwMode="auto">
          <a:xfrm>
            <a:off x="7054850" y="2774950"/>
            <a:ext cx="6921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1" name="Line 22"/>
          <p:cNvSpPr>
            <a:spLocks noChangeShapeType="1"/>
          </p:cNvSpPr>
          <p:nvPr/>
        </p:nvSpPr>
        <p:spPr bwMode="auto">
          <a:xfrm flipV="1">
            <a:off x="5851525" y="3146425"/>
            <a:ext cx="1146175" cy="35083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pic>
        <p:nvPicPr>
          <p:cNvPr id="7192" name="Picture 23" descr="GPD_28663_48_0_400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12875"/>
            <a:ext cx="4556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4" descr="c0021186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69215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25" descr="TP_Z_Series_140_ECCM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821113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2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/>
          <a:stretch>
            <a:fillRect/>
          </a:stretch>
        </p:blipFill>
        <p:spPr bwMode="auto">
          <a:xfrm>
            <a:off x="2963863" y="4581525"/>
            <a:ext cx="3192462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96" name="AutoShape 27"/>
          <p:cNvSpPr>
            <a:spLocks noChangeAspect="1" noChangeArrowheads="1" noTextEdit="1"/>
          </p:cNvSpPr>
          <p:nvPr/>
        </p:nvSpPr>
        <p:spPr bwMode="auto">
          <a:xfrm>
            <a:off x="3200400" y="2390775"/>
            <a:ext cx="2890838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7197" name="Freeform 28"/>
          <p:cNvSpPr>
            <a:spLocks/>
          </p:cNvSpPr>
          <p:nvPr/>
        </p:nvSpPr>
        <p:spPr bwMode="auto">
          <a:xfrm>
            <a:off x="3689350" y="3486150"/>
            <a:ext cx="200025" cy="484188"/>
          </a:xfrm>
          <a:custGeom>
            <a:avLst/>
            <a:gdLst>
              <a:gd name="T0" fmla="*/ 2147483646 w 126"/>
              <a:gd name="T1" fmla="*/ 2147483646 h 305"/>
              <a:gd name="T2" fmla="*/ 2147483646 w 126"/>
              <a:gd name="T3" fmla="*/ 2147483646 h 305"/>
              <a:gd name="T4" fmla="*/ 2147483646 w 126"/>
              <a:gd name="T5" fmla="*/ 2147483646 h 305"/>
              <a:gd name="T6" fmla="*/ 2147483646 w 126"/>
              <a:gd name="T7" fmla="*/ 2147483646 h 305"/>
              <a:gd name="T8" fmla="*/ 2147483646 w 126"/>
              <a:gd name="T9" fmla="*/ 2147483646 h 305"/>
              <a:gd name="T10" fmla="*/ 2147483646 w 126"/>
              <a:gd name="T11" fmla="*/ 2147483646 h 305"/>
              <a:gd name="T12" fmla="*/ 2147483646 w 126"/>
              <a:gd name="T13" fmla="*/ 2147483646 h 305"/>
              <a:gd name="T14" fmla="*/ 2147483646 w 126"/>
              <a:gd name="T15" fmla="*/ 2147483646 h 305"/>
              <a:gd name="T16" fmla="*/ 2147483646 w 126"/>
              <a:gd name="T17" fmla="*/ 2147483646 h 305"/>
              <a:gd name="T18" fmla="*/ 2147483646 w 126"/>
              <a:gd name="T19" fmla="*/ 2147483646 h 305"/>
              <a:gd name="T20" fmla="*/ 2147483646 w 126"/>
              <a:gd name="T21" fmla="*/ 2147483646 h 305"/>
              <a:gd name="T22" fmla="*/ 2147483646 w 126"/>
              <a:gd name="T23" fmla="*/ 2147483646 h 305"/>
              <a:gd name="T24" fmla="*/ 2147483646 w 126"/>
              <a:gd name="T25" fmla="*/ 2147483646 h 305"/>
              <a:gd name="T26" fmla="*/ 2147483646 w 126"/>
              <a:gd name="T27" fmla="*/ 2147483646 h 305"/>
              <a:gd name="T28" fmla="*/ 2147483646 w 126"/>
              <a:gd name="T29" fmla="*/ 2147483646 h 305"/>
              <a:gd name="T30" fmla="*/ 0 w 126"/>
              <a:gd name="T31" fmla="*/ 2147483646 h 305"/>
              <a:gd name="T32" fmla="*/ 0 w 126"/>
              <a:gd name="T33" fmla="*/ 2147483646 h 305"/>
              <a:gd name="T34" fmla="*/ 0 w 126"/>
              <a:gd name="T35" fmla="*/ 2147483646 h 305"/>
              <a:gd name="T36" fmla="*/ 0 w 126"/>
              <a:gd name="T37" fmla="*/ 0 h 305"/>
              <a:gd name="T38" fmla="*/ 0 w 126"/>
              <a:gd name="T39" fmla="*/ 2147483646 h 305"/>
              <a:gd name="T40" fmla="*/ 0 w 126"/>
              <a:gd name="T41" fmla="*/ 2147483646 h 305"/>
              <a:gd name="T42" fmla="*/ 0 w 126"/>
              <a:gd name="T43" fmla="*/ 2147483646 h 305"/>
              <a:gd name="T44" fmla="*/ 0 w 126"/>
              <a:gd name="T45" fmla="*/ 2147483646 h 305"/>
              <a:gd name="T46" fmla="*/ 2147483646 w 126"/>
              <a:gd name="T47" fmla="*/ 2147483646 h 305"/>
              <a:gd name="T48" fmla="*/ 2147483646 w 126"/>
              <a:gd name="T49" fmla="*/ 2147483646 h 305"/>
              <a:gd name="T50" fmla="*/ 2147483646 w 126"/>
              <a:gd name="T51" fmla="*/ 2147483646 h 305"/>
              <a:gd name="T52" fmla="*/ 2147483646 w 126"/>
              <a:gd name="T53" fmla="*/ 2147483646 h 305"/>
              <a:gd name="T54" fmla="*/ 2147483646 w 126"/>
              <a:gd name="T55" fmla="*/ 2147483646 h 305"/>
              <a:gd name="T56" fmla="*/ 2147483646 w 126"/>
              <a:gd name="T57" fmla="*/ 2147483646 h 305"/>
              <a:gd name="T58" fmla="*/ 2147483646 w 126"/>
              <a:gd name="T59" fmla="*/ 2147483646 h 305"/>
              <a:gd name="T60" fmla="*/ 2147483646 w 126"/>
              <a:gd name="T61" fmla="*/ 2147483646 h 305"/>
              <a:gd name="T62" fmla="*/ 2147483646 w 126"/>
              <a:gd name="T63" fmla="*/ 2147483646 h 305"/>
              <a:gd name="T64" fmla="*/ 2147483646 w 126"/>
              <a:gd name="T65" fmla="*/ 2147483646 h 305"/>
              <a:gd name="T66" fmla="*/ 2147483646 w 126"/>
              <a:gd name="T67" fmla="*/ 2147483646 h 305"/>
              <a:gd name="T68" fmla="*/ 2147483646 w 126"/>
              <a:gd name="T69" fmla="*/ 2147483646 h 305"/>
              <a:gd name="T70" fmla="*/ 2147483646 w 126"/>
              <a:gd name="T71" fmla="*/ 2147483646 h 305"/>
              <a:gd name="T72" fmla="*/ 2147483646 w 126"/>
              <a:gd name="T73" fmla="*/ 2147483646 h 305"/>
              <a:gd name="T74" fmla="*/ 2147483646 w 126"/>
              <a:gd name="T75" fmla="*/ 2147483646 h 305"/>
              <a:gd name="T76" fmla="*/ 2147483646 w 126"/>
              <a:gd name="T77" fmla="*/ 2147483646 h 3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26" h="305">
                <a:moveTo>
                  <a:pt x="126" y="131"/>
                </a:moveTo>
                <a:lnTo>
                  <a:pt x="108" y="125"/>
                </a:lnTo>
                <a:lnTo>
                  <a:pt x="96" y="120"/>
                </a:lnTo>
                <a:lnTo>
                  <a:pt x="84" y="114"/>
                </a:lnTo>
                <a:lnTo>
                  <a:pt x="78" y="108"/>
                </a:lnTo>
                <a:lnTo>
                  <a:pt x="66" y="102"/>
                </a:lnTo>
                <a:lnTo>
                  <a:pt x="54" y="96"/>
                </a:lnTo>
                <a:lnTo>
                  <a:pt x="48" y="84"/>
                </a:lnTo>
                <a:lnTo>
                  <a:pt x="36" y="78"/>
                </a:lnTo>
                <a:lnTo>
                  <a:pt x="30" y="72"/>
                </a:lnTo>
                <a:lnTo>
                  <a:pt x="24" y="66"/>
                </a:lnTo>
                <a:lnTo>
                  <a:pt x="18" y="54"/>
                </a:lnTo>
                <a:lnTo>
                  <a:pt x="12" y="48"/>
                </a:lnTo>
                <a:lnTo>
                  <a:pt x="6" y="42"/>
                </a:lnTo>
                <a:lnTo>
                  <a:pt x="6" y="30"/>
                </a:lnTo>
                <a:lnTo>
                  <a:pt x="0" y="24"/>
                </a:lnTo>
                <a:lnTo>
                  <a:pt x="0" y="18"/>
                </a:lnTo>
                <a:lnTo>
                  <a:pt x="0" y="12"/>
                </a:lnTo>
                <a:lnTo>
                  <a:pt x="0" y="0"/>
                </a:lnTo>
                <a:lnTo>
                  <a:pt x="0" y="173"/>
                </a:lnTo>
                <a:lnTo>
                  <a:pt x="0" y="185"/>
                </a:lnTo>
                <a:lnTo>
                  <a:pt x="0" y="191"/>
                </a:lnTo>
                <a:lnTo>
                  <a:pt x="0" y="197"/>
                </a:lnTo>
                <a:lnTo>
                  <a:pt x="6" y="203"/>
                </a:lnTo>
                <a:lnTo>
                  <a:pt x="6" y="215"/>
                </a:lnTo>
                <a:lnTo>
                  <a:pt x="12" y="221"/>
                </a:lnTo>
                <a:lnTo>
                  <a:pt x="18" y="227"/>
                </a:lnTo>
                <a:lnTo>
                  <a:pt x="24" y="239"/>
                </a:lnTo>
                <a:lnTo>
                  <a:pt x="30" y="245"/>
                </a:lnTo>
                <a:lnTo>
                  <a:pt x="36" y="251"/>
                </a:lnTo>
                <a:lnTo>
                  <a:pt x="48" y="257"/>
                </a:lnTo>
                <a:lnTo>
                  <a:pt x="54" y="269"/>
                </a:lnTo>
                <a:lnTo>
                  <a:pt x="66" y="275"/>
                </a:lnTo>
                <a:lnTo>
                  <a:pt x="78" y="281"/>
                </a:lnTo>
                <a:lnTo>
                  <a:pt x="84" y="287"/>
                </a:lnTo>
                <a:lnTo>
                  <a:pt x="96" y="293"/>
                </a:lnTo>
                <a:lnTo>
                  <a:pt x="108" y="299"/>
                </a:lnTo>
                <a:lnTo>
                  <a:pt x="126" y="305"/>
                </a:lnTo>
                <a:lnTo>
                  <a:pt x="126" y="131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198" name="Freeform 29"/>
          <p:cNvSpPr>
            <a:spLocks/>
          </p:cNvSpPr>
          <p:nvPr/>
        </p:nvSpPr>
        <p:spPr bwMode="auto">
          <a:xfrm>
            <a:off x="3889375" y="3486150"/>
            <a:ext cx="842963" cy="484188"/>
          </a:xfrm>
          <a:custGeom>
            <a:avLst/>
            <a:gdLst>
              <a:gd name="T0" fmla="*/ 2147483646 w 531"/>
              <a:gd name="T1" fmla="*/ 0 h 305"/>
              <a:gd name="T2" fmla="*/ 0 w 531"/>
              <a:gd name="T3" fmla="*/ 2147483646 h 305"/>
              <a:gd name="T4" fmla="*/ 0 w 531"/>
              <a:gd name="T5" fmla="*/ 2147483646 h 305"/>
              <a:gd name="T6" fmla="*/ 2147483646 w 531"/>
              <a:gd name="T7" fmla="*/ 2147483646 h 305"/>
              <a:gd name="T8" fmla="*/ 2147483646 w 531"/>
              <a:gd name="T9" fmla="*/ 0 h 3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1" h="305">
                <a:moveTo>
                  <a:pt x="531" y="0"/>
                </a:moveTo>
                <a:lnTo>
                  <a:pt x="0" y="131"/>
                </a:lnTo>
                <a:lnTo>
                  <a:pt x="0" y="305"/>
                </a:lnTo>
                <a:lnTo>
                  <a:pt x="531" y="173"/>
                </a:lnTo>
                <a:lnTo>
                  <a:pt x="531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199" name="Freeform 30"/>
          <p:cNvSpPr>
            <a:spLocks/>
          </p:cNvSpPr>
          <p:nvPr/>
        </p:nvSpPr>
        <p:spPr bwMode="auto">
          <a:xfrm>
            <a:off x="3582988" y="3770313"/>
            <a:ext cx="38100" cy="295275"/>
          </a:xfrm>
          <a:custGeom>
            <a:avLst/>
            <a:gdLst>
              <a:gd name="T0" fmla="*/ 2147483646 w 24"/>
              <a:gd name="T1" fmla="*/ 2147483646 h 186"/>
              <a:gd name="T2" fmla="*/ 2147483646 w 24"/>
              <a:gd name="T3" fmla="*/ 2147483646 h 186"/>
              <a:gd name="T4" fmla="*/ 2147483646 w 24"/>
              <a:gd name="T5" fmla="*/ 2147483646 h 186"/>
              <a:gd name="T6" fmla="*/ 0 w 24"/>
              <a:gd name="T7" fmla="*/ 0 h 186"/>
              <a:gd name="T8" fmla="*/ 0 w 24"/>
              <a:gd name="T9" fmla="*/ 2147483646 h 186"/>
              <a:gd name="T10" fmla="*/ 2147483646 w 24"/>
              <a:gd name="T11" fmla="*/ 2147483646 h 186"/>
              <a:gd name="T12" fmla="*/ 2147483646 w 24"/>
              <a:gd name="T13" fmla="*/ 2147483646 h 186"/>
              <a:gd name="T14" fmla="*/ 2147483646 w 24"/>
              <a:gd name="T15" fmla="*/ 2147483646 h 186"/>
              <a:gd name="T16" fmla="*/ 2147483646 w 24"/>
              <a:gd name="T17" fmla="*/ 2147483646 h 1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186">
                <a:moveTo>
                  <a:pt x="24" y="12"/>
                </a:moveTo>
                <a:lnTo>
                  <a:pt x="18" y="12"/>
                </a:lnTo>
                <a:lnTo>
                  <a:pt x="6" y="6"/>
                </a:lnTo>
                <a:lnTo>
                  <a:pt x="0" y="0"/>
                </a:lnTo>
                <a:lnTo>
                  <a:pt x="0" y="174"/>
                </a:lnTo>
                <a:lnTo>
                  <a:pt x="6" y="180"/>
                </a:lnTo>
                <a:lnTo>
                  <a:pt x="18" y="186"/>
                </a:lnTo>
                <a:lnTo>
                  <a:pt x="24" y="186"/>
                </a:lnTo>
                <a:lnTo>
                  <a:pt x="24" y="12"/>
                </a:lnTo>
                <a:close/>
              </a:path>
            </a:pathLst>
          </a:custGeom>
          <a:solidFill>
            <a:srgbClr val="1A1A1A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200" name="Freeform 31"/>
          <p:cNvSpPr>
            <a:spLocks/>
          </p:cNvSpPr>
          <p:nvPr/>
        </p:nvSpPr>
        <p:spPr bwMode="auto">
          <a:xfrm>
            <a:off x="3630613" y="3562350"/>
            <a:ext cx="795337" cy="503238"/>
          </a:xfrm>
          <a:custGeom>
            <a:avLst/>
            <a:gdLst>
              <a:gd name="T0" fmla="*/ 2147483646 w 501"/>
              <a:gd name="T1" fmla="*/ 0 h 317"/>
              <a:gd name="T2" fmla="*/ 0 w 501"/>
              <a:gd name="T3" fmla="*/ 2147483646 h 317"/>
              <a:gd name="T4" fmla="*/ 0 w 501"/>
              <a:gd name="T5" fmla="*/ 2147483646 h 317"/>
              <a:gd name="T6" fmla="*/ 2147483646 w 501"/>
              <a:gd name="T7" fmla="*/ 2147483646 h 317"/>
              <a:gd name="T8" fmla="*/ 2147483646 w 501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1" h="317">
                <a:moveTo>
                  <a:pt x="501" y="0"/>
                </a:moveTo>
                <a:lnTo>
                  <a:pt x="0" y="143"/>
                </a:lnTo>
                <a:lnTo>
                  <a:pt x="0" y="317"/>
                </a:lnTo>
                <a:lnTo>
                  <a:pt x="501" y="173"/>
                </a:lnTo>
                <a:lnTo>
                  <a:pt x="501" y="0"/>
                </a:lnTo>
                <a:close/>
              </a:path>
            </a:pathLst>
          </a:custGeom>
          <a:solidFill>
            <a:srgbClr val="1A1A1A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201" name="Freeform 32"/>
          <p:cNvSpPr>
            <a:spLocks/>
          </p:cNvSpPr>
          <p:nvPr/>
        </p:nvSpPr>
        <p:spPr bwMode="auto">
          <a:xfrm>
            <a:off x="3582988" y="3562350"/>
            <a:ext cx="842962" cy="227013"/>
          </a:xfrm>
          <a:custGeom>
            <a:avLst/>
            <a:gdLst>
              <a:gd name="T0" fmla="*/ 2147483646 w 531"/>
              <a:gd name="T1" fmla="*/ 2147483646 h 143"/>
              <a:gd name="T2" fmla="*/ 2147483646 w 531"/>
              <a:gd name="T3" fmla="*/ 2147483646 h 143"/>
              <a:gd name="T4" fmla="*/ 2147483646 w 531"/>
              <a:gd name="T5" fmla="*/ 2147483646 h 143"/>
              <a:gd name="T6" fmla="*/ 0 w 531"/>
              <a:gd name="T7" fmla="*/ 2147483646 h 143"/>
              <a:gd name="T8" fmla="*/ 2147483646 w 531"/>
              <a:gd name="T9" fmla="*/ 0 h 143"/>
              <a:gd name="T10" fmla="*/ 2147483646 w 531"/>
              <a:gd name="T11" fmla="*/ 2147483646 h 1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1" h="143">
                <a:moveTo>
                  <a:pt x="24" y="143"/>
                </a:moveTo>
                <a:lnTo>
                  <a:pt x="18" y="143"/>
                </a:lnTo>
                <a:lnTo>
                  <a:pt x="6" y="137"/>
                </a:lnTo>
                <a:lnTo>
                  <a:pt x="0" y="131"/>
                </a:lnTo>
                <a:lnTo>
                  <a:pt x="531" y="0"/>
                </a:lnTo>
                <a:lnTo>
                  <a:pt x="24" y="143"/>
                </a:lnTo>
                <a:close/>
              </a:path>
            </a:pathLst>
          </a:custGeom>
          <a:solidFill>
            <a:srgbClr val="333333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202" name="Freeform 33"/>
          <p:cNvSpPr>
            <a:spLocks/>
          </p:cNvSpPr>
          <p:nvPr/>
        </p:nvSpPr>
        <p:spPr bwMode="auto">
          <a:xfrm>
            <a:off x="3927475" y="3486150"/>
            <a:ext cx="1847850" cy="636588"/>
          </a:xfrm>
          <a:custGeom>
            <a:avLst/>
            <a:gdLst>
              <a:gd name="T0" fmla="*/ 2147483646 w 1164"/>
              <a:gd name="T1" fmla="*/ 2147483646 h 401"/>
              <a:gd name="T2" fmla="*/ 2147483646 w 1164"/>
              <a:gd name="T3" fmla="*/ 2147483646 h 401"/>
              <a:gd name="T4" fmla="*/ 2147483646 w 1164"/>
              <a:gd name="T5" fmla="*/ 2147483646 h 401"/>
              <a:gd name="T6" fmla="*/ 2147483646 w 1164"/>
              <a:gd name="T7" fmla="*/ 2147483646 h 401"/>
              <a:gd name="T8" fmla="*/ 2147483646 w 1164"/>
              <a:gd name="T9" fmla="*/ 2147483646 h 401"/>
              <a:gd name="T10" fmla="*/ 2147483646 w 1164"/>
              <a:gd name="T11" fmla="*/ 2147483646 h 401"/>
              <a:gd name="T12" fmla="*/ 2147483646 w 1164"/>
              <a:gd name="T13" fmla="*/ 2147483646 h 401"/>
              <a:gd name="T14" fmla="*/ 2147483646 w 1164"/>
              <a:gd name="T15" fmla="*/ 2147483646 h 401"/>
              <a:gd name="T16" fmla="*/ 2147483646 w 1164"/>
              <a:gd name="T17" fmla="*/ 2147483646 h 401"/>
              <a:gd name="T18" fmla="*/ 2147483646 w 1164"/>
              <a:gd name="T19" fmla="*/ 2147483646 h 401"/>
              <a:gd name="T20" fmla="*/ 2147483646 w 1164"/>
              <a:gd name="T21" fmla="*/ 2147483646 h 401"/>
              <a:gd name="T22" fmla="*/ 2147483646 w 1164"/>
              <a:gd name="T23" fmla="*/ 2147483646 h 401"/>
              <a:gd name="T24" fmla="*/ 2147483646 w 1164"/>
              <a:gd name="T25" fmla="*/ 2147483646 h 401"/>
              <a:gd name="T26" fmla="*/ 2147483646 w 1164"/>
              <a:gd name="T27" fmla="*/ 2147483646 h 401"/>
              <a:gd name="T28" fmla="*/ 2147483646 w 1164"/>
              <a:gd name="T29" fmla="*/ 2147483646 h 401"/>
              <a:gd name="T30" fmla="*/ 2147483646 w 1164"/>
              <a:gd name="T31" fmla="*/ 2147483646 h 401"/>
              <a:gd name="T32" fmla="*/ 2147483646 w 1164"/>
              <a:gd name="T33" fmla="*/ 2147483646 h 401"/>
              <a:gd name="T34" fmla="*/ 2147483646 w 1164"/>
              <a:gd name="T35" fmla="*/ 2147483646 h 401"/>
              <a:gd name="T36" fmla="*/ 2147483646 w 1164"/>
              <a:gd name="T37" fmla="*/ 2147483646 h 401"/>
              <a:gd name="T38" fmla="*/ 2147483646 w 1164"/>
              <a:gd name="T39" fmla="*/ 2147483646 h 401"/>
              <a:gd name="T40" fmla="*/ 2147483646 w 1164"/>
              <a:gd name="T41" fmla="*/ 2147483646 h 401"/>
              <a:gd name="T42" fmla="*/ 2147483646 w 1164"/>
              <a:gd name="T43" fmla="*/ 2147483646 h 401"/>
              <a:gd name="T44" fmla="*/ 2147483646 w 1164"/>
              <a:gd name="T45" fmla="*/ 2147483646 h 401"/>
              <a:gd name="T46" fmla="*/ 2147483646 w 1164"/>
              <a:gd name="T47" fmla="*/ 2147483646 h 401"/>
              <a:gd name="T48" fmla="*/ 2147483646 w 1164"/>
              <a:gd name="T49" fmla="*/ 2147483646 h 401"/>
              <a:gd name="T50" fmla="*/ 2147483646 w 1164"/>
              <a:gd name="T51" fmla="*/ 2147483646 h 401"/>
              <a:gd name="T52" fmla="*/ 2147483646 w 1164"/>
              <a:gd name="T53" fmla="*/ 2147483646 h 401"/>
              <a:gd name="T54" fmla="*/ 2147483646 w 1164"/>
              <a:gd name="T55" fmla="*/ 2147483646 h 401"/>
              <a:gd name="T56" fmla="*/ 2147483646 w 1164"/>
              <a:gd name="T57" fmla="*/ 2147483646 h 401"/>
              <a:gd name="T58" fmla="*/ 2147483646 w 1164"/>
              <a:gd name="T59" fmla="*/ 2147483646 h 401"/>
              <a:gd name="T60" fmla="*/ 0 w 1164"/>
              <a:gd name="T61" fmla="*/ 2147483646 h 401"/>
              <a:gd name="T62" fmla="*/ 2147483646 w 1164"/>
              <a:gd name="T63" fmla="*/ 2147483646 h 401"/>
              <a:gd name="T64" fmla="*/ 2147483646 w 1164"/>
              <a:gd name="T65" fmla="*/ 2147483646 h 401"/>
              <a:gd name="T66" fmla="*/ 2147483646 w 1164"/>
              <a:gd name="T67" fmla="*/ 2147483646 h 401"/>
              <a:gd name="T68" fmla="*/ 2147483646 w 1164"/>
              <a:gd name="T69" fmla="*/ 2147483646 h 401"/>
              <a:gd name="T70" fmla="*/ 2147483646 w 1164"/>
              <a:gd name="T71" fmla="*/ 2147483646 h 401"/>
              <a:gd name="T72" fmla="*/ 2147483646 w 1164"/>
              <a:gd name="T73" fmla="*/ 2147483646 h 401"/>
              <a:gd name="T74" fmla="*/ 2147483646 w 1164"/>
              <a:gd name="T75" fmla="*/ 2147483646 h 401"/>
              <a:gd name="T76" fmla="*/ 2147483646 w 1164"/>
              <a:gd name="T77" fmla="*/ 2147483646 h 401"/>
              <a:gd name="T78" fmla="*/ 2147483646 w 1164"/>
              <a:gd name="T79" fmla="*/ 2147483646 h 401"/>
              <a:gd name="T80" fmla="*/ 2147483646 w 1164"/>
              <a:gd name="T81" fmla="*/ 2147483646 h 401"/>
              <a:gd name="T82" fmla="*/ 2147483646 w 1164"/>
              <a:gd name="T83" fmla="*/ 2147483646 h 401"/>
              <a:gd name="T84" fmla="*/ 2147483646 w 1164"/>
              <a:gd name="T85" fmla="*/ 2147483646 h 401"/>
              <a:gd name="T86" fmla="*/ 2147483646 w 1164"/>
              <a:gd name="T87" fmla="*/ 2147483646 h 401"/>
              <a:gd name="T88" fmla="*/ 2147483646 w 1164"/>
              <a:gd name="T89" fmla="*/ 2147483646 h 401"/>
              <a:gd name="T90" fmla="*/ 2147483646 w 1164"/>
              <a:gd name="T91" fmla="*/ 2147483646 h 401"/>
              <a:gd name="T92" fmla="*/ 2147483646 w 1164"/>
              <a:gd name="T93" fmla="*/ 2147483646 h 401"/>
              <a:gd name="T94" fmla="*/ 2147483646 w 1164"/>
              <a:gd name="T95" fmla="*/ 2147483646 h 401"/>
              <a:gd name="T96" fmla="*/ 2147483646 w 1164"/>
              <a:gd name="T97" fmla="*/ 2147483646 h 401"/>
              <a:gd name="T98" fmla="*/ 2147483646 w 1164"/>
              <a:gd name="T99" fmla="*/ 2147483646 h 401"/>
              <a:gd name="T100" fmla="*/ 2147483646 w 1164"/>
              <a:gd name="T101" fmla="*/ 2147483646 h 401"/>
              <a:gd name="T102" fmla="*/ 2147483646 w 1164"/>
              <a:gd name="T103" fmla="*/ 2147483646 h 401"/>
              <a:gd name="T104" fmla="*/ 2147483646 w 1164"/>
              <a:gd name="T105" fmla="*/ 2147483646 h 401"/>
              <a:gd name="T106" fmla="*/ 2147483646 w 1164"/>
              <a:gd name="T107" fmla="*/ 2147483646 h 401"/>
              <a:gd name="T108" fmla="*/ 2147483646 w 1164"/>
              <a:gd name="T109" fmla="*/ 2147483646 h 401"/>
              <a:gd name="T110" fmla="*/ 2147483646 w 1164"/>
              <a:gd name="T111" fmla="*/ 2147483646 h 401"/>
              <a:gd name="T112" fmla="*/ 2147483646 w 1164"/>
              <a:gd name="T113" fmla="*/ 2147483646 h 401"/>
              <a:gd name="T114" fmla="*/ 2147483646 w 1164"/>
              <a:gd name="T115" fmla="*/ 2147483646 h 401"/>
              <a:gd name="T116" fmla="*/ 2147483646 w 1164"/>
              <a:gd name="T117" fmla="*/ 2147483646 h 401"/>
              <a:gd name="T118" fmla="*/ 2147483646 w 1164"/>
              <a:gd name="T119" fmla="*/ 2147483646 h 401"/>
              <a:gd name="T120" fmla="*/ 2147483646 w 1164"/>
              <a:gd name="T121" fmla="*/ 2147483646 h 40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164" h="401">
                <a:moveTo>
                  <a:pt x="1164" y="0"/>
                </a:moveTo>
                <a:lnTo>
                  <a:pt x="1164" y="12"/>
                </a:lnTo>
                <a:lnTo>
                  <a:pt x="1158" y="24"/>
                </a:lnTo>
                <a:lnTo>
                  <a:pt x="1158" y="30"/>
                </a:lnTo>
                <a:lnTo>
                  <a:pt x="1152" y="36"/>
                </a:lnTo>
                <a:lnTo>
                  <a:pt x="1146" y="48"/>
                </a:lnTo>
                <a:lnTo>
                  <a:pt x="1146" y="54"/>
                </a:lnTo>
                <a:lnTo>
                  <a:pt x="1140" y="66"/>
                </a:lnTo>
                <a:lnTo>
                  <a:pt x="1128" y="72"/>
                </a:lnTo>
                <a:lnTo>
                  <a:pt x="1122" y="84"/>
                </a:lnTo>
                <a:lnTo>
                  <a:pt x="1110" y="90"/>
                </a:lnTo>
                <a:lnTo>
                  <a:pt x="1098" y="102"/>
                </a:lnTo>
                <a:lnTo>
                  <a:pt x="1086" y="108"/>
                </a:lnTo>
                <a:lnTo>
                  <a:pt x="1074" y="114"/>
                </a:lnTo>
                <a:lnTo>
                  <a:pt x="1055" y="125"/>
                </a:lnTo>
                <a:lnTo>
                  <a:pt x="1043" y="131"/>
                </a:lnTo>
                <a:lnTo>
                  <a:pt x="1031" y="137"/>
                </a:lnTo>
                <a:lnTo>
                  <a:pt x="1007" y="143"/>
                </a:lnTo>
                <a:lnTo>
                  <a:pt x="995" y="149"/>
                </a:lnTo>
                <a:lnTo>
                  <a:pt x="977" y="155"/>
                </a:lnTo>
                <a:lnTo>
                  <a:pt x="953" y="167"/>
                </a:lnTo>
                <a:lnTo>
                  <a:pt x="935" y="173"/>
                </a:lnTo>
                <a:lnTo>
                  <a:pt x="917" y="173"/>
                </a:lnTo>
                <a:lnTo>
                  <a:pt x="893" y="185"/>
                </a:lnTo>
                <a:lnTo>
                  <a:pt x="875" y="185"/>
                </a:lnTo>
                <a:lnTo>
                  <a:pt x="856" y="191"/>
                </a:lnTo>
                <a:lnTo>
                  <a:pt x="826" y="197"/>
                </a:lnTo>
                <a:lnTo>
                  <a:pt x="802" y="203"/>
                </a:lnTo>
                <a:lnTo>
                  <a:pt x="784" y="203"/>
                </a:lnTo>
                <a:lnTo>
                  <a:pt x="754" y="209"/>
                </a:lnTo>
                <a:lnTo>
                  <a:pt x="730" y="209"/>
                </a:lnTo>
                <a:lnTo>
                  <a:pt x="706" y="215"/>
                </a:lnTo>
                <a:lnTo>
                  <a:pt x="676" y="215"/>
                </a:lnTo>
                <a:lnTo>
                  <a:pt x="651" y="221"/>
                </a:lnTo>
                <a:lnTo>
                  <a:pt x="633" y="221"/>
                </a:lnTo>
                <a:lnTo>
                  <a:pt x="597" y="221"/>
                </a:lnTo>
                <a:lnTo>
                  <a:pt x="573" y="227"/>
                </a:lnTo>
                <a:lnTo>
                  <a:pt x="549" y="227"/>
                </a:lnTo>
                <a:lnTo>
                  <a:pt x="519" y="227"/>
                </a:lnTo>
                <a:lnTo>
                  <a:pt x="495" y="227"/>
                </a:lnTo>
                <a:lnTo>
                  <a:pt x="471" y="227"/>
                </a:lnTo>
                <a:lnTo>
                  <a:pt x="434" y="227"/>
                </a:lnTo>
                <a:lnTo>
                  <a:pt x="416" y="221"/>
                </a:lnTo>
                <a:lnTo>
                  <a:pt x="392" y="221"/>
                </a:lnTo>
                <a:lnTo>
                  <a:pt x="356" y="221"/>
                </a:lnTo>
                <a:lnTo>
                  <a:pt x="338" y="215"/>
                </a:lnTo>
                <a:lnTo>
                  <a:pt x="314" y="215"/>
                </a:lnTo>
                <a:lnTo>
                  <a:pt x="278" y="209"/>
                </a:lnTo>
                <a:lnTo>
                  <a:pt x="260" y="209"/>
                </a:lnTo>
                <a:lnTo>
                  <a:pt x="235" y="209"/>
                </a:lnTo>
                <a:lnTo>
                  <a:pt x="205" y="203"/>
                </a:lnTo>
                <a:lnTo>
                  <a:pt x="187" y="197"/>
                </a:lnTo>
                <a:lnTo>
                  <a:pt x="169" y="191"/>
                </a:lnTo>
                <a:lnTo>
                  <a:pt x="139" y="185"/>
                </a:lnTo>
                <a:lnTo>
                  <a:pt x="121" y="185"/>
                </a:lnTo>
                <a:lnTo>
                  <a:pt x="103" y="179"/>
                </a:lnTo>
                <a:lnTo>
                  <a:pt x="73" y="173"/>
                </a:lnTo>
                <a:lnTo>
                  <a:pt x="55" y="167"/>
                </a:lnTo>
                <a:lnTo>
                  <a:pt x="42" y="161"/>
                </a:lnTo>
                <a:lnTo>
                  <a:pt x="18" y="149"/>
                </a:lnTo>
                <a:lnTo>
                  <a:pt x="0" y="143"/>
                </a:lnTo>
                <a:lnTo>
                  <a:pt x="0" y="317"/>
                </a:lnTo>
                <a:lnTo>
                  <a:pt x="18" y="323"/>
                </a:lnTo>
                <a:lnTo>
                  <a:pt x="42" y="335"/>
                </a:lnTo>
                <a:lnTo>
                  <a:pt x="55" y="341"/>
                </a:lnTo>
                <a:lnTo>
                  <a:pt x="73" y="347"/>
                </a:lnTo>
                <a:lnTo>
                  <a:pt x="103" y="353"/>
                </a:lnTo>
                <a:lnTo>
                  <a:pt x="121" y="359"/>
                </a:lnTo>
                <a:lnTo>
                  <a:pt x="139" y="359"/>
                </a:lnTo>
                <a:lnTo>
                  <a:pt x="169" y="365"/>
                </a:lnTo>
                <a:lnTo>
                  <a:pt x="187" y="371"/>
                </a:lnTo>
                <a:lnTo>
                  <a:pt x="205" y="377"/>
                </a:lnTo>
                <a:lnTo>
                  <a:pt x="235" y="383"/>
                </a:lnTo>
                <a:lnTo>
                  <a:pt x="260" y="383"/>
                </a:lnTo>
                <a:lnTo>
                  <a:pt x="278" y="383"/>
                </a:lnTo>
                <a:lnTo>
                  <a:pt x="314" y="389"/>
                </a:lnTo>
                <a:lnTo>
                  <a:pt x="338" y="389"/>
                </a:lnTo>
                <a:lnTo>
                  <a:pt x="356" y="395"/>
                </a:lnTo>
                <a:lnTo>
                  <a:pt x="392" y="395"/>
                </a:lnTo>
                <a:lnTo>
                  <a:pt x="416" y="395"/>
                </a:lnTo>
                <a:lnTo>
                  <a:pt x="434" y="401"/>
                </a:lnTo>
                <a:lnTo>
                  <a:pt x="471" y="401"/>
                </a:lnTo>
                <a:lnTo>
                  <a:pt x="495" y="401"/>
                </a:lnTo>
                <a:lnTo>
                  <a:pt x="519" y="401"/>
                </a:lnTo>
                <a:lnTo>
                  <a:pt x="549" y="401"/>
                </a:lnTo>
                <a:lnTo>
                  <a:pt x="573" y="401"/>
                </a:lnTo>
                <a:lnTo>
                  <a:pt x="597" y="395"/>
                </a:lnTo>
                <a:lnTo>
                  <a:pt x="633" y="395"/>
                </a:lnTo>
                <a:lnTo>
                  <a:pt x="651" y="395"/>
                </a:lnTo>
                <a:lnTo>
                  <a:pt x="676" y="389"/>
                </a:lnTo>
                <a:lnTo>
                  <a:pt x="706" y="389"/>
                </a:lnTo>
                <a:lnTo>
                  <a:pt x="730" y="383"/>
                </a:lnTo>
                <a:lnTo>
                  <a:pt x="754" y="383"/>
                </a:lnTo>
                <a:lnTo>
                  <a:pt x="784" y="377"/>
                </a:lnTo>
                <a:lnTo>
                  <a:pt x="802" y="377"/>
                </a:lnTo>
                <a:lnTo>
                  <a:pt x="826" y="371"/>
                </a:lnTo>
                <a:lnTo>
                  <a:pt x="856" y="365"/>
                </a:lnTo>
                <a:lnTo>
                  <a:pt x="875" y="359"/>
                </a:lnTo>
                <a:lnTo>
                  <a:pt x="893" y="359"/>
                </a:lnTo>
                <a:lnTo>
                  <a:pt x="917" y="347"/>
                </a:lnTo>
                <a:lnTo>
                  <a:pt x="935" y="347"/>
                </a:lnTo>
                <a:lnTo>
                  <a:pt x="953" y="341"/>
                </a:lnTo>
                <a:lnTo>
                  <a:pt x="977" y="329"/>
                </a:lnTo>
                <a:lnTo>
                  <a:pt x="995" y="323"/>
                </a:lnTo>
                <a:lnTo>
                  <a:pt x="1007" y="317"/>
                </a:lnTo>
                <a:lnTo>
                  <a:pt x="1031" y="311"/>
                </a:lnTo>
                <a:lnTo>
                  <a:pt x="1043" y="305"/>
                </a:lnTo>
                <a:lnTo>
                  <a:pt x="1055" y="299"/>
                </a:lnTo>
                <a:lnTo>
                  <a:pt x="1074" y="287"/>
                </a:lnTo>
                <a:lnTo>
                  <a:pt x="1086" y="281"/>
                </a:lnTo>
                <a:lnTo>
                  <a:pt x="1098" y="275"/>
                </a:lnTo>
                <a:lnTo>
                  <a:pt x="1110" y="263"/>
                </a:lnTo>
                <a:lnTo>
                  <a:pt x="1122" y="257"/>
                </a:lnTo>
                <a:lnTo>
                  <a:pt x="1128" y="245"/>
                </a:lnTo>
                <a:lnTo>
                  <a:pt x="1140" y="239"/>
                </a:lnTo>
                <a:lnTo>
                  <a:pt x="1146" y="227"/>
                </a:lnTo>
                <a:lnTo>
                  <a:pt x="1146" y="221"/>
                </a:lnTo>
                <a:lnTo>
                  <a:pt x="1152" y="209"/>
                </a:lnTo>
                <a:lnTo>
                  <a:pt x="1158" y="203"/>
                </a:lnTo>
                <a:lnTo>
                  <a:pt x="1158" y="197"/>
                </a:lnTo>
                <a:lnTo>
                  <a:pt x="1164" y="185"/>
                </a:lnTo>
                <a:lnTo>
                  <a:pt x="1164" y="173"/>
                </a:lnTo>
                <a:lnTo>
                  <a:pt x="1164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203" name="Freeform 34"/>
          <p:cNvSpPr>
            <a:spLocks/>
          </p:cNvSpPr>
          <p:nvPr/>
        </p:nvSpPr>
        <p:spPr bwMode="auto">
          <a:xfrm>
            <a:off x="3689350" y="3133725"/>
            <a:ext cx="2085975" cy="712788"/>
          </a:xfrm>
          <a:custGeom>
            <a:avLst/>
            <a:gdLst>
              <a:gd name="T0" fmla="*/ 2147483646 w 1314"/>
              <a:gd name="T1" fmla="*/ 2147483646 h 449"/>
              <a:gd name="T2" fmla="*/ 2147483646 w 1314"/>
              <a:gd name="T3" fmla="*/ 2147483646 h 449"/>
              <a:gd name="T4" fmla="*/ 2147483646 w 1314"/>
              <a:gd name="T5" fmla="*/ 2147483646 h 449"/>
              <a:gd name="T6" fmla="*/ 2147483646 w 1314"/>
              <a:gd name="T7" fmla="*/ 2147483646 h 449"/>
              <a:gd name="T8" fmla="*/ 0 w 1314"/>
              <a:gd name="T9" fmla="*/ 2147483646 h 449"/>
              <a:gd name="T10" fmla="*/ 0 w 1314"/>
              <a:gd name="T11" fmla="*/ 2147483646 h 449"/>
              <a:gd name="T12" fmla="*/ 2147483646 w 1314"/>
              <a:gd name="T13" fmla="*/ 2147483646 h 449"/>
              <a:gd name="T14" fmla="*/ 2147483646 w 1314"/>
              <a:gd name="T15" fmla="*/ 2147483646 h 449"/>
              <a:gd name="T16" fmla="*/ 2147483646 w 1314"/>
              <a:gd name="T17" fmla="*/ 2147483646 h 449"/>
              <a:gd name="T18" fmla="*/ 2147483646 w 1314"/>
              <a:gd name="T19" fmla="*/ 2147483646 h 449"/>
              <a:gd name="T20" fmla="*/ 2147483646 w 1314"/>
              <a:gd name="T21" fmla="*/ 2147483646 h 449"/>
              <a:gd name="T22" fmla="*/ 2147483646 w 1314"/>
              <a:gd name="T23" fmla="*/ 2147483646 h 449"/>
              <a:gd name="T24" fmla="*/ 2147483646 w 1314"/>
              <a:gd name="T25" fmla="*/ 2147483646 h 449"/>
              <a:gd name="T26" fmla="*/ 2147483646 w 1314"/>
              <a:gd name="T27" fmla="*/ 2147483646 h 449"/>
              <a:gd name="T28" fmla="*/ 2147483646 w 1314"/>
              <a:gd name="T29" fmla="*/ 2147483646 h 449"/>
              <a:gd name="T30" fmla="*/ 2147483646 w 1314"/>
              <a:gd name="T31" fmla="*/ 2147483646 h 449"/>
              <a:gd name="T32" fmla="*/ 2147483646 w 1314"/>
              <a:gd name="T33" fmla="*/ 0 h 449"/>
              <a:gd name="T34" fmla="*/ 2147483646 w 1314"/>
              <a:gd name="T35" fmla="*/ 0 h 449"/>
              <a:gd name="T36" fmla="*/ 2147483646 w 1314"/>
              <a:gd name="T37" fmla="*/ 0 h 449"/>
              <a:gd name="T38" fmla="*/ 2147483646 w 1314"/>
              <a:gd name="T39" fmla="*/ 0 h 449"/>
              <a:gd name="T40" fmla="*/ 2147483646 w 1314"/>
              <a:gd name="T41" fmla="*/ 2147483646 h 449"/>
              <a:gd name="T42" fmla="*/ 2147483646 w 1314"/>
              <a:gd name="T43" fmla="*/ 2147483646 h 449"/>
              <a:gd name="T44" fmla="*/ 2147483646 w 1314"/>
              <a:gd name="T45" fmla="*/ 2147483646 h 449"/>
              <a:gd name="T46" fmla="*/ 2147483646 w 1314"/>
              <a:gd name="T47" fmla="*/ 2147483646 h 449"/>
              <a:gd name="T48" fmla="*/ 2147483646 w 1314"/>
              <a:gd name="T49" fmla="*/ 2147483646 h 449"/>
              <a:gd name="T50" fmla="*/ 2147483646 w 1314"/>
              <a:gd name="T51" fmla="*/ 2147483646 h 449"/>
              <a:gd name="T52" fmla="*/ 2147483646 w 1314"/>
              <a:gd name="T53" fmla="*/ 2147483646 h 449"/>
              <a:gd name="T54" fmla="*/ 2147483646 w 1314"/>
              <a:gd name="T55" fmla="*/ 2147483646 h 449"/>
              <a:gd name="T56" fmla="*/ 2147483646 w 1314"/>
              <a:gd name="T57" fmla="*/ 2147483646 h 449"/>
              <a:gd name="T58" fmla="*/ 2147483646 w 1314"/>
              <a:gd name="T59" fmla="*/ 2147483646 h 449"/>
              <a:gd name="T60" fmla="*/ 2147483646 w 1314"/>
              <a:gd name="T61" fmla="*/ 2147483646 h 449"/>
              <a:gd name="T62" fmla="*/ 2147483646 w 1314"/>
              <a:gd name="T63" fmla="*/ 2147483646 h 449"/>
              <a:gd name="T64" fmla="*/ 2147483646 w 1314"/>
              <a:gd name="T65" fmla="*/ 2147483646 h 449"/>
              <a:gd name="T66" fmla="*/ 2147483646 w 1314"/>
              <a:gd name="T67" fmla="*/ 2147483646 h 449"/>
              <a:gd name="T68" fmla="*/ 2147483646 w 1314"/>
              <a:gd name="T69" fmla="*/ 2147483646 h 449"/>
              <a:gd name="T70" fmla="*/ 2147483646 w 1314"/>
              <a:gd name="T71" fmla="*/ 2147483646 h 449"/>
              <a:gd name="T72" fmla="*/ 2147483646 w 1314"/>
              <a:gd name="T73" fmla="*/ 2147483646 h 449"/>
              <a:gd name="T74" fmla="*/ 2147483646 w 1314"/>
              <a:gd name="T75" fmla="*/ 2147483646 h 449"/>
              <a:gd name="T76" fmla="*/ 2147483646 w 1314"/>
              <a:gd name="T77" fmla="*/ 2147483646 h 449"/>
              <a:gd name="T78" fmla="*/ 2147483646 w 1314"/>
              <a:gd name="T79" fmla="*/ 2147483646 h 449"/>
              <a:gd name="T80" fmla="*/ 2147483646 w 1314"/>
              <a:gd name="T81" fmla="*/ 2147483646 h 449"/>
              <a:gd name="T82" fmla="*/ 2147483646 w 1314"/>
              <a:gd name="T83" fmla="*/ 2147483646 h 449"/>
              <a:gd name="T84" fmla="*/ 2147483646 w 1314"/>
              <a:gd name="T85" fmla="*/ 2147483646 h 449"/>
              <a:gd name="T86" fmla="*/ 2147483646 w 1314"/>
              <a:gd name="T87" fmla="*/ 2147483646 h 449"/>
              <a:gd name="T88" fmla="*/ 2147483646 w 1314"/>
              <a:gd name="T89" fmla="*/ 2147483646 h 449"/>
              <a:gd name="T90" fmla="*/ 2147483646 w 1314"/>
              <a:gd name="T91" fmla="*/ 2147483646 h 449"/>
              <a:gd name="T92" fmla="*/ 2147483646 w 1314"/>
              <a:gd name="T93" fmla="*/ 2147483646 h 449"/>
              <a:gd name="T94" fmla="*/ 2147483646 w 1314"/>
              <a:gd name="T95" fmla="*/ 2147483646 h 449"/>
              <a:gd name="T96" fmla="*/ 2147483646 w 1314"/>
              <a:gd name="T97" fmla="*/ 2147483646 h 449"/>
              <a:gd name="T98" fmla="*/ 2147483646 w 1314"/>
              <a:gd name="T99" fmla="*/ 2147483646 h 449"/>
              <a:gd name="T100" fmla="*/ 2147483646 w 1314"/>
              <a:gd name="T101" fmla="*/ 2147483646 h 449"/>
              <a:gd name="T102" fmla="*/ 2147483646 w 1314"/>
              <a:gd name="T103" fmla="*/ 2147483646 h 44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14" h="449">
                <a:moveTo>
                  <a:pt x="126" y="353"/>
                </a:moveTo>
                <a:lnTo>
                  <a:pt x="108" y="347"/>
                </a:lnTo>
                <a:lnTo>
                  <a:pt x="90" y="342"/>
                </a:lnTo>
                <a:lnTo>
                  <a:pt x="78" y="330"/>
                </a:lnTo>
                <a:lnTo>
                  <a:pt x="72" y="324"/>
                </a:lnTo>
                <a:lnTo>
                  <a:pt x="54" y="318"/>
                </a:lnTo>
                <a:lnTo>
                  <a:pt x="48" y="306"/>
                </a:lnTo>
                <a:lnTo>
                  <a:pt x="36" y="300"/>
                </a:lnTo>
                <a:lnTo>
                  <a:pt x="30" y="288"/>
                </a:lnTo>
                <a:lnTo>
                  <a:pt x="18" y="282"/>
                </a:lnTo>
                <a:lnTo>
                  <a:pt x="18" y="276"/>
                </a:lnTo>
                <a:lnTo>
                  <a:pt x="6" y="264"/>
                </a:lnTo>
                <a:lnTo>
                  <a:pt x="6" y="252"/>
                </a:lnTo>
                <a:lnTo>
                  <a:pt x="0" y="246"/>
                </a:lnTo>
                <a:lnTo>
                  <a:pt x="0" y="234"/>
                </a:lnTo>
                <a:lnTo>
                  <a:pt x="0" y="228"/>
                </a:lnTo>
                <a:lnTo>
                  <a:pt x="0" y="222"/>
                </a:lnTo>
                <a:lnTo>
                  <a:pt x="0" y="210"/>
                </a:lnTo>
                <a:lnTo>
                  <a:pt x="0" y="198"/>
                </a:lnTo>
                <a:lnTo>
                  <a:pt x="6" y="192"/>
                </a:lnTo>
                <a:lnTo>
                  <a:pt x="12" y="180"/>
                </a:lnTo>
                <a:lnTo>
                  <a:pt x="18" y="174"/>
                </a:lnTo>
                <a:lnTo>
                  <a:pt x="18" y="168"/>
                </a:lnTo>
                <a:lnTo>
                  <a:pt x="30" y="156"/>
                </a:lnTo>
                <a:lnTo>
                  <a:pt x="36" y="144"/>
                </a:lnTo>
                <a:lnTo>
                  <a:pt x="48" y="138"/>
                </a:lnTo>
                <a:lnTo>
                  <a:pt x="54" y="132"/>
                </a:lnTo>
                <a:lnTo>
                  <a:pt x="72" y="120"/>
                </a:lnTo>
                <a:lnTo>
                  <a:pt x="78" y="114"/>
                </a:lnTo>
                <a:lnTo>
                  <a:pt x="90" y="108"/>
                </a:lnTo>
                <a:lnTo>
                  <a:pt x="108" y="96"/>
                </a:lnTo>
                <a:lnTo>
                  <a:pt x="126" y="90"/>
                </a:lnTo>
                <a:lnTo>
                  <a:pt x="138" y="84"/>
                </a:lnTo>
                <a:lnTo>
                  <a:pt x="156" y="78"/>
                </a:lnTo>
                <a:lnTo>
                  <a:pt x="174" y="72"/>
                </a:lnTo>
                <a:lnTo>
                  <a:pt x="192" y="66"/>
                </a:lnTo>
                <a:lnTo>
                  <a:pt x="217" y="54"/>
                </a:lnTo>
                <a:lnTo>
                  <a:pt x="235" y="54"/>
                </a:lnTo>
                <a:lnTo>
                  <a:pt x="253" y="48"/>
                </a:lnTo>
                <a:lnTo>
                  <a:pt x="277" y="42"/>
                </a:lnTo>
                <a:lnTo>
                  <a:pt x="295" y="36"/>
                </a:lnTo>
                <a:lnTo>
                  <a:pt x="319" y="30"/>
                </a:lnTo>
                <a:lnTo>
                  <a:pt x="349" y="24"/>
                </a:lnTo>
                <a:lnTo>
                  <a:pt x="367" y="24"/>
                </a:lnTo>
                <a:lnTo>
                  <a:pt x="385" y="18"/>
                </a:lnTo>
                <a:lnTo>
                  <a:pt x="422" y="12"/>
                </a:lnTo>
                <a:lnTo>
                  <a:pt x="440" y="12"/>
                </a:lnTo>
                <a:lnTo>
                  <a:pt x="464" y="6"/>
                </a:lnTo>
                <a:lnTo>
                  <a:pt x="494" y="6"/>
                </a:lnTo>
                <a:lnTo>
                  <a:pt x="518" y="6"/>
                </a:lnTo>
                <a:lnTo>
                  <a:pt x="542" y="0"/>
                </a:lnTo>
                <a:lnTo>
                  <a:pt x="572" y="0"/>
                </a:lnTo>
                <a:lnTo>
                  <a:pt x="596" y="0"/>
                </a:lnTo>
                <a:lnTo>
                  <a:pt x="621" y="0"/>
                </a:lnTo>
                <a:lnTo>
                  <a:pt x="657" y="0"/>
                </a:lnTo>
                <a:lnTo>
                  <a:pt x="681" y="0"/>
                </a:lnTo>
                <a:lnTo>
                  <a:pt x="699" y="0"/>
                </a:lnTo>
                <a:lnTo>
                  <a:pt x="735" y="0"/>
                </a:lnTo>
                <a:lnTo>
                  <a:pt x="759" y="0"/>
                </a:lnTo>
                <a:lnTo>
                  <a:pt x="783" y="0"/>
                </a:lnTo>
                <a:lnTo>
                  <a:pt x="814" y="6"/>
                </a:lnTo>
                <a:lnTo>
                  <a:pt x="838" y="6"/>
                </a:lnTo>
                <a:lnTo>
                  <a:pt x="856" y="12"/>
                </a:lnTo>
                <a:lnTo>
                  <a:pt x="892" y="12"/>
                </a:lnTo>
                <a:lnTo>
                  <a:pt x="910" y="18"/>
                </a:lnTo>
                <a:lnTo>
                  <a:pt x="934" y="18"/>
                </a:lnTo>
                <a:lnTo>
                  <a:pt x="964" y="24"/>
                </a:lnTo>
                <a:lnTo>
                  <a:pt x="982" y="30"/>
                </a:lnTo>
                <a:lnTo>
                  <a:pt x="1006" y="30"/>
                </a:lnTo>
                <a:lnTo>
                  <a:pt x="1031" y="42"/>
                </a:lnTo>
                <a:lnTo>
                  <a:pt x="1049" y="42"/>
                </a:lnTo>
                <a:lnTo>
                  <a:pt x="1067" y="48"/>
                </a:lnTo>
                <a:lnTo>
                  <a:pt x="1097" y="54"/>
                </a:lnTo>
                <a:lnTo>
                  <a:pt x="1109" y="60"/>
                </a:lnTo>
                <a:lnTo>
                  <a:pt x="1127" y="66"/>
                </a:lnTo>
                <a:lnTo>
                  <a:pt x="1151" y="78"/>
                </a:lnTo>
                <a:lnTo>
                  <a:pt x="1163" y="84"/>
                </a:lnTo>
                <a:lnTo>
                  <a:pt x="1181" y="90"/>
                </a:lnTo>
                <a:lnTo>
                  <a:pt x="1193" y="96"/>
                </a:lnTo>
                <a:lnTo>
                  <a:pt x="1212" y="102"/>
                </a:lnTo>
                <a:lnTo>
                  <a:pt x="1224" y="108"/>
                </a:lnTo>
                <a:lnTo>
                  <a:pt x="1236" y="120"/>
                </a:lnTo>
                <a:lnTo>
                  <a:pt x="1254" y="126"/>
                </a:lnTo>
                <a:lnTo>
                  <a:pt x="1260" y="138"/>
                </a:lnTo>
                <a:lnTo>
                  <a:pt x="1272" y="144"/>
                </a:lnTo>
                <a:lnTo>
                  <a:pt x="1278" y="156"/>
                </a:lnTo>
                <a:lnTo>
                  <a:pt x="1290" y="162"/>
                </a:lnTo>
                <a:lnTo>
                  <a:pt x="1296" y="168"/>
                </a:lnTo>
                <a:lnTo>
                  <a:pt x="1302" y="180"/>
                </a:lnTo>
                <a:lnTo>
                  <a:pt x="1302" y="186"/>
                </a:lnTo>
                <a:lnTo>
                  <a:pt x="1308" y="198"/>
                </a:lnTo>
                <a:lnTo>
                  <a:pt x="1308" y="210"/>
                </a:lnTo>
                <a:lnTo>
                  <a:pt x="1314" y="216"/>
                </a:lnTo>
                <a:lnTo>
                  <a:pt x="1314" y="222"/>
                </a:lnTo>
                <a:lnTo>
                  <a:pt x="1314" y="234"/>
                </a:lnTo>
                <a:lnTo>
                  <a:pt x="1308" y="246"/>
                </a:lnTo>
                <a:lnTo>
                  <a:pt x="1308" y="252"/>
                </a:lnTo>
                <a:lnTo>
                  <a:pt x="1302" y="264"/>
                </a:lnTo>
                <a:lnTo>
                  <a:pt x="1296" y="270"/>
                </a:lnTo>
                <a:lnTo>
                  <a:pt x="1296" y="276"/>
                </a:lnTo>
                <a:lnTo>
                  <a:pt x="1284" y="288"/>
                </a:lnTo>
                <a:lnTo>
                  <a:pt x="1278" y="294"/>
                </a:lnTo>
                <a:lnTo>
                  <a:pt x="1272" y="306"/>
                </a:lnTo>
                <a:lnTo>
                  <a:pt x="1254" y="318"/>
                </a:lnTo>
                <a:lnTo>
                  <a:pt x="1248" y="324"/>
                </a:lnTo>
                <a:lnTo>
                  <a:pt x="1236" y="330"/>
                </a:lnTo>
                <a:lnTo>
                  <a:pt x="1218" y="342"/>
                </a:lnTo>
                <a:lnTo>
                  <a:pt x="1205" y="347"/>
                </a:lnTo>
                <a:lnTo>
                  <a:pt x="1193" y="353"/>
                </a:lnTo>
                <a:lnTo>
                  <a:pt x="1175" y="359"/>
                </a:lnTo>
                <a:lnTo>
                  <a:pt x="1157" y="365"/>
                </a:lnTo>
                <a:lnTo>
                  <a:pt x="1145" y="371"/>
                </a:lnTo>
                <a:lnTo>
                  <a:pt x="1121" y="383"/>
                </a:lnTo>
                <a:lnTo>
                  <a:pt x="1103" y="389"/>
                </a:lnTo>
                <a:lnTo>
                  <a:pt x="1085" y="395"/>
                </a:lnTo>
                <a:lnTo>
                  <a:pt x="1061" y="401"/>
                </a:lnTo>
                <a:lnTo>
                  <a:pt x="1043" y="407"/>
                </a:lnTo>
                <a:lnTo>
                  <a:pt x="1025" y="407"/>
                </a:lnTo>
                <a:lnTo>
                  <a:pt x="994" y="413"/>
                </a:lnTo>
                <a:lnTo>
                  <a:pt x="976" y="419"/>
                </a:lnTo>
                <a:lnTo>
                  <a:pt x="952" y="425"/>
                </a:lnTo>
                <a:lnTo>
                  <a:pt x="922" y="431"/>
                </a:lnTo>
                <a:lnTo>
                  <a:pt x="904" y="431"/>
                </a:lnTo>
                <a:lnTo>
                  <a:pt x="880" y="431"/>
                </a:lnTo>
                <a:lnTo>
                  <a:pt x="850" y="437"/>
                </a:lnTo>
                <a:lnTo>
                  <a:pt x="826" y="437"/>
                </a:lnTo>
                <a:lnTo>
                  <a:pt x="801" y="443"/>
                </a:lnTo>
                <a:lnTo>
                  <a:pt x="771" y="443"/>
                </a:lnTo>
                <a:lnTo>
                  <a:pt x="747" y="443"/>
                </a:lnTo>
                <a:lnTo>
                  <a:pt x="723" y="449"/>
                </a:lnTo>
                <a:lnTo>
                  <a:pt x="699" y="449"/>
                </a:lnTo>
                <a:lnTo>
                  <a:pt x="669" y="449"/>
                </a:lnTo>
                <a:lnTo>
                  <a:pt x="645" y="449"/>
                </a:lnTo>
                <a:lnTo>
                  <a:pt x="621" y="449"/>
                </a:lnTo>
                <a:lnTo>
                  <a:pt x="584" y="449"/>
                </a:lnTo>
                <a:lnTo>
                  <a:pt x="566" y="443"/>
                </a:lnTo>
                <a:lnTo>
                  <a:pt x="542" y="443"/>
                </a:lnTo>
                <a:lnTo>
                  <a:pt x="506" y="443"/>
                </a:lnTo>
                <a:lnTo>
                  <a:pt x="488" y="437"/>
                </a:lnTo>
                <a:lnTo>
                  <a:pt x="464" y="437"/>
                </a:lnTo>
                <a:lnTo>
                  <a:pt x="428" y="431"/>
                </a:lnTo>
                <a:lnTo>
                  <a:pt x="410" y="431"/>
                </a:lnTo>
                <a:lnTo>
                  <a:pt x="385" y="431"/>
                </a:lnTo>
                <a:lnTo>
                  <a:pt x="355" y="425"/>
                </a:lnTo>
                <a:lnTo>
                  <a:pt x="337" y="419"/>
                </a:lnTo>
                <a:lnTo>
                  <a:pt x="319" y="413"/>
                </a:lnTo>
                <a:lnTo>
                  <a:pt x="289" y="407"/>
                </a:lnTo>
                <a:lnTo>
                  <a:pt x="271" y="407"/>
                </a:lnTo>
                <a:lnTo>
                  <a:pt x="253" y="401"/>
                </a:lnTo>
                <a:lnTo>
                  <a:pt x="223" y="395"/>
                </a:lnTo>
                <a:lnTo>
                  <a:pt x="205" y="389"/>
                </a:lnTo>
                <a:lnTo>
                  <a:pt x="192" y="383"/>
                </a:lnTo>
                <a:lnTo>
                  <a:pt x="168" y="371"/>
                </a:lnTo>
                <a:lnTo>
                  <a:pt x="150" y="365"/>
                </a:lnTo>
                <a:lnTo>
                  <a:pt x="657" y="222"/>
                </a:lnTo>
                <a:lnTo>
                  <a:pt x="126" y="353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204" name="Rectangle 35"/>
          <p:cNvSpPr>
            <a:spLocks noChangeArrowheads="1"/>
          </p:cNvSpPr>
          <p:nvPr/>
        </p:nvSpPr>
        <p:spPr bwMode="auto">
          <a:xfrm>
            <a:off x="3257550" y="4065588"/>
            <a:ext cx="35747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</a:rPr>
              <a:t>1</a:t>
            </a:r>
            <a:r>
              <a:rPr lang="et-EE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</a:rPr>
              <a:t>%</a:t>
            </a:r>
            <a:endParaRPr lang="en-US" altLang="en-US" sz="1600" b="1" dirty="0">
              <a:latin typeface="Arial" panose="020B0604020202020204" pitchFamily="34" charset="0"/>
            </a:endParaRPr>
          </a:p>
        </p:txBody>
      </p:sp>
      <p:sp>
        <p:nvSpPr>
          <p:cNvPr id="7205" name="Rectangle 36"/>
          <p:cNvSpPr>
            <a:spLocks noChangeArrowheads="1"/>
          </p:cNvSpPr>
          <p:nvPr/>
        </p:nvSpPr>
        <p:spPr bwMode="auto">
          <a:xfrm>
            <a:off x="5076825" y="3357563"/>
            <a:ext cx="4664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</a:rPr>
              <a:t>99</a:t>
            </a:r>
            <a:r>
              <a:rPr lang="et-EE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</a:rPr>
              <a:t>%</a:t>
            </a:r>
            <a:endParaRPr lang="en-US" altLang="en-US" sz="1600" b="1" dirty="0">
              <a:latin typeface="Arial" panose="020B0604020202020204" pitchFamily="34" charset="0"/>
            </a:endParaRPr>
          </a:p>
        </p:txBody>
      </p:sp>
      <p:pic>
        <p:nvPicPr>
          <p:cNvPr id="7206" name="Picture 37" descr="desktop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2133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7" name="Rectangle 38"/>
          <p:cNvSpPr>
            <a:spLocks noChangeArrowheads="1"/>
          </p:cNvSpPr>
          <p:nvPr/>
        </p:nvSpPr>
        <p:spPr bwMode="auto">
          <a:xfrm>
            <a:off x="3255963" y="2563813"/>
            <a:ext cx="1482725" cy="511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E0155E-DDB2-4C97-9A89-106A6E7527DD}" type="slidenum">
              <a:rPr lang="en-GB" altLang="et-EE"/>
              <a:pPr>
                <a:defRPr/>
              </a:pPr>
              <a:t>20</a:t>
            </a:fld>
            <a:endParaRPr lang="en-GB" altLang="et-EE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Mis on programm?</a:t>
            </a: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457200" y="1600200"/>
            <a:ext cx="7391400" cy="1747838"/>
          </a:xfrm>
          <a:prstGeom prst="rect">
            <a:avLst/>
          </a:prstGeom>
          <a:solidFill>
            <a:schemeClr val="accent1"/>
          </a:solidFill>
          <a:ln w="19050">
            <a:solidFill>
              <a:srgbClr val="33CC33"/>
            </a:solidFill>
            <a:prstDash val="dash"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(defun xc++-type-class ()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"C++ template -  \"class &lt;name&gt; [: &lt;derivation&gt;] { ... };\""  (interactive)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(insert "class ") (xc-field "name" ": ")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(if (string-equal (xc-field "derivation") "") (delete-backward-char 2))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(insert " ") (xc-statement-block)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(next-line 1) (end-of-line) (insert ";") (previous-line 1) (end-of-line)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)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1524000" y="2362200"/>
            <a:ext cx="7221538" cy="2706688"/>
          </a:xfrm>
          <a:prstGeom prst="rect">
            <a:avLst/>
          </a:prstGeom>
          <a:solidFill>
            <a:schemeClr val="accent1"/>
          </a:solidFill>
          <a:ln w="19050">
            <a:solidFill>
              <a:srgbClr val="33CC33"/>
            </a:solidFill>
            <a:prstDash val="dash"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template &lt;class tELEM&gt; class cList: public _Name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protected: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tELEM *first, *last, *current;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void mCopyAll(const cList &amp;l, const boolean nm=FALSE);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public: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inline CLASS_TYPE mType(void) { CHECK_THIS; return(LIST);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cList(const char* str=NULL, const _Name *pnt=NULL, const void *udf=NULL);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cList(const cList &amp;l);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cList&amp; operator = (const cList &amp;l);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~cList() { CHECK_THIS; mDeleteAll();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};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838200" y="3048000"/>
            <a:ext cx="6781800" cy="22225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33CC33"/>
            </a:solidFill>
            <a:prstDash val="dash"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if (match($1,"^bl$")||match($1,"^bl..$"))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if (match(prev_cmd,"^bl")) { printf "\tnop\n";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else if (match($3,"\\["))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if (match(prev_cmd,"^ldr"))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for (indx=3;indx&lt;=NF;indx++)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src=$indx; sub("\\[","",src); sub("\\]","",src); sub(",","",src);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if (prev_trg==src) { printf "\tnop\n"; break;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}  }  }</a:t>
            </a: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2667000" y="3886200"/>
            <a:ext cx="5486400" cy="2463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33CC33"/>
            </a:solidFill>
            <a:prstDash val="dash"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proc xtrctrExecuteFlow {}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global xtrctrSynthesisFlow xtrctrBreakExecution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set xtrctrBreakExecution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set n 0 ;  foreach tool  $xtrctrSynthesisFlow(menu)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  if { $tool == {} } { continue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  if { $xtrctrSynthesisFlow($tool,enabled) != 0 } \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          {  xtrctrExecuteTool $tool 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  if { $xtrctrBreakExecution != 0 } { break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  incr 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}   }</a:t>
            </a: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2362200" y="5784850"/>
            <a:ext cx="4219575" cy="425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192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8613" y="5824538"/>
            <a:ext cx="8591550" cy="6223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t-EE" sz="2000" smtClean="0"/>
              <a:t>Käskude jada ehk järjestatud korraldused</a:t>
            </a:r>
          </a:p>
        </p:txBody>
      </p:sp>
    </p:spTree>
    <p:extLst>
      <p:ext uri="{BB962C8B-B14F-4D97-AF65-F5344CB8AC3E}">
        <p14:creationId xmlns:p14="http://schemas.microsoft.com/office/powerpoint/2010/main" val="317528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2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2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animBg="1" autoUpdateAnimBg="0"/>
      <p:bldP spid="192516" grpId="0" animBg="1" autoUpdateAnimBg="0"/>
      <p:bldP spid="192517" grpId="0" animBg="1" autoUpdateAnimBg="0"/>
      <p:bldP spid="192518" grpId="0" animBg="1" autoUpdateAnimBg="0"/>
      <p:bldP spid="192519" grpId="0" animBg="1"/>
      <p:bldP spid="192520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5BEE6-4AB6-4849-953F-877A5F0579E6}" type="slidenum">
              <a:rPr lang="en-GB" altLang="et-EE"/>
              <a:pPr>
                <a:defRPr/>
              </a:pPr>
              <a:t>21</a:t>
            </a:fld>
            <a:endParaRPr lang="en-GB" altLang="et-EE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Algoritmist struktuurini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t-EE" altLang="et-EE" sz="2000" dirty="0" smtClean="0"/>
              <a:t>Arhitektuuri disain e. programmist plokk-skeemini</a:t>
            </a:r>
          </a:p>
          <a:p>
            <a:pPr lvl="1" eaLnBrk="1" hangingPunct="1">
              <a:defRPr/>
            </a:pPr>
            <a:r>
              <a:rPr lang="et-EE" altLang="et-EE" sz="1800" dirty="0" smtClean="0"/>
              <a:t>Millised käsud on olemas?</a:t>
            </a:r>
          </a:p>
          <a:p>
            <a:pPr lvl="1" eaLnBrk="1" hangingPunct="1">
              <a:defRPr/>
            </a:pPr>
            <a:r>
              <a:rPr lang="et-EE" altLang="et-EE" sz="1800" dirty="0" smtClean="0"/>
              <a:t>Kuidas käsud järjestada?</a:t>
            </a:r>
          </a:p>
          <a:p>
            <a:pPr lvl="1" eaLnBrk="1" hangingPunct="1">
              <a:defRPr/>
            </a:pPr>
            <a:r>
              <a:rPr lang="et-EE" altLang="et-EE" sz="1800" dirty="0" smtClean="0"/>
              <a:t>Mis töötleb neid käske?</a:t>
            </a:r>
          </a:p>
          <a:p>
            <a:pPr eaLnBrk="1" hangingPunct="1">
              <a:defRPr/>
            </a:pPr>
            <a:r>
              <a:rPr lang="et-EE" altLang="et-EE" sz="2000" dirty="0" smtClean="0"/>
              <a:t>Tulemuseks moodulid ehk struktuur-skeem</a:t>
            </a:r>
          </a:p>
          <a:p>
            <a:pPr eaLnBrk="1" hangingPunct="1">
              <a:defRPr/>
            </a:pPr>
            <a:r>
              <a:rPr lang="et-EE" altLang="et-EE" sz="2000" dirty="0" smtClean="0"/>
              <a:t>Protsessori mudel</a:t>
            </a:r>
            <a:endParaRPr lang="en-US" altLang="et-EE" sz="2000" dirty="0" smtClean="0"/>
          </a:p>
          <a:p>
            <a:pPr lvl="1" eaLnBrk="1" hangingPunct="1">
              <a:defRPr/>
            </a:pPr>
            <a:r>
              <a:rPr lang="et-EE" altLang="et-EE" sz="1800" dirty="0">
                <a:hlinkClick r:id="rId2"/>
              </a:rPr>
              <a:t>https://www.youtube.com/watch?v=urqPobwPOzs</a:t>
            </a:r>
            <a:endParaRPr lang="et-EE" altLang="et-EE" sz="1800" dirty="0" smtClean="0"/>
          </a:p>
          <a:p>
            <a:pPr eaLnBrk="1" hangingPunct="1">
              <a:defRPr/>
            </a:pPr>
            <a:r>
              <a:rPr lang="et-EE" altLang="et-EE" sz="2000" dirty="0" smtClean="0"/>
              <a:t>Skeemi simulaator</a:t>
            </a:r>
          </a:p>
          <a:p>
            <a:pPr lvl="1" eaLnBrk="1" hangingPunct="1">
              <a:defRPr/>
            </a:pPr>
            <a:r>
              <a:rPr lang="et-EE" altLang="et-EE" sz="1800" dirty="0" smtClean="0">
                <a:hlinkClick r:id="rId3"/>
              </a:rPr>
              <a:t>http://www.falstad.com/circuit/</a:t>
            </a:r>
            <a:endParaRPr lang="et-EE" altLang="et-EE" sz="1800" dirty="0" smtClean="0"/>
          </a:p>
          <a:p>
            <a:pPr lvl="1" eaLnBrk="1" hangingPunct="1">
              <a:defRPr/>
            </a:pPr>
            <a:r>
              <a:rPr lang="et-EE" altLang="et-EE" sz="1800" dirty="0" smtClean="0"/>
              <a:t>vt. nt. </a:t>
            </a:r>
            <a:r>
              <a:rPr lang="et-EE" altLang="et-EE" sz="1800" dirty="0" err="1" smtClean="0"/>
              <a:t>Circuits</a:t>
            </a:r>
            <a:r>
              <a:rPr lang="et-EE" altLang="et-EE" sz="1800" dirty="0" smtClean="0"/>
              <a:t> -&gt; </a:t>
            </a:r>
            <a:r>
              <a:rPr lang="et-EE" altLang="et-EE" sz="1800" dirty="0" err="1" smtClean="0"/>
              <a:t>Sequential</a:t>
            </a:r>
            <a:r>
              <a:rPr lang="et-EE" altLang="et-EE" sz="1800" dirty="0" smtClean="0"/>
              <a:t> </a:t>
            </a:r>
            <a:r>
              <a:rPr lang="et-EE" altLang="et-EE" sz="1800" dirty="0" err="1" smtClean="0"/>
              <a:t>Logic</a:t>
            </a:r>
            <a:r>
              <a:rPr lang="et-EE" altLang="et-EE" sz="1800" dirty="0" smtClean="0"/>
              <a:t> -&gt; </a:t>
            </a:r>
            <a:r>
              <a:rPr lang="et-EE" altLang="et-EE" sz="1800" dirty="0" err="1" smtClean="0"/>
              <a:t>Traffic</a:t>
            </a:r>
            <a:r>
              <a:rPr lang="et-EE" altLang="et-EE" sz="1800" dirty="0" smtClean="0"/>
              <a:t> </a:t>
            </a:r>
            <a:r>
              <a:rPr lang="et-EE" altLang="et-EE" sz="1800" dirty="0" err="1" smtClean="0"/>
              <a:t>light</a:t>
            </a:r>
            <a:endParaRPr lang="et-EE" altLang="et-EE" sz="2000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t-EE" altLang="et-EE" sz="2000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t-EE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Arvutid, digitaalsüsteemid, </a:t>
            </a: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signaalitöötlus</a:t>
            </a:r>
            <a:r>
              <a:rPr lang="et-EE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sidetehnika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t-EE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913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28F58-7D83-4950-870C-046E86A006DC}" type="slidenum">
              <a:rPr lang="en-GB" altLang="et-EE"/>
              <a:pPr>
                <a:defRPr/>
              </a:pPr>
              <a:t>22</a:t>
            </a:fld>
            <a:endParaRPr lang="en-GB" altLang="et-EE"/>
          </a:p>
        </p:txBody>
      </p:sp>
      <p:pic>
        <p:nvPicPr>
          <p:cNvPr id="196610" name="Picture 2" descr="crys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4135438" cy="1412875"/>
          </a:xfrm>
          <a:prstGeom prst="rect">
            <a:avLst/>
          </a:prstGeom>
          <a:noFill/>
          <a:ln w="19050">
            <a:solidFill>
              <a:srgbClr val="33CC3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1" name="Picture 3" descr="regenr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2514600" cy="1428750"/>
          </a:xfrm>
          <a:prstGeom prst="rect">
            <a:avLst/>
          </a:prstGeom>
          <a:noFill/>
          <a:ln w="19050">
            <a:solidFill>
              <a:srgbClr val="33CC3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Mis on skeem?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8613" y="5824538"/>
            <a:ext cx="8591550" cy="622300"/>
          </a:xfrm>
        </p:spPr>
        <p:txBody>
          <a:bodyPr/>
          <a:lstStyle/>
          <a:p>
            <a:pPr eaLnBrk="1" hangingPunct="1"/>
            <a:r>
              <a:rPr lang="en-US" altLang="et-EE" sz="2000" smtClean="0"/>
              <a:t>Ühendatud moodulid ehk komponentide võrk</a:t>
            </a:r>
          </a:p>
        </p:txBody>
      </p:sp>
      <p:pic>
        <p:nvPicPr>
          <p:cNvPr id="196614" name="Picture 6" descr="amtr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31127"/>
            <a:ext cx="4260850" cy="1903413"/>
          </a:xfrm>
          <a:prstGeom prst="rect">
            <a:avLst/>
          </a:prstGeom>
          <a:noFill/>
          <a:ln w="19050">
            <a:solidFill>
              <a:srgbClr val="33CC3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5" name="Picture 7" descr="p68-f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5027613" cy="2859088"/>
          </a:xfrm>
          <a:prstGeom prst="rect">
            <a:avLst/>
          </a:prstGeom>
          <a:noFill/>
          <a:ln w="19050">
            <a:solidFill>
              <a:srgbClr val="33CC3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6" name="Picture 8" descr="skee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268" y="2956464"/>
            <a:ext cx="2552700" cy="2133600"/>
          </a:xfrm>
          <a:prstGeom prst="rect">
            <a:avLst/>
          </a:prstGeom>
          <a:noFill/>
          <a:ln w="19050">
            <a:solidFill>
              <a:srgbClr val="33CC3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399395" y="3303303"/>
            <a:ext cx="4860243" cy="2406651"/>
          </a:xfrm>
          <a:prstGeom prst="rect">
            <a:avLst/>
          </a:prstGeom>
          <a:solidFill>
            <a:schemeClr val="accent5"/>
          </a:solidFill>
          <a:ln w="19050" cap="flat">
            <a:solidFill>
              <a:srgbClr val="33CC33"/>
            </a:solidFill>
            <a:prstDash val="dash"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800" b="1" dirty="0" smtClean="0">
                <a:latin typeface="Courier New" panose="02070309020205020404" pitchFamily="49" charset="0"/>
              </a:rPr>
              <a:t>-- System timer (2 Hz)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800" b="1" dirty="0" smtClean="0">
                <a:latin typeface="Courier New" panose="02070309020205020404" pitchFamily="49" charset="0"/>
              </a:rPr>
              <a:t>timer &lt;= not timer after 0.25 sec;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800" b="1" dirty="0" smtClean="0">
                <a:latin typeface="Courier New" panose="02070309020205020404" pitchFamily="49" charset="0"/>
              </a:rPr>
              <a:t>-- Combinational logic for blinking lights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800" b="1" dirty="0" err="1" smtClean="0">
                <a:latin typeface="Courier New" panose="02070309020205020404" pitchFamily="49" charset="0"/>
              </a:rPr>
              <a:t>HighwayLights</a:t>
            </a:r>
            <a:r>
              <a:rPr lang="en-US" altLang="et-EE" sz="800" b="1" dirty="0" smtClean="0">
                <a:latin typeface="Courier New" panose="02070309020205020404" pitchFamily="49" charset="0"/>
              </a:rPr>
              <a:t>: </a:t>
            </a:r>
            <a:r>
              <a:rPr lang="en-US" altLang="et-EE" sz="800" b="1" dirty="0" err="1" smtClean="0">
                <a:latin typeface="Courier New" panose="02070309020205020404" pitchFamily="49" charset="0"/>
              </a:rPr>
              <a:t>BlinkLights</a:t>
            </a:r>
            <a:r>
              <a:rPr lang="en-US" altLang="et-EE" sz="800" b="1" dirty="0" smtClean="0">
                <a:latin typeface="Courier New" panose="02070309020205020404" pitchFamily="49" charset="0"/>
              </a:rPr>
              <a:t> ( </a:t>
            </a:r>
            <a:r>
              <a:rPr lang="en-US" altLang="et-EE" sz="800" b="1" dirty="0" err="1" smtClean="0">
                <a:latin typeface="Courier New" panose="02070309020205020404" pitchFamily="49" charset="0"/>
              </a:rPr>
              <a:t>highway_light_in</a:t>
            </a:r>
            <a:r>
              <a:rPr lang="en-US" altLang="et-EE" sz="800" b="1" dirty="0" smtClean="0">
                <a:latin typeface="Courier New" panose="02070309020205020404" pitchFamily="49" charset="0"/>
              </a:rPr>
              <a:t>, timer, </a:t>
            </a:r>
            <a:r>
              <a:rPr lang="en-US" altLang="et-EE" sz="800" b="1" dirty="0" err="1" smtClean="0">
                <a:latin typeface="Courier New" panose="02070309020205020404" pitchFamily="49" charset="0"/>
              </a:rPr>
              <a:t>highway_light</a:t>
            </a:r>
            <a:r>
              <a:rPr lang="en-US" altLang="et-EE" sz="800" b="1" dirty="0" smtClean="0">
                <a:latin typeface="Courier New" panose="02070309020205020404" pitchFamily="49" charset="0"/>
              </a:rPr>
              <a:t> 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800" b="1" dirty="0" err="1" smtClean="0">
                <a:latin typeface="Courier New" panose="02070309020205020404" pitchFamily="49" charset="0"/>
              </a:rPr>
              <a:t>SidestreetLights</a:t>
            </a:r>
            <a:r>
              <a:rPr lang="en-US" altLang="et-EE" sz="800" b="1" dirty="0" smtClean="0">
                <a:latin typeface="Courier New" panose="02070309020205020404" pitchFamily="49" charset="0"/>
              </a:rPr>
              <a:t>: </a:t>
            </a:r>
            <a:r>
              <a:rPr lang="en-US" altLang="et-EE" sz="800" b="1" dirty="0" err="1" smtClean="0">
                <a:latin typeface="Courier New" panose="02070309020205020404" pitchFamily="49" charset="0"/>
              </a:rPr>
              <a:t>BlinkLights</a:t>
            </a:r>
            <a:r>
              <a:rPr lang="en-US" altLang="et-EE" sz="800" b="1" dirty="0" smtClean="0">
                <a:latin typeface="Courier New" panose="02070309020205020404" pitchFamily="49" charset="0"/>
              </a:rPr>
              <a:t> ( </a:t>
            </a:r>
            <a:r>
              <a:rPr lang="en-US" altLang="et-EE" sz="800" b="1" dirty="0" err="1" smtClean="0">
                <a:latin typeface="Courier New" panose="02070309020205020404" pitchFamily="49" charset="0"/>
              </a:rPr>
              <a:t>sidestreet_light_in</a:t>
            </a:r>
            <a:r>
              <a:rPr lang="en-US" altLang="et-EE" sz="800" b="1" dirty="0" smtClean="0">
                <a:latin typeface="Courier New" panose="02070309020205020404" pitchFamily="49" charset="0"/>
              </a:rPr>
              <a:t>, timer, </a:t>
            </a:r>
            <a:r>
              <a:rPr lang="en-US" altLang="et-EE" sz="800" b="1" dirty="0" err="1" smtClean="0">
                <a:latin typeface="Courier New" panose="02070309020205020404" pitchFamily="49" charset="0"/>
              </a:rPr>
              <a:t>sidestreet_light</a:t>
            </a:r>
            <a:r>
              <a:rPr lang="en-US" altLang="et-EE" sz="800" b="1" dirty="0" smtClean="0">
                <a:latin typeface="Courier New" panose="02070309020205020404" pitchFamily="49" charset="0"/>
              </a:rPr>
              <a:t> 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800" b="1" dirty="0" smtClean="0">
                <a:latin typeface="Courier New" panose="02070309020205020404" pitchFamily="49" charset="0"/>
              </a:rPr>
              <a:t>-- Synthesizable by HLS tools, in principle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800" b="1" dirty="0" smtClean="0">
                <a:latin typeface="Courier New" panose="02070309020205020404" pitchFamily="49" charset="0"/>
              </a:rPr>
              <a:t>process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800" b="1" dirty="0" smtClean="0">
                <a:latin typeface="Courier New" panose="02070309020205020404" pitchFamily="49" charset="0"/>
              </a:rPr>
              <a:t>  -- Counter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800" b="1" dirty="0" smtClean="0">
                <a:latin typeface="Courier New" panose="02070309020205020404" pitchFamily="49" charset="0"/>
              </a:rPr>
              <a:t>  variable counter: integer range 0 to 49;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800" b="1" dirty="0" smtClean="0">
                <a:latin typeface="Courier New" panose="02070309020205020404" pitchFamily="49" charset="0"/>
              </a:rPr>
              <a:t>  procedure </a:t>
            </a:r>
            <a:r>
              <a:rPr lang="en-US" altLang="et-EE" sz="800" b="1" dirty="0" err="1" smtClean="0">
                <a:latin typeface="Courier New" panose="02070309020205020404" pitchFamily="49" charset="0"/>
              </a:rPr>
              <a:t>WaitFor</a:t>
            </a:r>
            <a:r>
              <a:rPr lang="en-US" altLang="et-EE" sz="800" b="1" dirty="0" smtClean="0">
                <a:latin typeface="Courier New" panose="02070309020205020404" pitchFamily="49" charset="0"/>
              </a:rPr>
              <a:t> (constant count: in integer range 0 to 49) is begin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800" b="1" dirty="0" smtClean="0">
                <a:latin typeface="Courier New" panose="02070309020205020404" pitchFamily="49" charset="0"/>
              </a:rPr>
              <a:t>    for counter in 0 to count-1 loop  wait on timer  until timer='1';  end loop;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800" b="1" dirty="0" smtClean="0">
                <a:latin typeface="Courier New" panose="02070309020205020404" pitchFamily="49" charset="0"/>
              </a:rPr>
              <a:t>  end </a:t>
            </a:r>
            <a:r>
              <a:rPr lang="en-US" altLang="et-EE" sz="800" b="1" dirty="0" err="1" smtClean="0">
                <a:latin typeface="Courier New" panose="02070309020205020404" pitchFamily="49" charset="0"/>
              </a:rPr>
              <a:t>WaitFor</a:t>
            </a:r>
            <a:r>
              <a:rPr lang="en-US" altLang="et-EE" sz="800" b="1" dirty="0" smtClean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800" b="1" dirty="0" smtClean="0">
                <a:latin typeface="Courier New" panose="02070309020205020404" pitchFamily="49" charset="0"/>
              </a:rPr>
              <a:t>begin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800" b="1" dirty="0" smtClean="0">
                <a:latin typeface="Courier New" panose="02070309020205020404" pitchFamily="49" charset="0"/>
              </a:rPr>
              <a:t>  </a:t>
            </a:r>
            <a:r>
              <a:rPr lang="en-US" altLang="et-EE" sz="800" b="1" dirty="0" err="1" smtClean="0">
                <a:latin typeface="Courier New" panose="02070309020205020404" pitchFamily="49" charset="0"/>
              </a:rPr>
              <a:t>highway_light_in</a:t>
            </a:r>
            <a:r>
              <a:rPr lang="en-US" altLang="et-EE" sz="800" b="1" dirty="0" smtClean="0">
                <a:latin typeface="Courier New" panose="02070309020205020404" pitchFamily="49" charset="0"/>
              </a:rPr>
              <a:t> &lt;= Green;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800" b="1" dirty="0" smtClean="0">
                <a:latin typeface="Courier New" panose="02070309020205020404" pitchFamily="49" charset="0"/>
              </a:rPr>
              <a:t>  </a:t>
            </a:r>
            <a:r>
              <a:rPr lang="en-US" altLang="et-EE" sz="800" b="1" dirty="0" err="1" smtClean="0">
                <a:latin typeface="Courier New" panose="02070309020205020404" pitchFamily="49" charset="0"/>
              </a:rPr>
              <a:t>sidestreet_light_in</a:t>
            </a:r>
            <a:r>
              <a:rPr lang="en-US" altLang="et-EE" sz="800" b="1" dirty="0" smtClean="0">
                <a:latin typeface="Courier New" panose="02070309020205020404" pitchFamily="49" charset="0"/>
              </a:rPr>
              <a:t> &lt;= Red;</a:t>
            </a:r>
            <a:endParaRPr lang="en-US" altLang="et-EE" sz="800" b="1" dirty="0" smtClean="0">
              <a:latin typeface="Courier New" panose="02070309020205020404" pitchFamily="49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6245793" y="3765777"/>
            <a:ext cx="2485912" cy="1829594"/>
          </a:xfrm>
          <a:prstGeom prst="rect">
            <a:avLst/>
          </a:prstGeom>
          <a:solidFill>
            <a:schemeClr val="accent1"/>
          </a:solidFill>
          <a:ln w="19050" cap="flat">
            <a:solidFill>
              <a:srgbClr val="33CC33"/>
            </a:solidFill>
            <a:prstDash val="dash"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800" b="1" dirty="0" smtClean="0">
                <a:latin typeface="Courier New" panose="02070309020205020404" pitchFamily="49" charset="0"/>
              </a:rPr>
              <a:t>* </a:t>
            </a:r>
            <a:r>
              <a:rPr lang="et-EE" altLang="et-EE" sz="800" b="1" dirty="0" err="1" smtClean="0">
                <a:latin typeface="Courier New" panose="02070309020205020404" pitchFamily="49" charset="0"/>
              </a:rPr>
              <a:t>Bipolar</a:t>
            </a:r>
            <a:r>
              <a:rPr lang="et-EE" altLang="et-EE" sz="800" b="1" dirty="0" smtClean="0">
                <a:latin typeface="Courier New" panose="02070309020205020404" pitchFamily="49" charset="0"/>
              </a:rPr>
              <a:t> pair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800" b="1" dirty="0" smtClean="0">
                <a:latin typeface="Courier New" panose="02070309020205020404" pitchFamily="49" charset="0"/>
              </a:rPr>
              <a:t>VQ1 O1 cQ1 dc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800" b="1" dirty="0" smtClean="0">
                <a:latin typeface="Courier New" panose="02070309020205020404" pitchFamily="49" charset="0"/>
              </a:rPr>
              <a:t>Q1 cQ1 </a:t>
            </a:r>
            <a:r>
              <a:rPr lang="et-EE" altLang="et-EE" sz="800" b="1" dirty="0" err="1" smtClean="0">
                <a:latin typeface="Courier New" panose="02070309020205020404" pitchFamily="49" charset="0"/>
              </a:rPr>
              <a:t>Vb</a:t>
            </a:r>
            <a:r>
              <a:rPr lang="et-EE" altLang="et-EE" sz="800" b="1" dirty="0" smtClean="0">
                <a:latin typeface="Courier New" panose="02070309020205020404" pitchFamily="49" charset="0"/>
              </a:rPr>
              <a:t> eQ1 </a:t>
            </a:r>
            <a:r>
              <a:rPr lang="et-EE" altLang="et-EE" sz="800" b="1" dirty="0" err="1" smtClean="0">
                <a:latin typeface="Courier New" panose="02070309020205020404" pitchFamily="49" charset="0"/>
              </a:rPr>
              <a:t>vNPN</a:t>
            </a:r>
            <a:endParaRPr lang="et-EE" altLang="et-EE" sz="800" b="1" dirty="0" smtClean="0">
              <a:latin typeface="Courier New" panose="020703090202050204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800" b="1" dirty="0" smtClean="0">
                <a:latin typeface="Courier New" panose="02070309020205020404" pitchFamily="49" charset="0"/>
              </a:rPr>
              <a:t>VQ2 O2 cQ2 dc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800" b="1" dirty="0" smtClean="0">
                <a:latin typeface="Courier New" panose="02070309020205020404" pitchFamily="49" charset="0"/>
              </a:rPr>
              <a:t>Q2 cQ2 </a:t>
            </a:r>
            <a:r>
              <a:rPr lang="et-EE" altLang="et-EE" sz="800" b="1" dirty="0" err="1" smtClean="0">
                <a:latin typeface="Courier New" panose="02070309020205020404" pitchFamily="49" charset="0"/>
              </a:rPr>
              <a:t>Vb</a:t>
            </a:r>
            <a:r>
              <a:rPr lang="et-EE" altLang="et-EE" sz="800" b="1" dirty="0" smtClean="0">
                <a:latin typeface="Courier New" panose="02070309020205020404" pitchFamily="49" charset="0"/>
              </a:rPr>
              <a:t> eQ2 </a:t>
            </a:r>
            <a:r>
              <a:rPr lang="et-EE" altLang="et-EE" sz="800" b="1" dirty="0" err="1" smtClean="0">
                <a:latin typeface="Courier New" panose="02070309020205020404" pitchFamily="49" charset="0"/>
              </a:rPr>
              <a:t>vNPN</a:t>
            </a:r>
            <a:endParaRPr lang="et-EE" altLang="et-EE" sz="800" b="1" dirty="0" smtClean="0">
              <a:latin typeface="Courier New" panose="020703090202050204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t-EE" altLang="et-EE" sz="800" b="1" dirty="0" smtClean="0">
              <a:latin typeface="Courier New" panose="020703090202050204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800" b="1" dirty="0" smtClean="0">
                <a:latin typeface="Courier New" panose="02070309020205020404" pitchFamily="49" charset="0"/>
              </a:rPr>
              <a:t>* </a:t>
            </a:r>
            <a:r>
              <a:rPr lang="et-EE" altLang="et-EE" sz="800" b="1" dirty="0" err="1" smtClean="0">
                <a:latin typeface="Courier New" panose="02070309020205020404" pitchFamily="49" charset="0"/>
              </a:rPr>
              <a:t>Input</a:t>
            </a:r>
            <a:r>
              <a:rPr lang="et-EE" altLang="et-EE" sz="800" b="1" dirty="0" smtClean="0">
                <a:latin typeface="Courier New" panose="02070309020205020404" pitchFamily="49" charset="0"/>
              </a:rPr>
              <a:t> </a:t>
            </a:r>
            <a:r>
              <a:rPr lang="et-EE" altLang="et-EE" sz="800" b="1" dirty="0" err="1" smtClean="0">
                <a:latin typeface="Courier New" panose="02070309020205020404" pitchFamily="49" charset="0"/>
              </a:rPr>
              <a:t>nMOS</a:t>
            </a:r>
            <a:r>
              <a:rPr lang="et-EE" altLang="et-EE" sz="800" b="1" dirty="0" smtClean="0">
                <a:latin typeface="Courier New" panose="02070309020205020404" pitchFamily="49" charset="0"/>
              </a:rPr>
              <a:t> pair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800" b="1" dirty="0" smtClean="0">
                <a:latin typeface="Courier New" panose="02070309020205020404" pitchFamily="49" charset="0"/>
              </a:rPr>
              <a:t>VM1 eQ1 dM1 dc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800" b="1" dirty="0" smtClean="0">
                <a:latin typeface="Courier New" panose="02070309020205020404" pitchFamily="49" charset="0"/>
              </a:rPr>
              <a:t>M1 dM1 Vin1 0 0 </a:t>
            </a:r>
            <a:r>
              <a:rPr lang="et-EE" altLang="et-EE" sz="800" b="1" dirty="0" err="1" smtClean="0">
                <a:latin typeface="Courier New" panose="02070309020205020404" pitchFamily="49" charset="0"/>
              </a:rPr>
              <a:t>nMOS</a:t>
            </a:r>
            <a:r>
              <a:rPr lang="et-EE" altLang="et-EE" sz="800" b="1" dirty="0" smtClean="0">
                <a:latin typeface="Courier New" panose="02070309020205020404" pitchFamily="49" charset="0"/>
              </a:rPr>
              <a:t>  L=2.0e-6 W=Wd_M1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800" b="1" dirty="0" smtClean="0">
                <a:latin typeface="Courier New" panose="02070309020205020404" pitchFamily="49" charset="0"/>
              </a:rPr>
              <a:t>VM2 eQ2 dM2 dc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800" b="1" dirty="0" smtClean="0">
                <a:latin typeface="Courier New" panose="02070309020205020404" pitchFamily="49" charset="0"/>
              </a:rPr>
              <a:t>M2 dM2 Vin2 0 0 </a:t>
            </a:r>
            <a:r>
              <a:rPr lang="et-EE" altLang="et-EE" sz="800" b="1" dirty="0" err="1" smtClean="0">
                <a:latin typeface="Courier New" panose="02070309020205020404" pitchFamily="49" charset="0"/>
              </a:rPr>
              <a:t>nMOS</a:t>
            </a:r>
            <a:r>
              <a:rPr lang="et-EE" altLang="et-EE" sz="800" b="1" dirty="0" smtClean="0">
                <a:latin typeface="Courier New" panose="02070309020205020404" pitchFamily="49" charset="0"/>
              </a:rPr>
              <a:t>  L=2.0e-6 W=Wd_M1</a:t>
            </a:r>
            <a:endParaRPr lang="en-US" altLang="et-EE" sz="800" b="1" dirty="0" smtClean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6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build="p" autoUpdateAnimBg="0" advAuto="3000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019D0-768A-42D8-8689-1CE496B343FC}" type="slidenum">
              <a:rPr lang="en-GB" altLang="et-EE"/>
              <a:pPr>
                <a:defRPr/>
              </a:pPr>
              <a:t>23</a:t>
            </a:fld>
            <a:endParaRPr lang="en-GB" altLang="et-EE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Struktuurist loogikani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t-EE" dirty="0" err="1" smtClean="0"/>
              <a:t>Loogikasüntees</a:t>
            </a:r>
            <a:r>
              <a:rPr lang="en-US" altLang="et-EE" dirty="0" smtClean="0"/>
              <a:t> e. </a:t>
            </a:r>
            <a:r>
              <a:rPr lang="en-US" altLang="et-EE" dirty="0" err="1" smtClean="0"/>
              <a:t>plokk-skeemist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loogika-elementideni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Mida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moodul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peab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tegema</a:t>
            </a:r>
            <a:r>
              <a:rPr lang="en-US" altLang="et-EE" dirty="0" smtClean="0"/>
              <a:t>?</a:t>
            </a:r>
          </a:p>
          <a:p>
            <a:pPr lvl="1" eaLnBrk="1" hangingPunct="1">
              <a:defRPr/>
            </a:pPr>
            <a:r>
              <a:rPr lang="en-US" altLang="et-EE" dirty="0" err="1" smtClean="0"/>
              <a:t>Millised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loogika-elemendid</a:t>
            </a:r>
            <a:r>
              <a:rPr lang="en-US" altLang="et-EE" dirty="0" smtClean="0"/>
              <a:t> on </a:t>
            </a:r>
            <a:r>
              <a:rPr lang="en-US" altLang="et-EE" dirty="0" err="1" smtClean="0"/>
              <a:t>saadaval</a:t>
            </a:r>
            <a:r>
              <a:rPr lang="en-US" altLang="et-EE" dirty="0" smtClean="0"/>
              <a:t>?</a:t>
            </a:r>
          </a:p>
          <a:p>
            <a:pPr lvl="1" eaLnBrk="1" hangingPunct="1">
              <a:defRPr/>
            </a:pPr>
            <a:r>
              <a:rPr lang="en-US" altLang="et-EE" dirty="0" err="1" smtClean="0"/>
              <a:t>Kuidas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neid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kõige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paremini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kasutada</a:t>
            </a:r>
            <a:r>
              <a:rPr lang="en-US" altLang="et-EE" dirty="0" smtClean="0"/>
              <a:t>?</a:t>
            </a:r>
          </a:p>
          <a:p>
            <a:pPr eaLnBrk="1" hangingPunct="1">
              <a:defRPr/>
            </a:pPr>
            <a:r>
              <a:rPr lang="en-US" altLang="et-EE" dirty="0" err="1" smtClean="0"/>
              <a:t>Tulemuseks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loogika-elementidest</a:t>
            </a:r>
            <a:r>
              <a:rPr lang="en-US" altLang="et-EE" dirty="0" smtClean="0"/>
              <a:t> (-</a:t>
            </a:r>
            <a:r>
              <a:rPr lang="en-US" altLang="et-EE" dirty="0" err="1" smtClean="0"/>
              <a:t>lülidest</a:t>
            </a:r>
            <a:r>
              <a:rPr lang="en-US" altLang="et-EE" dirty="0" smtClean="0"/>
              <a:t>) </a:t>
            </a:r>
            <a:r>
              <a:rPr lang="en-US" altLang="et-EE" dirty="0" err="1" smtClean="0"/>
              <a:t>koosnev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skeem</a:t>
            </a:r>
            <a:endParaRPr lang="en-US" altLang="et-EE" dirty="0" smtClean="0"/>
          </a:p>
          <a:p>
            <a:pPr eaLnBrk="1" hangingPunct="1">
              <a:defRPr/>
            </a:pPr>
            <a:r>
              <a:rPr lang="en-US" altLang="et-EE" dirty="0" err="1" smtClean="0"/>
              <a:t>Skeemi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simulaator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smtClean="0">
                <a:hlinkClick r:id="rId2"/>
              </a:rPr>
              <a:t>http://www.falstad.com/circuit/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vt.</a:t>
            </a:r>
            <a:r>
              <a:rPr lang="en-US" altLang="et-EE" dirty="0" smtClean="0"/>
              <a:t> nt. Circuits -&gt; Combinational Logic -&gt; 7 </a:t>
            </a:r>
            <a:r>
              <a:rPr lang="en-US" altLang="et-EE" dirty="0" err="1" smtClean="0"/>
              <a:t>Segm</a:t>
            </a:r>
            <a:r>
              <a:rPr lang="en-US" altLang="et-EE" dirty="0" smtClean="0"/>
              <a:t>. LED Dec.</a:t>
            </a:r>
          </a:p>
          <a:p>
            <a:pPr eaLnBrk="1" hangingPunct="1">
              <a:defRPr/>
            </a:pP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Diskreetne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matemaatika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digitaalsüsteemid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29559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8C7FA-9318-4357-8E9D-D3184CC54243}" type="slidenum">
              <a:rPr lang="en-GB" altLang="et-EE"/>
              <a:pPr>
                <a:defRPr/>
              </a:pPr>
              <a:t>24</a:t>
            </a:fld>
            <a:endParaRPr lang="en-GB" altLang="et-EE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Projekteerimine tänapäeval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Riistvara kirjelduskeel (VHDL)</a:t>
            </a:r>
          </a:p>
          <a:p>
            <a:pPr lvl="1"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--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-- Highway is green, sidestreet is red.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--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if  sidestreet_car = NoCar  then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  wait until  sidestreet_car = Car;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end if;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-- Waiting for no more than 25 seconds ...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if  highway_car = Car  then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  wait until  highway_car = NoCar  for 25 sec;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end if;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-- ... and changing lights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highway_light &lt;= GreenBlink;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wait for 3 sec;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highway_light &lt;= Yellow;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sidestreet_light &lt;= Yellow;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wait for 2 sec;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highway_light &lt;= Red;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sidestreet_light &lt;= Green;</a:t>
            </a:r>
          </a:p>
        </p:txBody>
      </p:sp>
      <p:pic>
        <p:nvPicPr>
          <p:cNvPr id="198660" name="Picture 4" descr="tlc-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822960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1" name="Picture 5" descr="tlc-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629400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2" name="Picture 6" descr="tlc-fp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48006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1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0D0EB-F2B0-44FA-A284-571B7BB34C31}" type="slidenum">
              <a:rPr lang="en-GB" altLang="et-EE"/>
              <a:pPr>
                <a:defRPr/>
              </a:pPr>
              <a:t>25</a:t>
            </a:fld>
            <a:endParaRPr lang="en-GB" altLang="et-EE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Loogikast skeemini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t-EE" dirty="0" err="1" smtClean="0"/>
              <a:t>Analoog</a:t>
            </a:r>
            <a:r>
              <a:rPr lang="en-US" altLang="et-EE" dirty="0" smtClean="0"/>
              <a:t> &amp; </a:t>
            </a:r>
            <a:r>
              <a:rPr lang="en-US" altLang="et-EE" dirty="0" err="1" smtClean="0"/>
              <a:t>kõrgsageduslik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elektroonika</a:t>
            </a:r>
            <a:endParaRPr lang="en-US" altLang="et-EE" dirty="0" smtClean="0"/>
          </a:p>
          <a:p>
            <a:pPr eaLnBrk="1" hangingPunct="1">
              <a:defRPr/>
            </a:pPr>
            <a:r>
              <a:rPr lang="en-US" altLang="et-EE" dirty="0" err="1" smtClean="0"/>
              <a:t>Füüsikalise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taseme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disain</a:t>
            </a:r>
            <a:r>
              <a:rPr lang="en-US" altLang="et-EE" dirty="0" smtClean="0"/>
              <a:t> e.</a:t>
            </a:r>
            <a:br>
              <a:rPr lang="en-US" altLang="et-EE" dirty="0" smtClean="0"/>
            </a:br>
            <a:r>
              <a:rPr lang="en-US" altLang="et-EE" dirty="0" err="1" smtClean="0"/>
              <a:t>prototüüpimine</a:t>
            </a:r>
            <a:r>
              <a:rPr lang="en-US" altLang="et-EE" dirty="0" smtClean="0"/>
              <a:t> &amp; </a:t>
            </a:r>
            <a:r>
              <a:rPr lang="en-US" altLang="et-EE" dirty="0" err="1" smtClean="0"/>
              <a:t>realiseerimine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Millest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koosnevad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loogika-elemendid</a:t>
            </a:r>
            <a:r>
              <a:rPr lang="en-US" altLang="et-EE" dirty="0" smtClean="0"/>
              <a:t>?</a:t>
            </a:r>
          </a:p>
          <a:p>
            <a:pPr lvl="1" eaLnBrk="1" hangingPunct="1">
              <a:defRPr/>
            </a:pPr>
            <a:r>
              <a:rPr lang="en-US" altLang="et-EE" dirty="0" err="1" smtClean="0"/>
              <a:t>Kuidas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neid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paigutada</a:t>
            </a:r>
            <a:r>
              <a:rPr lang="en-US" altLang="et-EE" dirty="0" smtClean="0"/>
              <a:t> ja </a:t>
            </a:r>
            <a:r>
              <a:rPr lang="en-US" altLang="et-EE" dirty="0" err="1" smtClean="0"/>
              <a:t>omavahel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siduda</a:t>
            </a:r>
            <a:r>
              <a:rPr lang="en-US" altLang="et-EE" dirty="0" smtClean="0"/>
              <a:t>?</a:t>
            </a:r>
          </a:p>
          <a:p>
            <a:pPr eaLnBrk="1" hangingPunct="1">
              <a:defRPr/>
            </a:pPr>
            <a:r>
              <a:rPr lang="en-US" altLang="et-EE" dirty="0" err="1" smtClean="0"/>
              <a:t>Tulemuseks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trükkplaat</a:t>
            </a:r>
            <a:r>
              <a:rPr lang="en-US" altLang="et-EE" dirty="0" smtClean="0"/>
              <a:t> / </a:t>
            </a:r>
            <a:r>
              <a:rPr lang="en-US" altLang="et-EE" dirty="0" err="1" smtClean="0"/>
              <a:t>mikroskeem</a:t>
            </a:r>
            <a:endParaRPr lang="en-US" altLang="et-EE" dirty="0" smtClean="0"/>
          </a:p>
          <a:p>
            <a:pPr eaLnBrk="1" hangingPunct="1">
              <a:defRPr/>
            </a:pPr>
            <a:r>
              <a:rPr lang="en-US" altLang="et-EE" dirty="0" err="1" smtClean="0"/>
              <a:t>Skeemi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simulaator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smtClean="0">
                <a:hlinkClick r:id="rId2"/>
              </a:rPr>
              <a:t>http://www.falstad.com/circuit/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smtClean="0"/>
              <a:t>Import </a:t>
            </a:r>
            <a:r>
              <a:rPr lang="en-US" altLang="et-EE" dirty="0" smtClean="0">
                <a:hlinkClick r:id="rId3"/>
              </a:rPr>
              <a:t>komparaator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või</a:t>
            </a:r>
            <a:r>
              <a:rPr lang="en-US" altLang="et-EE" dirty="0" smtClean="0"/>
              <a:t> </a:t>
            </a:r>
            <a:r>
              <a:rPr lang="en-US" altLang="et-EE" dirty="0" smtClean="0">
                <a:hlinkClick r:id="rId4"/>
              </a:rPr>
              <a:t>võimendi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või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kasuta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valmisolevaid</a:t>
            </a:r>
            <a:endParaRPr lang="en-US" altLang="et-EE" dirty="0" smtClean="0"/>
          </a:p>
          <a:p>
            <a:pPr lvl="2" eaLnBrk="1" hangingPunct="1">
              <a:defRPr/>
            </a:pPr>
            <a:r>
              <a:rPr lang="en-US" altLang="et-EE" sz="1200" dirty="0">
                <a:hlinkClick r:id="rId3"/>
              </a:rPr>
              <a:t>http://</a:t>
            </a:r>
            <a:r>
              <a:rPr lang="en-US" altLang="et-EE" sz="1200" dirty="0" smtClean="0">
                <a:hlinkClick r:id="rId3"/>
              </a:rPr>
              <a:t>www.ati.ttu.ee/IAS0001/comparator.txt</a:t>
            </a:r>
            <a:r>
              <a:rPr lang="en-US" altLang="et-EE" sz="1200" dirty="0" smtClean="0"/>
              <a:t> </a:t>
            </a:r>
          </a:p>
          <a:p>
            <a:pPr lvl="2" eaLnBrk="1" hangingPunct="1">
              <a:defRPr/>
            </a:pPr>
            <a:r>
              <a:rPr lang="en-US" altLang="et-EE" sz="1200" dirty="0">
                <a:hlinkClick r:id="rId4"/>
              </a:rPr>
              <a:t>http://</a:t>
            </a:r>
            <a:r>
              <a:rPr lang="en-US" altLang="et-EE" sz="1200" dirty="0" smtClean="0">
                <a:hlinkClick r:id="rId4"/>
              </a:rPr>
              <a:t>www.ati.ttu.ee/IAS0001/amplifier.txt</a:t>
            </a:r>
            <a:endParaRPr lang="en-US" altLang="et-EE" sz="1200" dirty="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Elektroonika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skeemitehnika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matemaatikad</a:t>
            </a:r>
            <a:endParaRPr lang="en-US" altLang="et-EE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151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300AC-F1B7-4914-9B38-9E8028565196}" type="slidenum">
              <a:rPr lang="en-GB" altLang="et-EE"/>
              <a:pPr>
                <a:defRPr/>
              </a:pPr>
              <a:t>26</a:t>
            </a:fld>
            <a:endParaRPr lang="en-GB" altLang="et-EE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Prototüüpimine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700213"/>
            <a:ext cx="8591550" cy="47672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t-EE" sz="2000" dirty="0" err="1" smtClean="0"/>
              <a:t>Võimalus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kontrollida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süsteemi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tööd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reaalsusele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lähedastes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tingimustes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ilma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vajaduseta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luua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ülikallist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spetsialiseeritud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mikroskeemi</a:t>
            </a: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Digitaalsüsteemid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automaatjuhtimine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sardsüsteemid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b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asjade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internet, </a:t>
            </a: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projektid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…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39775" y="5270500"/>
            <a:ext cx="3505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600">
                <a:latin typeface="Arial" panose="020B0604020202020204" pitchFamily="34" charset="0"/>
              </a:rPr>
              <a:t>Digilent, Inc. / digilentinc.com / $180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600">
                <a:latin typeface="Arial" panose="020B0604020202020204" pitchFamily="34" charset="0"/>
              </a:rPr>
              <a:t>[ Xilinx, Inc. / FPGA XC7A100T ]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854575" y="5270500"/>
            <a:ext cx="3810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600">
                <a:latin typeface="Arial" panose="020B0604020202020204" pitchFamily="34" charset="0"/>
              </a:rPr>
              <a:t>Digilent, Inc. / digilentinc.com / $320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600">
                <a:latin typeface="Arial" panose="020B0604020202020204" pitchFamily="34" charset="0"/>
              </a:rPr>
              <a:t>[ Xilinx, Inc. / SoC XC7Z020 ]</a:t>
            </a:r>
          </a:p>
        </p:txBody>
      </p:sp>
      <p:pic>
        <p:nvPicPr>
          <p:cNvPr id="215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2813050"/>
            <a:ext cx="27432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2346325"/>
            <a:ext cx="38100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A1892-9336-40C7-B1BE-387E687E939D}" type="slidenum">
              <a:rPr lang="en-GB" altLang="et-EE"/>
              <a:pPr>
                <a:defRPr/>
              </a:pPr>
              <a:t>27</a:t>
            </a:fld>
            <a:endParaRPr lang="en-GB" altLang="et-EE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dirty="0" err="1" smtClean="0"/>
              <a:t>Mikroskeem</a:t>
            </a:r>
            <a:r>
              <a:rPr lang="en-US" altLang="et-EE" dirty="0" smtClean="0"/>
              <a:t> / </a:t>
            </a:r>
            <a:r>
              <a:rPr lang="en-US" altLang="et-EE" dirty="0" err="1" smtClean="0"/>
              <a:t>multikiipmoodul</a:t>
            </a:r>
            <a:r>
              <a:rPr lang="en-US" altLang="et-EE" dirty="0" smtClean="0"/>
              <a:t> / </a:t>
            </a:r>
            <a:r>
              <a:rPr lang="en-US" altLang="et-EE" dirty="0" err="1" smtClean="0"/>
              <a:t>trükkplaat</a:t>
            </a:r>
            <a:endParaRPr lang="en-US" altLang="et-EE" dirty="0" smtClean="0"/>
          </a:p>
        </p:txBody>
      </p:sp>
      <p:pic>
        <p:nvPicPr>
          <p:cNvPr id="201732" name="Picture 4" descr="fishnchips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34" y="1555150"/>
            <a:ext cx="72675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3" name="Picture 5" descr="DSP_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21" y="1355125"/>
            <a:ext cx="48466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92" y="2402811"/>
            <a:ext cx="4097321" cy="4105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86" y="1068775"/>
            <a:ext cx="6019012" cy="4815210"/>
          </a:xfrm>
          <a:prstGeom prst="rect">
            <a:avLst/>
          </a:prstGeom>
        </p:spPr>
      </p:pic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7903603" y="578203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i="1" dirty="0" err="1">
                <a:latin typeface="Arial" panose="020B0604020202020204" pitchFamily="34" charset="0"/>
              </a:rPr>
              <a:t>wikipedia</a:t>
            </a:r>
            <a:endParaRPr lang="en-US" altLang="en-US" sz="14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86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Kommunikatsioon</a:t>
            </a:r>
            <a:endParaRPr lang="et-E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38232A-2269-4110-8339-B4448BE4D602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2" y="1100380"/>
            <a:ext cx="2773093" cy="2960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59" y="1631308"/>
            <a:ext cx="986653" cy="189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53" y="1594307"/>
            <a:ext cx="1814631" cy="2466249"/>
          </a:xfrm>
          <a:prstGeom prst="rect">
            <a:avLst/>
          </a:prstGeom>
        </p:spPr>
      </p:pic>
      <p:sp>
        <p:nvSpPr>
          <p:cNvPr id="8" name="Text Box 89"/>
          <p:cNvSpPr txBox="1">
            <a:spLocks noChangeArrowheads="1"/>
          </p:cNvSpPr>
          <p:nvPr/>
        </p:nvSpPr>
        <p:spPr bwMode="auto">
          <a:xfrm>
            <a:off x="6278712" y="3724248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i="1" dirty="0" err="1">
                <a:latin typeface="Arial" panose="020B0604020202020204" pitchFamily="34" charset="0"/>
              </a:rPr>
              <a:t>wikipedia</a:t>
            </a:r>
            <a:endParaRPr lang="en-US" altLang="en-US" sz="1400" i="1" dirty="0"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15173" y="4223668"/>
            <a:ext cx="5563539" cy="2356282"/>
            <a:chOff x="1729908" y="4333881"/>
            <a:chExt cx="5563539" cy="2356282"/>
          </a:xfrm>
        </p:grpSpPr>
        <p:grpSp>
          <p:nvGrpSpPr>
            <p:cNvPr id="16" name="Group 15"/>
            <p:cNvGrpSpPr/>
            <p:nvPr/>
          </p:nvGrpSpPr>
          <p:grpSpPr>
            <a:xfrm>
              <a:off x="1840425" y="4507674"/>
              <a:ext cx="1600200" cy="527050"/>
              <a:chOff x="1573725" y="4959001"/>
              <a:chExt cx="1600200" cy="527050"/>
            </a:xfrm>
          </p:grpSpPr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1962494" y="5053249"/>
                <a:ext cx="822662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1600" dirty="0" err="1" smtClean="0">
                    <a:latin typeface="Arial" panose="020B0604020202020204" pitchFamily="34" charset="0"/>
                  </a:rPr>
                  <a:t>Arvuti</a:t>
                </a:r>
                <a:r>
                  <a:rPr lang="en-US" altLang="et-EE" sz="1600" dirty="0" err="1">
                    <a:latin typeface="Arial" panose="020B0604020202020204" pitchFamily="34" charset="0"/>
                  </a:rPr>
                  <a:t>d</a:t>
                </a:r>
                <a:endParaRPr lang="en-US" altLang="et-EE" sz="16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" name="Oval 8"/>
              <p:cNvSpPr>
                <a:spLocks noChangeArrowheads="1"/>
              </p:cNvSpPr>
              <p:nvPr/>
            </p:nvSpPr>
            <p:spPr bwMode="auto">
              <a:xfrm>
                <a:off x="1573725" y="4959001"/>
                <a:ext cx="1600200" cy="527050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 flipV="1">
              <a:off x="5186886" y="4902805"/>
              <a:ext cx="438999" cy="146960"/>
            </a:xfrm>
            <a:prstGeom prst="straightConnector1">
              <a:avLst/>
            </a:prstGeom>
            <a:ln w="38100">
              <a:solidFill>
                <a:schemeClr val="tx2">
                  <a:lumMod val="20000"/>
                  <a:lumOff val="80000"/>
                </a:schemeClr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5527796" y="4531858"/>
              <a:ext cx="1600200" cy="527050"/>
              <a:chOff x="6320759" y="4798478"/>
              <a:chExt cx="1600200" cy="527050"/>
            </a:xfrm>
          </p:grpSpPr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6501138" y="4908163"/>
                <a:ext cx="123944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1400" dirty="0" err="1" smtClean="0">
                    <a:latin typeface="Arial" panose="020B0604020202020204" pitchFamily="34" charset="0"/>
                  </a:rPr>
                  <a:t>Nutiseadmed</a:t>
                </a:r>
                <a:endParaRPr lang="en-US" altLang="et-EE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Oval 8"/>
              <p:cNvSpPr>
                <a:spLocks noChangeArrowheads="1"/>
              </p:cNvSpPr>
              <p:nvPr/>
            </p:nvSpPr>
            <p:spPr bwMode="auto">
              <a:xfrm>
                <a:off x="6320759" y="4798478"/>
                <a:ext cx="1600200" cy="527050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29908" y="5386656"/>
              <a:ext cx="1600200" cy="658678"/>
              <a:chOff x="3609453" y="5501898"/>
              <a:chExt cx="1600200" cy="658678"/>
            </a:xfrm>
          </p:grpSpPr>
          <p:sp>
            <p:nvSpPr>
              <p:cNvPr id="18" name="Text Box 7"/>
              <p:cNvSpPr txBox="1">
                <a:spLocks noChangeArrowheads="1"/>
              </p:cNvSpPr>
              <p:nvPr/>
            </p:nvSpPr>
            <p:spPr bwMode="auto">
              <a:xfrm>
                <a:off x="3909257" y="5572442"/>
                <a:ext cx="100059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1400" dirty="0" err="1" smtClean="0">
                    <a:latin typeface="Arial" panose="020B0604020202020204" pitchFamily="34" charset="0"/>
                  </a:rPr>
                  <a:t>Tootmis</a:t>
                </a:r>
                <a:r>
                  <a:rPr lang="en-US" altLang="et-EE" sz="1400" dirty="0" smtClean="0">
                    <a:latin typeface="Arial" panose="020B0604020202020204" pitchFamily="34" charset="0"/>
                  </a:rPr>
                  <a:t>-</a:t>
                </a:r>
                <a:br>
                  <a:rPr lang="en-US" altLang="et-EE" sz="1400" dirty="0" smtClean="0">
                    <a:latin typeface="Arial" panose="020B0604020202020204" pitchFamily="34" charset="0"/>
                  </a:rPr>
                </a:br>
                <a:r>
                  <a:rPr lang="en-US" altLang="et-EE" sz="1400" dirty="0" err="1" smtClean="0">
                    <a:latin typeface="Arial" panose="020B0604020202020204" pitchFamily="34" charset="0"/>
                  </a:rPr>
                  <a:t>süsteemid</a:t>
                </a:r>
                <a:endParaRPr lang="en-US" altLang="et-EE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609453" y="5501898"/>
                <a:ext cx="1600200" cy="658678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630385" y="5313299"/>
              <a:ext cx="1600200" cy="658678"/>
              <a:chOff x="3609453" y="5501898"/>
              <a:chExt cx="1600200" cy="658678"/>
            </a:xfrm>
          </p:grpSpPr>
          <p:sp>
            <p:nvSpPr>
              <p:cNvPr id="22" name="Text Box 7"/>
              <p:cNvSpPr txBox="1">
                <a:spLocks noChangeArrowheads="1"/>
              </p:cNvSpPr>
              <p:nvPr/>
            </p:nvSpPr>
            <p:spPr bwMode="auto">
              <a:xfrm>
                <a:off x="3879923" y="5572442"/>
                <a:ext cx="105926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1400" dirty="0" err="1" smtClean="0">
                    <a:latin typeface="Arial" panose="020B0604020202020204" pitchFamily="34" charset="0"/>
                  </a:rPr>
                  <a:t>Teenindus</a:t>
                </a:r>
                <a:r>
                  <a:rPr lang="en-US" altLang="et-EE" sz="1400" dirty="0" smtClean="0">
                    <a:latin typeface="Arial" panose="020B0604020202020204" pitchFamily="34" charset="0"/>
                  </a:rPr>
                  <a:t>-</a:t>
                </a:r>
                <a:br>
                  <a:rPr lang="en-US" altLang="et-EE" sz="1400" dirty="0" smtClean="0">
                    <a:latin typeface="Arial" panose="020B0604020202020204" pitchFamily="34" charset="0"/>
                  </a:rPr>
                </a:br>
                <a:r>
                  <a:rPr lang="en-US" altLang="et-EE" sz="1400" dirty="0" err="1" smtClean="0">
                    <a:latin typeface="Arial" panose="020B0604020202020204" pitchFamily="34" charset="0"/>
                  </a:rPr>
                  <a:t>süsteemid</a:t>
                </a:r>
                <a:endParaRPr lang="en-US" altLang="et-EE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Oval 8"/>
              <p:cNvSpPr>
                <a:spLocks noChangeArrowheads="1"/>
              </p:cNvSpPr>
              <p:nvPr/>
            </p:nvSpPr>
            <p:spPr bwMode="auto">
              <a:xfrm>
                <a:off x="3609453" y="5501898"/>
                <a:ext cx="1600200" cy="658678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196533" y="6031485"/>
              <a:ext cx="1600200" cy="658678"/>
              <a:chOff x="3609453" y="5501898"/>
              <a:chExt cx="1600200" cy="658678"/>
            </a:xfrm>
          </p:grpSpPr>
          <p:sp>
            <p:nvSpPr>
              <p:cNvPr id="25" name="Text Box 7"/>
              <p:cNvSpPr txBox="1">
                <a:spLocks noChangeArrowheads="1"/>
              </p:cNvSpPr>
              <p:nvPr/>
            </p:nvSpPr>
            <p:spPr bwMode="auto">
              <a:xfrm>
                <a:off x="3863700" y="5572442"/>
                <a:ext cx="109171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1400" dirty="0" err="1" smtClean="0">
                    <a:latin typeface="Arial" panose="020B0604020202020204" pitchFamily="34" charset="0"/>
                  </a:rPr>
                  <a:t>Transpordi</a:t>
                </a:r>
                <a:r>
                  <a:rPr lang="en-US" altLang="et-EE" sz="1400" dirty="0" smtClean="0">
                    <a:latin typeface="Arial" panose="020B0604020202020204" pitchFamily="34" charset="0"/>
                  </a:rPr>
                  <a:t>-</a:t>
                </a:r>
                <a:br>
                  <a:rPr lang="en-US" altLang="et-EE" sz="1400" dirty="0" smtClean="0">
                    <a:latin typeface="Arial" panose="020B0604020202020204" pitchFamily="34" charset="0"/>
                  </a:rPr>
                </a:br>
                <a:r>
                  <a:rPr lang="en-US" altLang="et-EE" sz="1400" dirty="0" err="1" smtClean="0">
                    <a:latin typeface="Arial" panose="020B0604020202020204" pitchFamily="34" charset="0"/>
                  </a:rPr>
                  <a:t>süsteemid</a:t>
                </a:r>
                <a:endParaRPr lang="en-US" altLang="et-EE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Oval 8"/>
              <p:cNvSpPr>
                <a:spLocks noChangeArrowheads="1"/>
              </p:cNvSpPr>
              <p:nvPr/>
            </p:nvSpPr>
            <p:spPr bwMode="auto">
              <a:xfrm>
                <a:off x="3609453" y="5501898"/>
                <a:ext cx="1600200" cy="658678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856668" y="4333881"/>
              <a:ext cx="1330218" cy="1451663"/>
              <a:chOff x="3672001" y="4200041"/>
              <a:chExt cx="1330218" cy="1451663"/>
            </a:xfrm>
          </p:grpSpPr>
          <p:sp>
            <p:nvSpPr>
              <p:cNvPr id="28" name="Text Box 7"/>
              <p:cNvSpPr txBox="1">
                <a:spLocks noChangeArrowheads="1"/>
              </p:cNvSpPr>
              <p:nvPr/>
            </p:nvSpPr>
            <p:spPr bwMode="auto">
              <a:xfrm>
                <a:off x="3811966" y="4340810"/>
                <a:ext cx="1050288" cy="1169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1400" dirty="0" smtClean="0">
                    <a:latin typeface="Arial" panose="020B0604020202020204" pitchFamily="34" charset="0"/>
                  </a:rPr>
                  <a:t>Side-</a:t>
                </a:r>
                <a:br>
                  <a:rPr lang="en-US" altLang="et-EE" sz="1400" dirty="0" smtClean="0">
                    <a:latin typeface="Arial" panose="020B0604020202020204" pitchFamily="34" charset="0"/>
                  </a:rPr>
                </a:br>
                <a:r>
                  <a:rPr lang="en-US" altLang="et-EE" sz="1400" dirty="0" err="1" smtClean="0">
                    <a:latin typeface="Arial" panose="020B0604020202020204" pitchFamily="34" charset="0"/>
                  </a:rPr>
                  <a:t>süsteemid</a:t>
                </a:r>
                <a:r>
                  <a:rPr lang="en-US" altLang="et-EE" sz="1400" dirty="0" smtClean="0">
                    <a:latin typeface="Arial" panose="020B0604020202020204" pitchFamily="34" charset="0"/>
                  </a:rPr>
                  <a:t>:</a:t>
                </a:r>
                <a:br>
                  <a:rPr lang="en-US" altLang="et-EE" sz="1400" dirty="0" smtClean="0">
                    <a:latin typeface="Arial" panose="020B0604020202020204" pitchFamily="34" charset="0"/>
                  </a:rPr>
                </a:br>
                <a:r>
                  <a:rPr lang="en-US" altLang="et-EE" sz="1400" dirty="0" err="1" smtClean="0">
                    <a:latin typeface="Arial" panose="020B0604020202020204" pitchFamily="34" charset="0"/>
                  </a:rPr>
                  <a:t>serverid</a:t>
                </a:r>
                <a:r>
                  <a:rPr lang="en-US" altLang="et-EE" sz="1400" dirty="0" smtClean="0">
                    <a:latin typeface="Arial" panose="020B0604020202020204" pitchFamily="34" charset="0"/>
                  </a:rPr>
                  <a:t>, </a:t>
                </a:r>
                <a:br>
                  <a:rPr lang="en-US" altLang="et-EE" sz="1400" dirty="0" smtClean="0">
                    <a:latin typeface="Arial" panose="020B0604020202020204" pitchFamily="34" charset="0"/>
                  </a:rPr>
                </a:br>
                <a:r>
                  <a:rPr lang="en-US" altLang="et-EE" sz="1400" dirty="0" err="1" smtClean="0">
                    <a:latin typeface="Arial" panose="020B0604020202020204" pitchFamily="34" charset="0"/>
                  </a:rPr>
                  <a:t>kanalid</a:t>
                </a:r>
                <a:r>
                  <a:rPr lang="en-US" altLang="et-EE" sz="1400" dirty="0" smtClean="0">
                    <a:latin typeface="Arial" panose="020B0604020202020204" pitchFamily="34" charset="0"/>
                  </a:rPr>
                  <a:t>,</a:t>
                </a:r>
                <a:br>
                  <a:rPr lang="en-US" altLang="et-EE" sz="1400" dirty="0" smtClean="0">
                    <a:latin typeface="Arial" panose="020B0604020202020204" pitchFamily="34" charset="0"/>
                  </a:rPr>
                </a:br>
                <a:r>
                  <a:rPr lang="en-US" altLang="et-EE" sz="1400" dirty="0" err="1" smtClean="0">
                    <a:latin typeface="Arial" panose="020B0604020202020204" pitchFamily="34" charset="0"/>
                  </a:rPr>
                  <a:t>pilv</a:t>
                </a:r>
                <a:r>
                  <a:rPr lang="en-US" altLang="et-EE" sz="1400" dirty="0" smtClean="0">
                    <a:latin typeface="Arial" panose="020B0604020202020204" pitchFamily="34" charset="0"/>
                  </a:rPr>
                  <a:t>…</a:t>
                </a:r>
                <a:endParaRPr lang="en-US" altLang="et-EE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672001" y="4200041"/>
                <a:ext cx="1330218" cy="1451663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>
              <a:off x="5085200" y="5398119"/>
              <a:ext cx="540685" cy="246082"/>
            </a:xfrm>
            <a:prstGeom prst="straightConnector1">
              <a:avLst/>
            </a:prstGeom>
            <a:ln w="38100">
              <a:solidFill>
                <a:schemeClr val="tx2">
                  <a:lumMod val="20000"/>
                  <a:lumOff val="80000"/>
                </a:schemeClr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3322716" y="5461277"/>
              <a:ext cx="673917" cy="228269"/>
            </a:xfrm>
            <a:prstGeom prst="straightConnector1">
              <a:avLst/>
            </a:prstGeom>
            <a:ln w="38100">
              <a:solidFill>
                <a:schemeClr val="tx2">
                  <a:lumMod val="20000"/>
                  <a:lumOff val="80000"/>
                </a:schemeClr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4269783" y="5785544"/>
              <a:ext cx="201886" cy="269497"/>
            </a:xfrm>
            <a:prstGeom prst="straightConnector1">
              <a:avLst/>
            </a:prstGeom>
            <a:ln w="38100">
              <a:solidFill>
                <a:schemeClr val="tx2">
                  <a:lumMod val="20000"/>
                  <a:lumOff val="80000"/>
                </a:schemeClr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29" idx="2"/>
            </p:cNvCxnSpPr>
            <p:nvPr/>
          </p:nvCxnSpPr>
          <p:spPr>
            <a:xfrm>
              <a:off x="3347016" y="4883969"/>
              <a:ext cx="509652" cy="175744"/>
            </a:xfrm>
            <a:prstGeom prst="straightConnector1">
              <a:avLst/>
            </a:prstGeom>
            <a:ln w="38100">
              <a:solidFill>
                <a:schemeClr val="tx2">
                  <a:lumMod val="20000"/>
                  <a:lumOff val="80000"/>
                </a:schemeClr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 Box 89"/>
            <p:cNvSpPr txBox="1">
              <a:spLocks noChangeArrowheads="1"/>
            </p:cNvSpPr>
            <p:nvPr/>
          </p:nvSpPr>
          <p:spPr bwMode="auto">
            <a:xfrm>
              <a:off x="5233268" y="6226368"/>
              <a:ext cx="206017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dirty="0" smtClean="0">
                  <a:latin typeface="Arial" panose="020B0604020202020204" pitchFamily="34" charset="0"/>
                </a:rPr>
                <a:t>NB! </a:t>
              </a:r>
              <a:r>
                <a:rPr lang="en-US" altLang="en-US" sz="1200" dirty="0" err="1" smtClean="0">
                  <a:latin typeface="Arial" panose="020B0604020202020204" pitchFamily="34" charset="0"/>
                </a:rPr>
                <a:t>Näited</a:t>
              </a:r>
              <a:r>
                <a:rPr lang="en-US" altLang="en-US" sz="1200" dirty="0" smtClean="0">
                  <a:latin typeface="Arial" panose="020B0604020202020204" pitchFamily="34" charset="0"/>
                </a:rPr>
                <a:t> on </a:t>
              </a:r>
              <a:r>
                <a:rPr lang="en-US" altLang="en-US" sz="1200" dirty="0" err="1" smtClean="0">
                  <a:latin typeface="Arial" panose="020B0604020202020204" pitchFamily="34" charset="0"/>
                </a:rPr>
                <a:t>illustratiivsed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880669" y="4591837"/>
            <a:ext cx="1978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/>
              <a:t>Info allikas (saatja) / Info tarbija (vastuvõtja)</a:t>
            </a:r>
          </a:p>
          <a:p>
            <a:r>
              <a:rPr lang="et-EE" sz="1400" dirty="0"/>
              <a:t>– edastusviisid</a:t>
            </a:r>
          </a:p>
          <a:p>
            <a:r>
              <a:rPr lang="et-EE" sz="1400" dirty="0"/>
              <a:t>– edastusvahendid</a:t>
            </a:r>
          </a:p>
          <a:p>
            <a:r>
              <a:rPr lang="et-EE" sz="1400" dirty="0"/>
              <a:t>– keskkonnamõjud</a:t>
            </a:r>
          </a:p>
          <a:p>
            <a:r>
              <a:rPr lang="et-EE" sz="1400" dirty="0"/>
              <a:t>– </a:t>
            </a:r>
            <a:r>
              <a:rPr lang="et-EE" sz="1400" dirty="0" smtClean="0"/>
              <a:t>...</a:t>
            </a:r>
            <a:endParaRPr lang="et-EE" sz="1400" dirty="0"/>
          </a:p>
        </p:txBody>
      </p:sp>
    </p:spTree>
    <p:extLst>
      <p:ext uri="{BB962C8B-B14F-4D97-AF65-F5344CB8AC3E}">
        <p14:creationId xmlns:p14="http://schemas.microsoft.com/office/powerpoint/2010/main" val="33246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0D0EB-F2B0-44FA-A284-571B7BB34C31}" type="slidenum">
              <a:rPr lang="en-GB" altLang="et-EE"/>
              <a:pPr>
                <a:defRPr/>
              </a:pPr>
              <a:t>29</a:t>
            </a:fld>
            <a:endParaRPr lang="en-GB" altLang="et-EE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dirty="0" smtClean="0"/>
              <a:t>Info </a:t>
            </a:r>
            <a:r>
              <a:rPr lang="en-US" altLang="et-EE" dirty="0" err="1" smtClean="0"/>
              <a:t>edastamine</a:t>
            </a:r>
            <a:endParaRPr lang="en-US" altLang="et-EE" dirty="0" smtClean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549" y="1596189"/>
            <a:ext cx="4090988" cy="4676274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t-EE" sz="2000" dirty="0" err="1" smtClean="0"/>
              <a:t>Inimeselt</a:t>
            </a:r>
            <a:r>
              <a:rPr lang="en-US" altLang="et-EE" sz="2000" dirty="0" smtClean="0"/>
              <a:t> </a:t>
            </a:r>
            <a:r>
              <a:rPr lang="en-US" altLang="et-EE" sz="2000" dirty="0" err="1"/>
              <a:t>inimesele</a:t>
            </a:r>
            <a:endParaRPr lang="en-US" altLang="et-EE" sz="2000" dirty="0"/>
          </a:p>
          <a:p>
            <a:pPr eaLnBrk="1" hangingPunct="1">
              <a:defRPr/>
            </a:pPr>
            <a:r>
              <a:rPr lang="en-US" altLang="et-EE" sz="2000" dirty="0" err="1" smtClean="0"/>
              <a:t>Rääkimine</a:t>
            </a:r>
            <a:r>
              <a:rPr lang="en-US" altLang="et-EE" sz="2000" dirty="0"/>
              <a:t>, </a:t>
            </a:r>
            <a:r>
              <a:rPr lang="en-US" altLang="et-EE" sz="2000" dirty="0" err="1"/>
              <a:t>kõnelemine</a:t>
            </a:r>
            <a:r>
              <a:rPr lang="en-US" altLang="et-EE" sz="2000" dirty="0"/>
              <a:t>, </a:t>
            </a:r>
            <a:r>
              <a:rPr lang="en-US" altLang="et-EE" sz="2000" dirty="0" smtClean="0"/>
              <a:t>…</a:t>
            </a:r>
            <a:endParaRPr lang="en-US" altLang="et-EE" sz="2000" dirty="0"/>
          </a:p>
          <a:p>
            <a:pPr lvl="1" eaLnBrk="1" hangingPunct="1">
              <a:defRPr/>
            </a:pPr>
            <a:r>
              <a:rPr lang="en-US" altLang="et-EE" sz="1600" dirty="0" err="1" smtClean="0"/>
              <a:t>infoedastus</a:t>
            </a:r>
            <a:r>
              <a:rPr lang="en-US" altLang="et-EE" sz="1600" dirty="0" smtClean="0"/>
              <a:t> </a:t>
            </a:r>
            <a:r>
              <a:rPr lang="en-US" altLang="et-EE" sz="1600" dirty="0" err="1"/>
              <a:t>pidevalt</a:t>
            </a:r>
            <a:r>
              <a:rPr lang="en-US" altLang="et-EE" sz="1600" dirty="0"/>
              <a:t> / </a:t>
            </a:r>
            <a:r>
              <a:rPr lang="en-US" altLang="et-EE" sz="1600" dirty="0" err="1"/>
              <a:t>reaalajas</a:t>
            </a:r>
            <a:endParaRPr lang="en-US" altLang="et-EE" sz="1600" dirty="0"/>
          </a:p>
          <a:p>
            <a:pPr eaLnBrk="1" hangingPunct="1">
              <a:defRPr/>
            </a:pPr>
            <a:r>
              <a:rPr lang="en-US" altLang="et-EE" sz="2000" dirty="0" err="1" smtClean="0"/>
              <a:t>Joonistamine</a:t>
            </a:r>
            <a:r>
              <a:rPr lang="en-US" altLang="et-EE" sz="2000" dirty="0"/>
              <a:t>, </a:t>
            </a:r>
            <a:r>
              <a:rPr lang="en-US" altLang="et-EE" sz="2000" dirty="0" err="1"/>
              <a:t>kirjutamine</a:t>
            </a:r>
            <a:r>
              <a:rPr lang="en-US" altLang="et-EE" sz="2000" dirty="0" smtClean="0"/>
              <a:t>, …</a:t>
            </a:r>
            <a:endParaRPr lang="en-US" altLang="et-EE" sz="2000" dirty="0"/>
          </a:p>
          <a:p>
            <a:pPr lvl="1" eaLnBrk="1" hangingPunct="1">
              <a:defRPr/>
            </a:pPr>
            <a:r>
              <a:rPr lang="en-US" altLang="et-EE" sz="1600" dirty="0" err="1" smtClean="0"/>
              <a:t>infoedastus</a:t>
            </a:r>
            <a:r>
              <a:rPr lang="en-US" altLang="et-EE" sz="1600" dirty="0" smtClean="0"/>
              <a:t> </a:t>
            </a:r>
            <a:r>
              <a:rPr lang="en-US" altLang="et-EE" sz="1600" dirty="0" err="1"/>
              <a:t>teadetena</a:t>
            </a:r>
            <a:r>
              <a:rPr lang="en-US" altLang="et-EE" sz="1600" dirty="0"/>
              <a:t> / </a:t>
            </a:r>
            <a:r>
              <a:rPr lang="en-US" altLang="et-EE" sz="1600" dirty="0" err="1"/>
              <a:t>pakettidena</a:t>
            </a:r>
            <a:endParaRPr lang="en-US" altLang="et-EE" sz="1600" dirty="0"/>
          </a:p>
          <a:p>
            <a:pPr eaLnBrk="1" hangingPunct="1">
              <a:defRPr/>
            </a:pPr>
            <a:r>
              <a:rPr lang="en-US" altLang="et-EE" sz="2000" dirty="0" err="1" smtClean="0"/>
              <a:t>Edastajate</a:t>
            </a:r>
            <a:r>
              <a:rPr lang="en-US" altLang="et-EE" sz="2000" dirty="0" smtClean="0"/>
              <a:t> </a:t>
            </a:r>
            <a:r>
              <a:rPr lang="en-US" altLang="et-EE" sz="2000" dirty="0"/>
              <a:t>/ </a:t>
            </a:r>
            <a:r>
              <a:rPr lang="en-US" altLang="et-EE" sz="2000" dirty="0" err="1"/>
              <a:t>kuulajate</a:t>
            </a:r>
            <a:r>
              <a:rPr lang="en-US" altLang="et-EE" sz="2000" dirty="0"/>
              <a:t> </a:t>
            </a:r>
            <a:r>
              <a:rPr lang="en-US" altLang="et-EE" sz="2000" dirty="0" err="1"/>
              <a:t>arv</a:t>
            </a:r>
            <a:endParaRPr lang="en-US" altLang="et-EE" sz="2000" dirty="0"/>
          </a:p>
          <a:p>
            <a:pPr lvl="1" eaLnBrk="1" hangingPunct="1">
              <a:defRPr/>
            </a:pPr>
            <a:r>
              <a:rPr lang="en-US" altLang="et-EE" sz="1600" dirty="0" err="1" smtClean="0"/>
              <a:t>punktist</a:t>
            </a:r>
            <a:r>
              <a:rPr lang="en-US" altLang="et-EE" sz="1600" dirty="0" smtClean="0"/>
              <a:t> </a:t>
            </a:r>
            <a:r>
              <a:rPr lang="en-US" altLang="et-EE" sz="1600" dirty="0" err="1"/>
              <a:t>punkti</a:t>
            </a:r>
            <a:r>
              <a:rPr lang="en-US" altLang="et-EE" sz="1600" dirty="0"/>
              <a:t> (point-to-point)</a:t>
            </a:r>
          </a:p>
          <a:p>
            <a:pPr lvl="1" eaLnBrk="1" hangingPunct="1">
              <a:defRPr/>
            </a:pPr>
            <a:r>
              <a:rPr lang="en-US" altLang="et-EE" sz="1600" dirty="0" err="1" smtClean="0"/>
              <a:t>massidele</a:t>
            </a:r>
            <a:r>
              <a:rPr lang="en-US" altLang="et-EE" sz="1600" dirty="0" smtClean="0"/>
              <a:t> </a:t>
            </a:r>
            <a:r>
              <a:rPr lang="en-US" altLang="et-EE" sz="1600" dirty="0"/>
              <a:t>(multiway, broadcasting)</a:t>
            </a:r>
          </a:p>
          <a:p>
            <a:pPr eaLnBrk="1" hangingPunct="1">
              <a:defRPr/>
            </a:pPr>
            <a:r>
              <a:rPr lang="en-US" altLang="et-EE" sz="2000" dirty="0" err="1" smtClean="0"/>
              <a:t>Arvutilt</a:t>
            </a:r>
            <a:r>
              <a:rPr lang="en-US" altLang="et-EE" sz="2000" dirty="0" smtClean="0"/>
              <a:t> </a:t>
            </a:r>
            <a:r>
              <a:rPr lang="en-US" altLang="et-EE" sz="2000" dirty="0" err="1"/>
              <a:t>arvutile</a:t>
            </a:r>
            <a:endParaRPr lang="en-US" altLang="et-EE" sz="2000" dirty="0"/>
          </a:p>
          <a:p>
            <a:pPr lvl="1" eaLnBrk="1" hangingPunct="1">
              <a:defRPr/>
            </a:pPr>
            <a:r>
              <a:rPr lang="en-US" altLang="et-EE" sz="1600" dirty="0" err="1" smtClean="0"/>
              <a:t>pakettidena</a:t>
            </a:r>
            <a:r>
              <a:rPr lang="en-US" altLang="et-EE" sz="1600" dirty="0" smtClean="0"/>
              <a:t> </a:t>
            </a:r>
            <a:r>
              <a:rPr lang="en-US" altLang="et-EE" sz="1600" dirty="0"/>
              <a:t>(</a:t>
            </a:r>
            <a:r>
              <a:rPr lang="en-US" altLang="et-EE" sz="1600" dirty="0" err="1"/>
              <a:t>näiliselt</a:t>
            </a:r>
            <a:r>
              <a:rPr lang="en-US" altLang="et-EE" sz="1600" dirty="0"/>
              <a:t>) </a:t>
            </a:r>
            <a:r>
              <a:rPr lang="en-US" altLang="et-EE" sz="1600" dirty="0" err="1" smtClean="0"/>
              <a:t>reaalajas</a:t>
            </a:r>
            <a:endParaRPr lang="en-US" altLang="et-EE" sz="1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44286" y="1596189"/>
            <a:ext cx="4034840" cy="467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et-EE" sz="2000" dirty="0" err="1" smtClean="0"/>
              <a:t>Andmekandja</a:t>
            </a:r>
            <a:r>
              <a:rPr lang="en-US" altLang="et-EE" sz="2000" dirty="0" smtClean="0"/>
              <a:t> </a:t>
            </a:r>
            <a:r>
              <a:rPr lang="en-US" altLang="et-EE" sz="2000" dirty="0" err="1"/>
              <a:t>omadused</a:t>
            </a:r>
            <a:endParaRPr lang="en-US" altLang="et-EE" sz="2000" dirty="0"/>
          </a:p>
          <a:p>
            <a:pPr eaLnBrk="1" hangingPunct="1">
              <a:defRPr/>
            </a:pPr>
            <a:r>
              <a:rPr lang="en-US" altLang="et-EE" sz="2000" dirty="0" err="1" smtClean="0"/>
              <a:t>Rääkimine</a:t>
            </a:r>
            <a:r>
              <a:rPr lang="en-US" altLang="et-EE" sz="2000" dirty="0" smtClean="0"/>
              <a:t> </a:t>
            </a:r>
            <a:r>
              <a:rPr lang="en-US" altLang="et-EE" sz="2000" dirty="0"/>
              <a:t>– </a:t>
            </a:r>
            <a:r>
              <a:rPr lang="en-US" altLang="et-EE" sz="2000" dirty="0" err="1"/>
              <a:t>õhk</a:t>
            </a:r>
            <a:r>
              <a:rPr lang="en-US" altLang="et-EE" sz="2000" dirty="0"/>
              <a:t> (</a:t>
            </a:r>
            <a:r>
              <a:rPr lang="en-US" altLang="et-EE" sz="2000" dirty="0" err="1"/>
              <a:t>pikilained</a:t>
            </a:r>
            <a:r>
              <a:rPr lang="en-US" altLang="et-EE" sz="2000" dirty="0"/>
              <a:t>)</a:t>
            </a:r>
          </a:p>
          <a:p>
            <a:pPr lvl="1" eaLnBrk="1" hangingPunct="1">
              <a:defRPr/>
            </a:pPr>
            <a:r>
              <a:rPr lang="en-US" altLang="et-EE" sz="1600" dirty="0" err="1" smtClean="0"/>
              <a:t>sumbumine</a:t>
            </a:r>
            <a:r>
              <a:rPr lang="en-US" altLang="et-EE" sz="1600" dirty="0"/>
              <a:t>, </a:t>
            </a:r>
            <a:r>
              <a:rPr lang="en-US" altLang="et-EE" sz="1600" dirty="0" err="1"/>
              <a:t>peegeldused</a:t>
            </a:r>
            <a:r>
              <a:rPr lang="en-US" altLang="et-EE" sz="1600" dirty="0"/>
              <a:t>, </a:t>
            </a:r>
            <a:r>
              <a:rPr lang="en-US" altLang="et-EE" sz="1600" dirty="0" err="1"/>
              <a:t>häired</a:t>
            </a:r>
            <a:endParaRPr lang="en-US" altLang="et-EE" sz="1600" dirty="0"/>
          </a:p>
          <a:p>
            <a:pPr eaLnBrk="1" hangingPunct="1">
              <a:defRPr/>
            </a:pPr>
            <a:r>
              <a:rPr lang="en-US" altLang="et-EE" sz="2000" dirty="0" err="1" smtClean="0"/>
              <a:t>Kirjutamine</a:t>
            </a:r>
            <a:r>
              <a:rPr lang="en-US" altLang="et-EE" sz="2000" dirty="0" smtClean="0"/>
              <a:t> </a:t>
            </a:r>
            <a:r>
              <a:rPr lang="en-US" altLang="et-EE" sz="2000" dirty="0"/>
              <a:t>– </a:t>
            </a:r>
            <a:r>
              <a:rPr lang="en-US" altLang="et-EE" sz="2000" dirty="0" err="1"/>
              <a:t>kivi</a:t>
            </a:r>
            <a:r>
              <a:rPr lang="en-US" altLang="et-EE" sz="2000" dirty="0"/>
              <a:t>, </a:t>
            </a:r>
            <a:r>
              <a:rPr lang="en-US" altLang="et-EE" sz="2000" dirty="0" err="1"/>
              <a:t>puu</a:t>
            </a:r>
            <a:r>
              <a:rPr lang="en-US" altLang="et-EE" sz="2000" dirty="0"/>
              <a:t>, </a:t>
            </a:r>
            <a:r>
              <a:rPr lang="en-US" altLang="et-EE" sz="2000" dirty="0" err="1"/>
              <a:t>paber</a:t>
            </a:r>
            <a:r>
              <a:rPr lang="en-US" altLang="et-EE" sz="2000" dirty="0"/>
              <a:t>, </a:t>
            </a:r>
            <a:r>
              <a:rPr lang="en-US" altLang="et-EE" sz="2000" dirty="0" err="1"/>
              <a:t>plastik</a:t>
            </a:r>
            <a:r>
              <a:rPr lang="en-US" altLang="et-EE" sz="2000" dirty="0"/>
              <a:t>, </a:t>
            </a:r>
            <a:r>
              <a:rPr lang="en-US" altLang="et-EE" sz="2000" dirty="0" smtClean="0"/>
              <a:t>…</a:t>
            </a:r>
            <a:endParaRPr lang="en-US" altLang="et-EE" sz="2000" dirty="0"/>
          </a:p>
          <a:p>
            <a:pPr lvl="1" eaLnBrk="1" hangingPunct="1">
              <a:defRPr/>
            </a:pPr>
            <a:r>
              <a:rPr lang="en-US" altLang="et-EE" sz="1600" dirty="0" err="1" smtClean="0"/>
              <a:t>materjali</a:t>
            </a:r>
            <a:r>
              <a:rPr lang="en-US" altLang="et-EE" sz="1600" dirty="0" smtClean="0"/>
              <a:t> </a:t>
            </a:r>
            <a:r>
              <a:rPr lang="en-US" altLang="et-EE" sz="1600" dirty="0" err="1"/>
              <a:t>vastupidavus</a:t>
            </a:r>
            <a:endParaRPr lang="en-US" altLang="et-EE" sz="1600" dirty="0"/>
          </a:p>
          <a:p>
            <a:pPr eaLnBrk="1" hangingPunct="1">
              <a:defRPr/>
            </a:pPr>
            <a:r>
              <a:rPr lang="en-US" altLang="et-EE" sz="2000" dirty="0" err="1" smtClean="0"/>
              <a:t>Arvutilt</a:t>
            </a:r>
            <a:r>
              <a:rPr lang="en-US" altLang="et-EE" sz="2000" dirty="0" smtClean="0"/>
              <a:t> </a:t>
            </a:r>
            <a:r>
              <a:rPr lang="en-US" altLang="et-EE" sz="2000" dirty="0" err="1"/>
              <a:t>arvutile</a:t>
            </a:r>
            <a:r>
              <a:rPr lang="en-US" altLang="et-EE" sz="2000" dirty="0"/>
              <a:t> – </a:t>
            </a:r>
            <a:r>
              <a:rPr lang="en-US" altLang="et-EE" sz="2000" dirty="0" err="1"/>
              <a:t>elektromagnetlained</a:t>
            </a:r>
            <a:endParaRPr lang="en-US" altLang="et-EE" sz="2000" dirty="0"/>
          </a:p>
          <a:p>
            <a:pPr lvl="1" eaLnBrk="1" hangingPunct="1">
              <a:defRPr/>
            </a:pPr>
            <a:r>
              <a:rPr lang="en-US" altLang="et-EE" sz="1600" dirty="0" err="1" smtClean="0"/>
              <a:t>sumbumine</a:t>
            </a:r>
            <a:r>
              <a:rPr lang="en-US" altLang="et-EE" sz="1600" dirty="0"/>
              <a:t>, </a:t>
            </a:r>
            <a:r>
              <a:rPr lang="en-US" altLang="et-EE" sz="1600" dirty="0" err="1"/>
              <a:t>peegeldused</a:t>
            </a:r>
            <a:r>
              <a:rPr lang="en-US" altLang="et-EE" sz="1600" dirty="0"/>
              <a:t>, </a:t>
            </a:r>
            <a:r>
              <a:rPr lang="en-US" altLang="et-EE" sz="1600" dirty="0" err="1" smtClean="0"/>
              <a:t>häired</a:t>
            </a:r>
            <a:endParaRPr lang="en-US" altLang="et-EE" sz="1600" dirty="0" smtClean="0"/>
          </a:p>
          <a:p>
            <a:pPr lvl="1" eaLnBrk="1" hangingPunct="1">
              <a:defRPr/>
            </a:pPr>
            <a:endParaRPr lang="en-US" altLang="et-EE" sz="1600" dirty="0"/>
          </a:p>
          <a:p>
            <a:pPr eaLnBrk="1" hangingPunct="1">
              <a:defRPr/>
            </a:pPr>
            <a:r>
              <a:rPr lang="en-US" altLang="et-EE" sz="2000" dirty="0" err="1" smtClean="0"/>
              <a:t>Põhiprobleem</a:t>
            </a:r>
            <a:r>
              <a:rPr lang="en-US" altLang="et-EE" sz="2000" dirty="0" smtClean="0"/>
              <a:t> – </a:t>
            </a:r>
            <a:r>
              <a:rPr lang="en-US" altLang="et-EE" sz="2000" dirty="0" err="1" smtClean="0"/>
              <a:t>kaugele</a:t>
            </a:r>
            <a:r>
              <a:rPr lang="en-US" altLang="et-EE" sz="2000" dirty="0"/>
              <a:t>, </a:t>
            </a:r>
            <a:r>
              <a:rPr lang="en-US" altLang="et-EE" sz="2000" dirty="0" err="1"/>
              <a:t>kiiresti</a:t>
            </a:r>
            <a:r>
              <a:rPr lang="en-US" altLang="et-EE" sz="2000" dirty="0"/>
              <a:t> ja </a:t>
            </a:r>
            <a:r>
              <a:rPr lang="en-US" altLang="et-EE" sz="2000" dirty="0" err="1"/>
              <a:t>kvaliteetselt</a:t>
            </a:r>
            <a:r>
              <a:rPr lang="en-US" altLang="et-EE" sz="2000" dirty="0" smtClean="0"/>
              <a:t>?!</a:t>
            </a:r>
            <a:endParaRPr lang="en-US" altLang="et-EE" sz="2000" dirty="0"/>
          </a:p>
        </p:txBody>
      </p:sp>
    </p:spTree>
    <p:extLst>
      <p:ext uri="{BB962C8B-B14F-4D97-AF65-F5344CB8AC3E}">
        <p14:creationId xmlns:p14="http://schemas.microsoft.com/office/powerpoint/2010/main" val="418319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A9F1E-9348-475E-BD7E-C81CB90FEFA6}" type="slidenum">
              <a:rPr lang="en-GB" altLang="en-US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Sinu </a:t>
            </a:r>
            <a:r>
              <a:rPr lang="en-US" altLang="en-US" smtClean="0"/>
              <a:t>PC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t-EE" altLang="en-US" dirty="0" smtClean="0"/>
              <a:t>Eriprotsessorid</a:t>
            </a:r>
            <a:endParaRPr lang="en-US" altLang="en-US" dirty="0" smtClean="0"/>
          </a:p>
          <a:p>
            <a:pPr lvl="1" eaLnBrk="1" hangingPunct="1"/>
            <a:r>
              <a:rPr lang="et-EE" altLang="en-US" dirty="0" smtClean="0"/>
              <a:t>Graafika, häälekaart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32-bitised </a:t>
            </a:r>
            <a:r>
              <a:rPr lang="et-EE" altLang="en-US" dirty="0" smtClean="0"/>
              <a:t>protsessorid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IR, Bluetooth</a:t>
            </a:r>
          </a:p>
          <a:p>
            <a:pPr lvl="1" eaLnBrk="1" hangingPunct="1"/>
            <a:r>
              <a:rPr lang="et-EE" altLang="en-US" dirty="0" smtClean="0"/>
              <a:t>Võrk</a:t>
            </a:r>
            <a:r>
              <a:rPr lang="en-US" altLang="en-US" dirty="0" smtClean="0"/>
              <a:t>, WLAN</a:t>
            </a:r>
          </a:p>
          <a:p>
            <a:pPr lvl="1" eaLnBrk="1" hangingPunct="1"/>
            <a:r>
              <a:rPr lang="en-US" altLang="en-US" dirty="0" err="1" smtClean="0"/>
              <a:t>Salvestusseadmed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RAID </a:t>
            </a:r>
            <a:r>
              <a:rPr lang="et-EE" altLang="en-US" dirty="0" smtClean="0"/>
              <a:t>kontrollerid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8-bitised </a:t>
            </a:r>
            <a:r>
              <a:rPr lang="et-EE" altLang="en-US" dirty="0" smtClean="0"/>
              <a:t>protsessorid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USB</a:t>
            </a:r>
          </a:p>
          <a:p>
            <a:pPr lvl="1" eaLnBrk="1" hangingPunct="1"/>
            <a:r>
              <a:rPr lang="et-EE" altLang="en-US" dirty="0" smtClean="0"/>
              <a:t>Hiir, klaviatuur</a:t>
            </a:r>
            <a:endParaRPr lang="en-US" altLang="en-US" dirty="0" smtClean="0"/>
          </a:p>
          <a:p>
            <a:pPr lvl="1" eaLnBrk="1" hangingPunct="1"/>
            <a:endParaRPr lang="en-US" altLang="en-US" sz="1800" dirty="0" smtClean="0"/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2205038"/>
            <a:ext cx="1344612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097088"/>
            <a:ext cx="1355725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1482725"/>
            <a:ext cx="154622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652963"/>
            <a:ext cx="1590675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068638"/>
            <a:ext cx="1530350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5516563"/>
            <a:ext cx="130810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914775"/>
            <a:ext cx="21844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0D0EB-F2B0-44FA-A284-571B7BB34C31}" type="slidenum">
              <a:rPr lang="en-GB" altLang="et-EE"/>
              <a:pPr>
                <a:defRPr/>
              </a:pPr>
              <a:t>30</a:t>
            </a:fld>
            <a:endParaRPr lang="en-GB" altLang="et-EE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dirty="0" err="1"/>
              <a:t>Kaugele</a:t>
            </a:r>
            <a:r>
              <a:rPr lang="en-US" altLang="et-EE" dirty="0"/>
              <a:t>, </a:t>
            </a:r>
            <a:r>
              <a:rPr lang="en-US" altLang="et-EE" dirty="0" err="1"/>
              <a:t>kiiresti</a:t>
            </a:r>
            <a:r>
              <a:rPr lang="en-US" altLang="et-EE" dirty="0"/>
              <a:t> ja </a:t>
            </a:r>
            <a:r>
              <a:rPr lang="en-US" altLang="et-EE" dirty="0" err="1"/>
              <a:t>kvaliteetselt</a:t>
            </a:r>
            <a:r>
              <a:rPr lang="en-US" altLang="et-EE" dirty="0"/>
              <a:t>?!</a:t>
            </a:r>
            <a:endParaRPr lang="en-US" altLang="et-EE" dirty="0" smtClean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391" y="1596189"/>
            <a:ext cx="4203284" cy="4563979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t-EE" sz="2000" dirty="0" err="1" smtClean="0"/>
              <a:t>Rääkimine</a:t>
            </a:r>
            <a:r>
              <a:rPr lang="en-US" altLang="et-EE" sz="2000" dirty="0" smtClean="0"/>
              <a:t> </a:t>
            </a:r>
            <a:r>
              <a:rPr lang="en-US" altLang="et-EE" sz="2000" dirty="0"/>
              <a:t>– </a:t>
            </a:r>
            <a:r>
              <a:rPr lang="en-US" altLang="et-EE" sz="2000" dirty="0" err="1"/>
              <a:t>õhk</a:t>
            </a:r>
            <a:r>
              <a:rPr lang="en-US" altLang="et-EE" sz="2000" dirty="0"/>
              <a:t> (</a:t>
            </a:r>
            <a:r>
              <a:rPr lang="en-US" altLang="et-EE" sz="2000" dirty="0" err="1"/>
              <a:t>pikilained</a:t>
            </a:r>
            <a:r>
              <a:rPr lang="en-US" altLang="et-EE" sz="2000" dirty="0"/>
              <a:t>)</a:t>
            </a:r>
          </a:p>
          <a:p>
            <a:pPr lvl="1" eaLnBrk="1" hangingPunct="1">
              <a:defRPr/>
            </a:pPr>
            <a:r>
              <a:rPr lang="en-US" altLang="et-EE" sz="1600" dirty="0" err="1" smtClean="0"/>
              <a:t>sumbumine</a:t>
            </a:r>
            <a:r>
              <a:rPr lang="en-US" altLang="et-EE" sz="1600" dirty="0" smtClean="0"/>
              <a:t> </a:t>
            </a:r>
            <a:r>
              <a:rPr lang="en-US" altLang="et-EE" sz="1600" dirty="0"/>
              <a:t>– </a:t>
            </a:r>
            <a:r>
              <a:rPr lang="en-US" altLang="et-EE" sz="1600" dirty="0" err="1"/>
              <a:t>hääl</a:t>
            </a:r>
            <a:r>
              <a:rPr lang="en-US" altLang="et-EE" sz="1600" dirty="0"/>
              <a:t> </a:t>
            </a:r>
            <a:r>
              <a:rPr lang="en-US" altLang="et-EE" sz="1600" dirty="0" err="1"/>
              <a:t>levib</a:t>
            </a:r>
            <a:r>
              <a:rPr lang="en-US" altLang="et-EE" sz="1600" dirty="0"/>
              <a:t> </a:t>
            </a:r>
            <a:r>
              <a:rPr lang="en-US" altLang="et-EE" sz="1600" dirty="0" err="1"/>
              <a:t>igas</a:t>
            </a:r>
            <a:r>
              <a:rPr lang="en-US" altLang="et-EE" sz="1600" dirty="0"/>
              <a:t> </a:t>
            </a:r>
            <a:r>
              <a:rPr lang="en-US" altLang="et-EE" sz="1600" dirty="0" err="1"/>
              <a:t>suunas</a:t>
            </a:r>
            <a:endParaRPr lang="en-US" altLang="et-EE" sz="1600" dirty="0"/>
          </a:p>
          <a:p>
            <a:pPr lvl="1" eaLnBrk="1" hangingPunct="1">
              <a:defRPr/>
            </a:pPr>
            <a:r>
              <a:rPr lang="en-US" altLang="et-EE" sz="1600" dirty="0" err="1" smtClean="0"/>
              <a:t>häired</a:t>
            </a:r>
            <a:r>
              <a:rPr lang="en-US" altLang="et-EE" sz="1600" dirty="0" smtClean="0"/>
              <a:t> </a:t>
            </a:r>
            <a:r>
              <a:rPr lang="en-US" altLang="et-EE" sz="1600" dirty="0"/>
              <a:t>– </a:t>
            </a:r>
            <a:r>
              <a:rPr lang="en-US" altLang="et-EE" sz="1600" dirty="0" err="1"/>
              <a:t>taustamüra</a:t>
            </a:r>
            <a:r>
              <a:rPr lang="en-US" altLang="et-EE" sz="1600" dirty="0"/>
              <a:t>, </a:t>
            </a:r>
            <a:r>
              <a:rPr lang="en-US" altLang="et-EE" sz="1600" dirty="0" err="1"/>
              <a:t>mitu</a:t>
            </a:r>
            <a:r>
              <a:rPr lang="en-US" altLang="et-EE" sz="1600" dirty="0"/>
              <a:t> </a:t>
            </a:r>
            <a:r>
              <a:rPr lang="en-US" altLang="et-EE" sz="1600" dirty="0" err="1"/>
              <a:t>rääkijat</a:t>
            </a:r>
            <a:r>
              <a:rPr lang="en-US" altLang="et-EE" sz="1600" dirty="0"/>
              <a:t>, ...</a:t>
            </a:r>
          </a:p>
          <a:p>
            <a:pPr lvl="1" eaLnBrk="1" hangingPunct="1">
              <a:defRPr/>
            </a:pPr>
            <a:r>
              <a:rPr lang="en-US" altLang="et-EE" sz="1600" dirty="0" err="1" smtClean="0"/>
              <a:t>peegeldused</a:t>
            </a:r>
            <a:r>
              <a:rPr lang="en-US" altLang="et-EE" sz="1600" dirty="0" smtClean="0"/>
              <a:t> </a:t>
            </a:r>
            <a:r>
              <a:rPr lang="en-US" altLang="et-EE" sz="1600" dirty="0"/>
              <a:t>– </a:t>
            </a:r>
            <a:r>
              <a:rPr lang="en-US" altLang="et-EE" sz="1600" dirty="0" err="1"/>
              <a:t>helilainete</a:t>
            </a:r>
            <a:r>
              <a:rPr lang="en-US" altLang="et-EE" sz="1600" dirty="0"/>
              <a:t> </a:t>
            </a:r>
            <a:r>
              <a:rPr lang="en-US" altLang="et-EE" sz="1600" dirty="0" err="1"/>
              <a:t>kattumine</a:t>
            </a:r>
            <a:endParaRPr lang="en-US" altLang="et-EE" sz="1600" dirty="0"/>
          </a:p>
          <a:p>
            <a:pPr eaLnBrk="1" hangingPunct="1">
              <a:defRPr/>
            </a:pPr>
            <a:r>
              <a:rPr lang="en-US" altLang="et-EE" sz="2000" dirty="0" err="1" smtClean="0"/>
              <a:t>Helilainete</a:t>
            </a:r>
            <a:r>
              <a:rPr lang="en-US" altLang="et-EE" sz="2000" dirty="0" smtClean="0"/>
              <a:t> </a:t>
            </a:r>
            <a:r>
              <a:rPr lang="en-US" altLang="et-EE" sz="2000" dirty="0" err="1"/>
              <a:t>kattumine</a:t>
            </a:r>
            <a:endParaRPr lang="en-US" altLang="et-EE" sz="2000" dirty="0"/>
          </a:p>
          <a:p>
            <a:pPr lvl="1" eaLnBrk="1" hangingPunct="1">
              <a:defRPr/>
            </a:pPr>
            <a:r>
              <a:rPr lang="en-US" altLang="et-EE" sz="1600" dirty="0" err="1" smtClean="0"/>
              <a:t>sumbumine</a:t>
            </a:r>
            <a:r>
              <a:rPr lang="en-US" altLang="et-EE" sz="1600" dirty="0" smtClean="0"/>
              <a:t> </a:t>
            </a:r>
            <a:r>
              <a:rPr lang="en-US" altLang="et-EE" sz="1600" dirty="0"/>
              <a:t>(</a:t>
            </a:r>
            <a:r>
              <a:rPr lang="en-US" altLang="et-EE" sz="1600" dirty="0" err="1"/>
              <a:t>vastandfaas</a:t>
            </a:r>
            <a:r>
              <a:rPr lang="en-US" altLang="et-EE" sz="1600" dirty="0"/>
              <a:t>)</a:t>
            </a:r>
          </a:p>
          <a:p>
            <a:pPr lvl="1" eaLnBrk="1" hangingPunct="1">
              <a:defRPr/>
            </a:pPr>
            <a:r>
              <a:rPr lang="en-US" altLang="et-EE" sz="1600" dirty="0" err="1" smtClean="0"/>
              <a:t>võimendumine</a:t>
            </a:r>
            <a:r>
              <a:rPr lang="en-US" altLang="et-EE" sz="1600" dirty="0" smtClean="0"/>
              <a:t> </a:t>
            </a:r>
            <a:r>
              <a:rPr lang="en-US" altLang="et-EE" sz="1600" dirty="0"/>
              <a:t>(</a:t>
            </a:r>
            <a:r>
              <a:rPr lang="en-US" altLang="et-EE" sz="1600" dirty="0" err="1"/>
              <a:t>pärifaas</a:t>
            </a:r>
            <a:r>
              <a:rPr lang="en-US" altLang="et-EE" sz="1600" dirty="0"/>
              <a:t>)</a:t>
            </a:r>
          </a:p>
          <a:p>
            <a:pPr lvl="1" eaLnBrk="1" hangingPunct="1">
              <a:defRPr/>
            </a:pPr>
            <a:r>
              <a:rPr lang="en-US" altLang="et-EE" sz="1400" dirty="0" smtClean="0">
                <a:hlinkClick r:id="rId2"/>
              </a:rPr>
              <a:t>http</a:t>
            </a:r>
            <a:r>
              <a:rPr lang="en-US" altLang="et-EE" sz="1400" dirty="0">
                <a:hlinkClick r:id="rId2"/>
              </a:rPr>
              <a:t>://www.falstad.com/interference</a:t>
            </a:r>
            <a:r>
              <a:rPr lang="en-US" altLang="et-EE" sz="1400" dirty="0" smtClean="0">
                <a:hlinkClick r:id="rId2"/>
              </a:rPr>
              <a:t>/</a:t>
            </a:r>
            <a:r>
              <a:rPr lang="en-US" altLang="et-EE" sz="1600" dirty="0" smtClean="0"/>
              <a:t> </a:t>
            </a:r>
            <a:endParaRPr lang="en-US" altLang="et-EE" sz="1600" dirty="0"/>
          </a:p>
          <a:p>
            <a:pPr eaLnBrk="1" hangingPunct="1">
              <a:defRPr/>
            </a:pPr>
            <a:r>
              <a:rPr lang="en-US" altLang="et-EE" sz="2000" dirty="0" smtClean="0"/>
              <a:t>„</a:t>
            </a:r>
            <a:r>
              <a:rPr lang="en-US" altLang="et-EE" sz="2000" dirty="0" err="1"/>
              <a:t>Võimendamine</a:t>
            </a:r>
            <a:r>
              <a:rPr lang="en-US" altLang="et-EE" sz="2000" dirty="0"/>
              <a:t>“ – </a:t>
            </a:r>
            <a:r>
              <a:rPr lang="en-US" altLang="et-EE" sz="2000" dirty="0" err="1"/>
              <a:t>ruupor</a:t>
            </a:r>
            <a:r>
              <a:rPr lang="en-US" altLang="et-EE" sz="2000" dirty="0"/>
              <a:t> &amp; </a:t>
            </a:r>
            <a:r>
              <a:rPr lang="en-US" altLang="et-EE" sz="2000" dirty="0" err="1"/>
              <a:t>kuuldetoru</a:t>
            </a:r>
            <a:endParaRPr lang="en-US" altLang="et-EE" sz="2000" dirty="0"/>
          </a:p>
          <a:p>
            <a:pPr marL="400050" lvl="1" indent="0" eaLnBrk="1" hangingPunct="1">
              <a:buNone/>
              <a:defRPr/>
            </a:pPr>
            <a:r>
              <a:rPr lang="en-US" altLang="et-EE" sz="1600" i="1" dirty="0" err="1">
                <a:solidFill>
                  <a:srgbClr val="FF0000"/>
                </a:solidFill>
              </a:rPr>
              <a:t>Kaugele</a:t>
            </a:r>
            <a:r>
              <a:rPr lang="en-US" altLang="et-EE" sz="1600" i="1" dirty="0">
                <a:solidFill>
                  <a:srgbClr val="FF0000"/>
                </a:solidFill>
              </a:rPr>
              <a:t>? </a:t>
            </a:r>
            <a:r>
              <a:rPr lang="en-US" altLang="et-EE" sz="1600" i="1" dirty="0" err="1" smtClean="0">
                <a:solidFill>
                  <a:srgbClr val="288831"/>
                </a:solidFill>
              </a:rPr>
              <a:t>Kiiresti</a:t>
            </a:r>
            <a:r>
              <a:rPr lang="en-US" altLang="et-EE" sz="1600" i="1" dirty="0" smtClean="0">
                <a:solidFill>
                  <a:srgbClr val="288831"/>
                </a:solidFill>
              </a:rPr>
              <a:t>?</a:t>
            </a:r>
            <a:r>
              <a:rPr lang="en-US" altLang="et-EE" sz="1600" i="1" dirty="0" smtClean="0"/>
              <a:t> </a:t>
            </a:r>
            <a:r>
              <a:rPr lang="en-US" altLang="et-EE" sz="1600" i="1" dirty="0" err="1" smtClean="0">
                <a:solidFill>
                  <a:srgbClr val="FF9900"/>
                </a:solidFill>
              </a:rPr>
              <a:t>Kvaliteetselt</a:t>
            </a:r>
            <a:r>
              <a:rPr lang="en-US" altLang="et-EE" sz="1600" i="1" dirty="0" smtClean="0">
                <a:solidFill>
                  <a:srgbClr val="FF9900"/>
                </a:solidFill>
              </a:rPr>
              <a:t>?</a:t>
            </a:r>
            <a:endParaRPr lang="en-US" altLang="et-EE" sz="1600" i="1" dirty="0">
              <a:solidFill>
                <a:srgbClr val="FF99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44286" y="1596189"/>
            <a:ext cx="4171114" cy="467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t-EE" sz="2000" dirty="0" err="1" smtClean="0"/>
              <a:t>Kirjutamine</a:t>
            </a:r>
            <a:r>
              <a:rPr lang="en-US" altLang="et-EE" sz="2000" dirty="0" smtClean="0"/>
              <a:t> </a:t>
            </a:r>
            <a:r>
              <a:rPr lang="en-US" altLang="et-EE" sz="2000" dirty="0"/>
              <a:t>– </a:t>
            </a:r>
            <a:r>
              <a:rPr lang="en-US" altLang="et-EE" sz="2000" dirty="0" err="1"/>
              <a:t>kivi</a:t>
            </a:r>
            <a:r>
              <a:rPr lang="en-US" altLang="et-EE" sz="2000" dirty="0"/>
              <a:t>, </a:t>
            </a:r>
            <a:r>
              <a:rPr lang="en-US" altLang="et-EE" sz="2000" dirty="0" err="1"/>
              <a:t>puu</a:t>
            </a:r>
            <a:r>
              <a:rPr lang="en-US" altLang="et-EE" sz="2000" dirty="0"/>
              <a:t>, </a:t>
            </a:r>
            <a:r>
              <a:rPr lang="en-US" altLang="et-EE" sz="2000" dirty="0" err="1"/>
              <a:t>paber</a:t>
            </a:r>
            <a:r>
              <a:rPr lang="en-US" altLang="et-EE" sz="2000" dirty="0"/>
              <a:t>, </a:t>
            </a:r>
            <a:r>
              <a:rPr lang="en-US" altLang="et-EE" sz="2000" dirty="0" err="1"/>
              <a:t>plastik</a:t>
            </a:r>
            <a:r>
              <a:rPr lang="en-US" altLang="et-EE" sz="2000" dirty="0"/>
              <a:t>, </a:t>
            </a:r>
            <a:r>
              <a:rPr lang="en-US" altLang="et-EE" sz="2000" dirty="0" smtClean="0"/>
              <a:t>…</a:t>
            </a:r>
            <a:endParaRPr lang="en-US" altLang="et-EE" sz="2000" dirty="0"/>
          </a:p>
          <a:p>
            <a:pPr lvl="1" eaLnBrk="1" hangingPunct="1">
              <a:defRPr/>
            </a:pPr>
            <a:r>
              <a:rPr lang="en-US" altLang="et-EE" sz="1600" dirty="0" err="1" smtClean="0"/>
              <a:t>materjali</a:t>
            </a:r>
            <a:r>
              <a:rPr lang="en-US" altLang="et-EE" sz="1600" dirty="0" smtClean="0"/>
              <a:t> </a:t>
            </a:r>
            <a:r>
              <a:rPr lang="en-US" altLang="et-EE" sz="1600" dirty="0" err="1"/>
              <a:t>vastupidavus</a:t>
            </a:r>
            <a:endParaRPr lang="en-US" altLang="et-EE" sz="1600" dirty="0"/>
          </a:p>
          <a:p>
            <a:pPr lvl="2" eaLnBrk="1" hangingPunct="1">
              <a:defRPr/>
            </a:pPr>
            <a:r>
              <a:rPr lang="en-US" altLang="et-EE" sz="1400" dirty="0" smtClean="0"/>
              <a:t>„</a:t>
            </a:r>
            <a:r>
              <a:rPr lang="en-US" altLang="et-EE" sz="1400" dirty="0" err="1"/>
              <a:t>tuli</a:t>
            </a:r>
            <a:r>
              <a:rPr lang="en-US" altLang="et-EE" sz="1400" dirty="0"/>
              <a:t>, </a:t>
            </a:r>
            <a:r>
              <a:rPr lang="en-US" altLang="et-EE" sz="1400" dirty="0" err="1"/>
              <a:t>vesi</a:t>
            </a:r>
            <a:r>
              <a:rPr lang="en-US" altLang="et-EE" sz="1400" dirty="0"/>
              <a:t> ja </a:t>
            </a:r>
            <a:r>
              <a:rPr lang="en-US" altLang="et-EE" sz="1400" dirty="0" err="1"/>
              <a:t>vasktorud</a:t>
            </a:r>
            <a:r>
              <a:rPr lang="en-US" altLang="et-EE" sz="1400" dirty="0"/>
              <a:t>“ ...</a:t>
            </a:r>
          </a:p>
          <a:p>
            <a:pPr lvl="1" eaLnBrk="1" hangingPunct="1">
              <a:defRPr/>
            </a:pPr>
            <a:r>
              <a:rPr lang="en-US" altLang="et-EE" sz="1600" dirty="0" err="1" smtClean="0"/>
              <a:t>infokandja</a:t>
            </a:r>
            <a:r>
              <a:rPr lang="en-US" altLang="et-EE" sz="1600" dirty="0" smtClean="0"/>
              <a:t> </a:t>
            </a:r>
            <a:r>
              <a:rPr lang="en-US" altLang="et-EE" sz="1600" dirty="0"/>
              <a:t>transport</a:t>
            </a:r>
          </a:p>
          <a:p>
            <a:pPr lvl="2" eaLnBrk="1" hangingPunct="1">
              <a:defRPr/>
            </a:pPr>
            <a:r>
              <a:rPr lang="en-US" altLang="et-EE" sz="1400" dirty="0" err="1" smtClean="0"/>
              <a:t>mida</a:t>
            </a:r>
            <a:r>
              <a:rPr lang="en-US" altLang="et-EE" sz="1400" dirty="0" smtClean="0"/>
              <a:t> </a:t>
            </a:r>
            <a:r>
              <a:rPr lang="en-US" altLang="et-EE" sz="1400" dirty="0" err="1"/>
              <a:t>kiirem</a:t>
            </a:r>
            <a:r>
              <a:rPr lang="en-US" altLang="et-EE" sz="1400" dirty="0"/>
              <a:t>, </a:t>
            </a:r>
            <a:r>
              <a:rPr lang="en-US" altLang="et-EE" sz="1400" dirty="0" err="1"/>
              <a:t>seda</a:t>
            </a:r>
            <a:r>
              <a:rPr lang="en-US" altLang="et-EE" sz="1400" dirty="0"/>
              <a:t> </a:t>
            </a:r>
            <a:r>
              <a:rPr lang="en-US" altLang="et-EE" sz="1400" dirty="0" err="1"/>
              <a:t>kallim</a:t>
            </a:r>
            <a:r>
              <a:rPr lang="en-US" altLang="et-EE" sz="1400" dirty="0"/>
              <a:t>...</a:t>
            </a:r>
          </a:p>
          <a:p>
            <a:pPr lvl="2" eaLnBrk="1" hangingPunct="1">
              <a:defRPr/>
            </a:pPr>
            <a:r>
              <a:rPr lang="en-US" altLang="et-EE" sz="1400" dirty="0" err="1" smtClean="0"/>
              <a:t>mida</a:t>
            </a:r>
            <a:r>
              <a:rPr lang="en-US" altLang="et-EE" sz="1400" dirty="0" smtClean="0"/>
              <a:t> </a:t>
            </a:r>
            <a:r>
              <a:rPr lang="en-US" altLang="et-EE" sz="1400" dirty="0" err="1"/>
              <a:t>kindlam</a:t>
            </a:r>
            <a:r>
              <a:rPr lang="en-US" altLang="et-EE" sz="1400" dirty="0"/>
              <a:t>, </a:t>
            </a:r>
            <a:r>
              <a:rPr lang="en-US" altLang="et-EE" sz="1400" dirty="0" err="1"/>
              <a:t>seda</a:t>
            </a:r>
            <a:r>
              <a:rPr lang="en-US" altLang="et-EE" sz="1400" dirty="0"/>
              <a:t> </a:t>
            </a:r>
            <a:r>
              <a:rPr lang="en-US" altLang="et-EE" sz="1400" dirty="0" err="1"/>
              <a:t>kallim</a:t>
            </a:r>
            <a:r>
              <a:rPr lang="en-US" altLang="et-EE" sz="1400" dirty="0"/>
              <a:t>...</a:t>
            </a:r>
          </a:p>
          <a:p>
            <a:pPr marL="400050" lvl="1" indent="0" eaLnBrk="1" hangingPunct="1">
              <a:buNone/>
              <a:defRPr/>
            </a:pPr>
            <a:r>
              <a:rPr lang="en-US" altLang="et-EE" sz="1600" i="1" dirty="0" err="1">
                <a:solidFill>
                  <a:srgbClr val="288831"/>
                </a:solidFill>
              </a:rPr>
              <a:t>Kaugele</a:t>
            </a:r>
            <a:r>
              <a:rPr lang="en-US" altLang="et-EE" sz="1600" i="1" dirty="0">
                <a:solidFill>
                  <a:srgbClr val="288831"/>
                </a:solidFill>
              </a:rPr>
              <a:t>?</a:t>
            </a:r>
            <a:r>
              <a:rPr lang="en-US" altLang="et-EE" sz="1600" i="1" dirty="0"/>
              <a:t> </a:t>
            </a:r>
            <a:r>
              <a:rPr lang="en-US" altLang="et-EE" sz="1600" i="1" dirty="0" err="1">
                <a:solidFill>
                  <a:srgbClr val="FF0000"/>
                </a:solidFill>
              </a:rPr>
              <a:t>Kiiresti</a:t>
            </a:r>
            <a:r>
              <a:rPr lang="en-US" altLang="et-EE" sz="1600" i="1" dirty="0">
                <a:solidFill>
                  <a:srgbClr val="FF0000"/>
                </a:solidFill>
              </a:rPr>
              <a:t>?</a:t>
            </a:r>
            <a:r>
              <a:rPr lang="en-US" altLang="et-EE" sz="1600" i="1" dirty="0"/>
              <a:t> </a:t>
            </a:r>
            <a:r>
              <a:rPr lang="en-US" altLang="et-EE" sz="1600" i="1" dirty="0" err="1">
                <a:solidFill>
                  <a:srgbClr val="FF9900"/>
                </a:solidFill>
              </a:rPr>
              <a:t>Kvaliteetselt</a:t>
            </a:r>
            <a:r>
              <a:rPr lang="en-US" altLang="et-EE" sz="1600" i="1" dirty="0">
                <a:solidFill>
                  <a:srgbClr val="FF9900"/>
                </a:solidFill>
              </a:rPr>
              <a:t>?</a:t>
            </a:r>
          </a:p>
          <a:p>
            <a:pPr lvl="1" eaLnBrk="1" hangingPunct="1">
              <a:defRPr/>
            </a:pPr>
            <a:endParaRPr lang="en-US" altLang="et-EE" sz="1600" dirty="0" smtClean="0"/>
          </a:p>
          <a:p>
            <a:pPr eaLnBrk="1" hangingPunct="1">
              <a:defRPr/>
            </a:pPr>
            <a:r>
              <a:rPr lang="en-US" altLang="et-EE" sz="2000" dirty="0" smtClean="0"/>
              <a:t>„</a:t>
            </a:r>
            <a:r>
              <a:rPr lang="en-US" altLang="et-EE" sz="2000" dirty="0" err="1"/>
              <a:t>Võimendamine</a:t>
            </a:r>
            <a:r>
              <a:rPr lang="en-US" altLang="et-EE" sz="2000" dirty="0"/>
              <a:t>“ </a:t>
            </a:r>
            <a:r>
              <a:rPr lang="en-US" altLang="et-EE" sz="2000" dirty="0" err="1"/>
              <a:t>ehk</a:t>
            </a:r>
            <a:r>
              <a:rPr lang="en-US" altLang="et-EE" sz="2000" dirty="0"/>
              <a:t> </a:t>
            </a:r>
            <a:r>
              <a:rPr lang="en-US" altLang="et-EE" sz="2000" dirty="0" err="1"/>
              <a:t>abivahendid</a:t>
            </a:r>
            <a:r>
              <a:rPr lang="en-US" altLang="et-EE" sz="2000" dirty="0"/>
              <a:t>?</a:t>
            </a:r>
          </a:p>
          <a:p>
            <a:pPr lvl="1" eaLnBrk="1" hangingPunct="1">
              <a:defRPr/>
            </a:pPr>
            <a:r>
              <a:rPr lang="en-US" altLang="et-EE" sz="1600" dirty="0" err="1" smtClean="0"/>
              <a:t>semafor</a:t>
            </a:r>
            <a:r>
              <a:rPr lang="en-US" altLang="et-EE" sz="1600" dirty="0"/>
              <a:t>, </a:t>
            </a:r>
            <a:r>
              <a:rPr lang="en-US" altLang="et-EE" sz="1600" dirty="0" err="1"/>
              <a:t>heliograaf</a:t>
            </a:r>
            <a:r>
              <a:rPr lang="en-US" altLang="et-EE" sz="1600" dirty="0"/>
              <a:t>, </a:t>
            </a:r>
            <a:r>
              <a:rPr lang="en-US" altLang="et-EE" sz="1600" dirty="0" err="1"/>
              <a:t>optiline</a:t>
            </a:r>
            <a:r>
              <a:rPr lang="en-US" altLang="et-EE" sz="1600" dirty="0"/>
              <a:t> </a:t>
            </a:r>
            <a:r>
              <a:rPr lang="en-US" altLang="et-EE" sz="1600" dirty="0" err="1"/>
              <a:t>telegraaf</a:t>
            </a:r>
            <a:r>
              <a:rPr lang="en-US" altLang="et-EE" sz="1600" dirty="0"/>
              <a:t>, ...</a:t>
            </a:r>
          </a:p>
          <a:p>
            <a:pPr marL="400050" lvl="1" indent="0" eaLnBrk="1" hangingPunct="1">
              <a:buNone/>
              <a:defRPr/>
            </a:pPr>
            <a:r>
              <a:rPr lang="en-US" altLang="et-EE" sz="1600" i="1" dirty="0" err="1">
                <a:solidFill>
                  <a:srgbClr val="288831"/>
                </a:solidFill>
              </a:rPr>
              <a:t>Kaugele</a:t>
            </a:r>
            <a:r>
              <a:rPr lang="en-US" altLang="et-EE" sz="1600" i="1" dirty="0">
                <a:solidFill>
                  <a:srgbClr val="288831"/>
                </a:solidFill>
              </a:rPr>
              <a:t>?</a:t>
            </a:r>
            <a:r>
              <a:rPr lang="en-US" altLang="et-EE" sz="1600" i="1" dirty="0"/>
              <a:t> </a:t>
            </a:r>
            <a:r>
              <a:rPr lang="en-US" altLang="et-EE" sz="1600" i="1" dirty="0" err="1">
                <a:solidFill>
                  <a:srgbClr val="FF9900"/>
                </a:solidFill>
              </a:rPr>
              <a:t>Kiiresti</a:t>
            </a:r>
            <a:r>
              <a:rPr lang="en-US" altLang="et-EE" sz="1600" i="1" dirty="0">
                <a:solidFill>
                  <a:srgbClr val="FF9900"/>
                </a:solidFill>
              </a:rPr>
              <a:t>? </a:t>
            </a:r>
            <a:r>
              <a:rPr lang="en-US" altLang="et-EE" sz="1600" i="1" dirty="0" err="1">
                <a:solidFill>
                  <a:srgbClr val="FF9900"/>
                </a:solidFill>
              </a:rPr>
              <a:t>Kvaliteetselt</a:t>
            </a:r>
            <a:r>
              <a:rPr lang="en-US" altLang="et-EE" sz="1600" i="1" dirty="0" smtClean="0">
                <a:solidFill>
                  <a:srgbClr val="FF9900"/>
                </a:solidFill>
              </a:rPr>
              <a:t>?</a:t>
            </a:r>
            <a:endParaRPr lang="en-US" altLang="et-EE" sz="1600" i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4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0D0EB-F2B0-44FA-A284-571B7BB34C31}" type="slidenum">
              <a:rPr lang="en-GB" altLang="et-EE"/>
              <a:pPr>
                <a:defRPr/>
              </a:pPr>
              <a:t>31</a:t>
            </a:fld>
            <a:endParaRPr lang="en-GB" altLang="et-EE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dirty="0"/>
              <a:t>Ja </a:t>
            </a:r>
            <a:r>
              <a:rPr lang="en-US" altLang="et-EE" dirty="0" err="1"/>
              <a:t>siis</a:t>
            </a:r>
            <a:r>
              <a:rPr lang="en-US" altLang="et-EE" dirty="0"/>
              <a:t> </a:t>
            </a:r>
            <a:r>
              <a:rPr lang="en-US" altLang="et-EE" dirty="0" err="1"/>
              <a:t>tuli</a:t>
            </a:r>
            <a:r>
              <a:rPr lang="en-US" altLang="et-EE" dirty="0"/>
              <a:t> </a:t>
            </a:r>
            <a:r>
              <a:rPr lang="en-US" altLang="et-EE" dirty="0" err="1"/>
              <a:t>elekter</a:t>
            </a:r>
            <a:r>
              <a:rPr lang="en-US" altLang="et-EE" dirty="0"/>
              <a:t>...</a:t>
            </a:r>
            <a:endParaRPr lang="en-US" altLang="et-EE" dirty="0" smtClean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449" y="1588168"/>
            <a:ext cx="8394451" cy="4563979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t-EE" sz="2000" dirty="0" err="1" smtClean="0"/>
              <a:t>Traatside</a:t>
            </a:r>
            <a:endParaRPr lang="en-US" altLang="et-EE" sz="2000" dirty="0"/>
          </a:p>
          <a:p>
            <a:pPr lvl="1" eaLnBrk="1" hangingPunct="1">
              <a:defRPr/>
            </a:pPr>
            <a:r>
              <a:rPr lang="en-US" altLang="et-EE" sz="1600" dirty="0" err="1" smtClean="0"/>
              <a:t>telegraaf</a:t>
            </a:r>
            <a:r>
              <a:rPr lang="en-US" altLang="et-EE" sz="1600" dirty="0" smtClean="0"/>
              <a:t> </a:t>
            </a:r>
            <a:r>
              <a:rPr lang="en-US" altLang="et-EE" sz="1600" dirty="0"/>
              <a:t>– </a:t>
            </a:r>
            <a:r>
              <a:rPr lang="en-US" altLang="et-EE" sz="1600" dirty="0" err="1" smtClean="0"/>
              <a:t>patarei</a:t>
            </a:r>
            <a:r>
              <a:rPr lang="en-US" altLang="et-EE" sz="1600" dirty="0" smtClean="0"/>
              <a:t> -&gt; </a:t>
            </a:r>
            <a:r>
              <a:rPr lang="en-US" altLang="et-EE" sz="1600" dirty="0" err="1" smtClean="0"/>
              <a:t>lüliti</a:t>
            </a:r>
            <a:r>
              <a:rPr lang="en-US" altLang="et-EE" sz="1600" dirty="0" smtClean="0"/>
              <a:t> -&gt; </a:t>
            </a:r>
            <a:r>
              <a:rPr lang="en-US" altLang="et-EE" sz="1600" dirty="0" err="1" smtClean="0"/>
              <a:t>traat</a:t>
            </a:r>
            <a:r>
              <a:rPr lang="en-US" altLang="et-EE" sz="1600" dirty="0" smtClean="0"/>
              <a:t> -&gt; </a:t>
            </a:r>
            <a:r>
              <a:rPr lang="en-US" altLang="et-EE" sz="1600" dirty="0" err="1" smtClean="0"/>
              <a:t>relee</a:t>
            </a:r>
            <a:endParaRPr lang="en-US" altLang="et-EE" sz="1600" dirty="0"/>
          </a:p>
          <a:p>
            <a:pPr lvl="1" eaLnBrk="1" hangingPunct="1">
              <a:defRPr/>
            </a:pPr>
            <a:r>
              <a:rPr lang="en-US" altLang="et-EE" sz="1600" dirty="0" err="1" smtClean="0"/>
              <a:t>telefon</a:t>
            </a:r>
            <a:r>
              <a:rPr lang="en-US" altLang="et-EE" sz="1600" dirty="0" smtClean="0"/>
              <a:t> </a:t>
            </a:r>
            <a:r>
              <a:rPr lang="en-US" altLang="et-EE" sz="1600" dirty="0"/>
              <a:t>– </a:t>
            </a:r>
            <a:r>
              <a:rPr lang="en-US" altLang="et-EE" sz="1600" dirty="0" err="1" smtClean="0"/>
              <a:t>patarei</a:t>
            </a:r>
            <a:r>
              <a:rPr lang="en-US" altLang="et-EE" sz="1600" dirty="0" smtClean="0"/>
              <a:t> -&gt; </a:t>
            </a:r>
            <a:r>
              <a:rPr lang="en-US" altLang="et-EE" sz="1600" dirty="0" err="1" smtClean="0"/>
              <a:t>mikrofon</a:t>
            </a:r>
            <a:r>
              <a:rPr lang="en-US" altLang="et-EE" sz="1600" dirty="0" smtClean="0"/>
              <a:t> -&gt; </a:t>
            </a:r>
            <a:r>
              <a:rPr lang="en-US" altLang="et-EE" sz="1600" dirty="0" err="1" smtClean="0"/>
              <a:t>traat</a:t>
            </a:r>
            <a:r>
              <a:rPr lang="en-US" altLang="et-EE" sz="1600" dirty="0" smtClean="0"/>
              <a:t> -&gt; </a:t>
            </a:r>
            <a:r>
              <a:rPr lang="en-US" altLang="et-EE" sz="1600" dirty="0" err="1" smtClean="0"/>
              <a:t>kuular</a:t>
            </a:r>
            <a:endParaRPr lang="en-US" altLang="et-EE" sz="1600" dirty="0"/>
          </a:p>
          <a:p>
            <a:pPr lvl="1" eaLnBrk="1" hangingPunct="1">
              <a:defRPr/>
            </a:pPr>
            <a:r>
              <a:rPr lang="en-US" altLang="et-EE" sz="1600" dirty="0" err="1" smtClean="0"/>
              <a:t>erinevus</a:t>
            </a:r>
            <a:r>
              <a:rPr lang="en-US" altLang="et-EE" sz="1600" dirty="0" smtClean="0"/>
              <a:t> </a:t>
            </a:r>
            <a:r>
              <a:rPr lang="en-US" altLang="et-EE" sz="1600" dirty="0" err="1"/>
              <a:t>modulatsioonis</a:t>
            </a:r>
            <a:r>
              <a:rPr lang="en-US" altLang="et-EE" sz="1600" dirty="0"/>
              <a:t> – </a:t>
            </a:r>
            <a:r>
              <a:rPr lang="en-US" altLang="et-EE" sz="1600" dirty="0" err="1"/>
              <a:t>digitaal</a:t>
            </a:r>
            <a:r>
              <a:rPr lang="en-US" altLang="et-EE" sz="1600" dirty="0"/>
              <a:t> / </a:t>
            </a:r>
            <a:r>
              <a:rPr lang="en-US" altLang="et-EE" sz="1600" dirty="0" err="1"/>
              <a:t>analoog</a:t>
            </a:r>
            <a:endParaRPr lang="en-US" altLang="et-EE" sz="1600" dirty="0"/>
          </a:p>
          <a:p>
            <a:pPr marL="400050" lvl="1" indent="0" eaLnBrk="1" hangingPunct="1">
              <a:buNone/>
              <a:defRPr/>
            </a:pPr>
            <a:r>
              <a:rPr lang="en-US" altLang="et-EE" sz="1600" i="1" dirty="0" err="1">
                <a:solidFill>
                  <a:srgbClr val="FF9900"/>
                </a:solidFill>
              </a:rPr>
              <a:t>Kaugele</a:t>
            </a:r>
            <a:r>
              <a:rPr lang="en-US" altLang="et-EE" sz="1600" i="1" dirty="0">
                <a:solidFill>
                  <a:srgbClr val="FF9900"/>
                </a:solidFill>
              </a:rPr>
              <a:t>?</a:t>
            </a:r>
            <a:r>
              <a:rPr lang="en-US" altLang="et-EE" sz="1600" i="1" dirty="0"/>
              <a:t> </a:t>
            </a:r>
            <a:r>
              <a:rPr lang="en-US" altLang="et-EE" sz="1600" i="1" dirty="0" err="1">
                <a:solidFill>
                  <a:srgbClr val="288831"/>
                </a:solidFill>
              </a:rPr>
              <a:t>Kiiresti</a:t>
            </a:r>
            <a:r>
              <a:rPr lang="en-US" altLang="et-EE" sz="1600" i="1" dirty="0">
                <a:solidFill>
                  <a:srgbClr val="288831"/>
                </a:solidFill>
              </a:rPr>
              <a:t>? </a:t>
            </a:r>
            <a:r>
              <a:rPr lang="en-US" altLang="et-EE" sz="1600" i="1" dirty="0" err="1">
                <a:solidFill>
                  <a:srgbClr val="288831"/>
                </a:solidFill>
              </a:rPr>
              <a:t>Kvaliteetselt</a:t>
            </a:r>
            <a:r>
              <a:rPr lang="en-US" altLang="et-EE" sz="1600" i="1" dirty="0" smtClean="0">
                <a:solidFill>
                  <a:srgbClr val="288831"/>
                </a:solidFill>
              </a:rPr>
              <a:t>?</a:t>
            </a:r>
          </a:p>
          <a:p>
            <a:pPr lvl="1" eaLnBrk="1" hangingPunct="1">
              <a:defRPr/>
            </a:pPr>
            <a:endParaRPr lang="en-US" altLang="et-EE" sz="1600" dirty="0"/>
          </a:p>
          <a:p>
            <a:pPr eaLnBrk="1" hangingPunct="1">
              <a:defRPr/>
            </a:pPr>
            <a:r>
              <a:rPr lang="en-US" altLang="et-EE" sz="2000" dirty="0" err="1" smtClean="0"/>
              <a:t>Raadioside</a:t>
            </a:r>
            <a:endParaRPr lang="en-US" altLang="et-EE" sz="2000" dirty="0"/>
          </a:p>
          <a:p>
            <a:pPr lvl="1" eaLnBrk="1" hangingPunct="1">
              <a:defRPr/>
            </a:pPr>
            <a:r>
              <a:rPr lang="en-US" altLang="et-EE" sz="1600" dirty="0" err="1" smtClean="0"/>
              <a:t>lüliti</a:t>
            </a:r>
            <a:r>
              <a:rPr lang="en-US" altLang="et-EE" sz="1600" dirty="0" smtClean="0"/>
              <a:t>/</a:t>
            </a:r>
            <a:r>
              <a:rPr lang="en-US" altLang="et-EE" sz="1600" dirty="0" err="1" smtClean="0"/>
              <a:t>mikrofon</a:t>
            </a:r>
            <a:r>
              <a:rPr lang="en-US" altLang="et-EE" sz="1600" dirty="0" smtClean="0"/>
              <a:t> -&gt; </a:t>
            </a:r>
            <a:r>
              <a:rPr lang="en-US" altLang="et-EE" sz="1600" dirty="0" err="1" smtClean="0"/>
              <a:t>modulaator</a:t>
            </a:r>
            <a:r>
              <a:rPr lang="en-US" altLang="et-EE" sz="1600" dirty="0" smtClean="0"/>
              <a:t> -&gt; </a:t>
            </a:r>
            <a:r>
              <a:rPr lang="en-US" altLang="et-EE" sz="1600" dirty="0" err="1" smtClean="0"/>
              <a:t>võimendi</a:t>
            </a:r>
            <a:r>
              <a:rPr lang="en-US" altLang="et-EE" sz="1600" dirty="0" smtClean="0"/>
              <a:t> -&gt; </a:t>
            </a:r>
            <a:r>
              <a:rPr lang="en-US" altLang="et-EE" sz="1600" dirty="0" err="1" smtClean="0"/>
              <a:t>antenn</a:t>
            </a:r>
            <a:r>
              <a:rPr lang="en-US" altLang="et-EE" sz="1600" dirty="0" smtClean="0"/>
              <a:t> -&gt;</a:t>
            </a:r>
            <a:endParaRPr lang="en-US" altLang="et-EE" sz="1600" dirty="0"/>
          </a:p>
          <a:p>
            <a:pPr marL="457200" lvl="1" indent="0" eaLnBrk="1" hangingPunct="1">
              <a:buNone/>
              <a:defRPr/>
            </a:pPr>
            <a:r>
              <a:rPr lang="en-US" altLang="et-EE" sz="1600" dirty="0" smtClean="0"/>
              <a:t>    </a:t>
            </a:r>
            <a:r>
              <a:rPr lang="en-US" altLang="et-EE" sz="1600" dirty="0" err="1" smtClean="0"/>
              <a:t>antenn</a:t>
            </a:r>
            <a:r>
              <a:rPr lang="en-US" altLang="et-EE" sz="1600" dirty="0" smtClean="0"/>
              <a:t> -&gt; </a:t>
            </a:r>
            <a:r>
              <a:rPr lang="en-US" altLang="et-EE" sz="1600" dirty="0" err="1" smtClean="0"/>
              <a:t>võimendi</a:t>
            </a:r>
            <a:r>
              <a:rPr lang="en-US" altLang="et-EE" sz="1600" dirty="0" smtClean="0"/>
              <a:t> -&gt; </a:t>
            </a:r>
            <a:r>
              <a:rPr lang="en-US" altLang="et-EE" sz="1600" dirty="0" err="1" smtClean="0"/>
              <a:t>demodulaator</a:t>
            </a:r>
            <a:r>
              <a:rPr lang="en-US" altLang="et-EE" sz="1600" dirty="0" smtClean="0"/>
              <a:t> -&gt; </a:t>
            </a:r>
            <a:r>
              <a:rPr lang="en-US" altLang="et-EE" sz="1600" dirty="0" err="1" smtClean="0"/>
              <a:t>relee</a:t>
            </a:r>
            <a:r>
              <a:rPr lang="en-US" altLang="et-EE" sz="1600" dirty="0" smtClean="0"/>
              <a:t>/</a:t>
            </a:r>
            <a:r>
              <a:rPr lang="en-US" altLang="et-EE" sz="1600" dirty="0" err="1" smtClean="0"/>
              <a:t>kuular</a:t>
            </a:r>
            <a:endParaRPr lang="en-US" altLang="et-EE" sz="1600" dirty="0"/>
          </a:p>
          <a:p>
            <a:pPr lvl="1" eaLnBrk="1" hangingPunct="1">
              <a:defRPr/>
            </a:pPr>
            <a:r>
              <a:rPr lang="en-US" altLang="et-EE" sz="1600" dirty="0" err="1" smtClean="0"/>
              <a:t>raadiotelegraaf</a:t>
            </a:r>
            <a:r>
              <a:rPr lang="en-US" altLang="et-EE" sz="1600" dirty="0" smtClean="0"/>
              <a:t> </a:t>
            </a:r>
            <a:r>
              <a:rPr lang="en-US" altLang="et-EE" sz="1600" dirty="0"/>
              <a:t>/ </a:t>
            </a:r>
            <a:r>
              <a:rPr lang="en-US" altLang="et-EE" sz="1600" dirty="0" err="1"/>
              <a:t>raadiotelefon</a:t>
            </a:r>
            <a:r>
              <a:rPr lang="en-US" altLang="et-EE" sz="1600" dirty="0"/>
              <a:t> – </a:t>
            </a:r>
            <a:r>
              <a:rPr lang="en-US" altLang="et-EE" sz="1600" dirty="0" err="1"/>
              <a:t>digitaal</a:t>
            </a:r>
            <a:r>
              <a:rPr lang="en-US" altLang="et-EE" sz="1600" dirty="0"/>
              <a:t> / </a:t>
            </a:r>
            <a:r>
              <a:rPr lang="en-US" altLang="et-EE" sz="1600" dirty="0" err="1"/>
              <a:t>analoog</a:t>
            </a:r>
            <a:endParaRPr lang="en-US" altLang="et-EE" sz="1600" dirty="0"/>
          </a:p>
          <a:p>
            <a:pPr marL="400050" lvl="1" indent="0" eaLnBrk="1" hangingPunct="1">
              <a:buNone/>
              <a:defRPr/>
            </a:pPr>
            <a:r>
              <a:rPr lang="en-US" altLang="et-EE" sz="1600" i="1" dirty="0" err="1">
                <a:solidFill>
                  <a:srgbClr val="288831"/>
                </a:solidFill>
              </a:rPr>
              <a:t>Kaugele</a:t>
            </a:r>
            <a:r>
              <a:rPr lang="en-US" altLang="et-EE" sz="1600" i="1" dirty="0">
                <a:solidFill>
                  <a:srgbClr val="288831"/>
                </a:solidFill>
              </a:rPr>
              <a:t>? </a:t>
            </a:r>
            <a:r>
              <a:rPr lang="en-US" altLang="et-EE" sz="1600" i="1" dirty="0" err="1">
                <a:solidFill>
                  <a:srgbClr val="288831"/>
                </a:solidFill>
              </a:rPr>
              <a:t>Kiiresti</a:t>
            </a:r>
            <a:r>
              <a:rPr lang="en-US" altLang="et-EE" sz="1600" i="1" dirty="0">
                <a:solidFill>
                  <a:srgbClr val="288831"/>
                </a:solidFill>
              </a:rPr>
              <a:t>? </a:t>
            </a:r>
            <a:r>
              <a:rPr lang="en-US" altLang="et-EE" sz="1600" i="1" dirty="0" err="1">
                <a:solidFill>
                  <a:srgbClr val="FF9900"/>
                </a:solidFill>
              </a:rPr>
              <a:t>Kvaliteetselt</a:t>
            </a:r>
            <a:r>
              <a:rPr lang="en-US" altLang="et-EE" sz="1600" i="1" dirty="0">
                <a:solidFill>
                  <a:srgbClr val="FF9900"/>
                </a:solidFill>
              </a:rPr>
              <a:t>?</a:t>
            </a:r>
          </a:p>
          <a:p>
            <a:pPr eaLnBrk="1" hangingPunct="1">
              <a:defRPr/>
            </a:pPr>
            <a:endParaRPr lang="en-US" altLang="et-EE" sz="2000" dirty="0"/>
          </a:p>
          <a:p>
            <a:pPr eaLnBrk="1" hangingPunct="1">
              <a:defRPr/>
            </a:pPr>
            <a:r>
              <a:rPr lang="en-US" altLang="et-EE" sz="2000" dirty="0" err="1"/>
              <a:t>Modulatsioon</a:t>
            </a:r>
            <a:r>
              <a:rPr lang="en-US" altLang="et-EE" sz="2000" dirty="0"/>
              <a:t> </a:t>
            </a:r>
            <a:r>
              <a:rPr lang="en-US" altLang="et-EE" sz="2000" dirty="0" smtClean="0"/>
              <a:t>– 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side</a:t>
            </a:r>
            <a:r>
              <a:rPr lang="et-EE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sz="20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sidetehnika</a:t>
            </a:r>
            <a:r>
              <a:rPr lang="et-EE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elektromagnetväljtehnika</a:t>
            </a:r>
            <a:r>
              <a:rPr lang="en-US" altLang="et-EE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t-EE" altLang="et-EE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</a:p>
          <a:p>
            <a:pPr eaLnBrk="1" hangingPunct="1">
              <a:defRPr/>
            </a:pPr>
            <a:endParaRPr lang="en-US" altLang="et-EE" sz="2000" dirty="0"/>
          </a:p>
        </p:txBody>
      </p:sp>
    </p:spTree>
    <p:extLst>
      <p:ext uri="{BB962C8B-B14F-4D97-AF65-F5344CB8AC3E}">
        <p14:creationId xmlns:p14="http://schemas.microsoft.com/office/powerpoint/2010/main" val="291039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15" y="3020278"/>
            <a:ext cx="2132414" cy="1822131"/>
          </a:xfrm>
          <a:prstGeom prst="rect">
            <a:avLst/>
          </a:prstGeom>
        </p:spPr>
      </p:pic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997091-6635-46A2-B8D5-D5CF4C728F63}" type="slidenum">
              <a:rPr lang="en-GB" altLang="et-EE"/>
              <a:pPr>
                <a:defRPr/>
              </a:pPr>
              <a:t>32</a:t>
            </a:fld>
            <a:endParaRPr lang="en-GB" altLang="et-EE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Kokkuvõtte asemel…</a:t>
            </a:r>
          </a:p>
        </p:txBody>
      </p:sp>
      <p:grpSp>
        <p:nvGrpSpPr>
          <p:cNvPr id="23557" name="Group 35"/>
          <p:cNvGrpSpPr>
            <a:grpSpLocks/>
          </p:cNvGrpSpPr>
          <p:nvPr/>
        </p:nvGrpSpPr>
        <p:grpSpPr bwMode="auto">
          <a:xfrm>
            <a:off x="6115050" y="2208213"/>
            <a:ext cx="2459038" cy="1200150"/>
            <a:chOff x="3852" y="1391"/>
            <a:chExt cx="1549" cy="756"/>
          </a:xfrm>
        </p:grpSpPr>
        <p:sp>
          <p:nvSpPr>
            <p:cNvPr id="23586" name="Text Box 12"/>
            <p:cNvSpPr txBox="1">
              <a:spLocks noChangeArrowheads="1"/>
            </p:cNvSpPr>
            <p:nvPr/>
          </p:nvSpPr>
          <p:spPr bwMode="auto">
            <a:xfrm>
              <a:off x="4004" y="1520"/>
              <a:ext cx="1333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>
                  <a:latin typeface="Arial" panose="020B0604020202020204" pitchFamily="34" charset="0"/>
                </a:rPr>
                <a:t>Elektroonika: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2000">
                  <a:latin typeface="Arial" panose="020B0604020202020204" pitchFamily="34" charset="0"/>
                </a:rPr>
                <a:t>andurid, toide, …</a:t>
              </a:r>
            </a:p>
          </p:txBody>
        </p:sp>
        <p:sp>
          <p:nvSpPr>
            <p:cNvPr id="23587" name="Oval 15"/>
            <p:cNvSpPr>
              <a:spLocks noChangeArrowheads="1"/>
            </p:cNvSpPr>
            <p:nvPr/>
          </p:nvSpPr>
          <p:spPr bwMode="auto">
            <a:xfrm>
              <a:off x="3852" y="1391"/>
              <a:ext cx="1549" cy="75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3558" name="Group 41"/>
          <p:cNvGrpSpPr>
            <a:grpSpLocks/>
          </p:cNvGrpSpPr>
          <p:nvPr/>
        </p:nvGrpSpPr>
        <p:grpSpPr bwMode="auto">
          <a:xfrm>
            <a:off x="5937250" y="4598988"/>
            <a:ext cx="2933700" cy="1200150"/>
            <a:chOff x="3740" y="2897"/>
            <a:chExt cx="1848" cy="756"/>
          </a:xfrm>
        </p:grpSpPr>
        <p:sp>
          <p:nvSpPr>
            <p:cNvPr id="23584" name="Text Box 14"/>
            <p:cNvSpPr txBox="1">
              <a:spLocks noChangeArrowheads="1"/>
            </p:cNvSpPr>
            <p:nvPr/>
          </p:nvSpPr>
          <p:spPr bwMode="auto">
            <a:xfrm>
              <a:off x="3878" y="3034"/>
              <a:ext cx="165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>
                  <a:latin typeface="Arial" panose="020B0604020202020204" pitchFamily="34" charset="0"/>
                </a:rPr>
                <a:t>Digitaalsüsteem: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2000">
                  <a:latin typeface="Arial" panose="020B0604020202020204" pitchFamily="34" charset="0"/>
                </a:rPr>
                <a:t>kontroller, liidesed, …</a:t>
              </a:r>
            </a:p>
          </p:txBody>
        </p:sp>
        <p:sp>
          <p:nvSpPr>
            <p:cNvPr id="23585" name="Oval 16"/>
            <p:cNvSpPr>
              <a:spLocks noChangeArrowheads="1"/>
            </p:cNvSpPr>
            <p:nvPr/>
          </p:nvSpPr>
          <p:spPr bwMode="auto">
            <a:xfrm>
              <a:off x="3740" y="2897"/>
              <a:ext cx="1848" cy="75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</p:grpSp>
      <p:sp>
        <p:nvSpPr>
          <p:cNvPr id="23559" name="Text Box 19"/>
          <p:cNvSpPr txBox="1">
            <a:spLocks noChangeArrowheads="1"/>
          </p:cNvSpPr>
          <p:nvPr/>
        </p:nvSpPr>
        <p:spPr bwMode="auto">
          <a:xfrm>
            <a:off x="500063" y="1603375"/>
            <a:ext cx="4471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>
                <a:latin typeface="Arial" panose="020B0604020202020204" pitchFamily="34" charset="0"/>
              </a:rPr>
              <a:t>Süsteem kui tervik – tagasiside!</a:t>
            </a:r>
            <a:endParaRPr lang="en-US" altLang="et-EE" sz="3200">
              <a:latin typeface="Arial" panose="020B0604020202020204" pitchFamily="34" charset="0"/>
            </a:endParaRPr>
          </a:p>
        </p:txBody>
      </p:sp>
      <p:grpSp>
        <p:nvGrpSpPr>
          <p:cNvPr id="23560" name="Group 33"/>
          <p:cNvGrpSpPr>
            <a:grpSpLocks/>
          </p:cNvGrpSpPr>
          <p:nvPr/>
        </p:nvGrpSpPr>
        <p:grpSpPr bwMode="auto">
          <a:xfrm>
            <a:off x="2044700" y="4881563"/>
            <a:ext cx="2163763" cy="1033462"/>
            <a:chOff x="831" y="3016"/>
            <a:chExt cx="1363" cy="651"/>
          </a:xfrm>
        </p:grpSpPr>
        <p:sp>
          <p:nvSpPr>
            <p:cNvPr id="23582" name="Oval 17"/>
            <p:cNvSpPr>
              <a:spLocks noChangeArrowheads="1"/>
            </p:cNvSpPr>
            <p:nvPr/>
          </p:nvSpPr>
          <p:spPr bwMode="auto">
            <a:xfrm>
              <a:off x="831" y="3016"/>
              <a:ext cx="1363" cy="65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23583" name="Text Box 20"/>
            <p:cNvSpPr txBox="1">
              <a:spLocks noChangeArrowheads="1"/>
            </p:cNvSpPr>
            <p:nvPr/>
          </p:nvSpPr>
          <p:spPr bwMode="auto">
            <a:xfrm>
              <a:off x="1014" y="3099"/>
              <a:ext cx="106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>
                  <a:latin typeface="Arial" panose="020B0604020202020204" pitchFamily="34" charset="0"/>
                </a:rPr>
                <a:t>Programm: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2000">
                  <a:latin typeface="Arial" panose="020B0604020202020204" pitchFamily="34" charset="0"/>
                </a:rPr>
                <a:t>juhtimine, …</a:t>
              </a:r>
            </a:p>
          </p:txBody>
        </p:sp>
      </p:grpSp>
      <p:grpSp>
        <p:nvGrpSpPr>
          <p:cNvPr id="23561" name="Group 43"/>
          <p:cNvGrpSpPr>
            <a:grpSpLocks/>
          </p:cNvGrpSpPr>
          <p:nvPr/>
        </p:nvGrpSpPr>
        <p:grpSpPr bwMode="auto">
          <a:xfrm>
            <a:off x="490538" y="2347913"/>
            <a:ext cx="3328987" cy="2092325"/>
            <a:chOff x="309" y="1479"/>
            <a:chExt cx="2097" cy="1318"/>
          </a:xfrm>
        </p:grpSpPr>
        <p:grpSp>
          <p:nvGrpSpPr>
            <p:cNvPr id="23566" name="Group 29"/>
            <p:cNvGrpSpPr>
              <a:grpSpLocks/>
            </p:cNvGrpSpPr>
            <p:nvPr/>
          </p:nvGrpSpPr>
          <p:grpSpPr bwMode="auto">
            <a:xfrm>
              <a:off x="309" y="1956"/>
              <a:ext cx="862" cy="351"/>
              <a:chOff x="848" y="2269"/>
              <a:chExt cx="862" cy="351"/>
            </a:xfrm>
          </p:grpSpPr>
          <p:sp>
            <p:nvSpPr>
              <p:cNvPr id="23580" name="Text Box 21"/>
              <p:cNvSpPr txBox="1">
                <a:spLocks noChangeArrowheads="1"/>
              </p:cNvSpPr>
              <p:nvPr/>
            </p:nvSpPr>
            <p:spPr bwMode="auto">
              <a:xfrm>
                <a:off x="883" y="2317"/>
                <a:ext cx="7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2000">
                    <a:latin typeface="Arial" panose="020B0604020202020204" pitchFamily="34" charset="0"/>
                  </a:rPr>
                  <a:t>keskkond</a:t>
                </a:r>
              </a:p>
            </p:txBody>
          </p:sp>
          <p:sp>
            <p:nvSpPr>
              <p:cNvPr id="23581" name="Oval 25"/>
              <p:cNvSpPr>
                <a:spLocks noChangeArrowheads="1"/>
              </p:cNvSpPr>
              <p:nvPr/>
            </p:nvSpPr>
            <p:spPr bwMode="auto">
              <a:xfrm>
                <a:off x="848" y="2269"/>
                <a:ext cx="862" cy="351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567" name="Group 42"/>
            <p:cNvGrpSpPr>
              <a:grpSpLocks/>
            </p:cNvGrpSpPr>
            <p:nvPr/>
          </p:nvGrpSpPr>
          <p:grpSpPr bwMode="auto">
            <a:xfrm>
              <a:off x="1529" y="1955"/>
              <a:ext cx="877" cy="351"/>
              <a:chOff x="1529" y="1955"/>
              <a:chExt cx="877" cy="351"/>
            </a:xfrm>
          </p:grpSpPr>
          <p:sp>
            <p:nvSpPr>
              <p:cNvPr id="23578" name="Text Box 24"/>
              <p:cNvSpPr txBox="1">
                <a:spLocks noChangeArrowheads="1"/>
              </p:cNvSpPr>
              <p:nvPr/>
            </p:nvSpPr>
            <p:spPr bwMode="auto">
              <a:xfrm>
                <a:off x="1581" y="1990"/>
                <a:ext cx="77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2000">
                    <a:latin typeface="Arial" panose="020B0604020202020204" pitchFamily="34" charset="0"/>
                  </a:rPr>
                  <a:t>kontroller</a:t>
                </a:r>
              </a:p>
            </p:txBody>
          </p:sp>
          <p:sp>
            <p:nvSpPr>
              <p:cNvPr id="23579" name="Oval 26"/>
              <p:cNvSpPr>
                <a:spLocks noChangeArrowheads="1"/>
              </p:cNvSpPr>
              <p:nvPr/>
            </p:nvSpPr>
            <p:spPr bwMode="auto">
              <a:xfrm>
                <a:off x="1529" y="1955"/>
                <a:ext cx="877" cy="351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568" name="Group 31"/>
            <p:cNvGrpSpPr>
              <a:grpSpLocks/>
            </p:cNvGrpSpPr>
            <p:nvPr/>
          </p:nvGrpSpPr>
          <p:grpSpPr bwMode="auto">
            <a:xfrm>
              <a:off x="957" y="1479"/>
              <a:ext cx="758" cy="351"/>
              <a:chOff x="304" y="1898"/>
              <a:chExt cx="758" cy="351"/>
            </a:xfrm>
          </p:grpSpPr>
          <p:sp>
            <p:nvSpPr>
              <p:cNvPr id="23576" name="Text Box 23"/>
              <p:cNvSpPr txBox="1">
                <a:spLocks noChangeArrowheads="1"/>
              </p:cNvSpPr>
              <p:nvPr/>
            </p:nvSpPr>
            <p:spPr bwMode="auto">
              <a:xfrm>
                <a:off x="358" y="1936"/>
                <a:ext cx="6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2000">
                    <a:latin typeface="Arial" panose="020B0604020202020204" pitchFamily="34" charset="0"/>
                  </a:rPr>
                  <a:t>andurid</a:t>
                </a:r>
              </a:p>
            </p:txBody>
          </p:sp>
          <p:sp>
            <p:nvSpPr>
              <p:cNvPr id="23577" name="Oval 27"/>
              <p:cNvSpPr>
                <a:spLocks noChangeArrowheads="1"/>
              </p:cNvSpPr>
              <p:nvPr/>
            </p:nvSpPr>
            <p:spPr bwMode="auto">
              <a:xfrm>
                <a:off x="304" y="1898"/>
                <a:ext cx="758" cy="351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569" name="Group 30"/>
            <p:cNvGrpSpPr>
              <a:grpSpLocks/>
            </p:cNvGrpSpPr>
            <p:nvPr/>
          </p:nvGrpSpPr>
          <p:grpSpPr bwMode="auto">
            <a:xfrm>
              <a:off x="905" y="2446"/>
              <a:ext cx="862" cy="351"/>
              <a:chOff x="1541" y="1847"/>
              <a:chExt cx="862" cy="351"/>
            </a:xfrm>
          </p:grpSpPr>
          <p:sp>
            <p:nvSpPr>
              <p:cNvPr id="23574" name="Text Box 22"/>
              <p:cNvSpPr txBox="1">
                <a:spLocks noChangeArrowheads="1"/>
              </p:cNvSpPr>
              <p:nvPr/>
            </p:nvSpPr>
            <p:spPr bwMode="auto">
              <a:xfrm>
                <a:off x="1603" y="1899"/>
                <a:ext cx="73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2000">
                    <a:latin typeface="Arial" panose="020B0604020202020204" pitchFamily="34" charset="0"/>
                  </a:rPr>
                  <a:t>mootorid</a:t>
                </a:r>
              </a:p>
            </p:txBody>
          </p:sp>
          <p:sp>
            <p:nvSpPr>
              <p:cNvPr id="23575" name="Oval 28"/>
              <p:cNvSpPr>
                <a:spLocks noChangeArrowheads="1"/>
              </p:cNvSpPr>
              <p:nvPr/>
            </p:nvSpPr>
            <p:spPr bwMode="auto">
              <a:xfrm>
                <a:off x="1541" y="1847"/>
                <a:ext cx="862" cy="351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570" name="AutoShape 37"/>
            <p:cNvSpPr>
              <a:spLocks noChangeArrowheads="1"/>
            </p:cNvSpPr>
            <p:nvPr/>
          </p:nvSpPr>
          <p:spPr bwMode="auto">
            <a:xfrm rot="3624192">
              <a:off x="1673" y="1737"/>
              <a:ext cx="177" cy="217"/>
            </a:xfrm>
            <a:prstGeom prst="rightArrow">
              <a:avLst>
                <a:gd name="adj1" fmla="val 36407"/>
                <a:gd name="adj2" fmla="val 44889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23571" name="AutoShape 38"/>
            <p:cNvSpPr>
              <a:spLocks noChangeArrowheads="1"/>
            </p:cNvSpPr>
            <p:nvPr/>
          </p:nvSpPr>
          <p:spPr bwMode="auto">
            <a:xfrm rot="17975808" flipH="1">
              <a:off x="1675" y="2307"/>
              <a:ext cx="177" cy="217"/>
            </a:xfrm>
            <a:prstGeom prst="rightArrow">
              <a:avLst>
                <a:gd name="adj1" fmla="val 36407"/>
                <a:gd name="adj2" fmla="val 44889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23572" name="AutoShape 39"/>
            <p:cNvSpPr>
              <a:spLocks noChangeArrowheads="1"/>
            </p:cNvSpPr>
            <p:nvPr/>
          </p:nvSpPr>
          <p:spPr bwMode="auto">
            <a:xfrm rot="3624192" flipH="1" flipV="1">
              <a:off x="808" y="2308"/>
              <a:ext cx="177" cy="217"/>
            </a:xfrm>
            <a:prstGeom prst="rightArrow">
              <a:avLst>
                <a:gd name="adj1" fmla="val 36407"/>
                <a:gd name="adj2" fmla="val 44889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23573" name="AutoShape 40"/>
            <p:cNvSpPr>
              <a:spLocks noChangeArrowheads="1"/>
            </p:cNvSpPr>
            <p:nvPr/>
          </p:nvSpPr>
          <p:spPr bwMode="auto">
            <a:xfrm rot="17975808" flipV="1">
              <a:off x="832" y="1726"/>
              <a:ext cx="177" cy="217"/>
            </a:xfrm>
            <a:prstGeom prst="rightArrow">
              <a:avLst>
                <a:gd name="adj1" fmla="val 36407"/>
                <a:gd name="adj2" fmla="val 44889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</p:grpSp>
      <p:sp>
        <p:nvSpPr>
          <p:cNvPr id="23562" name="Line 45"/>
          <p:cNvSpPr>
            <a:spLocks noChangeShapeType="1"/>
          </p:cNvSpPr>
          <p:nvPr/>
        </p:nvSpPr>
        <p:spPr bwMode="auto">
          <a:xfrm flipV="1">
            <a:off x="3800170" y="3965574"/>
            <a:ext cx="797232" cy="102056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3563" name="Line 46"/>
          <p:cNvSpPr>
            <a:spLocks noChangeShapeType="1"/>
          </p:cNvSpPr>
          <p:nvPr/>
        </p:nvSpPr>
        <p:spPr bwMode="auto">
          <a:xfrm flipH="1" flipV="1">
            <a:off x="5029199" y="4041839"/>
            <a:ext cx="1184275" cy="80638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3564" name="Line 47"/>
          <p:cNvSpPr>
            <a:spLocks noChangeShapeType="1"/>
          </p:cNvSpPr>
          <p:nvPr/>
        </p:nvSpPr>
        <p:spPr bwMode="auto">
          <a:xfrm flipH="1">
            <a:off x="5878072" y="3208338"/>
            <a:ext cx="560827" cy="876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3565" name="Line 48"/>
          <p:cNvSpPr>
            <a:spLocks noChangeShapeType="1"/>
          </p:cNvSpPr>
          <p:nvPr/>
        </p:nvSpPr>
        <p:spPr bwMode="auto">
          <a:xfrm flipH="1">
            <a:off x="5148263" y="2876551"/>
            <a:ext cx="992186" cy="43503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353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6864F-C014-468E-AC5C-9FA708B81D52}" type="slidenum">
              <a:rPr lang="en-GB" altLang="en-US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Mobiiltelefonid</a:t>
            </a:r>
            <a:endParaRPr lang="en-US" altLang="en-US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0" y="1700213"/>
            <a:ext cx="5745163" cy="4824412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Multipro</a:t>
            </a:r>
            <a:r>
              <a:rPr lang="et-EE" altLang="en-US" dirty="0" smtClean="0"/>
              <a:t>ts</a:t>
            </a:r>
            <a:r>
              <a:rPr lang="en-US" altLang="en-US" dirty="0" err="1" smtClean="0"/>
              <a:t>essor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8/16/32/64-bitised </a:t>
            </a:r>
            <a:r>
              <a:rPr lang="et-EE" altLang="en-US" dirty="0" smtClean="0"/>
              <a:t>kasutajaliidesele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DSP </a:t>
            </a:r>
            <a:r>
              <a:rPr lang="et-EE" altLang="en-US" dirty="0" smtClean="0"/>
              <a:t>raadio osale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32-bitine </a:t>
            </a:r>
            <a:r>
              <a:rPr lang="en-US" altLang="en-US" dirty="0" smtClean="0"/>
              <a:t>IR </a:t>
            </a:r>
            <a:r>
              <a:rPr lang="et-EE" altLang="en-US" dirty="0" smtClean="0"/>
              <a:t>liidesele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32-bitine </a:t>
            </a:r>
            <a:r>
              <a:rPr lang="en-US" altLang="en-US" dirty="0" smtClean="0"/>
              <a:t>Bluetooth</a:t>
            </a:r>
            <a:r>
              <a:rPr lang="et-EE" altLang="en-US" dirty="0" err="1" smtClean="0"/>
              <a:t>ile</a:t>
            </a:r>
            <a:endParaRPr lang="et-EE" altLang="en-US" dirty="0" smtClean="0"/>
          </a:p>
          <a:p>
            <a:pPr lvl="1" eaLnBrk="1" hangingPunct="1"/>
            <a:r>
              <a:rPr lang="et-EE" altLang="en-US" dirty="0" smtClean="0"/>
              <a:t>10</a:t>
            </a:r>
            <a:r>
              <a:rPr lang="en-US" altLang="en-US" dirty="0" smtClean="0"/>
              <a:t>MHz</a:t>
            </a:r>
            <a:r>
              <a:rPr lang="et-EE" altLang="en-US" dirty="0" smtClean="0"/>
              <a:t>-</a:t>
            </a:r>
            <a:r>
              <a:rPr lang="en-US" altLang="en-US" dirty="0" smtClean="0"/>
              <a:t>3G</a:t>
            </a:r>
            <a:r>
              <a:rPr lang="et-EE" altLang="en-US" dirty="0" smtClean="0"/>
              <a:t>Hz CPU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8MB-256GB </a:t>
            </a:r>
            <a:r>
              <a:rPr lang="et-EE" altLang="en-US" dirty="0" smtClean="0"/>
              <a:t>mälu</a:t>
            </a:r>
            <a:endParaRPr lang="en-US" altLang="en-US" dirty="0" smtClean="0"/>
          </a:p>
          <a:p>
            <a:pPr eaLnBrk="1" hangingPunct="1"/>
            <a:r>
              <a:rPr lang="et-EE" altLang="en-US" dirty="0" smtClean="0"/>
              <a:t>Individualiseeritud kiibid</a:t>
            </a:r>
            <a:endParaRPr lang="en-US" altLang="en-US" dirty="0" smtClean="0"/>
          </a:p>
          <a:p>
            <a:pPr eaLnBrk="1" hangingPunct="1"/>
            <a:r>
              <a:rPr lang="et-EE" altLang="en-US" dirty="0" smtClean="0"/>
              <a:t>Võimustarve </a:t>
            </a:r>
            <a:r>
              <a:rPr lang="en-US" altLang="en-US" dirty="0" smtClean="0"/>
              <a:t>&amp; </a:t>
            </a:r>
            <a:r>
              <a:rPr lang="et-EE" altLang="en-US" dirty="0" smtClean="0"/>
              <a:t>aku eluiga sõltuvad ennekõike tarkvarast</a:t>
            </a:r>
            <a:r>
              <a:rPr lang="en-US" altLang="en-US" dirty="0" smtClean="0"/>
              <a:t>!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08175"/>
            <a:ext cx="28575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8" descr="cebe-sc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584450"/>
            <a:ext cx="12414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032C87-4EF8-42F0-B075-5D7E1BB1C2D6}" type="slidenum">
              <a:rPr lang="en-GB" altLang="en-US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sv-SE" smtClean="0"/>
              <a:t>Au</a:t>
            </a:r>
            <a:r>
              <a:rPr lang="sv-SE" altLang="sv-SE" smtClean="0"/>
              <a:t>t</a:t>
            </a:r>
            <a:r>
              <a:rPr lang="et-EE" altLang="sv-SE" smtClean="0"/>
              <a:t>od</a:t>
            </a:r>
            <a:endParaRPr lang="en-US" altLang="sv-SE" smtClean="0"/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304800" y="4535488"/>
            <a:ext cx="8382000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85000"/>
              <a:buFont typeface="Wingdings 2" panose="05020102010507070707" pitchFamily="18" charset="2"/>
              <a:buChar char="Ù"/>
              <a:defRPr/>
            </a:pPr>
            <a:endParaRPr lang="en-US" altLang="sv-SE" sz="3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97425" y="1700213"/>
            <a:ext cx="4105275" cy="1222375"/>
          </a:xfrm>
        </p:spPr>
        <p:txBody>
          <a:bodyPr/>
          <a:lstStyle/>
          <a:p>
            <a:pPr eaLnBrk="1" hangingPunct="1"/>
            <a:r>
              <a:rPr lang="et-EE" altLang="sv-SE" sz="1800" dirty="0" smtClean="0"/>
              <a:t>Mitmed võrgu</a:t>
            </a:r>
            <a:r>
              <a:rPr lang="sv-SE" altLang="sv-SE" sz="1800" dirty="0" smtClean="0"/>
              <a:t>d</a:t>
            </a:r>
            <a:endParaRPr lang="et-EE" altLang="sv-SE" sz="1800" dirty="0" smtClean="0"/>
          </a:p>
          <a:p>
            <a:pPr lvl="1" eaLnBrk="1" hangingPunct="1"/>
            <a:r>
              <a:rPr lang="et-EE" altLang="sv-SE" sz="1600" dirty="0" smtClean="0"/>
              <a:t>Kere</a:t>
            </a:r>
            <a:r>
              <a:rPr lang="en-US" altLang="sv-SE" sz="1600" dirty="0" smtClean="0"/>
              <a:t>, </a:t>
            </a:r>
            <a:r>
              <a:rPr lang="et-EE" altLang="sv-SE" sz="1600" dirty="0" smtClean="0"/>
              <a:t>mootor</a:t>
            </a:r>
            <a:r>
              <a:rPr lang="en-US" altLang="sv-SE" sz="1600" dirty="0" smtClean="0"/>
              <a:t>, </a:t>
            </a:r>
            <a:r>
              <a:rPr lang="et-EE" altLang="sv-SE" sz="1600" dirty="0" smtClean="0"/>
              <a:t>telemeetria</a:t>
            </a:r>
            <a:r>
              <a:rPr lang="en-US" altLang="sv-SE" sz="1600" dirty="0" smtClean="0"/>
              <a:t>, me</a:t>
            </a:r>
            <a:r>
              <a:rPr lang="sv-SE" altLang="sv-SE" sz="1600" dirty="0" smtClean="0"/>
              <a:t>e</a:t>
            </a:r>
            <a:r>
              <a:rPr lang="en-US" altLang="sv-SE" sz="1600" dirty="0" err="1" smtClean="0"/>
              <a:t>dia</a:t>
            </a:r>
            <a:r>
              <a:rPr lang="en-US" altLang="sv-SE" sz="1600" dirty="0" smtClean="0"/>
              <a:t>, </a:t>
            </a:r>
            <a:r>
              <a:rPr lang="et-EE" altLang="sv-SE" sz="1600" dirty="0" smtClean="0"/>
              <a:t>oh</a:t>
            </a:r>
            <a:r>
              <a:rPr lang="sv-SE" altLang="sv-SE" sz="1600" dirty="0" smtClean="0"/>
              <a:t>u</a:t>
            </a:r>
            <a:r>
              <a:rPr lang="et-EE" altLang="sv-SE" sz="1600" dirty="0" err="1" smtClean="0"/>
              <a:t>tus</a:t>
            </a:r>
            <a:endParaRPr lang="et-EE" altLang="sv-SE" sz="1600" dirty="0" smtClean="0"/>
          </a:p>
          <a:p>
            <a:pPr eaLnBrk="1" hangingPunct="1"/>
            <a:r>
              <a:rPr lang="et-EE" altLang="sv-SE" sz="1800" dirty="0" smtClean="0"/>
              <a:t>Mitmed </a:t>
            </a:r>
            <a:r>
              <a:rPr lang="en-US" altLang="sv-SE" sz="1800" dirty="0" smtClean="0"/>
              <a:t>pro</a:t>
            </a:r>
            <a:r>
              <a:rPr lang="sv-SE" altLang="sv-SE" sz="1800" dirty="0" smtClean="0"/>
              <a:t>t</a:t>
            </a:r>
            <a:r>
              <a:rPr lang="et-EE" altLang="sv-SE" sz="1800" dirty="0" err="1" smtClean="0"/>
              <a:t>sessorid</a:t>
            </a:r>
            <a:endParaRPr lang="en-US" altLang="sv-SE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err="1" smtClean="0"/>
              <a:t>Üle</a:t>
            </a:r>
            <a:r>
              <a:rPr lang="et-EE" altLang="en-US" sz="1600" dirty="0" smtClean="0"/>
              <a:t> </a:t>
            </a:r>
            <a:r>
              <a:rPr lang="en-US" altLang="en-US" sz="1600" dirty="0" smtClean="0"/>
              <a:t>100</a:t>
            </a:r>
          </a:p>
          <a:p>
            <a:pPr lvl="1" eaLnBrk="1" hangingPunct="1"/>
            <a:r>
              <a:rPr lang="et-EE" altLang="en-US" sz="1600" dirty="0" smtClean="0"/>
              <a:t>Ühendatud võrku</a:t>
            </a:r>
          </a:p>
          <a:p>
            <a:pPr eaLnBrk="1" hangingPunct="1"/>
            <a:r>
              <a:rPr lang="et-EE" altLang="en-US" sz="1800" dirty="0" smtClean="0"/>
              <a:t>Miljoneid ridu koodi</a:t>
            </a:r>
            <a:endParaRPr lang="en-US" altLang="en-US" sz="1800" dirty="0" smtClean="0"/>
          </a:p>
          <a:p>
            <a:pPr lvl="1" eaLnBrk="1" hangingPunct="1"/>
            <a:endParaRPr lang="en-US" altLang="en-US" sz="1400" dirty="0" smtClean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79388" y="1412875"/>
            <a:ext cx="4679950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2E2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t-EE" altLang="en-US" sz="1800"/>
              <a:t>Erinevad funktsioonid</a:t>
            </a:r>
            <a:endParaRPr lang="en-US" altLang="en-US" sz="1800"/>
          </a:p>
          <a:p>
            <a:pPr lvl="1" eaLnBrk="1" hangingPunct="1"/>
            <a:r>
              <a:rPr lang="en-US" altLang="en-US" sz="1600"/>
              <a:t>ABS: Anti-lock Braking Systems</a:t>
            </a:r>
          </a:p>
          <a:p>
            <a:pPr lvl="1" eaLnBrk="1" hangingPunct="1"/>
            <a:r>
              <a:rPr lang="en-US" altLang="en-US" sz="1600"/>
              <a:t>ESP: Electronic Stability Control</a:t>
            </a:r>
          </a:p>
          <a:p>
            <a:pPr lvl="1" eaLnBrk="1" hangingPunct="1"/>
            <a:r>
              <a:rPr lang="et-EE" altLang="en-US" sz="1600"/>
              <a:t>Turvapadjad</a:t>
            </a:r>
            <a:endParaRPr lang="en-US" altLang="en-US" sz="1600"/>
          </a:p>
          <a:p>
            <a:pPr lvl="1" eaLnBrk="1" hangingPunct="1"/>
            <a:r>
              <a:rPr lang="et-EE" altLang="en-US" sz="1600"/>
              <a:t>Automaatkäigukast</a:t>
            </a:r>
            <a:endParaRPr lang="en-US" altLang="en-US" sz="1600"/>
          </a:p>
          <a:p>
            <a:pPr lvl="1" eaLnBrk="1" hangingPunct="1"/>
            <a:r>
              <a:rPr lang="et-EE" altLang="en-US" sz="1600"/>
              <a:t>Immobiliser</a:t>
            </a:r>
            <a:endParaRPr lang="en-US" altLang="en-US" sz="1600"/>
          </a:p>
          <a:p>
            <a:pPr lvl="1" eaLnBrk="1" hangingPunct="1"/>
            <a:r>
              <a:rPr lang="en-US" altLang="en-US" sz="1600"/>
              <a:t>Pime</a:t>
            </a:r>
            <a:r>
              <a:rPr lang="et-EE" altLang="en-US" sz="1600"/>
              <a:t>nurga hoiatussüsteem</a:t>
            </a:r>
            <a:endParaRPr lang="en-US" altLang="en-US" sz="1600"/>
          </a:p>
          <a:p>
            <a:pPr lvl="1" eaLnBrk="1" hangingPunct="1"/>
            <a:r>
              <a:rPr lang="en-US" altLang="en-US" sz="1600"/>
              <a:t>... </a:t>
            </a:r>
            <a:r>
              <a:rPr lang="et-EE" altLang="en-US" sz="1600"/>
              <a:t>jne</a:t>
            </a:r>
            <a:r>
              <a:rPr lang="en-US" altLang="en-US" sz="1600"/>
              <a:t> ...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/>
          <a:stretch>
            <a:fillRect/>
          </a:stretch>
        </p:blipFill>
        <p:spPr bwMode="auto">
          <a:xfrm rot="362893">
            <a:off x="4859338" y="4005263"/>
            <a:ext cx="3776662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3" t="44543" r="27353" b="27365"/>
          <a:stretch>
            <a:fillRect/>
          </a:stretch>
        </p:blipFill>
        <p:spPr bwMode="auto">
          <a:xfrm>
            <a:off x="323850" y="4437063"/>
            <a:ext cx="3743325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BE515-1FCF-442B-92AF-2FBD7C5B798A}" type="slidenum">
              <a:rPr lang="en-GB" altLang="en-US"/>
              <a:pPr>
                <a:defRPr/>
              </a:pPr>
              <a:t>6</a:t>
            </a:fld>
            <a:endParaRPr lang="en-GB" altLang="en-US" dirty="0"/>
          </a:p>
        </p:txBody>
      </p:sp>
      <p:pic>
        <p:nvPicPr>
          <p:cNvPr id="17411" name="Picture 11" descr="I1_hw_sunfire3800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2665413"/>
            <a:ext cx="1801812" cy="14859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Ja paljud muud valdkonnad</a:t>
            </a:r>
            <a:endParaRPr lang="en-US" altLang="en-US" smtClean="0"/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t-EE" altLang="en-US" dirty="0" smtClean="0"/>
              <a:t>Telekommunikatsiooni kõik valdkonnad</a:t>
            </a:r>
          </a:p>
          <a:p>
            <a:pPr eaLnBrk="1" hangingPunct="1"/>
            <a:r>
              <a:rPr lang="et-EE" altLang="en-US" dirty="0" smtClean="0"/>
              <a:t>Transpordisüsteemid</a:t>
            </a:r>
          </a:p>
          <a:p>
            <a:pPr eaLnBrk="1" hangingPunct="1"/>
            <a:r>
              <a:rPr lang="et-EE" altLang="en-US" dirty="0" smtClean="0"/>
              <a:t>Meditsiinisüsteemid</a:t>
            </a:r>
          </a:p>
          <a:p>
            <a:pPr eaLnBrk="1" hangingPunct="1"/>
            <a:r>
              <a:rPr lang="et-EE" altLang="en-US" dirty="0" smtClean="0"/>
              <a:t>Militaarrakendused</a:t>
            </a:r>
          </a:p>
          <a:p>
            <a:pPr eaLnBrk="1" hangingPunct="1"/>
            <a:r>
              <a:rPr lang="et-EE" altLang="en-US" dirty="0" smtClean="0"/>
              <a:t>Laiatarbe elektroonika</a:t>
            </a:r>
          </a:p>
          <a:p>
            <a:pPr eaLnBrk="1" hangingPunct="1"/>
            <a:r>
              <a:rPr lang="et-EE" altLang="en-US" dirty="0" smtClean="0"/>
              <a:t>Tööstusautomaatika</a:t>
            </a:r>
          </a:p>
          <a:p>
            <a:pPr eaLnBrk="1" hangingPunct="1"/>
            <a:r>
              <a:rPr lang="et-EE" altLang="en-US" dirty="0" smtClean="0"/>
              <a:t>Arukad hooned ja süsteemid</a:t>
            </a: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Robootika</a:t>
            </a:r>
            <a:endParaRPr lang="et-EE" altLang="en-US" dirty="0" smtClean="0"/>
          </a:p>
          <a:p>
            <a:pPr eaLnBrk="1" hangingPunct="1"/>
            <a:r>
              <a:rPr lang="et-EE" altLang="en-US" dirty="0" smtClean="0"/>
              <a:t>...</a:t>
            </a:r>
          </a:p>
        </p:txBody>
      </p:sp>
      <p:pic>
        <p:nvPicPr>
          <p:cNvPr id="17414" name="Picture 8" descr="wired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2376488"/>
            <a:ext cx="13652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OfficeBuild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51263"/>
            <a:ext cx="251936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6"/>
          <a:stretch>
            <a:fillRect/>
          </a:stretch>
        </p:blipFill>
        <p:spPr bwMode="auto">
          <a:xfrm>
            <a:off x="4719638" y="5060950"/>
            <a:ext cx="18288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E7A10-9320-41FA-8A56-F3AF045AA5AE}" type="slidenum">
              <a:rPr lang="en-GB" altLang="en-US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Tehnoloogia areng</a:t>
            </a:r>
            <a:r>
              <a:rPr lang="en-US" altLang="en-US" smtClean="0"/>
              <a:t> –&gt; erinevad väljakutsed</a:t>
            </a:r>
            <a:endParaRPr lang="en-GB" altLang="en-US" smtClean="0"/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536011" y="1889825"/>
            <a:ext cx="400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b="1">
                <a:solidFill>
                  <a:srgbClr val="000066"/>
                </a:solidFill>
              </a:rPr>
              <a:t>Joonistatud samas skaalas</a:t>
            </a:r>
            <a:endParaRPr lang="en-GB" altLang="en-US" sz="2000" b="1">
              <a:solidFill>
                <a:srgbClr val="000066"/>
              </a:solidFill>
            </a:endParaRP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504384" y="4952476"/>
            <a:ext cx="18716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1800">
                <a:solidFill>
                  <a:srgbClr val="000066"/>
                </a:solidFill>
              </a:rPr>
              <a:t>1.0 </a:t>
            </a:r>
            <a:r>
              <a:rPr lang="el-GR" altLang="en-US" sz="1800">
                <a:solidFill>
                  <a:srgbClr val="000066"/>
                </a:solidFill>
                <a:cs typeface="Times New Roman" panose="02020603050405020304" pitchFamily="18" charset="0"/>
              </a:rPr>
              <a:t>μ</a:t>
            </a:r>
            <a:r>
              <a:rPr lang="et-EE" altLang="en-US" sz="1800">
                <a:solidFill>
                  <a:srgbClr val="000066"/>
                </a:solidFill>
                <a:cs typeface="Times New Roman" panose="02020603050405020304" pitchFamily="18" charset="0"/>
              </a:rPr>
              <a:t>m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1800">
                <a:solidFill>
                  <a:srgbClr val="000066"/>
                </a:solidFill>
                <a:cs typeface="Times New Roman" panose="02020603050405020304" pitchFamily="18" charset="0"/>
              </a:rPr>
              <a:t>1980 keskpaik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1800">
                <a:solidFill>
                  <a:srgbClr val="000066"/>
                </a:solidFill>
                <a:cs typeface="Times New Roman" panose="02020603050405020304" pitchFamily="18" charset="0"/>
              </a:rPr>
              <a:t>Kiirus: 10 MHz</a:t>
            </a:r>
            <a:endParaRPr lang="el-GR" altLang="en-US" sz="180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4197300" y="4960999"/>
            <a:ext cx="17113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1800" dirty="0">
                <a:solidFill>
                  <a:srgbClr val="000066"/>
                </a:solidFill>
              </a:rPr>
              <a:t>0.1 </a:t>
            </a:r>
            <a:r>
              <a:rPr lang="el-GR" altLang="en-US" sz="1800" dirty="0">
                <a:solidFill>
                  <a:srgbClr val="000066"/>
                </a:solidFill>
                <a:cs typeface="Times New Roman" panose="02020603050405020304" pitchFamily="18" charset="0"/>
              </a:rPr>
              <a:t>μ</a:t>
            </a:r>
            <a:r>
              <a:rPr lang="et-EE" altLang="en-US" sz="1800" dirty="0">
                <a:solidFill>
                  <a:srgbClr val="000066"/>
                </a:solidFill>
                <a:cs typeface="Times New Roman" panose="02020603050405020304" pitchFamily="18" charset="0"/>
              </a:rPr>
              <a:t>m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1800" dirty="0">
                <a:solidFill>
                  <a:srgbClr val="000066"/>
                </a:solidFill>
                <a:cs typeface="Times New Roman" panose="02020603050405020304" pitchFamily="18" charset="0"/>
              </a:rPr>
              <a:t>2000 algus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1800" dirty="0">
                <a:solidFill>
                  <a:srgbClr val="000066"/>
                </a:solidFill>
                <a:cs typeface="Times New Roman" panose="02020603050405020304" pitchFamily="18" charset="0"/>
              </a:rPr>
              <a:t>Kiirus: 3 GHz</a:t>
            </a:r>
            <a:endParaRPr lang="el-GR" altLang="en-US" sz="1800" dirty="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sp>
        <p:nvSpPr>
          <p:cNvPr id="19463" name="AutoShape 6"/>
          <p:cNvSpPr>
            <a:spLocks noChangeAspect="1" noChangeArrowheads="1" noTextEdit="1"/>
          </p:cNvSpPr>
          <p:nvPr/>
        </p:nvSpPr>
        <p:spPr bwMode="auto">
          <a:xfrm>
            <a:off x="425450" y="1524000"/>
            <a:ext cx="5948363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/>
          </a:p>
        </p:txBody>
      </p:sp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12" y="1666321"/>
            <a:ext cx="5270177" cy="317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1331913" y="6092825"/>
            <a:ext cx="70929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>
                <a:solidFill>
                  <a:srgbClr val="A50021"/>
                </a:solidFill>
              </a:rPr>
              <a:t>Tänapäeval </a:t>
            </a:r>
            <a:r>
              <a:rPr lang="en-US" altLang="en-US" sz="2000" dirty="0" smtClean="0">
                <a:solidFill>
                  <a:srgbClr val="A50021"/>
                </a:solidFill>
              </a:rPr>
              <a:t>10</a:t>
            </a:r>
            <a:r>
              <a:rPr lang="et-EE" altLang="en-US" sz="2000" dirty="0" smtClean="0">
                <a:solidFill>
                  <a:srgbClr val="A50021"/>
                </a:solidFill>
              </a:rPr>
              <a:t> </a:t>
            </a:r>
            <a:r>
              <a:rPr lang="et-EE" altLang="en-US" sz="2000" dirty="0" err="1">
                <a:solidFill>
                  <a:srgbClr val="A50021"/>
                </a:solidFill>
              </a:rPr>
              <a:t>nm</a:t>
            </a:r>
            <a:r>
              <a:rPr lang="et-EE" altLang="en-US" sz="2000" dirty="0">
                <a:solidFill>
                  <a:srgbClr val="A50021"/>
                </a:solidFill>
              </a:rPr>
              <a:t>, </a:t>
            </a:r>
            <a:r>
              <a:rPr lang="en-US" altLang="en-US" sz="2000" dirty="0" err="1">
                <a:solidFill>
                  <a:srgbClr val="A50021"/>
                </a:solidFill>
              </a:rPr>
              <a:t>tulevikus</a:t>
            </a:r>
            <a:r>
              <a:rPr lang="en-US" altLang="en-US" sz="2000" dirty="0">
                <a:solidFill>
                  <a:srgbClr val="A50021"/>
                </a:solidFill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</a:rPr>
              <a:t>ehk</a:t>
            </a:r>
            <a:r>
              <a:rPr lang="en-US" altLang="en-US" sz="2000" dirty="0">
                <a:solidFill>
                  <a:srgbClr val="A50021"/>
                </a:solidFill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</a:rPr>
              <a:t>isegi</a:t>
            </a:r>
            <a:r>
              <a:rPr lang="en-US" altLang="en-US" sz="2000" dirty="0">
                <a:solidFill>
                  <a:srgbClr val="A50021"/>
                </a:solidFill>
              </a:rPr>
              <a:t> </a:t>
            </a:r>
            <a:r>
              <a:rPr lang="en-US" altLang="en-US" sz="2000" dirty="0" smtClean="0">
                <a:solidFill>
                  <a:srgbClr val="A50021"/>
                </a:solidFill>
              </a:rPr>
              <a:t>4</a:t>
            </a:r>
            <a:r>
              <a:rPr lang="et-EE" altLang="en-US" sz="2000" dirty="0" smtClean="0">
                <a:solidFill>
                  <a:srgbClr val="A50021"/>
                </a:solidFill>
              </a:rPr>
              <a:t> </a:t>
            </a:r>
            <a:r>
              <a:rPr lang="et-EE" altLang="en-US" sz="2000" dirty="0" err="1">
                <a:solidFill>
                  <a:srgbClr val="A50021"/>
                </a:solidFill>
              </a:rPr>
              <a:t>nm</a:t>
            </a:r>
            <a:endParaRPr lang="en-US" altLang="en-US" sz="2000" dirty="0">
              <a:solidFill>
                <a:srgbClr val="A50021"/>
              </a:solidFill>
            </a:endParaRPr>
          </a:p>
        </p:txBody>
      </p:sp>
      <p:grpSp>
        <p:nvGrpSpPr>
          <p:cNvPr id="19466" name="Group 9"/>
          <p:cNvGrpSpPr>
            <a:grpSpLocks/>
          </p:cNvGrpSpPr>
          <p:nvPr/>
        </p:nvGrpSpPr>
        <p:grpSpPr bwMode="auto">
          <a:xfrm>
            <a:off x="6490051" y="1596056"/>
            <a:ext cx="2197100" cy="2332038"/>
            <a:chOff x="4096" y="1530"/>
            <a:chExt cx="1384" cy="1469"/>
          </a:xfrm>
        </p:grpSpPr>
        <p:pic>
          <p:nvPicPr>
            <p:cNvPr id="1946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6" y="1696"/>
              <a:ext cx="1384" cy="1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8" name="Text Box 11"/>
            <p:cNvSpPr txBox="1">
              <a:spLocks noChangeArrowheads="1"/>
            </p:cNvSpPr>
            <p:nvPr/>
          </p:nvSpPr>
          <p:spPr bwMode="auto">
            <a:xfrm>
              <a:off x="4233" y="1530"/>
              <a:ext cx="105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90nm MOS Transistor</a:t>
              </a:r>
            </a:p>
          </p:txBody>
        </p:sp>
        <p:sp>
          <p:nvSpPr>
            <p:cNvPr id="19469" name="Line 12"/>
            <p:cNvSpPr>
              <a:spLocks noChangeShapeType="1"/>
            </p:cNvSpPr>
            <p:nvPr/>
          </p:nvSpPr>
          <p:spPr bwMode="auto">
            <a:xfrm>
              <a:off x="4625" y="2407"/>
              <a:ext cx="32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75117" name="Text Box 13"/>
            <p:cNvSpPr txBox="1">
              <a:spLocks noChangeArrowheads="1"/>
            </p:cNvSpPr>
            <p:nvPr/>
          </p:nvSpPr>
          <p:spPr bwMode="auto">
            <a:xfrm>
              <a:off x="4606" y="2461"/>
              <a:ext cx="36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en-US" sz="1200" b="1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50nm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54280" y="4291551"/>
            <a:ext cx="2786092" cy="1058263"/>
            <a:chOff x="6178521" y="3952196"/>
            <a:chExt cx="2786092" cy="10582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8521" y="4264431"/>
              <a:ext cx="2786092" cy="74602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299676" y="4118698"/>
              <a:ext cx="604653" cy="246221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err="1" smtClean="0"/>
                <a:t>FinFET</a:t>
              </a:r>
              <a:endParaRPr lang="en-US" sz="1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11482" y="4118698"/>
              <a:ext cx="553357" cy="246221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Planar</a:t>
              </a:r>
              <a:endParaRPr lang="en-US" sz="1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25788" y="3952196"/>
              <a:ext cx="689612" cy="40011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Gate-All-</a:t>
              </a:r>
              <a:br>
                <a:rPr lang="en-US" sz="1000" dirty="0" smtClean="0"/>
              </a:br>
              <a:r>
                <a:rPr lang="en-US" sz="1000" dirty="0" smtClean="0"/>
                <a:t>Around</a:t>
              </a:r>
              <a:endParaRPr lang="en-US" sz="10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045357" y="5463270"/>
            <a:ext cx="1418978" cy="246221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semiengineering.com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72" y="1639252"/>
            <a:ext cx="6354229" cy="4701278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E4FC29-1C09-477E-B842-2A0912F0FF74}" type="slidenum">
              <a:rPr lang="en-GB" altLang="en-US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Moore’</a:t>
            </a:r>
            <a:r>
              <a:rPr lang="et-EE" altLang="en-US" smtClean="0"/>
              <a:t>i seadus</a:t>
            </a:r>
            <a:endParaRPr lang="en-US" altLang="en-US" smtClean="0"/>
          </a:p>
        </p:txBody>
      </p:sp>
      <p:sp>
        <p:nvSpPr>
          <p:cNvPr id="20485" name="Text Box 89"/>
          <p:cNvSpPr txBox="1">
            <a:spLocks noChangeArrowheads="1"/>
          </p:cNvSpPr>
          <p:nvPr/>
        </p:nvSpPr>
        <p:spPr bwMode="auto">
          <a:xfrm>
            <a:off x="317395" y="5648154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i="1" dirty="0" err="1">
                <a:latin typeface="Arial" panose="020B0604020202020204" pitchFamily="34" charset="0"/>
              </a:rPr>
              <a:t>wikipedia</a:t>
            </a:r>
            <a:endParaRPr lang="en-US" altLang="en-US" sz="1400" i="1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395" y="1731569"/>
            <a:ext cx="1962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t-EE" altLang="en-US" dirty="0" smtClean="0"/>
              <a:t>Transistoride arv mikroskeemides kahekordistub iga 2 aastaga</a:t>
            </a:r>
            <a:endParaRPr lang="et-EE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1513" y="3521178"/>
            <a:ext cx="1345150" cy="95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t-EE" altLang="en-US" dirty="0" smtClean="0"/>
              <a:t>Arvutuste kiirus &amp; maksumus</a:t>
            </a:r>
            <a:endParaRPr lang="et-EE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82" y="1639252"/>
            <a:ext cx="6697771" cy="47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92790-3A90-42AF-9ACF-CD7DF7C5F152}" type="slidenum">
              <a:rPr lang="en-GB" altLang="en-US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Energiatihedus</a:t>
            </a:r>
            <a:endParaRPr lang="en-US" altLang="en-US" smtClean="0"/>
          </a:p>
        </p:txBody>
      </p:sp>
      <p:sp>
        <p:nvSpPr>
          <p:cNvPr id="21510" name="Rectangle 108"/>
          <p:cNvSpPr>
            <a:spLocks noChangeArrowheads="1"/>
          </p:cNvSpPr>
          <p:nvPr/>
        </p:nvSpPr>
        <p:spPr bwMode="auto">
          <a:xfrm>
            <a:off x="3733800" y="2757488"/>
            <a:ext cx="11874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21512" name="Rectangle 116"/>
          <p:cNvSpPr>
            <a:spLocks noChangeArrowheads="1"/>
          </p:cNvSpPr>
          <p:nvPr/>
        </p:nvSpPr>
        <p:spPr bwMode="auto">
          <a:xfrm>
            <a:off x="3733800" y="1766888"/>
            <a:ext cx="10731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91" y="1865742"/>
            <a:ext cx="1778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altLang="en-US" dirty="0" smtClean="0">
                <a:solidFill>
                  <a:srgbClr val="971E53"/>
                </a:solidFill>
              </a:rPr>
              <a:t>Energiatihedus on liiga kõrge, et hoida lülituspunkte jahedana!</a:t>
            </a:r>
            <a:endParaRPr lang="et-EE" altLang="en-US" dirty="0">
              <a:solidFill>
                <a:srgbClr val="971E5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91" y="560132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Jahutamine?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858" y="1766888"/>
            <a:ext cx="6946685" cy="4380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4_Default Design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4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Default Desig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1405</TotalTime>
  <Words>1865</Words>
  <Application>Microsoft Office PowerPoint</Application>
  <PresentationFormat>On-screen Show (4:3)</PresentationFormat>
  <Paragraphs>467</Paragraphs>
  <Slides>32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Arial Narrow</vt:lpstr>
      <vt:lpstr>Calibri</vt:lpstr>
      <vt:lpstr>Courier New</vt:lpstr>
      <vt:lpstr>Tahoma</vt:lpstr>
      <vt:lpstr>Times New Roman</vt:lpstr>
      <vt:lpstr>Verdana</vt:lpstr>
      <vt:lpstr>Wingdings</vt:lpstr>
      <vt:lpstr>Wingdings 2</vt:lpstr>
      <vt:lpstr>4_Default Design</vt:lpstr>
      <vt:lpstr>Clip</vt:lpstr>
      <vt:lpstr>PowerPoint Presentation</vt:lpstr>
      <vt:lpstr>Arvutid ja arvutisüsteemid</vt:lpstr>
      <vt:lpstr>Sinu PC</vt:lpstr>
      <vt:lpstr>Mobiiltelefonid</vt:lpstr>
      <vt:lpstr>Autod</vt:lpstr>
      <vt:lpstr>Ja paljud muud valdkonnad</vt:lpstr>
      <vt:lpstr>Tehnoloogia areng –&gt; erinevad väljakutsed</vt:lpstr>
      <vt:lpstr>Moore’i seadus</vt:lpstr>
      <vt:lpstr>Energiatihedus</vt:lpstr>
      <vt:lpstr>Tagajärjed</vt:lpstr>
      <vt:lpstr>Usaldusväärsus ja töökindlus?</vt:lpstr>
      <vt:lpstr>Millega me tegeleme?</vt:lpstr>
      <vt:lpstr>Erialased väljakutsed ja õppeained?</vt:lpstr>
      <vt:lpstr>Kuidas jõuda ideest realisatsioonini?</vt:lpstr>
      <vt:lpstr>Kuidas jõuda ideest realisatsioonini / tooteni?</vt:lpstr>
      <vt:lpstr>Ideest algoritmini – süsteemi-taseme disain</vt:lpstr>
      <vt:lpstr>Mudelid</vt:lpstr>
      <vt:lpstr>Mudelid – tagasisidestatud süsteemid</vt:lpstr>
      <vt:lpstr>Algoritmide täpsustamine ~ programmeerimine</vt:lpstr>
      <vt:lpstr>Mis on programm?</vt:lpstr>
      <vt:lpstr>Algoritmist struktuurini</vt:lpstr>
      <vt:lpstr>Mis on skeem?</vt:lpstr>
      <vt:lpstr>Struktuurist loogikani</vt:lpstr>
      <vt:lpstr>Projekteerimine tänapäeval</vt:lpstr>
      <vt:lpstr>Loogikast skeemini</vt:lpstr>
      <vt:lpstr>Prototüüpimine</vt:lpstr>
      <vt:lpstr>Mikroskeem / multikiipmoodul / trükkplaat</vt:lpstr>
      <vt:lpstr>Kommunikatsioon</vt:lpstr>
      <vt:lpstr>Info edastamine</vt:lpstr>
      <vt:lpstr>Kaugele, kiiresti ja kvaliteetselt?!</vt:lpstr>
      <vt:lpstr>Ja siis tuli elekter...</vt:lpstr>
      <vt:lpstr>Kokkuvõtte asemel…</vt:lpstr>
    </vt:vector>
  </TitlesOfParts>
  <Company>Tallinna Tehnikaülikool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Avatud Uste Päev 2008</dc:title>
  <dc:creator>Gert Jervan</dc:creator>
  <cp:lastModifiedBy>Peeter Ellervee</cp:lastModifiedBy>
  <cp:revision>118</cp:revision>
  <cp:lastPrinted>2025-09-07T13:03:57Z</cp:lastPrinted>
  <dcterms:created xsi:type="dcterms:W3CDTF">2006-03-27T12:43:19Z</dcterms:created>
  <dcterms:modified xsi:type="dcterms:W3CDTF">2025-09-07T13:05:20Z</dcterms:modified>
</cp:coreProperties>
</file>