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7" r:id="rId1"/>
  </p:sldMasterIdLst>
  <p:notesMasterIdLst>
    <p:notesMasterId r:id="rId18"/>
  </p:notesMasterIdLst>
  <p:handoutMasterIdLst>
    <p:handoutMasterId r:id="rId19"/>
  </p:handoutMasterIdLst>
  <p:sldIdLst>
    <p:sldId id="274" r:id="rId2"/>
    <p:sldId id="275" r:id="rId3"/>
    <p:sldId id="302" r:id="rId4"/>
    <p:sldId id="277" r:id="rId5"/>
    <p:sldId id="301" r:id="rId6"/>
    <p:sldId id="303" r:id="rId7"/>
    <p:sldId id="304" r:id="rId8"/>
    <p:sldId id="306" r:id="rId9"/>
    <p:sldId id="307" r:id="rId10"/>
    <p:sldId id="308" r:id="rId11"/>
    <p:sldId id="309" r:id="rId12"/>
    <p:sldId id="310" r:id="rId13"/>
    <p:sldId id="284" r:id="rId14"/>
    <p:sldId id="285" r:id="rId15"/>
    <p:sldId id="288" r:id="rId16"/>
    <p:sldId id="299" r:id="rId17"/>
  </p:sldIdLst>
  <p:sldSz cx="9144000" cy="6858000" type="screen4x3"/>
  <p:notesSz cx="6805613" cy="9939338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971E53"/>
    <a:srgbClr val="D3D3D3"/>
    <a:srgbClr val="CCCCCC"/>
    <a:srgbClr val="C0C0C0"/>
    <a:srgbClr val="B2B2B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811" y="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7781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7834" y="1"/>
            <a:ext cx="2947780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41369"/>
            <a:ext cx="2947781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7834" y="9441369"/>
            <a:ext cx="2947780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/>
            </a:lvl1pPr>
          </a:lstStyle>
          <a:p>
            <a:pPr>
              <a:defRPr/>
            </a:pPr>
            <a:fld id="{BEEA684E-63FB-4C68-AA6E-7283D383D9E9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224477680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2949302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4790" y="1"/>
            <a:ext cx="2949302" cy="4979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7575" y="744538"/>
            <a:ext cx="4970463" cy="372903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737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258" y="4720685"/>
            <a:ext cx="5445099" cy="4474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737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9828"/>
            <a:ext cx="2949302" cy="49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300"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37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4790" y="9439828"/>
            <a:ext cx="2949302" cy="4979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200" tIns="46100" rIns="92200" bIns="4610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3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F490F27-93C4-414A-AADD-0EEB75348A74}" type="slidenum">
              <a:rPr lang="en-US" altLang="et-EE"/>
              <a:pPr>
                <a:defRPr/>
              </a:pPr>
              <a:t>‹#›</a:t>
            </a:fld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50850668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8360" indent="-286770"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51678" indent="-230029"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13268" indent="-230029"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73326" indent="-230029"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981" indent="-23002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56636" indent="-23002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398291" indent="-23002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39947" indent="-230029" eaLnBrk="0" fontAlgn="base" hangingPunct="0">
              <a:spcBef>
                <a:spcPct val="0"/>
              </a:spcBef>
              <a:spcAft>
                <a:spcPct val="0"/>
              </a:spcAft>
              <a:defRPr sz="23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fld id="{E9F3548B-5286-45F8-A808-3732BB69F2F8}" type="slidenum">
              <a:rPr lang="en-US" altLang="et-EE" sz="1300">
                <a:latin typeface="Times New Roman" panose="02020603050405020304" pitchFamily="18" charset="0"/>
              </a:rPr>
              <a:pPr/>
              <a:t>1</a:t>
            </a:fld>
            <a:endParaRPr lang="en-US" altLang="et-EE" sz="1300">
              <a:latin typeface="Times New Roman" panose="02020603050405020304" pitchFamily="18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t-EE" smtClean="0"/>
          </a:p>
        </p:txBody>
      </p:sp>
    </p:spTree>
    <p:extLst>
      <p:ext uri="{BB962C8B-B14F-4D97-AF65-F5344CB8AC3E}">
        <p14:creationId xmlns:p14="http://schemas.microsoft.com/office/powerpoint/2010/main" val="42451596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t-E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F490F27-93C4-414A-AADD-0EEB75348A74}" type="slidenum">
              <a:rPr lang="en-US" altLang="et-EE" smtClean="0"/>
              <a:pPr>
                <a:defRPr/>
              </a:pPr>
              <a:t>6</a:t>
            </a:fld>
            <a:endParaRPr lang="en-US" altLang="et-EE"/>
          </a:p>
        </p:txBody>
      </p:sp>
    </p:spTree>
    <p:extLst>
      <p:ext uri="{BB962C8B-B14F-4D97-AF65-F5344CB8AC3E}">
        <p14:creationId xmlns:p14="http://schemas.microsoft.com/office/powerpoint/2010/main" val="1484290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1059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930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defRPr/>
            </a:pPr>
            <a:endParaRPr lang="et-EE" altLang="et-EE" i="1" smtClean="0">
              <a:solidFill>
                <a:srgbClr val="0235C6"/>
              </a:solidFill>
            </a:endParaRPr>
          </a:p>
        </p:txBody>
      </p:sp>
      <p:pic>
        <p:nvPicPr>
          <p:cNvPr id="5" name="Picture 1064" descr="TTYriba2"/>
          <p:cNvPicPr>
            <a:picLocks noChangeAspect="1" noChangeArrowheads="1"/>
          </p:cNvPicPr>
          <p:nvPr/>
        </p:nvPicPr>
        <p:blipFill>
          <a:blip r:embed="rId2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5734050"/>
            <a:ext cx="32766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1068" descr="Kuulutus_3fotot_a100dpi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4825" y="0"/>
            <a:ext cx="6099175" cy="13620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539750" y="2627313"/>
            <a:ext cx="8147050" cy="1447800"/>
          </a:xfrm>
          <a:ln w="76200" cmpd="tri"/>
        </p:spPr>
        <p:txBody>
          <a:bodyPr anchor="b"/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12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539750" y="4327525"/>
            <a:ext cx="8147050" cy="685800"/>
          </a:xfrm>
          <a:ln w="6350"/>
        </p:spPr>
        <p:txBody>
          <a:bodyPr/>
          <a:lstStyle>
            <a:lvl1pPr marL="0" indent="0">
              <a:buFont typeface="Wingdings" pitchFamily="2" charset="2"/>
              <a:buNone/>
              <a:defRPr>
                <a:solidFill>
                  <a:srgbClr val="940143"/>
                </a:solidFill>
              </a:defRPr>
            </a:lvl1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7" name="Rectangle 1028"/>
          <p:cNvSpPr>
            <a:spLocks noGrp="1" noChangeArrowheads="1"/>
          </p:cNvSpPr>
          <p:nvPr>
            <p:ph type="dt" sz="half" idx="10"/>
          </p:nvPr>
        </p:nvSpPr>
        <p:spPr>
          <a:xfrm>
            <a:off x="533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" name="Rectangle 1029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9" name="Rectangle 1030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D119145C-C2C1-460F-B911-E18A77181F41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28276506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341EE3-0FD1-4C14-A5A8-EF6115B57C39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40389904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54800" y="981075"/>
            <a:ext cx="2038350" cy="46799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9750" y="981075"/>
            <a:ext cx="5962650" cy="46799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B27CB-1B50-4843-837B-8BA08CB81045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2435444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6610B2A-9901-4061-A353-BB9CC4BB9E3A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2319002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4215ED-5575-407F-A883-4CB2DFDA7D3A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8926145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9750" y="2492375"/>
            <a:ext cx="3978275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70425" y="2492375"/>
            <a:ext cx="3978275" cy="31686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B6589F-0D16-4442-81C6-344902018AF9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29660523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7975C-6239-42FE-AD04-40C0C7DDB023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37007281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30DE368-AADC-41B9-B48E-CF0BFE050AAA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29110733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611F98-8306-44FC-BA95-CA3DC63BAAD5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38234015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t-E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4E91E5-5190-4B6C-811C-690CBC586068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2814215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t-E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t-EE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53E944-D9BE-4DAD-A44D-C72C4C85DC37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</p:spTree>
    <p:extLst>
      <p:ext uri="{BB962C8B-B14F-4D97-AF65-F5344CB8AC3E}">
        <p14:creationId xmlns:p14="http://schemas.microsoft.com/office/powerpoint/2010/main" val="581774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93"/>
          <p:cNvSpPr>
            <a:spLocks noChangeArrowheads="1"/>
          </p:cNvSpPr>
          <p:nvPr/>
        </p:nvSpPr>
        <p:spPr bwMode="auto">
          <a:xfrm>
            <a:off x="0" y="6381750"/>
            <a:ext cx="9144000" cy="476250"/>
          </a:xfrm>
          <a:prstGeom prst="rect">
            <a:avLst/>
          </a:prstGeom>
          <a:solidFill>
            <a:srgbClr val="93004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Verdana" panose="020B0604030504040204" pitchFamily="34" charset="0"/>
              </a:defRPr>
            </a:lvl9pPr>
          </a:lstStyle>
          <a:p>
            <a:pPr eaLnBrk="1" hangingPunct="1">
              <a:defRPr/>
            </a:pPr>
            <a:endParaRPr lang="et-EE" altLang="et-EE" i="1" smtClean="0">
              <a:solidFill>
                <a:srgbClr val="0235C6"/>
              </a:solidFill>
            </a:endParaRP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539750" y="6400800"/>
            <a:ext cx="1600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9718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eaLnBrk="1" hangingPunct="1">
              <a:defRPr sz="1400">
                <a:solidFill>
                  <a:srgbClr val="FFFFFF"/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t-EE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818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 eaLnBrk="1" hangingPunct="1">
              <a:defRPr sz="1400">
                <a:solidFill>
                  <a:srgbClr val="FFFFFF"/>
                </a:solidFill>
                <a:latin typeface="Arial" panose="020B0604020202020204" pitchFamily="34" charset="0"/>
              </a:defRPr>
            </a:lvl1pPr>
          </a:lstStyle>
          <a:p>
            <a:pPr>
              <a:defRPr/>
            </a:pPr>
            <a:fld id="{A16E1390-F378-4592-BFEB-F86EAC31D281}" type="slidenum">
              <a:rPr lang="en-GB" altLang="et-EE"/>
              <a:pPr>
                <a:defRPr/>
              </a:pPr>
              <a:t>‹#›</a:t>
            </a:fld>
            <a:endParaRPr lang="en-GB" altLang="et-EE"/>
          </a:p>
        </p:txBody>
      </p:sp>
      <p:sp>
        <p:nvSpPr>
          <p:cNvPr id="1030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9750" y="2492375"/>
            <a:ext cx="8108950" cy="31686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smtClean="0"/>
              <a:t>Click to edit Master text styles</a:t>
            </a:r>
          </a:p>
          <a:p>
            <a:pPr lvl="1"/>
            <a:r>
              <a:rPr lang="en-US" altLang="et-EE" smtClean="0"/>
              <a:t>Second level</a:t>
            </a:r>
          </a:p>
          <a:p>
            <a:pPr lvl="2"/>
            <a:r>
              <a:rPr lang="en-US" altLang="et-EE" smtClean="0"/>
              <a:t>Third level</a:t>
            </a:r>
          </a:p>
          <a:p>
            <a:pPr lvl="3"/>
            <a:r>
              <a:rPr lang="en-US" altLang="et-EE" smtClean="0"/>
              <a:t>Fourth level</a:t>
            </a:r>
          </a:p>
          <a:p>
            <a:pPr lvl="4"/>
            <a:r>
              <a:rPr lang="en-US" altLang="et-EE" smtClean="0"/>
              <a:t>Fifth level</a:t>
            </a:r>
            <a:endParaRPr lang="en-GB" altLang="et-EE" smtClean="0"/>
          </a:p>
        </p:txBody>
      </p:sp>
      <p:pic>
        <p:nvPicPr>
          <p:cNvPr id="1031" name="Picture 187" descr="TTYriba2"/>
          <p:cNvPicPr>
            <a:picLocks noChangeAspect="1" noChangeArrowheads="1"/>
          </p:cNvPicPr>
          <p:nvPr/>
        </p:nvPicPr>
        <p:blipFill>
          <a:blip r:embed="rId13">
            <a:lum bright="-6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0489" y="260350"/>
            <a:ext cx="3276600" cy="420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539750" y="981075"/>
            <a:ext cx="8153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t-EE" smtClean="0"/>
              <a:t>Click to edit Master title style</a:t>
            </a:r>
            <a:endParaRPr lang="en-GB" altLang="et-EE" smtClean="0"/>
          </a:p>
        </p:txBody>
      </p:sp>
      <p:pic>
        <p:nvPicPr>
          <p:cNvPr id="1033" name="Picture 201" descr="Kuulutus_3fotot_aa100dpi"/>
          <p:cNvPicPr>
            <a:picLocks noChangeAspect="1"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4775" y="0"/>
            <a:ext cx="3959225" cy="887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876" r:id="rId1"/>
    <p:sldLayoutId id="2147483866" r:id="rId2"/>
    <p:sldLayoutId id="2147483867" r:id="rId3"/>
    <p:sldLayoutId id="2147483868" r:id="rId4"/>
    <p:sldLayoutId id="2147483869" r:id="rId5"/>
    <p:sldLayoutId id="2147483870" r:id="rId6"/>
    <p:sldLayoutId id="2147483871" r:id="rId7"/>
    <p:sldLayoutId id="2147483872" r:id="rId8"/>
    <p:sldLayoutId id="2147483873" r:id="rId9"/>
    <p:sldLayoutId id="2147483874" r:id="rId10"/>
    <p:sldLayoutId id="214748387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3004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3004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3004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3004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3004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93004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93004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93004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 b="1">
          <a:solidFill>
            <a:srgbClr val="93004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anose="05000000000000000000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anose="05000000000000000000" pitchFamily="2" charset="2"/>
        <a:buChar char="p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anose="05000000000000000000" pitchFamily="2" charset="2"/>
        <a:buChar char="£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50000"/>
        <a:buFont typeface="Wingdings" panose="05000000000000000000" pitchFamily="2" charset="2"/>
        <a:buChar char="l"/>
        <a:defRPr sz="22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anose="05000000000000000000" pitchFamily="2" charset="2"/>
        <a:buChar char="¡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0"/>
        </a:spcBef>
        <a:spcAft>
          <a:spcPct val="0"/>
        </a:spcAft>
        <a:buClr>
          <a:srgbClr val="930042"/>
        </a:buClr>
        <a:buSzPct val="40000"/>
        <a:buFont typeface="Wingdings" pitchFamily="2" charset="2"/>
        <a:buChar char="¡"/>
        <a:defRPr sz="2000">
          <a:solidFill>
            <a:schemeClr val="tx1"/>
          </a:solidFill>
          <a:latin typeface="+mn-lt"/>
        </a:defRPr>
      </a:lvl9pPr>
    </p:bodyStyle>
    <p:otherStyle>
      <a:defPPr>
        <a:defRPr lang="et-E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412875"/>
            <a:ext cx="5665787" cy="579438"/>
          </a:xfrm>
        </p:spPr>
        <p:txBody>
          <a:bodyPr/>
          <a:lstStyle/>
          <a:p>
            <a:pPr eaLnBrk="1" hangingPunct="1"/>
            <a:r>
              <a:rPr lang="et-EE" altLang="et-EE" sz="3200" dirty="0" smtClean="0"/>
              <a:t>Arvutisüsteemid IA</a:t>
            </a:r>
            <a:r>
              <a:rPr lang="en-US" altLang="et-EE" sz="3200" dirty="0" smtClean="0"/>
              <a:t>C</a:t>
            </a:r>
            <a:r>
              <a:rPr lang="et-EE" altLang="et-EE" sz="3200" dirty="0" smtClean="0"/>
              <a:t>B</a:t>
            </a:r>
            <a:r>
              <a:rPr lang="en-US" altLang="et-EE" sz="3200" dirty="0" smtClean="0"/>
              <a:t>17</a:t>
            </a:r>
            <a:r>
              <a:rPr lang="et-EE" altLang="et-EE" sz="3200" dirty="0" smtClean="0"/>
              <a:t>/1</a:t>
            </a:r>
            <a:r>
              <a:rPr lang="en-US" altLang="et-EE" sz="3200" dirty="0" smtClean="0"/>
              <a:t>7</a:t>
            </a:r>
            <a:endParaRPr lang="en-GB" altLang="et-EE" sz="3200" dirty="0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>
          <a:xfrm>
            <a:off x="827088" y="2492375"/>
            <a:ext cx="7705725" cy="316865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sz="3200" b="1" dirty="0" smtClean="0"/>
              <a:t>Ülevaade õppekavast ja selle eesmärkidest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t-EE" altLang="et-EE" sz="3200" b="1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sz="3200" b="1" dirty="0" smtClean="0"/>
              <a:t>Akadeemilised juhendajad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t-EE" altLang="et-EE" sz="3200" b="1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sz="3200" b="1" dirty="0" smtClean="0"/>
              <a:t>Profileerivad instituudid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t-EE" b="1" dirty="0" smtClean="0"/>
              <a:t>	</a:t>
            </a:r>
          </a:p>
          <a:p>
            <a:pPr lvl="1" eaLnBrk="1" hangingPunct="1"/>
            <a:endParaRPr lang="en-GB" altLang="et-EE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1772816"/>
            <a:ext cx="8108950" cy="446449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sz="2000" dirty="0" err="1" smtClean="0"/>
              <a:t>Eriõpe</a:t>
            </a:r>
            <a:r>
              <a:rPr lang="en-US" altLang="et-EE" sz="2000" dirty="0" smtClean="0"/>
              <a:t> – 84</a:t>
            </a:r>
            <a:r>
              <a:rPr lang="et-EE" altLang="et-EE" sz="2000" dirty="0" smtClean="0"/>
              <a:t> EAP</a:t>
            </a:r>
            <a:endParaRPr lang="en-US" altLang="et-EE" sz="2000" dirty="0" smtClean="0"/>
          </a:p>
          <a:p>
            <a:pPr marL="0" indent="0" eaLnBrk="1" hangingPunct="1">
              <a:buNone/>
            </a:pPr>
            <a:endParaRPr lang="en-US" altLang="et-EE" sz="1200" dirty="0" smtClean="0"/>
          </a:p>
          <a:p>
            <a:pPr marL="0" indent="0" eaLnBrk="1" hangingPunct="1">
              <a:buNone/>
            </a:pPr>
            <a:r>
              <a:rPr lang="en-US" altLang="et-EE" sz="1800" dirty="0" smtClean="0"/>
              <a:t>     </a:t>
            </a:r>
            <a:r>
              <a:rPr lang="en-US" altLang="et-EE" sz="1800" u="sng" dirty="0" err="1" smtClean="0"/>
              <a:t>Moodul</a:t>
            </a:r>
            <a:r>
              <a:rPr lang="en-US" altLang="et-EE" sz="1800" u="sng" dirty="0" smtClean="0"/>
              <a:t>: </a:t>
            </a:r>
            <a:r>
              <a:rPr lang="nn-NO" altLang="et-EE" sz="1800" u="sng" dirty="0" smtClean="0"/>
              <a:t>Robootika					6 EAP</a:t>
            </a:r>
            <a:endParaRPr lang="en-US" altLang="et-EE" sz="1800" u="sng" dirty="0" smtClean="0"/>
          </a:p>
          <a:p>
            <a:pPr marL="0" indent="0" eaLnBrk="1" hangingPunct="1">
              <a:buNone/>
            </a:pPr>
            <a:r>
              <a:rPr lang="nn-NO" altLang="et-EE" sz="1400" i="1" dirty="0" smtClean="0"/>
              <a:t>  valikained – vähemalt 6 EAP</a:t>
            </a:r>
          </a:p>
          <a:p>
            <a:pPr marL="0" indent="0" eaLnBrk="1" hangingPunct="1">
              <a:buNone/>
            </a:pPr>
            <a:r>
              <a:rPr lang="nn-NO" altLang="et-EE" sz="1800" dirty="0" smtClean="0"/>
              <a:t>     ATR0030   Robotitehnika				6    E</a:t>
            </a:r>
          </a:p>
          <a:p>
            <a:pPr marL="0" indent="0" eaLnBrk="1" hangingPunct="1">
              <a:buNone/>
            </a:pPr>
            <a:r>
              <a:rPr lang="nn-NO" altLang="et-EE" sz="1800" dirty="0" smtClean="0"/>
              <a:t>     IAS0220    Robotite juhtimine ja tarkvara			6    E</a:t>
            </a:r>
          </a:p>
          <a:p>
            <a:pPr marL="0" indent="0" eaLnBrk="1" hangingPunct="1">
              <a:buNone/>
            </a:pPr>
            <a:r>
              <a:rPr lang="nn-NO" altLang="et-EE" sz="1800" dirty="0" smtClean="0"/>
              <a:t>     ICS0023    Robootika					6    A</a:t>
            </a:r>
          </a:p>
          <a:p>
            <a:pPr marL="0" indent="0" eaLnBrk="1" hangingPunct="1">
              <a:buNone/>
            </a:pPr>
            <a:r>
              <a:rPr lang="nn-NO" altLang="et-EE" sz="1800" dirty="0" smtClean="0"/>
              <a:t>     MER0125  Tööstusrobootika				6    E</a:t>
            </a:r>
          </a:p>
          <a:p>
            <a:pPr marL="0" indent="0" eaLnBrk="1" hangingPunct="1">
              <a:buNone/>
            </a:pPr>
            <a:endParaRPr lang="nn-NO" altLang="et-EE" sz="1200" dirty="0" smtClean="0"/>
          </a:p>
          <a:p>
            <a:pPr marL="0" indent="0" eaLnBrk="1" hangingPunct="1">
              <a:buNone/>
            </a:pPr>
            <a:r>
              <a:rPr lang="en-US" altLang="et-EE" sz="1800" dirty="0" smtClean="0"/>
              <a:t>     </a:t>
            </a:r>
            <a:r>
              <a:rPr lang="en-US" altLang="et-EE" sz="1800" u="sng" dirty="0" err="1" smtClean="0"/>
              <a:t>Moodul</a:t>
            </a:r>
            <a:r>
              <a:rPr lang="en-US" altLang="et-EE" sz="1800" u="sng" dirty="0" smtClean="0"/>
              <a:t>: </a:t>
            </a:r>
            <a:r>
              <a:rPr lang="nn-NO" altLang="et-EE" sz="1800" u="sng" dirty="0" smtClean="0"/>
              <a:t>Projektid ja praktika				18 EAP</a:t>
            </a:r>
            <a:endParaRPr lang="en-US" altLang="et-EE" sz="1800" u="sng" dirty="0" smtClean="0"/>
          </a:p>
          <a:p>
            <a:pPr marL="0" indent="0" eaLnBrk="1" hangingPunct="1">
              <a:buNone/>
            </a:pPr>
            <a:r>
              <a:rPr lang="nn-NO" altLang="et-EE" sz="1800" dirty="0" smtClean="0"/>
              <a:t>     IAS1410  Tarkvara projekt				6    H</a:t>
            </a:r>
          </a:p>
          <a:p>
            <a:pPr marL="0" indent="0" eaLnBrk="1" hangingPunct="1">
              <a:buNone/>
            </a:pPr>
            <a:r>
              <a:rPr lang="nn-NO" altLang="et-EE" sz="1400" i="1" dirty="0" smtClean="0"/>
              <a:t>  valikained – vähemalt 12 EAP</a:t>
            </a:r>
          </a:p>
          <a:p>
            <a:pPr marL="0" indent="0" eaLnBrk="1" hangingPunct="1">
              <a:buNone/>
            </a:pPr>
            <a:r>
              <a:rPr lang="nn-NO" altLang="et-EE" sz="1800" dirty="0" smtClean="0"/>
              <a:t>     IXX1530  Arvutisüsteemide projekt			6    H</a:t>
            </a:r>
          </a:p>
          <a:p>
            <a:pPr marL="0" indent="0" eaLnBrk="1" hangingPunct="1">
              <a:buNone/>
            </a:pPr>
            <a:r>
              <a:rPr lang="nn-NO" altLang="et-EE" sz="1800" dirty="0" smtClean="0"/>
              <a:t>     IAS1420  Arvutite ja süsteemide projekt			6    H</a:t>
            </a:r>
          </a:p>
          <a:p>
            <a:pPr marL="0" indent="0" eaLnBrk="1" hangingPunct="1">
              <a:buNone/>
            </a:pPr>
            <a:r>
              <a:rPr lang="nn-NO" altLang="et-EE" sz="1800" dirty="0" smtClean="0"/>
              <a:t>     IEE1030  Skeemitehnika projekt				6    H</a:t>
            </a:r>
          </a:p>
          <a:p>
            <a:pPr marL="0" indent="0" eaLnBrk="1" hangingPunct="1">
              <a:buNone/>
            </a:pPr>
            <a:r>
              <a:rPr lang="nn-NO" altLang="et-EE" sz="1800" dirty="0" smtClean="0"/>
              <a:t>     IXX0750  Tööstuspraktika				6    A</a:t>
            </a:r>
          </a:p>
          <a:p>
            <a:pPr marL="0" indent="0" eaLnBrk="1" hangingPunct="1">
              <a:buNone/>
            </a:pPr>
            <a:r>
              <a:rPr lang="nn-NO" altLang="et-EE" sz="1800" dirty="0" smtClean="0"/>
              <a:t>     IXX0760  Õpetamispraktika				6    A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8153400" cy="575717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</a:p>
        </p:txBody>
      </p:sp>
    </p:spTree>
    <p:extLst>
      <p:ext uri="{BB962C8B-B14F-4D97-AF65-F5344CB8AC3E}">
        <p14:creationId xmlns:p14="http://schemas.microsoft.com/office/powerpoint/2010/main" val="2004985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1772816"/>
            <a:ext cx="8108950" cy="446449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sz="2400" dirty="0" err="1" smtClean="0"/>
              <a:t>Eriõpe</a:t>
            </a:r>
            <a:r>
              <a:rPr lang="en-US" altLang="et-EE" sz="2400" dirty="0" smtClean="0"/>
              <a:t> / </a:t>
            </a:r>
            <a:r>
              <a:rPr lang="en-US" altLang="et-EE" sz="2400" u="sng" dirty="0" err="1" smtClean="0"/>
              <a:t>peaeriala</a:t>
            </a:r>
            <a:r>
              <a:rPr lang="en-US" altLang="et-EE" sz="2400" dirty="0" smtClean="0"/>
              <a:t> – 84</a:t>
            </a:r>
            <a:r>
              <a:rPr lang="et-EE" altLang="et-EE" sz="2400" dirty="0" smtClean="0"/>
              <a:t> EAP</a:t>
            </a:r>
            <a:endParaRPr lang="en-US" altLang="et-EE" sz="2400" dirty="0" smtClean="0"/>
          </a:p>
          <a:p>
            <a:pPr marL="0" indent="0" eaLnBrk="1" hangingPunct="1">
              <a:buNone/>
            </a:pPr>
            <a:endParaRPr lang="en-US" altLang="et-EE" sz="2000" dirty="0" smtClean="0"/>
          </a:p>
          <a:p>
            <a:pPr marL="0" indent="0" eaLnBrk="1" hangingPunct="1">
              <a:buNone/>
            </a:pPr>
            <a:r>
              <a:rPr lang="en-US" altLang="et-EE" sz="2000" dirty="0" smtClean="0"/>
              <a:t>     </a:t>
            </a:r>
            <a:r>
              <a:rPr lang="en-US" altLang="et-EE" sz="2000" u="sng" dirty="0" err="1" smtClean="0"/>
              <a:t>Moodul</a:t>
            </a:r>
            <a:r>
              <a:rPr lang="en-US" altLang="et-EE" sz="2000" u="sng" dirty="0" smtClean="0"/>
              <a:t>: </a:t>
            </a:r>
            <a:r>
              <a:rPr lang="nn-NO" altLang="et-EE" sz="2000" u="sng" dirty="0" smtClean="0"/>
              <a:t>Arvuti- ja süsteemitehnika			30 EAP</a:t>
            </a:r>
            <a:endParaRPr lang="en-US" altLang="et-EE" sz="2000" u="sng" dirty="0" smtClean="0"/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IAS0090   Algoritmid ja andmestruktuurid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IAS0020   Automaatjuhtimine ja süsteemianalüüs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IAS0230   Sardsüsteemide alused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YFX0050  Füüsikaliste protsesside modelleerimine	6      E </a:t>
            </a:r>
          </a:p>
          <a:p>
            <a:pPr marL="0" indent="0" eaLnBrk="1" hangingPunct="1">
              <a:buNone/>
            </a:pPr>
            <a:r>
              <a:rPr lang="nn-NO" altLang="et-EE" sz="1600" i="1" dirty="0" smtClean="0"/>
              <a:t>  valikained – vähemalt 6 EAP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IAS0011   Sidud, süsteemid, signaalid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IAS0110   Tarkvaratehnika	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ITI0103     Küberturbe alused				3      H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ITI0206     Andmebaasid I	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IEE1060   Elektroonikaseadiste koostenõuded            3      E</a:t>
            </a:r>
          </a:p>
          <a:p>
            <a:pPr marL="0" indent="0" eaLnBrk="1" hangingPunct="1">
              <a:buNone/>
            </a:pPr>
            <a:endParaRPr lang="nn-NO" altLang="et-EE" sz="20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8153400" cy="575717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</a:p>
        </p:txBody>
      </p:sp>
    </p:spTree>
    <p:extLst>
      <p:ext uri="{BB962C8B-B14F-4D97-AF65-F5344CB8AC3E}">
        <p14:creationId xmlns:p14="http://schemas.microsoft.com/office/powerpoint/2010/main" val="1913020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1772816"/>
            <a:ext cx="8108950" cy="446449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sz="2400" dirty="0" err="1" smtClean="0"/>
              <a:t>Eriõpe</a:t>
            </a:r>
            <a:r>
              <a:rPr lang="en-US" altLang="et-EE" sz="2400" dirty="0" smtClean="0"/>
              <a:t> / </a:t>
            </a:r>
            <a:r>
              <a:rPr lang="en-US" altLang="et-EE" sz="2400" u="sng" dirty="0" err="1" smtClean="0"/>
              <a:t>peaeriala</a:t>
            </a:r>
            <a:r>
              <a:rPr lang="en-US" altLang="et-EE" sz="2400" dirty="0" smtClean="0"/>
              <a:t> – 84</a:t>
            </a:r>
            <a:r>
              <a:rPr lang="et-EE" altLang="et-EE" sz="2400" dirty="0" smtClean="0"/>
              <a:t> EAP</a:t>
            </a:r>
            <a:endParaRPr lang="en-US" altLang="et-EE" sz="2400" dirty="0" smtClean="0"/>
          </a:p>
          <a:p>
            <a:pPr marL="0" indent="0" eaLnBrk="1" hangingPunct="1">
              <a:buNone/>
            </a:pPr>
            <a:endParaRPr lang="en-US" altLang="et-EE" sz="2000" dirty="0" smtClean="0"/>
          </a:p>
          <a:p>
            <a:pPr marL="0" indent="0" eaLnBrk="1" hangingPunct="1">
              <a:buNone/>
            </a:pPr>
            <a:r>
              <a:rPr lang="en-US" altLang="et-EE" sz="2000" dirty="0" smtClean="0"/>
              <a:t>     </a:t>
            </a:r>
            <a:r>
              <a:rPr lang="en-US" altLang="et-EE" sz="2000" u="sng" dirty="0" err="1" smtClean="0"/>
              <a:t>Moodul</a:t>
            </a:r>
            <a:r>
              <a:rPr lang="en-US" altLang="et-EE" sz="2000" u="sng" dirty="0" smtClean="0"/>
              <a:t>: </a:t>
            </a:r>
            <a:r>
              <a:rPr lang="nn-NO" altLang="et-EE" sz="2000" u="sng" dirty="0" smtClean="0"/>
              <a:t>Elektroonika ja telekommunikatsioon		30 EAP</a:t>
            </a:r>
            <a:endParaRPr lang="en-US" altLang="et-EE" sz="2000" u="sng" dirty="0" smtClean="0"/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IEE1020    Skeemitehnika	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IEE1110    Elektromagnetväljatehnika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IEE1120    Sidetehnika	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IEE1210    Signaalid ja signaalitöötlus		6      E</a:t>
            </a:r>
          </a:p>
          <a:p>
            <a:pPr marL="0" indent="0" eaLnBrk="1" hangingPunct="1">
              <a:buNone/>
            </a:pPr>
            <a:r>
              <a:rPr lang="nn-NO" altLang="et-EE" sz="1600" i="1" dirty="0" smtClean="0"/>
              <a:t>  valikained – vähemalt 6 EAP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IAS0011    Sidud, süsteemid, signaalid		6      E</a:t>
            </a:r>
          </a:p>
          <a:p>
            <a:pPr marL="0" indent="0" eaLnBrk="1" hangingPunct="1">
              <a:buNone/>
            </a:pPr>
            <a:r>
              <a:rPr lang="nn-NO" altLang="et-EE" sz="2000" dirty="0"/>
              <a:t> </a:t>
            </a:r>
            <a:r>
              <a:rPr lang="nn-NO" altLang="et-EE" sz="2000" dirty="0" smtClean="0"/>
              <a:t>    ATM3060  Elektromagnetism ja elektrimasinad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IEE1040    Sensoorika	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IEE1060    Elektroonikaseadiste koostenõuded	3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ISS1011    Süsteemiteooria				3      E</a:t>
            </a:r>
          </a:p>
          <a:p>
            <a:pPr marL="0" indent="0" eaLnBrk="1" hangingPunct="1">
              <a:buNone/>
            </a:pPr>
            <a:endParaRPr lang="nn-NO" altLang="et-EE" sz="20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8153400" cy="575717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</a:p>
        </p:txBody>
      </p:sp>
    </p:spTree>
    <p:extLst>
      <p:ext uri="{BB962C8B-B14F-4D97-AF65-F5344CB8AC3E}">
        <p14:creationId xmlns:p14="http://schemas.microsoft.com/office/powerpoint/2010/main" val="2673651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539750" y="908050"/>
            <a:ext cx="8604250" cy="1143000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  <a:br>
              <a:rPr lang="et-EE" altLang="et-EE" dirty="0" smtClean="0"/>
            </a:br>
            <a:r>
              <a:rPr lang="et-EE" altLang="et-EE" dirty="0" smtClean="0"/>
              <a:t>akadeemilised juhendajad (õppekavade juhid)</a:t>
            </a: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539750" y="2276475"/>
            <a:ext cx="8108950" cy="3168650"/>
          </a:xfrm>
        </p:spPr>
        <p:txBody>
          <a:bodyPr/>
          <a:lstStyle/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t-EE" altLang="et-EE" sz="2000" dirty="0" smtClean="0"/>
              <a:t>Õppekava</a:t>
            </a:r>
            <a:r>
              <a:rPr lang="en-US" altLang="et-EE" sz="2000" dirty="0" smtClean="0"/>
              <a:t> </a:t>
            </a:r>
            <a:r>
              <a:rPr lang="en-US" altLang="et-EE" sz="2000" dirty="0" err="1" smtClean="0"/>
              <a:t>nõukoda</a:t>
            </a:r>
            <a:endParaRPr lang="en-US" altLang="et-EE" sz="2000" dirty="0" smtClean="0"/>
          </a:p>
          <a:p>
            <a:pPr lvl="1"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t-EE" altLang="et-EE" sz="2000" dirty="0" smtClean="0"/>
              <a:t>õppekava arenduseks ja haldamiseks</a:t>
            </a:r>
          </a:p>
          <a:p>
            <a:pPr eaLnBrk="1" hangingPunct="1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et-EE" altLang="et-EE" sz="2000" dirty="0" smtClean="0"/>
              <a:t>IA</a:t>
            </a:r>
            <a:r>
              <a:rPr lang="en-US" altLang="et-EE" sz="2000" dirty="0" smtClean="0"/>
              <a:t>C</a:t>
            </a:r>
            <a:r>
              <a:rPr lang="et-EE" altLang="et-EE" sz="2000" dirty="0" smtClean="0"/>
              <a:t>B </a:t>
            </a:r>
            <a:r>
              <a:rPr lang="en-US" altLang="et-EE" sz="2000" dirty="0" err="1" smtClean="0"/>
              <a:t>õppekava</a:t>
            </a:r>
            <a:r>
              <a:rPr lang="en-US" altLang="et-EE" sz="2000" dirty="0" smtClean="0"/>
              <a:t> </a:t>
            </a:r>
            <a:r>
              <a:rPr lang="et-EE" altLang="et-EE" sz="2000" dirty="0" smtClean="0"/>
              <a:t>akadeemilised juhendajad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</a:pPr>
            <a:r>
              <a:rPr lang="et-EE" altLang="et-EE" sz="2000" dirty="0" smtClean="0"/>
              <a:t>Peeter Ellervee</a:t>
            </a:r>
            <a:endParaRPr lang="en-US" altLang="et-EE" sz="2000" dirty="0" smtClean="0"/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altLang="et-EE" sz="2000" dirty="0" err="1" smtClean="0"/>
              <a:t>Katrin</a:t>
            </a:r>
            <a:r>
              <a:rPr lang="en-US" altLang="et-EE" sz="2000" dirty="0" smtClean="0"/>
              <a:t> </a:t>
            </a:r>
            <a:r>
              <a:rPr lang="en-US" altLang="et-EE" sz="2000" dirty="0" err="1" smtClean="0"/>
              <a:t>Tõemets</a:t>
            </a:r>
            <a:r>
              <a:rPr lang="en-US" altLang="et-EE" sz="2000" dirty="0" smtClean="0"/>
              <a:t> (</a:t>
            </a:r>
            <a:r>
              <a:rPr lang="en-US" altLang="et-EE" sz="2000" dirty="0" err="1" smtClean="0"/>
              <a:t>õppekava</a:t>
            </a:r>
            <a:r>
              <a:rPr lang="en-US" altLang="et-EE" sz="2000" dirty="0" smtClean="0"/>
              <a:t> </a:t>
            </a:r>
            <a:r>
              <a:rPr lang="en-US" altLang="et-EE" sz="2000" dirty="0" err="1" smtClean="0"/>
              <a:t>juhi</a:t>
            </a:r>
            <a:r>
              <a:rPr lang="en-US" altLang="et-EE" sz="2000" dirty="0" smtClean="0"/>
              <a:t> </a:t>
            </a:r>
            <a:r>
              <a:rPr lang="en-US" altLang="et-EE" sz="2000" dirty="0" err="1" smtClean="0"/>
              <a:t>abi</a:t>
            </a:r>
            <a:r>
              <a:rPr lang="en-US" altLang="et-EE" sz="2000" dirty="0" smtClean="0"/>
              <a:t>)</a:t>
            </a:r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</a:pPr>
            <a:r>
              <a:rPr lang="et-EE" altLang="et-EE" sz="2000" dirty="0" smtClean="0"/>
              <a:t>Eduard </a:t>
            </a:r>
            <a:r>
              <a:rPr lang="et-EE" altLang="et-EE" sz="2000" dirty="0" err="1" smtClean="0"/>
              <a:t>Petlenkov</a:t>
            </a:r>
            <a:r>
              <a:rPr lang="en-US" altLang="et-EE" sz="2000" dirty="0"/>
              <a:t> </a:t>
            </a:r>
            <a:r>
              <a:rPr lang="en-US" altLang="et-EE" sz="2000" dirty="0" smtClean="0"/>
              <a:t>(</a:t>
            </a:r>
            <a:r>
              <a:rPr lang="en-US" altLang="et-EE" sz="2000" dirty="0" err="1" smtClean="0"/>
              <a:t>arvuti</a:t>
            </a:r>
            <a:r>
              <a:rPr lang="en-US" altLang="et-EE" sz="2000" dirty="0" smtClean="0"/>
              <a:t>- ja </a:t>
            </a:r>
            <a:r>
              <a:rPr lang="en-US" altLang="et-EE" sz="2000" dirty="0" err="1" smtClean="0"/>
              <a:t>süsteemitehnika</a:t>
            </a:r>
            <a:r>
              <a:rPr lang="en-US" altLang="et-EE" sz="2000" dirty="0"/>
              <a:t>)</a:t>
            </a:r>
            <a:endParaRPr lang="en-US" altLang="et-EE" sz="2000" dirty="0" smtClean="0"/>
          </a:p>
          <a:p>
            <a:pPr lvl="1" eaLnBrk="1" hangingPunct="1">
              <a:lnSpc>
                <a:spcPct val="80000"/>
              </a:lnSpc>
              <a:spcBef>
                <a:spcPts val="600"/>
              </a:spcBef>
            </a:pPr>
            <a:r>
              <a:rPr lang="en-US" altLang="et-EE" sz="2000" dirty="0" smtClean="0"/>
              <a:t>Andres Eek (</a:t>
            </a:r>
            <a:r>
              <a:rPr lang="en-US" altLang="et-EE" sz="2000" dirty="0" err="1" smtClean="0"/>
              <a:t>elektroonika</a:t>
            </a:r>
            <a:r>
              <a:rPr lang="en-US" altLang="et-EE" sz="2000" dirty="0" smtClean="0"/>
              <a:t> ja </a:t>
            </a:r>
            <a:r>
              <a:rPr lang="en-US" altLang="et-EE" sz="2000" dirty="0" err="1" smtClean="0"/>
              <a:t>telekommunikatsioon</a:t>
            </a:r>
            <a:r>
              <a:rPr lang="en-US" altLang="et-EE" sz="2000" dirty="0" smtClean="0"/>
              <a:t>)</a:t>
            </a:r>
            <a:endParaRPr lang="en-US" altLang="et-EE" sz="20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539750" y="908050"/>
            <a:ext cx="8153400" cy="1143000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  <a:br>
              <a:rPr lang="et-EE" altLang="et-EE" dirty="0" smtClean="0"/>
            </a:br>
            <a:r>
              <a:rPr lang="et-EE" altLang="et-EE" dirty="0" smtClean="0"/>
              <a:t>profileerivad ehk </a:t>
            </a:r>
            <a:r>
              <a:rPr lang="en-US" altLang="et-EE" dirty="0" smtClean="0"/>
              <a:t>pea</a:t>
            </a:r>
            <a:r>
              <a:rPr lang="et-EE" altLang="et-EE" dirty="0" smtClean="0"/>
              <a:t>eriala</a:t>
            </a:r>
            <a:r>
              <a:rPr lang="en-US" altLang="et-EE" dirty="0" smtClean="0"/>
              <a:t>de</a:t>
            </a:r>
            <a:r>
              <a:rPr lang="et-EE" altLang="et-EE" dirty="0" smtClean="0"/>
              <a:t> instituudid</a:t>
            </a: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539750" y="2133600"/>
            <a:ext cx="8108950" cy="3815680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sz="2000" dirty="0" err="1" smtClean="0"/>
              <a:t>Arvuti</a:t>
            </a:r>
            <a:r>
              <a:rPr lang="en-US" altLang="et-EE" sz="2000" dirty="0" smtClean="0"/>
              <a:t>- ja </a:t>
            </a:r>
            <a:r>
              <a:rPr lang="en-US" altLang="et-EE" sz="2000" dirty="0" err="1" smtClean="0"/>
              <a:t>süsteemitehnika</a:t>
            </a:r>
            <a:r>
              <a:rPr lang="et-EE" altLang="et-EE" sz="2000" dirty="0" smtClean="0"/>
              <a:t>: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t-EE" sz="2000" dirty="0" smtClean="0"/>
              <a:t>		</a:t>
            </a:r>
            <a:r>
              <a:rPr lang="et-EE" altLang="et-EE" sz="2000" b="1" dirty="0" smtClean="0"/>
              <a:t>Arvuti</a:t>
            </a:r>
            <a:r>
              <a:rPr lang="en-US" altLang="et-EE" sz="2000" b="1" dirty="0" err="1" smtClean="0"/>
              <a:t>süsteemide</a:t>
            </a:r>
            <a:r>
              <a:rPr lang="et-EE" altLang="et-EE" sz="2000" b="1" dirty="0" smtClean="0"/>
              <a:t> instituut 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t-EE" sz="2000" dirty="0" smtClean="0"/>
              <a:t>		Direktor Margus Kruus (ICT-519)</a:t>
            </a:r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t-EE" sz="2000" dirty="0" smtClean="0"/>
              <a:t>		Akadeemia tee 15a, V korrus</a:t>
            </a:r>
            <a:endParaRPr lang="en-US" altLang="et-EE" sz="2000" dirty="0" smtClean="0"/>
          </a:p>
          <a:p>
            <a:pPr eaLnBrk="1" hangingPunct="1">
              <a:buNone/>
            </a:pPr>
            <a:r>
              <a:rPr lang="en-US" altLang="et-EE" sz="1600" dirty="0" smtClean="0"/>
              <a:t>		</a:t>
            </a:r>
            <a:r>
              <a:rPr lang="et-EE" altLang="et-EE" sz="1600" dirty="0" smtClean="0"/>
              <a:t>https://www.ttu.ee/instituut/arvutisusteemide-instituut/	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t-EE" sz="2000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sz="2000" dirty="0" err="1" smtClean="0"/>
              <a:t>Elektroonika</a:t>
            </a:r>
            <a:r>
              <a:rPr lang="en-US" altLang="et-EE" sz="2000" dirty="0" smtClean="0"/>
              <a:t> ja </a:t>
            </a:r>
            <a:r>
              <a:rPr lang="en-US" altLang="et-EE" sz="2000" dirty="0" err="1" smtClean="0"/>
              <a:t>telekommunikatsioon</a:t>
            </a:r>
            <a:r>
              <a:rPr lang="et-EE" altLang="et-EE" sz="2000" dirty="0" smtClean="0"/>
              <a:t>:</a:t>
            </a:r>
          </a:p>
          <a:p>
            <a:pPr eaLnBrk="1" hangingPunct="1">
              <a:buNone/>
            </a:pPr>
            <a:r>
              <a:rPr lang="en-US" altLang="et-EE" sz="2000" dirty="0" smtClean="0"/>
              <a:t>		</a:t>
            </a:r>
            <a:r>
              <a:rPr lang="en-US" altLang="et-EE" sz="2000" b="1" dirty="0" smtClean="0"/>
              <a:t>Thomas Johann </a:t>
            </a:r>
            <a:r>
              <a:rPr lang="en-US" altLang="et-EE" sz="2000" b="1" dirty="0" err="1" smtClean="0"/>
              <a:t>Seebecki</a:t>
            </a:r>
            <a:r>
              <a:rPr lang="en-US" altLang="et-EE" sz="2000" b="1" dirty="0" smtClean="0"/>
              <a:t> </a:t>
            </a:r>
            <a:r>
              <a:rPr lang="en-US" altLang="et-EE" sz="2000" b="1" dirty="0" err="1" smtClean="0"/>
              <a:t>elektroonikainstituut</a:t>
            </a:r>
            <a:endParaRPr lang="et-EE" altLang="et-EE" sz="2000" b="1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t-EE" sz="2000" dirty="0" smtClean="0"/>
              <a:t>		Direktor </a:t>
            </a:r>
            <a:r>
              <a:rPr lang="en-US" altLang="et-EE" sz="2000" dirty="0" smtClean="0"/>
              <a:t>Toomas Rang (U02-225)</a:t>
            </a:r>
            <a:endParaRPr lang="et-EE" altLang="et-EE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t-EE" sz="2000" dirty="0" smtClean="0"/>
              <a:t>		Ehitajate tee 5, II korpus, II korrus</a:t>
            </a:r>
            <a:endParaRPr lang="en-US" altLang="et-EE" sz="2000" dirty="0" smtClean="0"/>
          </a:p>
          <a:p>
            <a:pPr eaLnBrk="1" hangingPunct="1">
              <a:buNone/>
            </a:pPr>
            <a:r>
              <a:rPr lang="en-US" altLang="et-EE" sz="2000" dirty="0" smtClean="0"/>
              <a:t>		</a:t>
            </a:r>
            <a:r>
              <a:rPr lang="et-EE" altLang="et-EE" sz="1600" dirty="0" smtClean="0"/>
              <a:t>https://www.ttu.ee/instituut/thomas-johann-seebecki-elektroonikainstituut/</a:t>
            </a:r>
          </a:p>
          <a:p>
            <a:pPr eaLnBrk="1" hangingPunct="1">
              <a:buFont typeface="Wingdings" panose="05000000000000000000" pitchFamily="2" charset="2"/>
              <a:buNone/>
            </a:pPr>
            <a:endParaRPr lang="et-EE" altLang="et-EE" sz="2000" dirty="0" smtClean="0"/>
          </a:p>
          <a:p>
            <a:pPr eaLnBrk="1" hangingPunct="1">
              <a:buFont typeface="Wingdings" panose="05000000000000000000" pitchFamily="2" charset="2"/>
              <a:buNone/>
            </a:pPr>
            <a:r>
              <a:rPr lang="et-EE" altLang="et-EE" sz="2000" dirty="0" smtClean="0"/>
              <a:t>		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 eaLnBrk="1" hangingPunct="1"/>
            <a:r>
              <a:rPr lang="et-EE" altLang="et-EE" smtClean="0"/>
              <a:t>1. SEMESTER</a:t>
            </a:r>
          </a:p>
        </p:txBody>
      </p:sp>
      <p:sp>
        <p:nvSpPr>
          <p:cNvPr id="22531" name="Content Placeholder 2"/>
          <p:cNvSpPr>
            <a:spLocks noGrp="1"/>
          </p:cNvSpPr>
          <p:nvPr>
            <p:ph idx="1"/>
          </p:nvPr>
        </p:nvSpPr>
        <p:spPr>
          <a:xfrm>
            <a:off x="539750" y="5029200"/>
            <a:ext cx="8108950" cy="992088"/>
          </a:xfrm>
        </p:spPr>
        <p:txBody>
          <a:bodyPr/>
          <a:lstStyle/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t-EE" i="1" dirty="0" err="1" smtClean="0"/>
              <a:t>Tunniplaan</a:t>
            </a:r>
            <a:endParaRPr lang="en-US" altLang="et-EE" i="1" dirty="0" smtClean="0"/>
          </a:p>
          <a:p>
            <a:pPr algn="ctr" eaLnBrk="1" hangingPunct="1">
              <a:buFont typeface="Wingdings" panose="05000000000000000000" pitchFamily="2" charset="2"/>
              <a:buNone/>
            </a:pPr>
            <a:r>
              <a:rPr lang="en-US" altLang="et-EE" dirty="0" smtClean="0"/>
              <a:t>https://</a:t>
            </a:r>
            <a:r>
              <a:rPr lang="et-EE" altLang="et-EE" dirty="0" err="1" smtClean="0"/>
              <a:t>ois</a:t>
            </a:r>
            <a:r>
              <a:rPr lang="en-US" altLang="et-EE" dirty="0" smtClean="0"/>
              <a:t>2</a:t>
            </a:r>
            <a:r>
              <a:rPr lang="et-EE" altLang="et-EE" dirty="0" smtClean="0"/>
              <a:t>.ttu.ee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1379" y="1988840"/>
            <a:ext cx="8439093" cy="271965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539750" y="1124744"/>
            <a:ext cx="8153400" cy="936104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Kokkuvõte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539750" y="2223567"/>
            <a:ext cx="8108950" cy="343745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sz="2400" dirty="0" smtClean="0"/>
              <a:t>Arvutisüsteemide bakalaureuseõppekava uus versioon IA</a:t>
            </a:r>
            <a:r>
              <a:rPr lang="en-US" altLang="et-EE" sz="2400" dirty="0" smtClean="0"/>
              <a:t>C</a:t>
            </a:r>
            <a:r>
              <a:rPr lang="et-EE" altLang="et-EE" sz="2400" dirty="0" smtClean="0"/>
              <a:t>B</a:t>
            </a:r>
            <a:r>
              <a:rPr lang="en-US" altLang="et-EE" sz="2400" dirty="0" smtClean="0"/>
              <a:t>17</a:t>
            </a:r>
            <a:r>
              <a:rPr lang="et-EE" altLang="et-EE" sz="2400" dirty="0" smtClean="0"/>
              <a:t>/1</a:t>
            </a:r>
            <a:r>
              <a:rPr lang="en-US" altLang="et-EE" sz="2400" dirty="0" smtClean="0"/>
              <a:t>7</a:t>
            </a:r>
            <a:r>
              <a:rPr lang="et-EE" altLang="et-EE" sz="2400" dirty="0" smtClean="0"/>
              <a:t> loob õppurile võimalused saada heal rahvusvahelisel tasemel erialane baasharidus saamaks perspektiivis tippspetsialistiks valitud erialal soovitud spetsialiseerumisega.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t-EE" altLang="et-EE" sz="2400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sz="2400" b="1" dirty="0" smtClean="0">
                <a:solidFill>
                  <a:srgbClr val="0000FF"/>
                </a:solidFill>
              </a:rPr>
              <a:t>ÜLIÕPILASED !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sz="2400" b="1" dirty="0" smtClean="0">
                <a:solidFill>
                  <a:srgbClr val="0000FF"/>
                </a:solidFill>
              </a:rPr>
              <a:t>PALUN KASUTAGE NEID VÕIMALUSI!</a:t>
            </a:r>
            <a:endParaRPr lang="et-EE" altLang="et-EE" sz="2000" b="1" dirty="0" smtClean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539750" y="908050"/>
            <a:ext cx="8153400" cy="1143000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-</a:t>
            </a:r>
            <a:br>
              <a:rPr lang="et-EE" altLang="et-EE" dirty="0" smtClean="0"/>
            </a:br>
            <a:r>
              <a:rPr lang="et-EE" altLang="et-EE" dirty="0" smtClean="0"/>
              <a:t>õppekava eesmärk, lõpetaja, </a:t>
            </a:r>
            <a:r>
              <a:rPr lang="et-EE" altLang="et-EE" dirty="0" err="1" smtClean="0"/>
              <a:t>üldandmed</a:t>
            </a:r>
            <a:endParaRPr lang="et-EE" altLang="et-EE" dirty="0" smtClean="0"/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250825" y="1989138"/>
            <a:ext cx="8713788" cy="417616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sz="2400" dirty="0" err="1" smtClean="0"/>
              <a:t>Õppekava</a:t>
            </a:r>
            <a:r>
              <a:rPr lang="en-US" altLang="et-EE" sz="2400" dirty="0" smtClean="0"/>
              <a:t> </a:t>
            </a:r>
            <a:r>
              <a:rPr lang="en-US" altLang="et-EE" sz="2400" dirty="0" err="1" smtClean="0"/>
              <a:t>eesmärk</a:t>
            </a:r>
            <a:r>
              <a:rPr lang="en-US" altLang="et-EE" sz="2400" dirty="0" smtClean="0"/>
              <a:t> on </a:t>
            </a:r>
            <a:r>
              <a:rPr lang="en-US" altLang="et-EE" sz="2400" dirty="0" err="1" smtClean="0"/>
              <a:t>valmistada</a:t>
            </a:r>
            <a:r>
              <a:rPr lang="en-US" altLang="et-EE" sz="2400" dirty="0" smtClean="0"/>
              <a:t> </a:t>
            </a:r>
            <a:r>
              <a:rPr lang="en-US" altLang="et-EE" sz="2400" dirty="0" err="1" smtClean="0"/>
              <a:t>ette</a:t>
            </a:r>
            <a:r>
              <a:rPr lang="en-US" altLang="et-EE" sz="2400" dirty="0" smtClean="0"/>
              <a:t> </a:t>
            </a:r>
            <a:r>
              <a:rPr lang="en-US" altLang="et-EE" sz="2400" dirty="0" err="1" smtClean="0"/>
              <a:t>spetsialiste</a:t>
            </a:r>
            <a:r>
              <a:rPr lang="en-US" altLang="et-EE" sz="2400" dirty="0" smtClean="0"/>
              <a:t> </a:t>
            </a:r>
            <a:r>
              <a:rPr lang="et-EE" altLang="et-EE" sz="2400" dirty="0" smtClean="0"/>
              <a:t>(</a:t>
            </a:r>
            <a:r>
              <a:rPr lang="et-EE" altLang="et-EE" sz="2400" b="1" dirty="0" smtClean="0">
                <a:solidFill>
                  <a:srgbClr val="0000FF"/>
                </a:solidFill>
              </a:rPr>
              <a:t>süsteemiarendaja</a:t>
            </a:r>
            <a:r>
              <a:rPr lang="et-EE" altLang="et-EE" sz="2400" dirty="0" smtClean="0"/>
              <a:t>)</a:t>
            </a:r>
            <a:r>
              <a:rPr lang="en-US" altLang="et-EE" sz="2400" dirty="0" smtClean="0"/>
              <a:t>, </a:t>
            </a:r>
            <a:r>
              <a:rPr lang="en-US" altLang="et-EE" sz="2400" dirty="0" err="1" smtClean="0"/>
              <a:t>kes</a:t>
            </a:r>
            <a:r>
              <a:rPr lang="en-US" altLang="et-EE" sz="2400" dirty="0" smtClean="0"/>
              <a:t> </a:t>
            </a:r>
            <a:r>
              <a:rPr lang="en-US" altLang="et-EE" sz="2400" dirty="0" err="1" smtClean="0"/>
              <a:t>planeerivad</a:t>
            </a:r>
            <a:r>
              <a:rPr lang="en-US" altLang="et-EE" sz="2400" dirty="0" smtClean="0"/>
              <a:t>, </a:t>
            </a:r>
            <a:r>
              <a:rPr lang="en-US" altLang="et-EE" sz="2400" dirty="0" err="1" smtClean="0"/>
              <a:t>projekteerivad</a:t>
            </a:r>
            <a:r>
              <a:rPr lang="en-US" altLang="et-EE" sz="2400" dirty="0" smtClean="0"/>
              <a:t>, </a:t>
            </a:r>
            <a:r>
              <a:rPr lang="en-US" altLang="et-EE" sz="2400" dirty="0" err="1" smtClean="0"/>
              <a:t>arendavad</a:t>
            </a:r>
            <a:r>
              <a:rPr lang="en-US" altLang="et-EE" sz="2400" dirty="0" smtClean="0"/>
              <a:t>, </a:t>
            </a:r>
            <a:r>
              <a:rPr lang="en-US" altLang="et-EE" sz="2400" dirty="0" err="1" smtClean="0"/>
              <a:t>hooldavad</a:t>
            </a:r>
            <a:r>
              <a:rPr lang="en-US" altLang="et-EE" sz="2400" dirty="0" smtClean="0"/>
              <a:t> ja </a:t>
            </a:r>
            <a:r>
              <a:rPr lang="en-US" altLang="et-EE" sz="2400" dirty="0" err="1" smtClean="0"/>
              <a:t>jälgivad</a:t>
            </a:r>
            <a:r>
              <a:rPr lang="en-US" altLang="et-EE" sz="2400" dirty="0" smtClean="0"/>
              <a:t> </a:t>
            </a:r>
            <a:r>
              <a:rPr lang="en-US" altLang="et-EE" sz="2400" dirty="0" err="1" smtClean="0"/>
              <a:t>arvutipõhiseid</a:t>
            </a:r>
            <a:r>
              <a:rPr lang="en-US" altLang="et-EE" sz="2400" dirty="0" smtClean="0"/>
              <a:t> </a:t>
            </a:r>
            <a:r>
              <a:rPr lang="en-US" altLang="et-EE" sz="2400" dirty="0" err="1" smtClean="0"/>
              <a:t>infotöötlus</a:t>
            </a:r>
            <a:r>
              <a:rPr lang="en-US" altLang="et-EE" sz="2400" dirty="0" smtClean="0"/>
              <a:t>-, </a:t>
            </a:r>
            <a:r>
              <a:rPr lang="en-US" altLang="et-EE" sz="2400" dirty="0" err="1" smtClean="0"/>
              <a:t>elektroonika</a:t>
            </a:r>
            <a:r>
              <a:rPr lang="en-US" altLang="et-EE" sz="2400" dirty="0" smtClean="0"/>
              <a:t>- ja </a:t>
            </a:r>
            <a:r>
              <a:rPr lang="en-US" altLang="et-EE" sz="2400" dirty="0" err="1" smtClean="0"/>
              <a:t>kommunikatsioonisüsteeme</a:t>
            </a:r>
            <a:r>
              <a:rPr lang="en-US" altLang="et-EE" sz="2400" dirty="0" smtClean="0"/>
              <a:t> ja -</a:t>
            </a:r>
            <a:r>
              <a:rPr lang="en-US" altLang="et-EE" sz="2400" dirty="0" err="1" smtClean="0"/>
              <a:t>seadmeid</a:t>
            </a:r>
            <a:r>
              <a:rPr lang="en-US" altLang="et-EE" sz="2400" dirty="0" smtClean="0"/>
              <a:t>.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t-EE" sz="2400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sz="2400" dirty="0" smtClean="0"/>
              <a:t>Lõpetaja omandab bakalaureuse tasemega </a:t>
            </a:r>
            <a:r>
              <a:rPr lang="et-EE" altLang="et-EE" sz="2400" dirty="0" err="1" smtClean="0"/>
              <a:t>laiapõhjalise</a:t>
            </a:r>
            <a:r>
              <a:rPr lang="et-EE" altLang="et-EE" sz="2400" dirty="0" smtClean="0"/>
              <a:t> arvuti-, </a:t>
            </a:r>
            <a:r>
              <a:rPr lang="en-US" altLang="et-EE" sz="2400" dirty="0" err="1" smtClean="0"/>
              <a:t>elektroonika</a:t>
            </a:r>
            <a:r>
              <a:rPr lang="en-US" altLang="et-EE" sz="2400" dirty="0" smtClean="0"/>
              <a:t>-, </a:t>
            </a:r>
            <a:r>
              <a:rPr lang="et-EE" altLang="et-EE" sz="2400" dirty="0" smtClean="0"/>
              <a:t>süsteemi-</a:t>
            </a:r>
            <a:r>
              <a:rPr lang="en-US" altLang="et-EE" sz="2400" dirty="0" smtClean="0"/>
              <a:t>,</a:t>
            </a:r>
            <a:r>
              <a:rPr lang="et-EE" altLang="et-EE" sz="2400" dirty="0" smtClean="0"/>
              <a:t> tarkvara</a:t>
            </a:r>
            <a:r>
              <a:rPr lang="en-US" altLang="et-EE" sz="2400" dirty="0" smtClean="0"/>
              <a:t>- ja </a:t>
            </a:r>
            <a:r>
              <a:rPr lang="en-US" altLang="et-EE" sz="2400" dirty="0" err="1" smtClean="0"/>
              <a:t>telekommunikatsiooni</a:t>
            </a:r>
            <a:r>
              <a:rPr lang="en-US" altLang="et-EE" sz="2400" dirty="0" smtClean="0"/>
              <a:t>-</a:t>
            </a:r>
            <a:r>
              <a:rPr lang="et-EE" altLang="et-EE" sz="2400" dirty="0" smtClean="0"/>
              <a:t>inseneri baashariduse </a:t>
            </a:r>
            <a:r>
              <a:rPr lang="en-US" altLang="et-EE" sz="2400" dirty="0" smtClean="0"/>
              <a:t/>
            </a:r>
            <a:br>
              <a:rPr lang="en-US" altLang="et-EE" sz="2400" dirty="0" smtClean="0"/>
            </a:br>
            <a:r>
              <a:rPr lang="et-EE" altLang="et-EE" sz="2400" dirty="0" smtClean="0"/>
              <a:t>(</a:t>
            </a:r>
            <a:r>
              <a:rPr lang="et-EE" altLang="et-EE" sz="2400" b="1" dirty="0" smtClean="0">
                <a:solidFill>
                  <a:srgbClr val="0000FF"/>
                </a:solidFill>
              </a:rPr>
              <a:t>teadmised + oskused</a:t>
            </a:r>
            <a:r>
              <a:rPr lang="et-EE" altLang="et-EE" sz="2400" dirty="0" smtClean="0"/>
              <a:t>) 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t-EE" altLang="et-EE" sz="2400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sz="2400" dirty="0" smtClean="0"/>
              <a:t>Nominaalne õppeaeg – 3 aastat, maht 180 EAP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  <a:br>
              <a:rPr lang="et-EE" altLang="et-EE" dirty="0" smtClean="0"/>
            </a:br>
            <a:r>
              <a:rPr lang="et-EE" altLang="et-EE" dirty="0" smtClean="0"/>
              <a:t>õppekava moodulid ja nende sisu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2133600"/>
            <a:ext cx="8108950" cy="41037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dirty="0" err="1" smtClean="0"/>
              <a:t>Kaks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peaeriala</a:t>
            </a:r>
            <a:endParaRPr lang="en-US" altLang="et-EE" dirty="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sz="2800" b="1" dirty="0" err="1" smtClean="0">
                <a:solidFill>
                  <a:srgbClr val="0000FF"/>
                </a:solidFill>
              </a:rPr>
              <a:t>Arvuti</a:t>
            </a:r>
            <a:r>
              <a:rPr lang="en-US" altLang="et-EE" sz="2800" b="1" dirty="0" smtClean="0">
                <a:solidFill>
                  <a:srgbClr val="0000FF"/>
                </a:solidFill>
              </a:rPr>
              <a:t>- ja </a:t>
            </a:r>
            <a:r>
              <a:rPr lang="en-US" altLang="et-EE" sz="2800" b="1" dirty="0" err="1" smtClean="0">
                <a:solidFill>
                  <a:srgbClr val="0000FF"/>
                </a:solidFill>
              </a:rPr>
              <a:t>süsteemitehnika</a:t>
            </a:r>
            <a:endParaRPr lang="en-US" altLang="et-EE" sz="2800" b="1" dirty="0" smtClean="0">
              <a:solidFill>
                <a:srgbClr val="0000FF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sz="2800" b="1" dirty="0" err="1" smtClean="0">
                <a:solidFill>
                  <a:srgbClr val="0000FF"/>
                </a:solidFill>
              </a:rPr>
              <a:t>Elektroonika</a:t>
            </a:r>
            <a:r>
              <a:rPr lang="en-US" altLang="et-EE" sz="2800" b="1" dirty="0" smtClean="0">
                <a:solidFill>
                  <a:srgbClr val="0000FF"/>
                </a:solidFill>
              </a:rPr>
              <a:t> ja </a:t>
            </a:r>
            <a:r>
              <a:rPr lang="en-US" altLang="et-EE" sz="2800" b="1" dirty="0" err="1" smtClean="0">
                <a:solidFill>
                  <a:srgbClr val="0000FF"/>
                </a:solidFill>
              </a:rPr>
              <a:t>telekommunikatsioon</a:t>
            </a:r>
          </a:p>
          <a:p>
            <a:pPr marL="0" indent="0" eaLnBrk="1" hangingPunct="1">
              <a:buNone/>
            </a:pPr>
            <a:endParaRPr lang="en-US" altLang="et-EE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dirty="0" err="1" smtClean="0"/>
              <a:t>Esimene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õppeaasta</a:t>
            </a:r>
            <a:endParaRPr lang="en-US" altLang="et-EE" dirty="0"/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dirty="0" err="1" smtClean="0"/>
              <a:t>Õppekaval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esimene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õppeaasta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ühine</a:t>
            </a:r>
            <a:endParaRPr lang="en-US" altLang="et-EE" dirty="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dirty="0" err="1" smtClean="0"/>
              <a:t>Teaduskonnas</a:t>
            </a:r>
            <a:r>
              <a:rPr lang="en-US" altLang="et-EE" dirty="0" smtClean="0"/>
              <a:t> pooled </a:t>
            </a:r>
            <a:r>
              <a:rPr lang="en-US" altLang="et-EE" dirty="0" err="1" smtClean="0"/>
              <a:t>õppeained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samad</a:t>
            </a:r>
            <a:r>
              <a:rPr lang="en-US" altLang="et-EE" dirty="0" smtClean="0"/>
              <a:t>, </a:t>
            </a:r>
            <a:r>
              <a:rPr lang="en-US" altLang="et-EE" dirty="0" err="1" smtClean="0"/>
              <a:t>ülejäänud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vastastikku</a:t>
            </a:r>
            <a:r>
              <a:rPr lang="en-US" altLang="et-EE" dirty="0" smtClean="0"/>
              <a:t> </a:t>
            </a:r>
            <a:r>
              <a:rPr lang="en-US" altLang="et-EE" dirty="0" err="1" smtClean="0"/>
              <a:t>arvestatavad</a:t>
            </a:r>
            <a:r>
              <a:rPr lang="en-US" altLang="et-EE" dirty="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0817623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  <a:br>
              <a:rPr lang="et-EE" altLang="et-EE" dirty="0" smtClean="0"/>
            </a:br>
            <a:r>
              <a:rPr lang="et-EE" altLang="et-EE" dirty="0" smtClean="0"/>
              <a:t>õppekava moodulid ja nende sisu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2133600"/>
            <a:ext cx="8108950" cy="41037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dirty="0" err="1" smtClean="0"/>
              <a:t>Üldõpe</a:t>
            </a:r>
            <a:r>
              <a:rPr lang="et-EE" altLang="et-EE" dirty="0" smtClean="0"/>
              <a:t>: 				</a:t>
            </a:r>
            <a:r>
              <a:rPr lang="en-US" altLang="et-EE" dirty="0" smtClean="0"/>
              <a:t>2</a:t>
            </a:r>
            <a:r>
              <a:rPr lang="et-EE" altLang="et-EE" dirty="0" smtClean="0"/>
              <a:t>1 EAP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sz="2800" b="1" dirty="0" err="1" smtClean="0">
                <a:solidFill>
                  <a:srgbClr val="0000FF"/>
                </a:solidFill>
              </a:rPr>
              <a:t>Loodus</a:t>
            </a:r>
            <a:r>
              <a:rPr lang="et-EE" altLang="et-EE" sz="2800" b="1" dirty="0" smtClean="0">
                <a:solidFill>
                  <a:srgbClr val="0000FF"/>
                </a:solidFill>
              </a:rPr>
              <a:t>teadused</a:t>
            </a:r>
            <a:r>
              <a:rPr lang="en-US" altLang="et-EE" sz="2800" dirty="0" smtClean="0"/>
              <a:t>				</a:t>
            </a:r>
            <a:r>
              <a:rPr lang="en-US" altLang="et-EE" sz="2400" dirty="0" smtClean="0"/>
              <a:t>9 EAP</a:t>
            </a:r>
            <a:endParaRPr lang="en-US" altLang="et-EE" sz="2800" dirty="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sz="2800" b="1" dirty="0" err="1" smtClean="0">
                <a:solidFill>
                  <a:srgbClr val="0000FF"/>
                </a:solidFill>
              </a:rPr>
              <a:t>Sotsiaal</a:t>
            </a:r>
            <a:r>
              <a:rPr lang="en-US" altLang="et-EE" sz="2800" b="1" dirty="0" smtClean="0">
                <a:solidFill>
                  <a:srgbClr val="0000FF"/>
                </a:solidFill>
              </a:rPr>
              <a:t>- ja </a:t>
            </a:r>
            <a:r>
              <a:rPr lang="en-US" altLang="et-EE" sz="2800" b="1" dirty="0" err="1" smtClean="0">
                <a:solidFill>
                  <a:srgbClr val="0000FF"/>
                </a:solidFill>
              </a:rPr>
              <a:t>majandusteadused</a:t>
            </a:r>
            <a:r>
              <a:rPr lang="en-US" altLang="et-EE" sz="2800" dirty="0" smtClean="0"/>
              <a:t>	</a:t>
            </a:r>
            <a:r>
              <a:rPr lang="en-US" altLang="et-EE" sz="2400" dirty="0" smtClean="0"/>
              <a:t>9 EAP</a:t>
            </a:r>
            <a:endParaRPr lang="en-US" altLang="et-EE" sz="2800" b="1" dirty="0" smtClean="0">
              <a:solidFill>
                <a:srgbClr val="0000FF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sz="2800" b="1" dirty="0" err="1" smtClean="0">
                <a:solidFill>
                  <a:srgbClr val="0000FF"/>
                </a:solidFill>
              </a:rPr>
              <a:t>Inglise</a:t>
            </a:r>
            <a:r>
              <a:rPr lang="en-US" altLang="et-EE" sz="2800" b="1" dirty="0" smtClean="0">
                <a:solidFill>
                  <a:srgbClr val="0000FF"/>
                </a:solidFill>
              </a:rPr>
              <a:t> keel</a:t>
            </a:r>
            <a:r>
              <a:rPr lang="en-US" altLang="et-EE" sz="2800" dirty="0" smtClean="0"/>
              <a:t>					</a:t>
            </a:r>
            <a:r>
              <a:rPr lang="en-US" altLang="et-EE" sz="2400" dirty="0" smtClean="0"/>
              <a:t>3 EAP</a:t>
            </a:r>
            <a:endParaRPr lang="et-EE" altLang="et-EE" sz="2800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</a:pPr>
            <a:endParaRPr lang="en-US" altLang="et-EE" dirty="0" smtClean="0"/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dirty="0" err="1" smtClean="0"/>
              <a:t>Põhi</a:t>
            </a:r>
            <a:r>
              <a:rPr lang="et-EE" altLang="et-EE" dirty="0" smtClean="0"/>
              <a:t>õpe</a:t>
            </a:r>
            <a:r>
              <a:rPr lang="en-US" altLang="et-EE" dirty="0" smtClean="0"/>
              <a:t>:</a:t>
            </a:r>
            <a:r>
              <a:rPr lang="et-EE" altLang="et-EE" dirty="0" smtClean="0"/>
              <a:t> 			</a:t>
            </a:r>
            <a:r>
              <a:rPr lang="en-US" altLang="et-EE" dirty="0" smtClean="0"/>
              <a:t>63</a:t>
            </a:r>
            <a:r>
              <a:rPr lang="et-EE" altLang="et-EE" dirty="0" smtClean="0"/>
              <a:t> EAP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t-EE" altLang="et-EE" sz="2800" b="1" dirty="0" smtClean="0">
                <a:solidFill>
                  <a:srgbClr val="0000FF"/>
                </a:solidFill>
              </a:rPr>
              <a:t>Infotehnoloogia</a:t>
            </a:r>
            <a:r>
              <a:rPr lang="en-US" altLang="et-EE" sz="2800" dirty="0" smtClean="0"/>
              <a:t>				</a:t>
            </a:r>
            <a:r>
              <a:rPr lang="en-US" altLang="et-EE" sz="2400" dirty="0" smtClean="0"/>
              <a:t>36 EAP</a:t>
            </a:r>
            <a:endParaRPr lang="et-EE" altLang="et-EE" sz="2800" b="1" dirty="0" smtClean="0">
              <a:solidFill>
                <a:srgbClr val="0000FF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t-EE" altLang="et-EE" sz="2800" b="1" dirty="0" smtClean="0">
                <a:solidFill>
                  <a:srgbClr val="0000FF"/>
                </a:solidFill>
              </a:rPr>
              <a:t>Matemaatika</a:t>
            </a:r>
            <a:r>
              <a:rPr lang="en-US" altLang="et-EE" sz="2800" dirty="0" smtClean="0"/>
              <a:t>				</a:t>
            </a:r>
            <a:r>
              <a:rPr lang="en-US" altLang="et-EE" sz="2400" dirty="0" smtClean="0"/>
              <a:t>27 EAP</a:t>
            </a:r>
            <a:endParaRPr lang="et-EE" altLang="et-EE" sz="28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  <a:br>
              <a:rPr lang="et-EE" altLang="et-EE" dirty="0" smtClean="0"/>
            </a:br>
            <a:r>
              <a:rPr lang="et-EE" altLang="et-EE" dirty="0" smtClean="0"/>
              <a:t>õppekava moodulid ja nende sisu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2133600"/>
            <a:ext cx="8108950" cy="3887688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u="sng" dirty="0" err="1" smtClean="0"/>
              <a:t>Eri</a:t>
            </a:r>
            <a:r>
              <a:rPr lang="et-EE" altLang="et-EE" u="sng" dirty="0" smtClean="0"/>
              <a:t>õpe</a:t>
            </a:r>
            <a:r>
              <a:rPr lang="en-US" altLang="et-EE" dirty="0" smtClean="0"/>
              <a:t> / </a:t>
            </a:r>
            <a:r>
              <a:rPr lang="en-US" altLang="et-EE" dirty="0" err="1" smtClean="0"/>
              <a:t>peaeriala</a:t>
            </a:r>
            <a:r>
              <a:rPr lang="et-EE" altLang="et-EE" dirty="0" smtClean="0"/>
              <a:t>: </a:t>
            </a:r>
            <a:r>
              <a:rPr lang="en-US" altLang="et-EE" dirty="0" smtClean="0"/>
              <a:t>		84</a:t>
            </a:r>
            <a:r>
              <a:rPr lang="et-EE" altLang="et-EE" dirty="0" smtClean="0"/>
              <a:t> EAP</a:t>
            </a: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b="1" dirty="0" err="1" smtClean="0">
                <a:solidFill>
                  <a:srgbClr val="0000FF"/>
                </a:solidFill>
              </a:rPr>
              <a:t>Arvutisüsteemid</a:t>
            </a:r>
            <a:r>
              <a:rPr lang="en-US" altLang="et-EE" dirty="0" smtClean="0"/>
              <a:t>				</a:t>
            </a:r>
            <a:r>
              <a:rPr lang="en-US" altLang="et-EE" sz="2400" dirty="0" smtClean="0"/>
              <a:t>30 EAP</a:t>
            </a:r>
            <a:endParaRPr lang="en-US" altLang="et-EE" dirty="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b="1" dirty="0" err="1" smtClean="0">
                <a:solidFill>
                  <a:srgbClr val="0000FF"/>
                </a:solidFill>
              </a:rPr>
              <a:t>Robootika</a:t>
            </a:r>
            <a:r>
              <a:rPr lang="en-US" altLang="et-EE" b="1" dirty="0" smtClean="0">
                <a:solidFill>
                  <a:srgbClr val="0000FF"/>
                </a:solidFill>
              </a:rPr>
              <a:t>					</a:t>
            </a:r>
            <a:r>
              <a:rPr lang="en-US" altLang="et-EE" sz="2400" dirty="0" smtClean="0"/>
              <a:t>6 EAP</a:t>
            </a:r>
            <a:endParaRPr lang="en-US" altLang="et-EE" b="1" dirty="0" smtClean="0">
              <a:solidFill>
                <a:srgbClr val="0000FF"/>
              </a:solidFill>
            </a:endParaRPr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b="1" dirty="0" err="1" smtClean="0">
                <a:solidFill>
                  <a:srgbClr val="0000FF"/>
                </a:solidFill>
              </a:rPr>
              <a:t>Projektid</a:t>
            </a:r>
            <a:r>
              <a:rPr lang="en-US" altLang="et-EE" b="1" dirty="0" smtClean="0">
                <a:solidFill>
                  <a:srgbClr val="0000FF"/>
                </a:solidFill>
              </a:rPr>
              <a:t> ja </a:t>
            </a:r>
            <a:r>
              <a:rPr lang="en-US" altLang="et-EE" b="1" dirty="0" err="1" smtClean="0">
                <a:solidFill>
                  <a:srgbClr val="0000FF"/>
                </a:solidFill>
              </a:rPr>
              <a:t>praktika</a:t>
            </a:r>
            <a:r>
              <a:rPr lang="en-US" altLang="et-EE" dirty="0" smtClean="0"/>
              <a:t>			</a:t>
            </a:r>
            <a:r>
              <a:rPr lang="en-US" altLang="et-EE" sz="2400" dirty="0" smtClean="0"/>
              <a:t>18 EAP</a:t>
            </a:r>
          </a:p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dirty="0" err="1" smtClean="0"/>
              <a:t>Eri</a:t>
            </a:r>
            <a:r>
              <a:rPr lang="et-EE" altLang="et-EE" dirty="0" smtClean="0"/>
              <a:t>õpe</a:t>
            </a:r>
            <a:r>
              <a:rPr lang="en-US" altLang="et-EE" dirty="0" smtClean="0"/>
              <a:t> / </a:t>
            </a:r>
            <a:r>
              <a:rPr lang="en-US" altLang="et-EE" u="sng" dirty="0" err="1" smtClean="0"/>
              <a:t>peaeriala</a:t>
            </a:r>
            <a:r>
              <a:rPr lang="et-EE" altLang="et-EE" dirty="0" smtClean="0"/>
              <a:t>:</a:t>
            </a:r>
            <a:r>
              <a:rPr lang="en-US" altLang="et-EE" dirty="0" smtClean="0"/>
              <a:t>				</a:t>
            </a:r>
            <a:r>
              <a:rPr lang="en-US" altLang="et-EE" sz="2400" dirty="0" smtClean="0"/>
              <a:t>30 EAP</a:t>
            </a:r>
            <a:endParaRPr lang="et-EE" altLang="et-EE" dirty="0" smtClean="0"/>
          </a:p>
          <a:p>
            <a:pPr lvl="1" eaLnBrk="1" hangingPunct="1">
              <a:buFont typeface="Wingdings" panose="05000000000000000000" pitchFamily="2" charset="2"/>
              <a:buChar char="Ø"/>
            </a:pPr>
            <a:r>
              <a:rPr lang="en-US" altLang="et-EE" b="1" dirty="0" err="1" smtClean="0">
                <a:solidFill>
                  <a:srgbClr val="0000FF"/>
                </a:solidFill>
              </a:rPr>
              <a:t>Arvuti</a:t>
            </a:r>
            <a:r>
              <a:rPr lang="en-US" altLang="et-EE" b="1" dirty="0" smtClean="0">
                <a:solidFill>
                  <a:srgbClr val="0000FF"/>
                </a:solidFill>
              </a:rPr>
              <a:t>- ja </a:t>
            </a:r>
            <a:r>
              <a:rPr lang="en-US" altLang="et-EE" b="1" dirty="0" err="1" smtClean="0">
                <a:solidFill>
                  <a:srgbClr val="0000FF"/>
                </a:solidFill>
              </a:rPr>
              <a:t>süsteemitehnika</a:t>
            </a:r>
            <a:endParaRPr lang="et-EE" altLang="et-EE" b="1" dirty="0" smtClean="0">
              <a:solidFill>
                <a:srgbClr val="0000FF"/>
              </a:solidFill>
            </a:endParaRPr>
          </a:p>
          <a:p>
            <a:pPr marL="742950" lvl="2" indent="-342900" eaLnBrk="1" hangingPunct="1">
              <a:buFont typeface="Wingdings" panose="05000000000000000000" pitchFamily="2" charset="2"/>
              <a:buChar char="Ø"/>
            </a:pPr>
            <a:r>
              <a:rPr lang="en-US" altLang="et-EE" sz="2600" b="1" dirty="0" err="1" smtClean="0">
                <a:solidFill>
                  <a:srgbClr val="0000FF"/>
                </a:solidFill>
              </a:rPr>
              <a:t>Elektroonika</a:t>
            </a:r>
            <a:r>
              <a:rPr lang="en-US" altLang="et-EE" sz="2600" b="1" dirty="0" smtClean="0">
                <a:solidFill>
                  <a:srgbClr val="0000FF"/>
                </a:solidFill>
              </a:rPr>
              <a:t> ja </a:t>
            </a:r>
            <a:r>
              <a:rPr lang="en-US" altLang="et-EE" sz="2600" b="1" dirty="0" err="1" smtClean="0">
                <a:solidFill>
                  <a:srgbClr val="0000FF"/>
                </a:solidFill>
              </a:rPr>
              <a:t>telekommunikatsioon</a:t>
            </a:r>
            <a:endParaRPr lang="et-EE" altLang="et-EE" b="1" dirty="0" smtClean="0">
              <a:solidFill>
                <a:srgbClr val="0000FF"/>
              </a:solidFill>
            </a:endParaRP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t-EE" altLang="et-EE" dirty="0"/>
              <a:t>Vabaõpe 			</a:t>
            </a:r>
            <a:r>
              <a:rPr lang="en-US" altLang="et-EE" dirty="0" smtClean="0"/>
              <a:t>6</a:t>
            </a:r>
            <a:r>
              <a:rPr lang="et-EE" altLang="et-EE" dirty="0" smtClean="0"/>
              <a:t> </a:t>
            </a:r>
            <a:r>
              <a:rPr lang="et-EE" altLang="et-EE" dirty="0"/>
              <a:t>EAP</a:t>
            </a:r>
          </a:p>
          <a:p>
            <a:pPr eaLnBrk="1" hangingPunct="1">
              <a:buFont typeface="Wingdings" panose="05000000000000000000" pitchFamily="2" charset="2"/>
              <a:buChar char="Ø"/>
              <a:defRPr/>
            </a:pPr>
            <a:r>
              <a:rPr lang="et-EE" altLang="et-EE" dirty="0"/>
              <a:t>Lõputöö 				</a:t>
            </a:r>
            <a:r>
              <a:rPr lang="en-US" altLang="et-EE" dirty="0" smtClean="0"/>
              <a:t>6</a:t>
            </a:r>
            <a:r>
              <a:rPr lang="et-EE" altLang="et-EE" dirty="0" smtClean="0"/>
              <a:t> EAP</a:t>
            </a:r>
            <a:endParaRPr lang="et-EE" altLang="et-EE" dirty="0"/>
          </a:p>
        </p:txBody>
      </p:sp>
    </p:spTree>
    <p:extLst>
      <p:ext uri="{BB962C8B-B14F-4D97-AF65-F5344CB8AC3E}">
        <p14:creationId xmlns:p14="http://schemas.microsoft.com/office/powerpoint/2010/main" val="4597542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8153400" cy="575717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1628800"/>
            <a:ext cx="8108950" cy="4608512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t-EE" altLang="et-EE" sz="2000" dirty="0" err="1" smtClean="0"/>
              <a:t>Üldõpe</a:t>
            </a:r>
            <a:r>
              <a:rPr lang="en-US" altLang="et-EE" sz="2000" dirty="0"/>
              <a:t> </a:t>
            </a:r>
            <a:r>
              <a:rPr lang="en-US" altLang="et-EE" sz="2000" dirty="0" smtClean="0"/>
              <a:t>– 2</a:t>
            </a:r>
            <a:r>
              <a:rPr lang="et-EE" altLang="et-EE" sz="2000" dirty="0" smtClean="0"/>
              <a:t>1 EAP</a:t>
            </a:r>
            <a:endParaRPr lang="en-US" altLang="et-EE" sz="2000" dirty="0" smtClean="0"/>
          </a:p>
          <a:p>
            <a:pPr marL="0" indent="0" eaLnBrk="1" hangingPunct="1">
              <a:buNone/>
            </a:pPr>
            <a:endParaRPr lang="en-US" altLang="et-EE" sz="1600" dirty="0" smtClean="0"/>
          </a:p>
          <a:p>
            <a:pPr marL="0" indent="0" eaLnBrk="1" hangingPunct="1">
              <a:buNone/>
            </a:pPr>
            <a:r>
              <a:rPr lang="en-US" altLang="et-EE" sz="1600" dirty="0" smtClean="0"/>
              <a:t>     </a:t>
            </a:r>
            <a:r>
              <a:rPr lang="en-US" altLang="et-EE" sz="1600" u="sng" dirty="0" err="1" smtClean="0"/>
              <a:t>Moodul</a:t>
            </a:r>
            <a:r>
              <a:rPr lang="en-US" altLang="et-EE" sz="1600" u="sng" dirty="0" smtClean="0"/>
              <a:t>:  </a:t>
            </a:r>
            <a:r>
              <a:rPr lang="en-US" altLang="et-EE" sz="1600" u="sng" dirty="0" err="1" smtClean="0"/>
              <a:t>Loodus</a:t>
            </a:r>
            <a:r>
              <a:rPr lang="et-EE" altLang="et-EE" sz="1600" u="sng" dirty="0" smtClean="0"/>
              <a:t>teadused</a:t>
            </a:r>
            <a:r>
              <a:rPr lang="en-US" altLang="et-EE" sz="1600" u="sng" dirty="0" smtClean="0"/>
              <a:t>					9 EAP</a:t>
            </a:r>
          </a:p>
          <a:p>
            <a:pPr marL="0" indent="0" eaLnBrk="1" hangingPunct="1">
              <a:buNone/>
            </a:pPr>
            <a:r>
              <a:rPr lang="nn-NO" altLang="et-EE" sz="1600" dirty="0" smtClean="0"/>
              <a:t>     YFX0110  Infotehnoloogia füüsikalised alused 			6     E</a:t>
            </a:r>
          </a:p>
          <a:p>
            <a:pPr marL="0" indent="0" eaLnBrk="1" hangingPunct="1">
              <a:buNone/>
            </a:pPr>
            <a:r>
              <a:rPr lang="nn-NO" altLang="et-EE" sz="1600" dirty="0" smtClean="0"/>
              <a:t>     YFX0120  Statistiline ja interdistsiplinaarne füüsika 		3     E</a:t>
            </a:r>
          </a:p>
          <a:p>
            <a:pPr marL="0" indent="0" eaLnBrk="1" hangingPunct="1">
              <a:buNone/>
            </a:pPr>
            <a:endParaRPr lang="nn-NO" altLang="et-EE" sz="1200" dirty="0"/>
          </a:p>
          <a:p>
            <a:pPr marL="0" indent="0" eaLnBrk="1" hangingPunct="1">
              <a:buNone/>
            </a:pPr>
            <a:r>
              <a:rPr lang="nn-NO" altLang="et-EE" sz="1600" dirty="0" smtClean="0"/>
              <a:t>     </a:t>
            </a:r>
            <a:r>
              <a:rPr lang="nn-NO" altLang="et-EE" sz="1600" u="sng" dirty="0" smtClean="0"/>
              <a:t>Moodul:  </a:t>
            </a:r>
            <a:r>
              <a:rPr lang="en-US" altLang="et-EE" sz="1600" u="sng" dirty="0" err="1" smtClean="0"/>
              <a:t>Sotsiaal</a:t>
            </a:r>
            <a:r>
              <a:rPr lang="en-US" altLang="et-EE" sz="1600" u="sng" dirty="0" smtClean="0"/>
              <a:t>- ja </a:t>
            </a:r>
            <a:r>
              <a:rPr lang="en-US" altLang="et-EE" sz="1600" u="sng" dirty="0" err="1" smtClean="0"/>
              <a:t>majandusteadused</a:t>
            </a:r>
            <a:r>
              <a:rPr lang="en-US" altLang="et-EE" sz="1600" u="sng" dirty="0" smtClean="0"/>
              <a:t>			9 EAP</a:t>
            </a:r>
          </a:p>
          <a:p>
            <a:pPr marL="0" indent="0" eaLnBrk="1" hangingPunct="1">
              <a:buNone/>
            </a:pPr>
            <a:r>
              <a:rPr lang="en-US" altLang="et-EE" sz="1600" dirty="0" smtClean="0"/>
              <a:t>     TMJ0130  </a:t>
            </a:r>
            <a:r>
              <a:rPr lang="en-US" altLang="et-EE" sz="1600" dirty="0" err="1" smtClean="0"/>
              <a:t>Ettevõtluse</a:t>
            </a:r>
            <a:r>
              <a:rPr lang="en-US" altLang="et-EE" sz="1600" dirty="0" smtClean="0"/>
              <a:t> </a:t>
            </a:r>
            <a:r>
              <a:rPr lang="en-US" altLang="et-EE" sz="1600" dirty="0" err="1" smtClean="0"/>
              <a:t>alused</a:t>
            </a:r>
            <a:r>
              <a:rPr lang="en-US" altLang="et-EE" sz="1600" dirty="0" smtClean="0"/>
              <a:t>				3     H</a:t>
            </a:r>
          </a:p>
          <a:p>
            <a:pPr marL="0" indent="0" eaLnBrk="1" hangingPunct="1">
              <a:buNone/>
            </a:pPr>
            <a:r>
              <a:rPr lang="en-US" altLang="et-EE" sz="1200" i="1" dirty="0" smtClean="0"/>
              <a:t>   </a:t>
            </a:r>
            <a:r>
              <a:rPr lang="en-US" altLang="et-EE" sz="1200" i="1" dirty="0" err="1" smtClean="0"/>
              <a:t>valikained</a:t>
            </a:r>
            <a:r>
              <a:rPr lang="en-US" altLang="et-EE" sz="1200" i="1" dirty="0"/>
              <a:t> </a:t>
            </a:r>
            <a:r>
              <a:rPr lang="en-US" altLang="et-EE" sz="1200" i="1" dirty="0" smtClean="0"/>
              <a:t>– </a:t>
            </a:r>
            <a:r>
              <a:rPr lang="en-US" altLang="et-EE" sz="1200" i="1" dirty="0" err="1" smtClean="0"/>
              <a:t>vähemalt</a:t>
            </a:r>
            <a:r>
              <a:rPr lang="en-US" altLang="et-EE" sz="1200" i="1" dirty="0" smtClean="0"/>
              <a:t> 6 EAP</a:t>
            </a:r>
          </a:p>
          <a:p>
            <a:pPr marL="0" indent="0" eaLnBrk="1" hangingPunct="1">
              <a:buNone/>
            </a:pPr>
            <a:r>
              <a:rPr lang="en-US" altLang="et-EE" sz="1600" dirty="0"/>
              <a:t> </a:t>
            </a:r>
            <a:r>
              <a:rPr lang="en-US" altLang="et-EE" sz="1600" dirty="0" smtClean="0"/>
              <a:t>    HHF3080  </a:t>
            </a:r>
            <a:r>
              <a:rPr lang="en-US" altLang="et-EE" sz="1600" dirty="0" err="1" smtClean="0"/>
              <a:t>Filosoofia</a:t>
            </a:r>
            <a:r>
              <a:rPr lang="en-US" altLang="et-EE" sz="1600" dirty="0" smtClean="0"/>
              <a:t>					3     A</a:t>
            </a:r>
          </a:p>
          <a:p>
            <a:pPr marL="0" indent="0" eaLnBrk="1" hangingPunct="1">
              <a:buNone/>
            </a:pPr>
            <a:r>
              <a:rPr lang="en-US" altLang="et-EE" sz="1600" dirty="0" smtClean="0"/>
              <a:t>     HPP0300  </a:t>
            </a:r>
            <a:r>
              <a:rPr lang="en-US" altLang="et-EE" sz="1600" dirty="0" err="1" smtClean="0"/>
              <a:t>Insenerieetika</a:t>
            </a:r>
            <a:r>
              <a:rPr lang="en-US" altLang="et-EE" sz="1600" dirty="0" smtClean="0"/>
              <a:t>					3     A</a:t>
            </a:r>
            <a:endParaRPr lang="en-US" altLang="et-EE" sz="1600" dirty="0"/>
          </a:p>
          <a:p>
            <a:pPr marL="0" indent="0" eaLnBrk="1" hangingPunct="1">
              <a:buNone/>
            </a:pPr>
            <a:r>
              <a:rPr lang="en-US" altLang="et-EE" sz="1600" dirty="0" smtClean="0"/>
              <a:t>     HOE6056  </a:t>
            </a:r>
            <a:r>
              <a:rPr lang="en-US" altLang="et-EE" sz="1600" dirty="0" err="1" smtClean="0"/>
              <a:t>Intellektuaalne</a:t>
            </a:r>
            <a:r>
              <a:rPr lang="en-US" altLang="et-EE" sz="1600" dirty="0" smtClean="0"/>
              <a:t> </a:t>
            </a:r>
            <a:r>
              <a:rPr lang="en-US" altLang="et-EE" sz="1600" dirty="0" err="1" smtClean="0"/>
              <a:t>omand</a:t>
            </a:r>
            <a:r>
              <a:rPr lang="en-US" altLang="et-EE" sz="1600" dirty="0" smtClean="0"/>
              <a:t>				3     A</a:t>
            </a:r>
          </a:p>
          <a:p>
            <a:pPr marL="0" indent="0" eaLnBrk="1" hangingPunct="1">
              <a:buNone/>
            </a:pPr>
            <a:r>
              <a:rPr lang="en-US" altLang="et-EE" sz="1600" dirty="0" smtClean="0"/>
              <a:t>     HOX6061  </a:t>
            </a:r>
            <a:r>
              <a:rPr lang="en-US" altLang="et-EE" sz="1600" dirty="0" err="1" smtClean="0"/>
              <a:t>Õiguse</a:t>
            </a:r>
            <a:r>
              <a:rPr lang="en-US" altLang="et-EE" sz="1600" dirty="0" smtClean="0"/>
              <a:t> </a:t>
            </a:r>
            <a:r>
              <a:rPr lang="en-US" altLang="et-EE" sz="1600" dirty="0" err="1" smtClean="0"/>
              <a:t>alused</a:t>
            </a:r>
            <a:r>
              <a:rPr lang="en-US" altLang="et-EE" sz="1600" dirty="0" smtClean="0"/>
              <a:t>					3     A</a:t>
            </a:r>
          </a:p>
          <a:p>
            <a:pPr marL="0" indent="0" eaLnBrk="1" hangingPunct="1">
              <a:buNone/>
            </a:pPr>
            <a:endParaRPr lang="nn-NO" altLang="et-EE" sz="1600" dirty="0" smtClean="0"/>
          </a:p>
          <a:p>
            <a:pPr marL="57150" indent="0" eaLnBrk="1" hangingPunct="1">
              <a:buNone/>
            </a:pPr>
            <a:r>
              <a:rPr lang="en-US" altLang="et-EE" sz="1600" dirty="0" smtClean="0"/>
              <a:t>    </a:t>
            </a:r>
            <a:r>
              <a:rPr lang="en-US" altLang="et-EE" sz="1600" u="sng" dirty="0" err="1" smtClean="0"/>
              <a:t>Moodul</a:t>
            </a:r>
            <a:r>
              <a:rPr lang="en-US" altLang="et-EE" sz="1600" u="sng" dirty="0" smtClean="0"/>
              <a:t>:  </a:t>
            </a:r>
            <a:r>
              <a:rPr lang="en-US" altLang="et-EE" sz="1600" u="sng" dirty="0" err="1" smtClean="0"/>
              <a:t>Inglise</a:t>
            </a:r>
            <a:r>
              <a:rPr lang="en-US" altLang="et-EE" sz="1600" u="sng" dirty="0" smtClean="0"/>
              <a:t> keel					3 EAP</a:t>
            </a:r>
          </a:p>
          <a:p>
            <a:pPr marL="57150" indent="0" eaLnBrk="1" hangingPunct="1">
              <a:buNone/>
            </a:pPr>
            <a:r>
              <a:rPr lang="en-US" altLang="et-EE" sz="1200" i="1" dirty="0" smtClean="0"/>
              <a:t> </a:t>
            </a:r>
            <a:r>
              <a:rPr lang="en-US" altLang="et-EE" sz="1200" i="1" dirty="0" err="1" smtClean="0"/>
              <a:t>valikained</a:t>
            </a:r>
            <a:r>
              <a:rPr lang="en-US" altLang="et-EE" sz="1200" i="1" dirty="0"/>
              <a:t> </a:t>
            </a:r>
            <a:r>
              <a:rPr lang="en-US" altLang="et-EE" sz="1200" i="1" dirty="0" smtClean="0"/>
              <a:t>– </a:t>
            </a:r>
            <a:r>
              <a:rPr lang="en-US" altLang="et-EE" sz="1200" i="1" dirty="0" err="1" smtClean="0"/>
              <a:t>vähemalt</a:t>
            </a:r>
            <a:r>
              <a:rPr lang="en-US" altLang="et-EE" sz="1200" i="1" dirty="0" smtClean="0"/>
              <a:t> 3 EAP</a:t>
            </a:r>
          </a:p>
          <a:p>
            <a:pPr marL="57150" indent="0" eaLnBrk="1" hangingPunct="1">
              <a:buNone/>
            </a:pPr>
            <a:r>
              <a:rPr lang="en-US" altLang="et-EE" sz="1600" dirty="0" smtClean="0"/>
              <a:t>    HLI0070  </a:t>
            </a:r>
            <a:r>
              <a:rPr lang="en-US" altLang="et-EE" sz="1600" dirty="0" err="1" smtClean="0"/>
              <a:t>Akadeemiline</a:t>
            </a:r>
            <a:r>
              <a:rPr lang="en-US" altLang="et-EE" sz="1600" dirty="0" smtClean="0"/>
              <a:t> </a:t>
            </a:r>
            <a:r>
              <a:rPr lang="en-US" altLang="et-EE" sz="1600" dirty="0" err="1" smtClean="0"/>
              <a:t>suhtlus</a:t>
            </a:r>
            <a:r>
              <a:rPr lang="en-US" altLang="et-EE" sz="1600" dirty="0" smtClean="0"/>
              <a:t> </a:t>
            </a:r>
            <a:r>
              <a:rPr lang="en-US" altLang="et-EE" sz="1600" dirty="0" err="1" smtClean="0"/>
              <a:t>inglise</a:t>
            </a:r>
            <a:r>
              <a:rPr lang="en-US" altLang="et-EE" sz="1600" dirty="0" smtClean="0"/>
              <a:t> </a:t>
            </a:r>
            <a:r>
              <a:rPr lang="en-US" altLang="et-EE" sz="1600" dirty="0" err="1" smtClean="0"/>
              <a:t>keeles</a:t>
            </a:r>
            <a:r>
              <a:rPr lang="en-US" altLang="et-EE" sz="1600" dirty="0" smtClean="0"/>
              <a:t>			3     E</a:t>
            </a:r>
          </a:p>
          <a:p>
            <a:pPr marL="57150" indent="0" eaLnBrk="1" hangingPunct="1">
              <a:buNone/>
            </a:pPr>
            <a:r>
              <a:rPr lang="en-US" altLang="et-EE" sz="1600" dirty="0"/>
              <a:t> </a:t>
            </a:r>
            <a:r>
              <a:rPr lang="en-US" altLang="et-EE" sz="1600" dirty="0" smtClean="0"/>
              <a:t>   HLI0080  </a:t>
            </a:r>
            <a:r>
              <a:rPr lang="en-US" altLang="et-EE" sz="1600" dirty="0" err="1" smtClean="0"/>
              <a:t>Ingliskeelsed</a:t>
            </a:r>
            <a:r>
              <a:rPr lang="en-US" altLang="et-EE" sz="1600" dirty="0" smtClean="0"/>
              <a:t> </a:t>
            </a:r>
            <a:r>
              <a:rPr lang="en-US" altLang="et-EE" sz="1600" dirty="0" err="1" smtClean="0"/>
              <a:t>ettekanded</a:t>
            </a:r>
            <a:r>
              <a:rPr lang="en-US" altLang="et-EE" sz="1600" dirty="0" smtClean="0"/>
              <a:t>, </a:t>
            </a:r>
            <a:r>
              <a:rPr lang="en-US" altLang="et-EE" sz="1600" dirty="0" err="1" smtClean="0"/>
              <a:t>sõnavõtud</a:t>
            </a:r>
            <a:r>
              <a:rPr lang="en-US" altLang="et-EE" sz="1600" dirty="0" smtClean="0"/>
              <a:t> ja </a:t>
            </a:r>
            <a:r>
              <a:rPr lang="en-US" altLang="et-EE" sz="1600" dirty="0" err="1" smtClean="0"/>
              <a:t>diskussioonid</a:t>
            </a:r>
            <a:r>
              <a:rPr lang="en-US" altLang="et-EE" sz="1600" dirty="0" smtClean="0"/>
              <a:t>	3     A</a:t>
            </a:r>
          </a:p>
          <a:p>
            <a:pPr marL="57150" indent="0" eaLnBrk="1" hangingPunct="1">
              <a:buNone/>
            </a:pPr>
            <a:r>
              <a:rPr lang="en-US" altLang="et-EE" sz="1600" dirty="0"/>
              <a:t> </a:t>
            </a:r>
            <a:r>
              <a:rPr lang="en-US" altLang="et-EE" sz="1600" dirty="0" smtClean="0"/>
              <a:t>   HLI0091  </a:t>
            </a:r>
            <a:r>
              <a:rPr lang="en-US" altLang="et-EE" sz="1600" dirty="0" err="1" smtClean="0"/>
              <a:t>Inglise</a:t>
            </a:r>
            <a:r>
              <a:rPr lang="en-US" altLang="et-EE" sz="1600" dirty="0" smtClean="0"/>
              <a:t> </a:t>
            </a:r>
            <a:r>
              <a:rPr lang="en-US" altLang="et-EE" sz="1600" dirty="0" err="1" smtClean="0"/>
              <a:t>erialakeel</a:t>
            </a:r>
            <a:r>
              <a:rPr lang="en-US" altLang="et-EE" sz="1600" dirty="0" smtClean="0"/>
              <a:t>					3     A</a:t>
            </a:r>
          </a:p>
        </p:txBody>
      </p:sp>
    </p:spTree>
    <p:extLst>
      <p:ext uri="{BB962C8B-B14F-4D97-AF65-F5344CB8AC3E}">
        <p14:creationId xmlns:p14="http://schemas.microsoft.com/office/powerpoint/2010/main" val="3096974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1772816"/>
            <a:ext cx="8108950" cy="446449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sz="2400" dirty="0" err="1" smtClean="0"/>
              <a:t>Põhiõpe</a:t>
            </a:r>
            <a:r>
              <a:rPr lang="en-US" altLang="et-EE" sz="2400" dirty="0" smtClean="0"/>
              <a:t> – 63</a:t>
            </a:r>
            <a:r>
              <a:rPr lang="et-EE" altLang="et-EE" sz="2400" dirty="0" smtClean="0"/>
              <a:t> EAP</a:t>
            </a:r>
            <a:endParaRPr lang="en-US" altLang="et-EE" sz="2400" dirty="0" smtClean="0"/>
          </a:p>
          <a:p>
            <a:pPr marL="0" indent="0" eaLnBrk="1" hangingPunct="1">
              <a:buNone/>
            </a:pPr>
            <a:endParaRPr lang="en-US" altLang="et-EE" sz="2000" dirty="0" smtClean="0"/>
          </a:p>
          <a:p>
            <a:pPr marL="0" indent="0" eaLnBrk="1" hangingPunct="1">
              <a:buNone/>
            </a:pPr>
            <a:r>
              <a:rPr lang="en-US" altLang="et-EE" sz="2000" dirty="0" smtClean="0"/>
              <a:t>     </a:t>
            </a:r>
            <a:r>
              <a:rPr lang="en-US" altLang="et-EE" sz="2000" u="sng" dirty="0" err="1" smtClean="0"/>
              <a:t>Moodul</a:t>
            </a:r>
            <a:r>
              <a:rPr lang="en-US" altLang="et-EE" sz="2000" u="sng" dirty="0" smtClean="0"/>
              <a:t>:  </a:t>
            </a:r>
            <a:r>
              <a:rPr lang="en-US" altLang="et-EE" sz="2000" u="sng" dirty="0" err="1" smtClean="0"/>
              <a:t>Infotehnoloogia</a:t>
            </a:r>
            <a:r>
              <a:rPr lang="en-US" altLang="et-EE" sz="2000" u="sng" dirty="0" smtClean="0"/>
              <a:t>				36 EAP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IAX0043  Arvutid					  6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IAX0583  Programmeerimine I			  6     H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IAX0584  Programmeerimine II			  6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ICA0001  Operatsioonisüsteemid ja nende haldamine	  6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IEE1100  Arvutivõrgud				  6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ITI0101    Sissejuhatus infotehnoloogiasse		  6     E</a:t>
            </a:r>
          </a:p>
          <a:p>
            <a:pPr marL="0" indent="0" eaLnBrk="1" hangingPunct="1">
              <a:buNone/>
            </a:pPr>
            <a:endParaRPr lang="nn-NO" altLang="et-EE" sz="20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8153400" cy="575717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</a:p>
        </p:txBody>
      </p:sp>
    </p:spTree>
    <p:extLst>
      <p:ext uri="{BB962C8B-B14F-4D97-AF65-F5344CB8AC3E}">
        <p14:creationId xmlns:p14="http://schemas.microsoft.com/office/powerpoint/2010/main" val="34976394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1772816"/>
            <a:ext cx="8108950" cy="446449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sz="2400" dirty="0" err="1" smtClean="0"/>
              <a:t>Põhiõpe</a:t>
            </a:r>
            <a:r>
              <a:rPr lang="en-US" altLang="et-EE" sz="2400" dirty="0" smtClean="0"/>
              <a:t> – 63</a:t>
            </a:r>
            <a:r>
              <a:rPr lang="et-EE" altLang="et-EE" sz="2400" dirty="0" smtClean="0"/>
              <a:t> EAP</a:t>
            </a:r>
            <a:endParaRPr lang="en-US" altLang="et-EE" sz="2400" dirty="0" smtClean="0"/>
          </a:p>
          <a:p>
            <a:pPr marL="0" indent="0" eaLnBrk="1" hangingPunct="1">
              <a:buNone/>
            </a:pPr>
            <a:endParaRPr lang="en-US" altLang="et-EE" sz="2000" dirty="0" smtClean="0"/>
          </a:p>
          <a:p>
            <a:pPr marL="0" indent="0" eaLnBrk="1" hangingPunct="1">
              <a:buNone/>
            </a:pPr>
            <a:r>
              <a:rPr lang="en-US" altLang="et-EE" sz="2000" dirty="0" smtClean="0"/>
              <a:t>     </a:t>
            </a:r>
            <a:r>
              <a:rPr lang="en-US" altLang="et-EE" sz="2000" u="sng" dirty="0" err="1" smtClean="0"/>
              <a:t>Moodul</a:t>
            </a:r>
            <a:r>
              <a:rPr lang="en-US" altLang="et-EE" sz="2000" u="sng" dirty="0" smtClean="0"/>
              <a:t>:  </a:t>
            </a:r>
            <a:r>
              <a:rPr lang="en-US" altLang="et-EE" sz="2000" u="sng" dirty="0" err="1" smtClean="0"/>
              <a:t>Matemaatika</a:t>
            </a:r>
            <a:r>
              <a:rPr lang="en-US" altLang="et-EE" sz="2000" u="sng" dirty="0" smtClean="0"/>
              <a:t>				       27 EAP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IAX0010    Diskreetne matemaatika			         6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YMX0231  Matemaatiline analüüs I			         6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YMX0241  Lineaaralgebra				         6    E</a:t>
            </a:r>
          </a:p>
          <a:p>
            <a:pPr marL="0" indent="0" eaLnBrk="1" hangingPunct="1">
              <a:buNone/>
            </a:pPr>
            <a:r>
              <a:rPr lang="nn-NO" altLang="et-EE" sz="1600" i="1" dirty="0" smtClean="0"/>
              <a:t>  valikained – vähemalt 9 EAP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YMX0050  Arvutusmeetodid				         6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YMX0223  Kõrgem matemaatika II			         3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YMX0233  Matemaatiline analüüs II			         3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YMX0252  Tõenäosusteooria ja matemaatiline statistika      3    E</a:t>
            </a:r>
          </a:p>
          <a:p>
            <a:pPr marL="0" indent="0" eaLnBrk="1" hangingPunct="1">
              <a:buNone/>
            </a:pPr>
            <a:r>
              <a:rPr lang="nn-NO" altLang="et-EE" sz="2000" dirty="0"/>
              <a:t> </a:t>
            </a:r>
            <a:r>
              <a:rPr lang="nn-NO" altLang="et-EE" sz="2000" dirty="0" smtClean="0"/>
              <a:t>    YMX0262  Matlab ja numbrilised meetodid		         3    A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8153400" cy="575717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</a:p>
        </p:txBody>
      </p:sp>
    </p:spTree>
    <p:extLst>
      <p:ext uri="{BB962C8B-B14F-4D97-AF65-F5344CB8AC3E}">
        <p14:creationId xmlns:p14="http://schemas.microsoft.com/office/powerpoint/2010/main" val="8690997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539750" y="1772816"/>
            <a:ext cx="8108950" cy="4464496"/>
          </a:xfrm>
        </p:spPr>
        <p:txBody>
          <a:bodyPr/>
          <a:lstStyle/>
          <a:p>
            <a:pPr eaLnBrk="1" hangingPunct="1">
              <a:buFont typeface="Wingdings" panose="05000000000000000000" pitchFamily="2" charset="2"/>
              <a:buChar char="Ø"/>
            </a:pPr>
            <a:r>
              <a:rPr lang="en-US" altLang="et-EE" sz="2400" dirty="0" err="1" smtClean="0"/>
              <a:t>Eriõpe</a:t>
            </a:r>
            <a:r>
              <a:rPr lang="en-US" altLang="et-EE" sz="2400" dirty="0" smtClean="0"/>
              <a:t> – 84</a:t>
            </a:r>
            <a:r>
              <a:rPr lang="et-EE" altLang="et-EE" sz="2400" dirty="0" smtClean="0"/>
              <a:t> EAP</a:t>
            </a:r>
            <a:endParaRPr lang="en-US" altLang="et-EE" sz="2400" dirty="0" smtClean="0"/>
          </a:p>
          <a:p>
            <a:pPr marL="0" indent="0" eaLnBrk="1" hangingPunct="1">
              <a:buNone/>
            </a:pPr>
            <a:endParaRPr lang="en-US" altLang="et-EE" sz="2000" dirty="0" smtClean="0"/>
          </a:p>
          <a:p>
            <a:pPr marL="0" indent="0" eaLnBrk="1" hangingPunct="1">
              <a:buNone/>
            </a:pPr>
            <a:r>
              <a:rPr lang="en-US" altLang="et-EE" sz="2000" dirty="0" smtClean="0"/>
              <a:t>     </a:t>
            </a:r>
            <a:r>
              <a:rPr lang="en-US" altLang="et-EE" sz="2000" u="sng" dirty="0" err="1" smtClean="0"/>
              <a:t>Moodul</a:t>
            </a:r>
            <a:r>
              <a:rPr lang="en-US" altLang="et-EE" sz="2000" u="sng" dirty="0" smtClean="0"/>
              <a:t>: </a:t>
            </a:r>
            <a:r>
              <a:rPr lang="nn-NO" altLang="et-EE" sz="2000" u="sng" dirty="0" smtClean="0"/>
              <a:t>Arvutisüsteemid				30 EAP</a:t>
            </a:r>
            <a:endParaRPr lang="en-US" altLang="et-EE" sz="2000" u="sng" dirty="0" smtClean="0"/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IAS0001  Erialatutvustus	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IEE1010  Elektroonika	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IAS0150  Digitaalsüsteemid	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IEE1131  Andmeside ja -haldus			6      E</a:t>
            </a:r>
          </a:p>
          <a:p>
            <a:pPr marL="0" indent="0" eaLnBrk="1" hangingPunct="1">
              <a:buNone/>
            </a:pPr>
            <a:r>
              <a:rPr lang="nn-NO" altLang="et-EE" sz="1600" i="1" dirty="0" smtClean="0"/>
              <a:t>  valikained – vähemalt 6 EAP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IAS0520  Arvutiarhitektuurid	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IAS0190  Arukad hooned				6      A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IAS0250  Süsteemide diagnostika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IAX0600  Digitaalsüsteemide disain			6      E</a:t>
            </a:r>
          </a:p>
          <a:p>
            <a:pPr marL="0" indent="0" eaLnBrk="1" hangingPunct="1">
              <a:buNone/>
            </a:pPr>
            <a:r>
              <a:rPr lang="nn-NO" altLang="et-EE" sz="2000" dirty="0" smtClean="0"/>
              <a:t>     IEE1050  Elektroonika tootearendus			6      E</a:t>
            </a:r>
          </a:p>
          <a:p>
            <a:pPr marL="0" indent="0" eaLnBrk="1" hangingPunct="1">
              <a:buNone/>
            </a:pPr>
            <a:endParaRPr lang="nn-NO" altLang="et-EE" sz="2000" dirty="0" smtClean="0"/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39750" y="981075"/>
            <a:ext cx="8153400" cy="575717"/>
          </a:xfrm>
        </p:spPr>
        <p:txBody>
          <a:bodyPr/>
          <a:lstStyle/>
          <a:p>
            <a:pPr eaLnBrk="1" hangingPunct="1"/>
            <a:r>
              <a:rPr lang="et-EE" altLang="et-EE" dirty="0" smtClean="0"/>
              <a:t>Arvutisüsteemid IA</a:t>
            </a:r>
            <a:r>
              <a:rPr lang="en-US" altLang="et-EE" dirty="0" smtClean="0"/>
              <a:t>C</a:t>
            </a:r>
            <a:r>
              <a:rPr lang="et-EE" altLang="et-EE" dirty="0" smtClean="0"/>
              <a:t>B</a:t>
            </a:r>
            <a:r>
              <a:rPr lang="en-US" altLang="et-EE" dirty="0" smtClean="0"/>
              <a:t>17</a:t>
            </a:r>
            <a:r>
              <a:rPr lang="et-EE" altLang="et-EE" dirty="0" smtClean="0"/>
              <a:t>/1</a:t>
            </a:r>
            <a:r>
              <a:rPr lang="en-US" altLang="et-EE" dirty="0" smtClean="0"/>
              <a:t>7</a:t>
            </a:r>
            <a:r>
              <a:rPr lang="et-EE" altLang="et-EE" dirty="0" smtClean="0"/>
              <a:t> – </a:t>
            </a:r>
          </a:p>
        </p:txBody>
      </p:sp>
    </p:spTree>
    <p:extLst>
      <p:ext uri="{BB962C8B-B14F-4D97-AF65-F5344CB8AC3E}">
        <p14:creationId xmlns:p14="http://schemas.microsoft.com/office/powerpoint/2010/main" val="3488291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TU_slaidimall_1">
  <a:themeElements>
    <a:clrScheme name="">
      <a:dk1>
        <a:srgbClr val="000000"/>
      </a:dk1>
      <a:lt1>
        <a:srgbClr val="DDDDDD"/>
      </a:lt1>
      <a:dk2>
        <a:srgbClr val="482400"/>
      </a:dk2>
      <a:lt2>
        <a:srgbClr val="808080"/>
      </a:lt2>
      <a:accent1>
        <a:srgbClr val="DFD6C3"/>
      </a:accent1>
      <a:accent2>
        <a:srgbClr val="D69B80"/>
      </a:accent2>
      <a:accent3>
        <a:srgbClr val="EBEBEB"/>
      </a:accent3>
      <a:accent4>
        <a:srgbClr val="000000"/>
      </a:accent4>
      <a:accent5>
        <a:srgbClr val="ECE8DE"/>
      </a:accent5>
      <a:accent6>
        <a:srgbClr val="C28C73"/>
      </a:accent6>
      <a:hlink>
        <a:srgbClr val="993300"/>
      </a:hlink>
      <a:folHlink>
        <a:srgbClr val="666600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A7947B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D0C8B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482400"/>
        </a:dk2>
        <a:lt2>
          <a:srgbClr val="808080"/>
        </a:lt2>
        <a:accent1>
          <a:srgbClr val="DFD6C3"/>
        </a:accent1>
        <a:accent2>
          <a:srgbClr val="D69B80"/>
        </a:accent2>
        <a:accent3>
          <a:srgbClr val="FFFFFF"/>
        </a:accent3>
        <a:accent4>
          <a:srgbClr val="000000"/>
        </a:accent4>
        <a:accent5>
          <a:srgbClr val="ECE8DE"/>
        </a:accent5>
        <a:accent6>
          <a:srgbClr val="C28C73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D7643"/>
        </a:lt1>
        <a:dk2>
          <a:srgbClr val="FFFFFF"/>
        </a:dk2>
        <a:lt2>
          <a:srgbClr val="554025"/>
        </a:lt2>
        <a:accent1>
          <a:srgbClr val="CAA966"/>
        </a:accent1>
        <a:accent2>
          <a:srgbClr val="8488AC"/>
        </a:accent2>
        <a:accent3>
          <a:srgbClr val="CCBDB0"/>
        </a:accent3>
        <a:accent4>
          <a:srgbClr val="000000"/>
        </a:accent4>
        <a:accent5>
          <a:srgbClr val="E1D1B8"/>
        </a:accent5>
        <a:accent6>
          <a:srgbClr val="777B9B"/>
        </a:accent6>
        <a:hlink>
          <a:srgbClr val="993300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TTU_slaidimall_1</Template>
  <TotalTime>4173</TotalTime>
  <Words>355</Words>
  <Application>Microsoft Office PowerPoint</Application>
  <PresentationFormat>On-screen Show (4:3)</PresentationFormat>
  <Paragraphs>175</Paragraphs>
  <Slides>16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Times New Roman</vt:lpstr>
      <vt:lpstr>Verdana</vt:lpstr>
      <vt:lpstr>Wingdings</vt:lpstr>
      <vt:lpstr>TTU_slaidimall_1</vt:lpstr>
      <vt:lpstr>Arvutisüsteemid IACB17/17</vt:lpstr>
      <vt:lpstr>Arvutisüsteemid IACB17/17 - õppekava eesmärk, lõpetaja, üldandmed</vt:lpstr>
      <vt:lpstr>Arvutisüsteemid IACB17/17 –  õppekava moodulid ja nende sisu</vt:lpstr>
      <vt:lpstr>Arvutisüsteemid IACB17/17 –  õppekava moodulid ja nende sisu</vt:lpstr>
      <vt:lpstr>Arvutisüsteemid IACB17/17 –  õppekava moodulid ja nende sisu</vt:lpstr>
      <vt:lpstr>Arvutisüsteemid IACB17/17 – </vt:lpstr>
      <vt:lpstr>Arvutisüsteemid IACB17/17 – </vt:lpstr>
      <vt:lpstr>Arvutisüsteemid IACB17/17 – </vt:lpstr>
      <vt:lpstr>Arvutisüsteemid IACB17/17 – </vt:lpstr>
      <vt:lpstr>Arvutisüsteemid IACB17/17 – </vt:lpstr>
      <vt:lpstr>Arvutisüsteemid IACB17/17 – </vt:lpstr>
      <vt:lpstr>Arvutisüsteemid IACB17/17 – </vt:lpstr>
      <vt:lpstr>Arvutisüsteemid IACB17/17 –  akadeemilised juhendajad (õppekavade juhid)</vt:lpstr>
      <vt:lpstr>Arvutisüsteemid IACB17/17 –  profileerivad ehk peaerialade instituudid</vt:lpstr>
      <vt:lpstr>1. SEMESTER</vt:lpstr>
      <vt:lpstr>Arvutisüsteemid IACB17/17 – Kokkuvõte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Infotehnoloogia teaduskond</dc:title>
  <dc:creator>Pepsi</dc:creator>
  <cp:lastModifiedBy>Peeter</cp:lastModifiedBy>
  <cp:revision>203</cp:revision>
  <cp:lastPrinted>2017-09-04T17:22:14Z</cp:lastPrinted>
  <dcterms:created xsi:type="dcterms:W3CDTF">2003-02-11T12:43:22Z</dcterms:created>
  <dcterms:modified xsi:type="dcterms:W3CDTF">2017-09-05T10:11:18Z</dcterms:modified>
</cp:coreProperties>
</file>