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256" r:id="rId2"/>
    <p:sldId id="316" r:id="rId3"/>
    <p:sldId id="333" r:id="rId4"/>
    <p:sldId id="334" r:id="rId5"/>
    <p:sldId id="332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E36AF8D-5BEB-E041-9101-0495C1E2400F}">
          <p14:sldIdLst>
            <p14:sldId id="256"/>
            <p14:sldId id="316"/>
            <p14:sldId id="333"/>
            <p14:sldId id="334"/>
            <p14:sldId id="33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67E"/>
    <a:srgbClr val="332B60"/>
    <a:srgbClr val="4FBFD3"/>
    <a:srgbClr val="4F4C4E"/>
    <a:srgbClr val="808285"/>
    <a:srgbClr val="96004F"/>
    <a:srgbClr val="4D4D4F"/>
    <a:srgbClr val="C9C9C9"/>
    <a:srgbClr val="D385A9"/>
    <a:srgbClr val="C25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Kujunduslaad 1 – rõhk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Kujunduslaad 1 – rõh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8" autoAdjust="0"/>
    <p:restoredTop sz="96687"/>
  </p:normalViewPr>
  <p:slideViewPr>
    <p:cSldViewPr snapToGrid="0" snapToObjects="1" showGuides="1">
      <p:cViewPr varScale="1">
        <p:scale>
          <a:sx n="155" d="100"/>
          <a:sy n="155" d="100"/>
        </p:scale>
        <p:origin x="85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44"/>
    </p:cViewPr>
  </p:sorterViewPr>
  <p:notesViewPr>
    <p:cSldViewPr snapToGrid="0" snapToObjects="1">
      <p:cViewPr varScale="1">
        <p:scale>
          <a:sx n="108" d="100"/>
          <a:sy n="108" d="100"/>
        </p:scale>
        <p:origin x="316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7233B-0833-EF40-A4A4-4DDA2CCDF12B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8668B-42F9-8648-A8AF-436CB12C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7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5CFB8B-B9EB-4E3F-B143-7BE1A009C8C1}" type="datetimeFigureOut">
              <a:rPr lang="en-US"/>
              <a:pPr>
                <a:defRPr/>
              </a:pPr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9D10C4C-EAC2-4D66-B9F8-E052F2E25BCC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203485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slaid ar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10" name="Freeform 9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3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3" descr="C:\Users\ipihu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966097"/>
            <a:ext cx="24495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942276" y="4472120"/>
            <a:ext cx="8892396" cy="8528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/>
              <a:t>Presentatsiooni Pealkiri</a:t>
            </a:r>
            <a:endParaRPr lang="et-EE" sz="3600" dirty="0">
              <a:solidFill>
                <a:schemeClr val="accent1"/>
              </a:solidFill>
            </a:endParaRP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964578" y="5791200"/>
            <a:ext cx="4738535" cy="7827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Nimi </a:t>
            </a:r>
            <a:r>
              <a:rPr lang="et-EE" sz="1800" dirty="0" err="1"/>
              <a:t>Nimeste</a:t>
            </a:r>
            <a:br>
              <a:rPr lang="et-EE" sz="1800" dirty="0"/>
            </a:br>
            <a:r>
              <a:rPr lang="et-EE" sz="1800" dirty="0"/>
              <a:t>Teaduskond / instituut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Tallinna</a:t>
            </a:r>
            <a:r>
              <a:rPr lang="en-US" sz="1800" dirty="0"/>
              <a:t> </a:t>
            </a:r>
            <a:r>
              <a:rPr lang="en-US" sz="1800" dirty="0" err="1"/>
              <a:t>Tehnikaülikool</a:t>
            </a:r>
            <a:endParaRPr lang="et-EE" sz="1800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42276" y="4961733"/>
            <a:ext cx="8892396" cy="4814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>
                <a:solidFill>
                  <a:schemeClr val="accent1"/>
                </a:solidFill>
              </a:rPr>
              <a:t>vajadusel kahel real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623AA-F127-438E-83EA-5A4B108798A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9775767" y="6208816"/>
            <a:ext cx="1916097" cy="3651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+mn-lt"/>
              </a:defRPr>
            </a:lvl1pPr>
          </a:lstStyle>
          <a:p>
            <a:fld id="{753892C2-EB78-4D5A-B775-B61492AB87AF}" type="datetime1">
              <a:rPr lang="et-EE" smtClean="0"/>
              <a:t>28.01.2025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8037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656886" cy="84441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5"/>
            <a:ext cx="8964612" cy="62731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491176"/>
            <a:ext cx="8964611" cy="3277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7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7" name="Freeform 6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8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9961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chemeClr val="accent3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t-EE" altLang="en-US" sz="2900" dirty="0" err="1">
                <a:solidFill>
                  <a:schemeClr val="tx2"/>
                </a:solidFill>
              </a:rPr>
              <a:t>VaheSLAIDI</a:t>
            </a:r>
            <a:r>
              <a:rPr lang="et-EE" altLang="en-US" sz="2900" dirty="0">
                <a:solidFill>
                  <a:schemeClr val="tx2"/>
                </a:solidFill>
              </a:rPr>
              <a:t> pealkiri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altLang="en-US" sz="2900" dirty="0">
                <a:solidFill>
                  <a:schemeClr val="accent1"/>
                </a:solidFill>
              </a:rPr>
              <a:t>Vajadusel ka KAHEL või kolmel REAL</a:t>
            </a:r>
            <a:endParaRPr lang="en-US" altLang="en-US" sz="2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9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sp>
        <p:nvSpPr>
          <p:cNvPr id="15" name="Freeform 14"/>
          <p:cNvSpPr/>
          <p:nvPr userDrawn="1"/>
        </p:nvSpPr>
        <p:spPr>
          <a:xfrm>
            <a:off x="-1" y="3312687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3884" y="1958640"/>
            <a:ext cx="2447645" cy="1370681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638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rgbClr val="332B60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n-US" altLang="en-US" dirty="0"/>
              <a:t>TALLINN</a:t>
            </a:r>
            <a:r>
              <a:rPr lang="et-EE" altLang="en-US" dirty="0"/>
              <a:t>A</a:t>
            </a:r>
            <a:r>
              <a:rPr lang="en-US" altLang="en-US" dirty="0"/>
              <a:t> </a:t>
            </a:r>
            <a:r>
              <a:rPr lang="et-EE" altLang="en-US" dirty="0"/>
              <a:t>TEHNIKAÜLIKOOL</a:t>
            </a:r>
            <a:endParaRPr lang="en-US" altLang="en-US" dirty="0"/>
          </a:p>
          <a:p>
            <a:r>
              <a:rPr lang="en-US" altLang="en-US" sz="1700" b="0" cap="none" dirty="0" err="1">
                <a:solidFill>
                  <a:schemeClr val="accent2"/>
                </a:solidFill>
              </a:rPr>
              <a:t>Ehitajate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tee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5, 19086 Tallinn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, </a:t>
            </a:r>
          </a:p>
          <a:p>
            <a:r>
              <a:rPr lang="et-EE" altLang="en-US" sz="1700" b="0" cap="none" dirty="0">
                <a:solidFill>
                  <a:schemeClr val="accent2"/>
                </a:solidFill>
              </a:rPr>
              <a:t>Tel 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620 2002 (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E-R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8.30–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17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.00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)</a:t>
            </a:r>
            <a:endParaRPr lang="en-US" altLang="en-US" sz="1700" cap="none" dirty="0">
              <a:solidFill>
                <a:schemeClr val="accent2"/>
              </a:solidFill>
            </a:endParaRPr>
          </a:p>
          <a:p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t</a:t>
            </a:r>
            <a:r>
              <a:rPr lang="et-EE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altech</a:t>
            </a:r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ee</a:t>
            </a:r>
            <a:endParaRPr lang="en-US" altLang="en-US" sz="1700" cap="non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494517" cy="81088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6"/>
            <a:ext cx="8802242" cy="4140200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lang="en-US" altLang="en-US" sz="1800" smtClean="0">
                <a:solidFill>
                  <a:srgbClr val="332B60"/>
                </a:solidFill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20015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3pPr>
            <a:lvl4pPr>
              <a:defRPr sz="1800">
                <a:solidFill>
                  <a:srgbClr val="332B60"/>
                </a:solidFill>
              </a:defRPr>
            </a:lvl4pPr>
            <a:lvl5pPr marL="1771650" marR="0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>
              <a:defRPr sz="1800">
                <a:solidFill>
                  <a:srgbClr val="332B60"/>
                </a:solidFill>
              </a:defRPr>
            </a:lvl7pPr>
          </a:lstStyle>
          <a:p>
            <a:pPr>
              <a:buClr>
                <a:srgbClr val="E4067E"/>
              </a:buClr>
            </a:pP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Vivamus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lacus.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  <a:p>
            <a:pPr>
              <a:buClr>
                <a:srgbClr val="E4067E"/>
              </a:buClr>
            </a:pPr>
            <a:r>
              <a:rPr lang="et-EE" altLang="en-US" sz="1800" dirty="0">
                <a:solidFill>
                  <a:srgbClr val="332B60"/>
                </a:solidFill>
                <a:latin typeface="+mn-lt"/>
              </a:rPr>
              <a:t>B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ibendum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rutrum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turpis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velit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</a:rPr>
              <a:t> semper </a:t>
            </a:r>
            <a:r>
              <a:rPr lang="en-US" altLang="en-US" sz="1800" dirty="0" err="1">
                <a:solidFill>
                  <a:srgbClr val="332B60"/>
                </a:solidFill>
              </a:rPr>
              <a:t>augue</a:t>
            </a:r>
            <a:r>
              <a:rPr lang="en-US" altLang="en-US" sz="1800" dirty="0">
                <a:solidFill>
                  <a:srgbClr val="332B60"/>
                </a:solidFill>
              </a:rPr>
              <a:t>.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lvl="2"/>
            <a:endParaRPr lang="et-EE" dirty="0"/>
          </a:p>
          <a:p>
            <a:pPr lvl="0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1767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 userDrawn="1">
          <p15:clr>
            <a:srgbClr val="FBAE40"/>
          </p15:clr>
        </p15:guide>
        <p15:guide id="3" pos="13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494517" cy="80277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2183498" y="3244275"/>
            <a:ext cx="8790444" cy="253088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171700" y="2144993"/>
            <a:ext cx="8790444" cy="901807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371600" indent="0">
              <a:buFont typeface="Verdana" panose="020B0604030504040204" pitchFamily="34" charset="0"/>
              <a:buNone/>
              <a:defRPr/>
            </a:lvl4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lvl="2"/>
            <a:endParaRPr lang="et-EE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2171700" y="1628776"/>
            <a:ext cx="8790444" cy="41366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</p:spTree>
    <p:extLst>
      <p:ext uri="{BB962C8B-B14F-4D97-AF65-F5344CB8AC3E}">
        <p14:creationId xmlns:p14="http://schemas.microsoft.com/office/powerpoint/2010/main" val="41024216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 userDrawn="1">
          <p15:clr>
            <a:srgbClr val="FBAE40"/>
          </p15:clr>
        </p15:guide>
        <p15:guide id="3" orient="horz" pos="3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656887" cy="81088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171700" y="1628776"/>
            <a:ext cx="8964612" cy="388032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196270"/>
            <a:ext cx="8964613" cy="3572706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592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97" userDrawn="1">
          <p15:clr>
            <a:srgbClr val="FBAE40"/>
          </p15:clr>
        </p15:guide>
        <p15:guide id="3" orient="horz" pos="102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7" y="549275"/>
            <a:ext cx="6109380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1097222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6044006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2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239501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afik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2171700" y="5204389"/>
            <a:ext cx="4351731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8471"/>
            <a:ext cx="10656888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6888164" y="5204389"/>
            <a:ext cx="4248542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2"/>
          </p:nvPr>
        </p:nvSpPr>
        <p:spPr>
          <a:xfrm>
            <a:off x="2171701" y="1628776"/>
            <a:ext cx="4351338" cy="33363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23" hasCustomPrompt="1"/>
          </p:nvPr>
        </p:nvSpPr>
        <p:spPr>
          <a:xfrm>
            <a:off x="6888163" y="1628775"/>
            <a:ext cx="4248150" cy="33363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055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 pi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2171700" y="549276"/>
            <a:ext cx="5109317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7511753" y="3459344"/>
            <a:ext cx="3624561" cy="23096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20"/>
          </p:nvPr>
        </p:nvSpPr>
        <p:spPr>
          <a:xfrm>
            <a:off x="7511753" y="549275"/>
            <a:ext cx="3624561" cy="270956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78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1545"/>
            <a:ext cx="10656888" cy="83666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23"/>
          </p:nvPr>
        </p:nvSpPr>
        <p:spPr>
          <a:xfrm>
            <a:off x="2171700" y="1628776"/>
            <a:ext cx="8964613" cy="41402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bg1"/>
                </a:solidFill>
                <a:latin typeface="Verdana" charset="0"/>
              </a:defRPr>
            </a:lvl1pPr>
          </a:lstStyle>
          <a:p>
            <a:pPr lvl="0"/>
            <a:r>
              <a:rPr lang="et-EE" noProof="0" dirty="0"/>
              <a:t>Tabeli lisamiseks klõpsake ikooni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9966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5" t="19052" r="15651" b="26172"/>
          <a:stretch/>
        </p:blipFill>
        <p:spPr>
          <a:xfrm>
            <a:off x="462334" y="5732251"/>
            <a:ext cx="1085205" cy="648000"/>
          </a:xfrm>
          <a:prstGeom prst="rect">
            <a:avLst/>
          </a:prstGeom>
        </p:spPr>
      </p:pic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5E0AB993-4BFC-4F9E-97E1-F2FF3173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</a:t>
            </a:r>
            <a:br>
              <a:rPr lang="et-EE" dirty="0"/>
            </a:br>
            <a:r>
              <a:rPr lang="en-US" dirty="0"/>
              <a:t>TITLE STYLE</a:t>
            </a:r>
            <a:endParaRPr lang="et-E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43F4D-4C1B-412C-914B-5B86DDA7F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6291"/>
            <a:ext cx="10515600" cy="410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E4067E"/>
              </a:buClr>
            </a:pP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Vivamus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lacus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9" r:id="rId11"/>
    <p:sldLayoutId id="2147483920" r:id="rId12"/>
  </p:sldLayoutIdLst>
  <p:hf hdr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34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3" pos="1368" userDrawn="1">
          <p15:clr>
            <a:srgbClr val="F26B43"/>
          </p15:clr>
        </p15:guide>
        <p15:guide id="4" orient="horz" pos="3997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3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7" t="31542" b="-6940"/>
          <a:stretch/>
        </p:blipFill>
        <p:spPr>
          <a:xfrm>
            <a:off x="1" y="-27159"/>
            <a:ext cx="12191999" cy="68580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1" y="1967605"/>
            <a:ext cx="12192000" cy="4890395"/>
            <a:chOff x="-1" y="1967605"/>
            <a:chExt cx="12192000" cy="4890395"/>
          </a:xfrm>
        </p:grpSpPr>
        <p:sp>
          <p:nvSpPr>
            <p:cNvPr id="10" name="Freeform 9"/>
            <p:cNvSpPr/>
            <p:nvPr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7555" y="1967605"/>
              <a:ext cx="2447645" cy="1370681"/>
            </a:xfrm>
            <a:prstGeom prst="rect">
              <a:avLst/>
            </a:prstGeom>
          </p:spPr>
        </p:pic>
      </p:grpSp>
      <p:sp>
        <p:nvSpPr>
          <p:cNvPr id="5" name="Teksti kohatäide 4"/>
          <p:cNvSpPr>
            <a:spLocks noGrp="1"/>
          </p:cNvSpPr>
          <p:nvPr>
            <p:ph type="body" sz="quarter" idx="12"/>
          </p:nvPr>
        </p:nvSpPr>
        <p:spPr>
          <a:xfrm>
            <a:off x="953642" y="4457129"/>
            <a:ext cx="8083996" cy="980503"/>
          </a:xfrm>
        </p:spPr>
        <p:txBody>
          <a:bodyPr/>
          <a:lstStyle/>
          <a:p>
            <a:r>
              <a:rPr lang="et-EE" sz="3600" dirty="0"/>
              <a:t>IDK0043 IT Alused I</a:t>
            </a:r>
          </a:p>
          <a:p>
            <a:r>
              <a:rPr lang="et-EE" sz="2800" dirty="0">
                <a:solidFill>
                  <a:schemeClr val="accent1"/>
                </a:solidFill>
              </a:rPr>
              <a:t>Olga </a:t>
            </a:r>
            <a:r>
              <a:rPr lang="et-EE" sz="2800" dirty="0" err="1">
                <a:solidFill>
                  <a:schemeClr val="accent1"/>
                </a:solidFill>
              </a:rPr>
              <a:t>mironova</a:t>
            </a:r>
            <a:endParaRPr lang="et-EE" sz="2800" dirty="0">
              <a:solidFill>
                <a:schemeClr val="accent1"/>
              </a:solidFill>
            </a:endParaRPr>
          </a:p>
        </p:txBody>
      </p:sp>
      <p:sp>
        <p:nvSpPr>
          <p:cNvPr id="6" name="Teksti kohatäide 5"/>
          <p:cNvSpPr>
            <a:spLocks noGrp="1"/>
          </p:cNvSpPr>
          <p:nvPr>
            <p:ph type="body" sz="quarter" idx="13"/>
          </p:nvPr>
        </p:nvSpPr>
        <p:spPr>
          <a:xfrm>
            <a:off x="958720" y="5591738"/>
            <a:ext cx="5800895" cy="9114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Infotehnoloogia teaduskond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Tarkvarateaduse instituut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IT aluste õppekeskus</a:t>
            </a:r>
            <a:endParaRPr lang="et-EE" sz="1800" dirty="0">
              <a:solidFill>
                <a:srgbClr val="332B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/>
              <a:t>Õppejõud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79424" y="1128098"/>
            <a:ext cx="10347039" cy="4830249"/>
          </a:xfrm>
        </p:spPr>
        <p:txBody>
          <a:bodyPr>
            <a:noAutofit/>
          </a:bodyPr>
          <a:lstStyle/>
          <a:p>
            <a:r>
              <a:rPr lang="et-EE" b="1" dirty="0"/>
              <a:t>Olga Mironova, </a:t>
            </a:r>
            <a:r>
              <a:rPr lang="et-EE" altLang="en-US" b="1" dirty="0"/>
              <a:t>PhD</a:t>
            </a:r>
          </a:p>
          <a:p>
            <a:r>
              <a:rPr lang="et-EE" b="1" dirty="0"/>
              <a:t>Kontakt</a:t>
            </a:r>
            <a:r>
              <a:rPr lang="et-EE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olga.mironova@taltech.ee</a:t>
            </a:r>
          </a:p>
          <a:p>
            <a:pPr marL="800100" lvl="1" indent="-342900">
              <a:buFont typeface="+mj-lt"/>
              <a:buAutoNum type="arabicPeriod"/>
            </a:pPr>
            <a:r>
              <a:rPr lang="et-EE" sz="1600" dirty="0"/>
              <a:t>Telefon 6202309, 58847647</a:t>
            </a:r>
          </a:p>
          <a:p>
            <a:pPr marL="800100" lvl="1" indent="-342900">
              <a:buFont typeface="+mj-lt"/>
              <a:buAutoNum type="arabicPeriod"/>
            </a:pPr>
            <a:r>
              <a:rPr lang="et-EE" sz="1600" dirty="0"/>
              <a:t>Ruum ICT-620</a:t>
            </a:r>
          </a:p>
          <a:p>
            <a:pPr marL="800100" lvl="1" indent="-342900">
              <a:buFont typeface="+mj-lt"/>
              <a:buAutoNum type="arabicPeriod"/>
            </a:pPr>
            <a:endParaRPr lang="et-EE" b="1" dirty="0"/>
          </a:p>
          <a:p>
            <a:r>
              <a:rPr lang="et-EE" b="1" dirty="0"/>
              <a:t>Õppimine:</a:t>
            </a:r>
          </a:p>
          <a:p>
            <a:pPr lvl="1"/>
            <a:r>
              <a:rPr lang="et-EE" b="1" dirty="0" err="1"/>
              <a:t>TalTech</a:t>
            </a:r>
            <a:r>
              <a:rPr lang="et-EE" b="1" dirty="0"/>
              <a:t> </a:t>
            </a:r>
            <a:r>
              <a:rPr lang="et-EE" b="1" dirty="0" err="1"/>
              <a:t>Moodle</a:t>
            </a:r>
            <a:endParaRPr lang="et-EE" b="1" dirty="0"/>
          </a:p>
          <a:p>
            <a:pPr lvl="1"/>
            <a:r>
              <a:rPr lang="et-EE" dirty="0"/>
              <a:t>Konsultatsioonid kohapeal – ICT-620 </a:t>
            </a:r>
          </a:p>
          <a:p>
            <a:pPr lvl="1"/>
            <a:r>
              <a:rPr lang="et-EE" dirty="0"/>
              <a:t>Konsultatsioonid online - </a:t>
            </a:r>
            <a:r>
              <a:rPr lang="et-EE" dirty="0" err="1"/>
              <a:t>BigBlueButton</a:t>
            </a:r>
            <a:r>
              <a:rPr lang="et-EE" dirty="0"/>
              <a:t> – </a:t>
            </a:r>
            <a:r>
              <a:rPr lang="et-EE" dirty="0" err="1"/>
              <a:t>Moodle</a:t>
            </a:r>
            <a:r>
              <a:rPr lang="et-EE" dirty="0"/>
              <a:t> keskkonnas</a:t>
            </a:r>
          </a:p>
          <a:p>
            <a:pPr lvl="2"/>
            <a:r>
              <a:rPr lang="et-EE" dirty="0"/>
              <a:t>kokkuleppel õppejõuga</a:t>
            </a:r>
            <a:endParaRPr lang="et-EE" b="1" dirty="0"/>
          </a:p>
          <a:p>
            <a:r>
              <a:rPr lang="et-EE" b="1" dirty="0"/>
              <a:t>Teated neljapäeviti</a:t>
            </a:r>
            <a:endParaRPr lang="et-EE" dirty="0"/>
          </a:p>
          <a:p>
            <a:pPr lvl="1"/>
            <a:r>
              <a:rPr lang="et-EE" dirty="0" err="1"/>
              <a:t>Moodle</a:t>
            </a:r>
            <a:r>
              <a:rPr lang="et-EE" dirty="0"/>
              <a:t> foorumis – e-mailile dubleerimine</a:t>
            </a:r>
          </a:p>
          <a:p>
            <a:pPr lvl="2"/>
            <a:r>
              <a:rPr lang="et-EE" dirty="0"/>
              <a:t>kontrollida e-maili aadress!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2E6327-B1D4-E599-A51B-5EE241CC8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282249"/>
            <a:ext cx="4610100" cy="695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CE8800-11B4-18A2-1082-7A524B5AC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120298"/>
            <a:ext cx="25908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/>
              <a:t>IDK0043 IT alused i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79424" y="1628775"/>
            <a:ext cx="11338949" cy="4040505"/>
          </a:xfrm>
        </p:spPr>
        <p:txBody>
          <a:bodyPr>
            <a:noAutofit/>
          </a:bodyPr>
          <a:lstStyle/>
          <a:p>
            <a:r>
              <a:rPr lang="et-EE" sz="2000" dirty="0"/>
              <a:t>Kursuse maht: 3 EAP, 78 tundi, 99% - e-õppe osakaal</a:t>
            </a:r>
          </a:p>
          <a:p>
            <a:r>
              <a:rPr lang="et-EE" sz="2000" dirty="0"/>
              <a:t>õppekomplekt, konsultatsioonid</a:t>
            </a:r>
          </a:p>
          <a:p>
            <a:r>
              <a:rPr lang="et-EE" sz="2000" dirty="0"/>
              <a:t>5 moodulit:</a:t>
            </a:r>
          </a:p>
          <a:p>
            <a:pPr lvl="1"/>
            <a:r>
              <a:rPr lang="et-EE" sz="2400" dirty="0">
                <a:solidFill>
                  <a:srgbClr val="E4067E"/>
                </a:solidFill>
              </a:rPr>
              <a:t>Rakenduste loomine tabeltöötluse vahenditega – kohustuslik moodul</a:t>
            </a:r>
          </a:p>
          <a:p>
            <a:pPr lvl="1"/>
            <a:r>
              <a:rPr lang="et-EE" sz="2400" dirty="0">
                <a:solidFill>
                  <a:srgbClr val="E4067E"/>
                </a:solidFill>
              </a:rPr>
              <a:t>Dokumentide ja esitluste töötlus ja disain - kohustuslik moodul </a:t>
            </a:r>
          </a:p>
          <a:p>
            <a:pPr lvl="1"/>
            <a:r>
              <a:rPr lang="et-EE" dirty="0"/>
              <a:t>Info- ja kommunikatsioonitehnoloogia alused - vabatahtlik moodul</a:t>
            </a:r>
          </a:p>
          <a:p>
            <a:pPr lvl="1"/>
            <a:r>
              <a:rPr lang="et-EE" dirty="0"/>
              <a:t>Multimeedia – vabatahtlik moodul</a:t>
            </a:r>
          </a:p>
          <a:p>
            <a:pPr lvl="1"/>
            <a:r>
              <a:rPr lang="et-EE" dirty="0" err="1"/>
              <a:t>Küberturvalisus</a:t>
            </a:r>
            <a:r>
              <a:rPr lang="et-EE" dirty="0"/>
              <a:t> - vabatahtlik moodul</a:t>
            </a:r>
          </a:p>
          <a:p>
            <a:r>
              <a:rPr lang="et-EE" sz="2000" dirty="0"/>
              <a:t>Eeltestid:</a:t>
            </a:r>
          </a:p>
          <a:p>
            <a:pPr lvl="1"/>
            <a:r>
              <a:rPr lang="et-EE" sz="2000" b="1" dirty="0">
                <a:solidFill>
                  <a:srgbClr val="E4067E"/>
                </a:solidFill>
              </a:rPr>
              <a:t>2</a:t>
            </a:r>
            <a:r>
              <a:rPr lang="et-EE" sz="2000" dirty="0">
                <a:solidFill>
                  <a:srgbClr val="E4067E"/>
                </a:solidFill>
              </a:rPr>
              <a:t> </a:t>
            </a:r>
            <a:r>
              <a:rPr lang="et-EE" sz="2000" dirty="0"/>
              <a:t>tk.; 17+30 küsimust; 1 katse; 1,5 h, 75%, </a:t>
            </a:r>
            <a:r>
              <a:rPr lang="et-EE" sz="2000" b="1" dirty="0"/>
              <a:t>tähtaeg 24.02.2025</a:t>
            </a:r>
            <a:endParaRPr lang="et-EE" sz="2000" dirty="0"/>
          </a:p>
          <a:p>
            <a:r>
              <a:rPr lang="et-EE" sz="2000" dirty="0"/>
              <a:t>Kursus lõpeb arvestusega (A/M)</a:t>
            </a:r>
          </a:p>
          <a:p>
            <a:pPr marL="0" indent="0">
              <a:buNone/>
            </a:pP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148649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Tööde liigid ja nende arvud semestri jooksul</a:t>
            </a:r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7076" y="1360164"/>
            <a:ext cx="10867001" cy="4470366"/>
          </a:xfrm>
        </p:spPr>
        <p:txBody>
          <a:bodyPr>
            <a:normAutofit fontScale="92500" lnSpcReduction="20000"/>
          </a:bodyPr>
          <a:lstStyle/>
          <a:p>
            <a:r>
              <a:rPr lang="fi-FI" altLang="en-US" sz="2200" dirty="0" err="1">
                <a:solidFill>
                  <a:srgbClr val="E4067E"/>
                </a:solidFill>
              </a:rPr>
              <a:t>Harjutus</a:t>
            </a:r>
            <a:r>
              <a:rPr lang="et-EE" altLang="en-US" sz="2200" dirty="0">
                <a:solidFill>
                  <a:srgbClr val="E4067E"/>
                </a:solidFill>
              </a:rPr>
              <a:t> (3 tk ja/või 8 tk)</a:t>
            </a:r>
          </a:p>
          <a:p>
            <a:pPr lvl="1"/>
            <a:r>
              <a:rPr lang="fi-FI" sz="2000" dirty="0"/>
              <a:t>Teksti- ja </a:t>
            </a:r>
            <a:r>
              <a:rPr lang="fi-FI" sz="2000" dirty="0" err="1"/>
              <a:t>esitluste</a:t>
            </a:r>
            <a:r>
              <a:rPr lang="fi-FI" sz="2000" dirty="0"/>
              <a:t> </a:t>
            </a:r>
            <a:r>
              <a:rPr lang="fi-FI" sz="2000" dirty="0" err="1"/>
              <a:t>töötlus</a:t>
            </a:r>
            <a:r>
              <a:rPr lang="et-EE" sz="2000" dirty="0"/>
              <a:t>, </a:t>
            </a:r>
            <a:r>
              <a:rPr lang="fi-FI" sz="2000" dirty="0" err="1"/>
              <a:t>Tabeltöötlus</a:t>
            </a:r>
            <a:r>
              <a:rPr lang="et-EE" sz="2000" dirty="0"/>
              <a:t> (videod + lahendatud harjutused Excelis)</a:t>
            </a:r>
          </a:p>
          <a:p>
            <a:r>
              <a:rPr lang="et-EE" sz="2200" dirty="0">
                <a:solidFill>
                  <a:srgbClr val="E4067E"/>
                </a:solidFill>
              </a:rPr>
              <a:t>Enesetest (3 tk ja/või 8 tk)</a:t>
            </a:r>
          </a:p>
          <a:p>
            <a:pPr lvl="1"/>
            <a:r>
              <a:rPr lang="et-EE" sz="2000" dirty="0"/>
              <a:t>Kõik moodulid </a:t>
            </a:r>
          </a:p>
          <a:p>
            <a:pPr lvl="1"/>
            <a:r>
              <a:rPr lang="et-EE" sz="2000" dirty="0"/>
              <a:t>≥75%, piiramatu katsete arv</a:t>
            </a:r>
          </a:p>
          <a:p>
            <a:r>
              <a:rPr lang="et-EE" altLang="en-US" sz="2200" dirty="0">
                <a:solidFill>
                  <a:srgbClr val="E4067E"/>
                </a:solidFill>
              </a:rPr>
              <a:t>Kodutöö (1 tk ja/või 1 tk)</a:t>
            </a:r>
          </a:p>
          <a:p>
            <a:pPr lvl="2"/>
            <a:r>
              <a:rPr lang="fi-FI" sz="2000" dirty="0"/>
              <a:t>Teksti- ja </a:t>
            </a:r>
            <a:r>
              <a:rPr lang="fi-FI" sz="2000" dirty="0" err="1"/>
              <a:t>esitluste</a:t>
            </a:r>
            <a:r>
              <a:rPr lang="fi-FI" sz="2000" dirty="0"/>
              <a:t> </a:t>
            </a:r>
            <a:r>
              <a:rPr lang="fi-FI" sz="2000" dirty="0" err="1"/>
              <a:t>töötlus</a:t>
            </a:r>
            <a:r>
              <a:rPr lang="et-EE" sz="2000" dirty="0"/>
              <a:t> (min 75%), </a:t>
            </a:r>
            <a:r>
              <a:rPr lang="et-EE" sz="2000" dirty="0">
                <a:solidFill>
                  <a:srgbClr val="E4067E"/>
                </a:solidFill>
              </a:rPr>
              <a:t>tähtaeg 09.03.2025</a:t>
            </a:r>
          </a:p>
          <a:p>
            <a:pPr lvl="3"/>
            <a:r>
              <a:rPr lang="et-EE" sz="2000" dirty="0"/>
              <a:t>Eeldus – Enesetest 2. ja 3.</a:t>
            </a:r>
          </a:p>
          <a:p>
            <a:pPr lvl="2"/>
            <a:r>
              <a:rPr lang="fi-FI" sz="2000" dirty="0" err="1"/>
              <a:t>Tabeltöötlus</a:t>
            </a:r>
            <a:r>
              <a:rPr lang="et-EE" sz="2000" dirty="0"/>
              <a:t> (esitamine õppejõule, min 95%), </a:t>
            </a:r>
            <a:r>
              <a:rPr lang="et-EE" sz="2000" dirty="0">
                <a:solidFill>
                  <a:srgbClr val="E4067E"/>
                </a:solidFill>
              </a:rPr>
              <a:t>tähtaeg 22.05.2025</a:t>
            </a:r>
            <a:endParaRPr lang="et-EE" sz="2000" dirty="0"/>
          </a:p>
          <a:p>
            <a:pPr lvl="3"/>
            <a:r>
              <a:rPr lang="et-EE" sz="2000" dirty="0"/>
              <a:t>Eeldus – Enesetest 8.</a:t>
            </a:r>
          </a:p>
          <a:p>
            <a:r>
              <a:rPr lang="et-EE" sz="2200" dirty="0">
                <a:solidFill>
                  <a:srgbClr val="E4067E"/>
                </a:solidFill>
              </a:rPr>
              <a:t>E-kontrolltöö (1 tk või 0 tk)</a:t>
            </a:r>
          </a:p>
          <a:p>
            <a:pPr lvl="1"/>
            <a:r>
              <a:rPr lang="et-EE" sz="2000" dirty="0"/>
              <a:t>Tabeltöötlus – </a:t>
            </a:r>
            <a:r>
              <a:rPr lang="et-EE" sz="2000" dirty="0">
                <a:solidFill>
                  <a:srgbClr val="E4067E"/>
                </a:solidFill>
              </a:rPr>
              <a:t>tähtaeg 13.04.2025</a:t>
            </a:r>
            <a:endParaRPr lang="et-EE" sz="2000" dirty="0"/>
          </a:p>
          <a:p>
            <a:pPr lvl="1"/>
            <a:r>
              <a:rPr lang="et-EE" sz="2000" dirty="0"/>
              <a:t>Eeldus – Enesetest 5.</a:t>
            </a:r>
          </a:p>
          <a:p>
            <a:pPr lvl="1"/>
            <a:r>
              <a:rPr lang="et-EE" sz="2000" dirty="0"/>
              <a:t>Min 61%</a:t>
            </a:r>
          </a:p>
          <a:p>
            <a:pPr lvl="1"/>
            <a:r>
              <a:rPr lang="et-EE" sz="2000" dirty="0" err="1"/>
              <a:t>Järeltöö</a:t>
            </a:r>
            <a:r>
              <a:rPr lang="et-EE" sz="2000" dirty="0"/>
              <a:t> – semestri lõpp</a:t>
            </a:r>
          </a:p>
        </p:txBody>
      </p:sp>
    </p:spTree>
    <p:extLst>
      <p:ext uri="{BB962C8B-B14F-4D97-AF65-F5344CB8AC3E}">
        <p14:creationId xmlns:p14="http://schemas.microsoft.com/office/powerpoint/2010/main" val="263549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/>
              <a:t>Kursus </a:t>
            </a:r>
            <a:r>
              <a:rPr lang="et-EE" altLang="en-US" dirty="0" err="1"/>
              <a:t>moodle</a:t>
            </a:r>
            <a:r>
              <a:rPr lang="et-EE" altLang="en-US" dirty="0"/>
              <a:t> keskkonnas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101213" y="1628775"/>
            <a:ext cx="9872729" cy="4040505"/>
          </a:xfrm>
        </p:spPr>
        <p:txBody>
          <a:bodyPr>
            <a:normAutofit/>
          </a:bodyPr>
          <a:lstStyle/>
          <a:p>
            <a:r>
              <a:rPr lang="et-EE" sz="2000" dirty="0"/>
              <a:t>moodle.taltech.ee</a:t>
            </a:r>
          </a:p>
          <a:p>
            <a:pPr lvl="1"/>
            <a:r>
              <a:rPr lang="et-EE" sz="2000" dirty="0"/>
              <a:t>identifitseerimiseks </a:t>
            </a:r>
            <a:r>
              <a:rPr lang="et-EE" sz="2000" dirty="0" err="1"/>
              <a:t>ID-kaart</a:t>
            </a:r>
            <a:r>
              <a:rPr lang="et-EE" sz="2000" dirty="0"/>
              <a:t> või UNI-ID</a:t>
            </a:r>
          </a:p>
          <a:p>
            <a:pPr lvl="1"/>
            <a:r>
              <a:rPr lang="et-EE" sz="2000" dirty="0"/>
              <a:t>kehtiv e-maili aadress!</a:t>
            </a:r>
          </a:p>
          <a:p>
            <a:r>
              <a:rPr lang="en-US" sz="2000" b="1" dirty="0"/>
              <a:t>IDK0043 IT </a:t>
            </a:r>
            <a:r>
              <a:rPr lang="en-US" sz="2000" b="1" dirty="0" err="1"/>
              <a:t>alused</a:t>
            </a:r>
            <a:r>
              <a:rPr lang="en-US" sz="2000" b="1" dirty="0"/>
              <a:t> I (</a:t>
            </a:r>
            <a:r>
              <a:rPr lang="et-EE" sz="2000" b="1" dirty="0"/>
              <a:t>kevad</a:t>
            </a:r>
            <a:r>
              <a:rPr lang="en-US" sz="2000" b="1" dirty="0"/>
              <a:t> 202</a:t>
            </a:r>
            <a:r>
              <a:rPr lang="et-EE" sz="2000" b="1" dirty="0"/>
              <a:t>5</a:t>
            </a:r>
            <a:r>
              <a:rPr lang="en-US" sz="2000" b="1" dirty="0"/>
              <a:t>)</a:t>
            </a:r>
            <a:endParaRPr lang="et-EE" sz="2000" b="1" dirty="0"/>
          </a:p>
          <a:p>
            <a:pPr lvl="1"/>
            <a:r>
              <a:rPr lang="et-EE" sz="2000" dirty="0"/>
              <a:t>parool RÜHMANIMI (näiteks EAEI21)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82157E-42B1-4D40-665F-48FF88CBF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168" y="3516630"/>
            <a:ext cx="42672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66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TalTech">
      <a:dk1>
        <a:srgbClr val="000000"/>
      </a:dk1>
      <a:lt1>
        <a:srgbClr val="FFFFFF"/>
      </a:lt1>
      <a:dk2>
        <a:srgbClr val="332B60"/>
      </a:dk2>
      <a:lt2>
        <a:srgbClr val="DADAE4"/>
      </a:lt2>
      <a:accent1>
        <a:srgbClr val="E4067E"/>
      </a:accent1>
      <a:accent2>
        <a:srgbClr val="9396B0"/>
      </a:accent2>
      <a:accent3>
        <a:srgbClr val="AB1352"/>
      </a:accent3>
      <a:accent4>
        <a:srgbClr val="4FBFD3"/>
      </a:accent4>
      <a:accent5>
        <a:srgbClr val="332B60"/>
      </a:accent5>
      <a:accent6>
        <a:srgbClr val="DADAE4"/>
      </a:accent6>
      <a:hlink>
        <a:srgbClr val="AB1352"/>
      </a:hlink>
      <a:folHlink>
        <a:srgbClr val="AB1352"/>
      </a:folHlink>
    </a:clrScheme>
    <a:fontScheme name="TTÜ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wrap="square" rtlCol="0" anchor="ctr">
        <a:noAutofit/>
      </a:bodyPr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NEW" id="{65034802-83F1-DE41-A876-6851A238EDFE}" vid="{814C7433-F944-B249-91D8-8F253693EC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9030</TotalTime>
  <Words>288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Office'i kujundus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Anu Teder</dc:creator>
  <cp:lastModifiedBy>Olga Mironova</cp:lastModifiedBy>
  <cp:revision>168</cp:revision>
  <dcterms:created xsi:type="dcterms:W3CDTF">2018-09-19T06:51:01Z</dcterms:created>
  <dcterms:modified xsi:type="dcterms:W3CDTF">2025-01-28T12:47:46Z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9643374</vt:lpwstr>
  </property>
  <property fmtid="{D5CDD505-2E9C-101B-9397-08002B2CF9AE}" pid="3" name="NXPowerLiteSettings">
    <vt:lpwstr>C780073804F000</vt:lpwstr>
  </property>
  <property fmtid="{D5CDD505-2E9C-101B-9397-08002B2CF9AE}" pid="4" name="NXPowerLiteVersion">
    <vt:lpwstr>D8.0.4</vt:lpwstr>
  </property>
</Properties>
</file>