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7"/>
  </p:notesMasterIdLst>
  <p:handoutMasterIdLst>
    <p:handoutMasterId r:id="rId8"/>
  </p:handoutMasterIdLst>
  <p:sldIdLst>
    <p:sldId id="256" r:id="rId2"/>
    <p:sldId id="316" r:id="rId3"/>
    <p:sldId id="333" r:id="rId4"/>
    <p:sldId id="334" r:id="rId5"/>
    <p:sldId id="332" r:id="rId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EE36AF8D-5BEB-E041-9101-0495C1E2400F}">
          <p14:sldIdLst>
            <p14:sldId id="256"/>
            <p14:sldId id="316"/>
            <p14:sldId id="333"/>
            <p14:sldId id="334"/>
            <p14:sldId id="33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067E"/>
    <a:srgbClr val="332B60"/>
    <a:srgbClr val="4FBFD3"/>
    <a:srgbClr val="4F4C4E"/>
    <a:srgbClr val="808285"/>
    <a:srgbClr val="96004F"/>
    <a:srgbClr val="4D4D4F"/>
    <a:srgbClr val="C9C9C9"/>
    <a:srgbClr val="D385A9"/>
    <a:srgbClr val="C25B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Kujunduslaad 1 – rõhk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Kujunduslaad 1 – rõhk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8" autoAdjust="0"/>
    <p:restoredTop sz="96687"/>
  </p:normalViewPr>
  <p:slideViewPr>
    <p:cSldViewPr snapToGrid="0" snapToObjects="1" showGuides="1">
      <p:cViewPr varScale="1">
        <p:scale>
          <a:sx n="155" d="100"/>
          <a:sy n="155" d="100"/>
        </p:scale>
        <p:origin x="85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7944"/>
    </p:cViewPr>
  </p:sorterViewPr>
  <p:notesViewPr>
    <p:cSldViewPr snapToGrid="0" snapToObjects="1">
      <p:cViewPr varScale="1">
        <p:scale>
          <a:sx n="108" d="100"/>
          <a:sy n="108" d="100"/>
        </p:scale>
        <p:origin x="316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7233B-0833-EF40-A4A4-4DDA2CCDF12B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8668B-42F9-8648-A8AF-436CB12C4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76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A5CFB8B-B9EB-4E3F-B143-7BE1A009C8C1}" type="datetimeFigureOut">
              <a:rPr lang="en-US"/>
              <a:pPr>
                <a:defRPr/>
              </a:pPr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9D10C4C-EAC2-4D66-B9F8-E052F2E25BCC}" type="slidenum">
              <a:rPr lang="en-US" altLang="et-EE"/>
              <a:pPr>
                <a:defRPr/>
              </a:pPr>
              <a:t>‹#›</a:t>
            </a:fld>
            <a:endParaRPr lang="en-US" altLang="et-EE"/>
          </a:p>
        </p:txBody>
      </p:sp>
    </p:spTree>
    <p:extLst>
      <p:ext uri="{BB962C8B-B14F-4D97-AF65-F5344CB8AC3E}">
        <p14:creationId xmlns:p14="http://schemas.microsoft.com/office/powerpoint/2010/main" val="2034850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aslaid ar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" t="21094" r="-1" b="21589"/>
          <a:stretch/>
        </p:blipFill>
        <p:spPr>
          <a:xfrm>
            <a:off x="-15499" y="-23247"/>
            <a:ext cx="12207498" cy="4940618"/>
          </a:xfrm>
          <a:prstGeom prst="rect">
            <a:avLst/>
          </a:prstGeom>
        </p:spPr>
      </p:pic>
      <p:grpSp>
        <p:nvGrpSpPr>
          <p:cNvPr id="9" name="Group 8"/>
          <p:cNvGrpSpPr/>
          <p:nvPr userDrawn="1"/>
        </p:nvGrpSpPr>
        <p:grpSpPr>
          <a:xfrm>
            <a:off x="-1" y="1965075"/>
            <a:ext cx="12192000" cy="4892925"/>
            <a:chOff x="-1" y="1965075"/>
            <a:chExt cx="12192000" cy="4892925"/>
          </a:xfrm>
        </p:grpSpPr>
        <p:sp>
          <p:nvSpPr>
            <p:cNvPr id="10" name="Freeform 9"/>
            <p:cNvSpPr/>
            <p:nvPr userDrawn="1"/>
          </p:nvSpPr>
          <p:spPr>
            <a:xfrm>
              <a:off x="-1" y="3312687"/>
              <a:ext cx="12192000" cy="3545313"/>
            </a:xfrm>
            <a:custGeom>
              <a:avLst/>
              <a:gdLst>
                <a:gd name="connsiteX0" fmla="*/ 986101 w 12192000"/>
                <a:gd name="connsiteY0" fmla="*/ 0 h 3545313"/>
                <a:gd name="connsiteX1" fmla="*/ 12192000 w 12192000"/>
                <a:gd name="connsiteY1" fmla="*/ 0 h 3545313"/>
                <a:gd name="connsiteX2" fmla="*/ 12192000 w 12192000"/>
                <a:gd name="connsiteY2" fmla="*/ 510802 h 3545313"/>
                <a:gd name="connsiteX3" fmla="*/ 12192000 w 12192000"/>
                <a:gd name="connsiteY3" fmla="*/ 1543258 h 3545313"/>
                <a:gd name="connsiteX4" fmla="*/ 12192000 w 12192000"/>
                <a:gd name="connsiteY4" fmla="*/ 3545313 h 3545313"/>
                <a:gd name="connsiteX5" fmla="*/ 986101 w 12192000"/>
                <a:gd name="connsiteY5" fmla="*/ 3545313 h 3545313"/>
                <a:gd name="connsiteX6" fmla="*/ 475299 w 12192000"/>
                <a:gd name="connsiteY6" fmla="*/ 3545313 h 3545313"/>
                <a:gd name="connsiteX7" fmla="*/ 0 w 12192000"/>
                <a:gd name="connsiteY7" fmla="*/ 3545313 h 3545313"/>
                <a:gd name="connsiteX8" fmla="*/ 0 w 12192000"/>
                <a:gd name="connsiteY8" fmla="*/ 1543258 h 3545313"/>
                <a:gd name="connsiteX9" fmla="*/ 475299 w 12192000"/>
                <a:gd name="connsiteY9" fmla="*/ 1543258 h 3545313"/>
                <a:gd name="connsiteX10" fmla="*/ 475299 w 12192000"/>
                <a:gd name="connsiteY10" fmla="*/ 510802 h 3545313"/>
                <a:gd name="connsiteX11" fmla="*/ 986101 w 12192000"/>
                <a:gd name="connsiteY11" fmla="*/ 510802 h 3545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3545313">
                  <a:moveTo>
                    <a:pt x="986101" y="0"/>
                  </a:moveTo>
                  <a:lnTo>
                    <a:pt x="12192000" y="0"/>
                  </a:lnTo>
                  <a:lnTo>
                    <a:pt x="12192000" y="510802"/>
                  </a:lnTo>
                  <a:lnTo>
                    <a:pt x="12192000" y="1543258"/>
                  </a:lnTo>
                  <a:lnTo>
                    <a:pt x="12192000" y="3545313"/>
                  </a:lnTo>
                  <a:lnTo>
                    <a:pt x="986101" y="3545313"/>
                  </a:lnTo>
                  <a:lnTo>
                    <a:pt x="475299" y="3545313"/>
                  </a:lnTo>
                  <a:lnTo>
                    <a:pt x="0" y="3545313"/>
                  </a:lnTo>
                  <a:lnTo>
                    <a:pt x="0" y="1543258"/>
                  </a:lnTo>
                  <a:lnTo>
                    <a:pt x="475299" y="1543258"/>
                  </a:lnTo>
                  <a:lnTo>
                    <a:pt x="475299" y="510802"/>
                  </a:lnTo>
                  <a:lnTo>
                    <a:pt x="986101" y="5108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13" name="Picture 3" descr="C:\Users\ipihu\Desktop\logo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6800" y="1965075"/>
              <a:ext cx="2449513" cy="1371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7" name="Picture 3" descr="C:\Users\ipihu\Desktop\logo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1966097"/>
            <a:ext cx="24495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0" y="-99218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1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942276" y="4472120"/>
            <a:ext cx="8892396" cy="85287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i="0" cap="all" baseline="0">
                <a:solidFill>
                  <a:schemeClr val="accent3"/>
                </a:solidFill>
                <a:latin typeface="Verdana" charset="0"/>
              </a:defRPr>
            </a:lvl1pPr>
          </a:lstStyle>
          <a:p>
            <a:r>
              <a:rPr lang="et-EE" sz="3600" dirty="0"/>
              <a:t>Presentatsiooni Pealkiri</a:t>
            </a:r>
            <a:endParaRPr lang="et-EE" sz="3600" dirty="0">
              <a:solidFill>
                <a:schemeClr val="accent1"/>
              </a:solidFill>
            </a:endParaRP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3" hasCustomPrompt="1"/>
          </p:nvPr>
        </p:nvSpPr>
        <p:spPr>
          <a:xfrm>
            <a:off x="964578" y="5791200"/>
            <a:ext cx="4738535" cy="78274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1800" dirty="0"/>
              <a:t>Nimi </a:t>
            </a:r>
            <a:r>
              <a:rPr lang="et-EE" sz="1800" dirty="0" err="1"/>
              <a:t>Nimeste</a:t>
            </a:r>
            <a:br>
              <a:rPr lang="et-EE" sz="1800" dirty="0"/>
            </a:br>
            <a:r>
              <a:rPr lang="et-EE" sz="1800" dirty="0"/>
              <a:t>Teaduskond / instituut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dirty="0" err="1"/>
              <a:t>Tallinna</a:t>
            </a:r>
            <a:r>
              <a:rPr lang="en-US" sz="1800" dirty="0"/>
              <a:t> </a:t>
            </a:r>
            <a:r>
              <a:rPr lang="en-US" sz="1800" dirty="0" err="1"/>
              <a:t>Tehnikaülikool</a:t>
            </a:r>
            <a:endParaRPr lang="et-EE" sz="1800" dirty="0"/>
          </a:p>
        </p:txBody>
      </p:sp>
      <p:sp>
        <p:nvSpPr>
          <p:cNvPr id="16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942276" y="4961733"/>
            <a:ext cx="8892396" cy="48142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i="0" cap="all" baseline="0">
                <a:solidFill>
                  <a:schemeClr val="accent3"/>
                </a:solidFill>
                <a:latin typeface="Verdana" charset="0"/>
              </a:defRPr>
            </a:lvl1pPr>
          </a:lstStyle>
          <a:p>
            <a:r>
              <a:rPr lang="et-EE" sz="3600" dirty="0">
                <a:solidFill>
                  <a:schemeClr val="accent1"/>
                </a:solidFill>
              </a:rPr>
              <a:t>vajadusel kahel real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2623AA-F127-438E-83EA-5A4B108798A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9775767" y="6208816"/>
            <a:ext cx="1916097" cy="365125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2"/>
                </a:solidFill>
                <a:latin typeface="+mn-lt"/>
              </a:defRPr>
            </a:lvl1pPr>
          </a:lstStyle>
          <a:p>
            <a:fld id="{753892C2-EB78-4D5A-B775-B61492AB87AF}" type="datetime1">
              <a:rPr lang="et-EE" smtClean="0"/>
              <a:t>28.01.2025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580372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49275"/>
            <a:ext cx="10656886" cy="844415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171700" y="1628775"/>
            <a:ext cx="8964612" cy="627315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2171700" y="2491176"/>
            <a:ext cx="8964611" cy="3277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8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27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he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" t="21094" r="-1" b="21589"/>
          <a:stretch/>
        </p:blipFill>
        <p:spPr>
          <a:xfrm>
            <a:off x="-15499" y="-23247"/>
            <a:ext cx="12207498" cy="4940618"/>
          </a:xfrm>
          <a:prstGeom prst="rect">
            <a:avLst/>
          </a:prstGeom>
        </p:spPr>
      </p:pic>
      <p:grpSp>
        <p:nvGrpSpPr>
          <p:cNvPr id="2" name="Group 1"/>
          <p:cNvGrpSpPr/>
          <p:nvPr userDrawn="1"/>
        </p:nvGrpSpPr>
        <p:grpSpPr>
          <a:xfrm>
            <a:off x="-1" y="1965075"/>
            <a:ext cx="12192000" cy="4892925"/>
            <a:chOff x="-1" y="1965075"/>
            <a:chExt cx="12192000" cy="4892925"/>
          </a:xfrm>
        </p:grpSpPr>
        <p:sp>
          <p:nvSpPr>
            <p:cNvPr id="7" name="Freeform 6"/>
            <p:cNvSpPr/>
            <p:nvPr userDrawn="1"/>
          </p:nvSpPr>
          <p:spPr>
            <a:xfrm>
              <a:off x="-1" y="3312687"/>
              <a:ext cx="12192000" cy="3545313"/>
            </a:xfrm>
            <a:custGeom>
              <a:avLst/>
              <a:gdLst>
                <a:gd name="connsiteX0" fmla="*/ 986101 w 12192000"/>
                <a:gd name="connsiteY0" fmla="*/ 0 h 3545313"/>
                <a:gd name="connsiteX1" fmla="*/ 12192000 w 12192000"/>
                <a:gd name="connsiteY1" fmla="*/ 0 h 3545313"/>
                <a:gd name="connsiteX2" fmla="*/ 12192000 w 12192000"/>
                <a:gd name="connsiteY2" fmla="*/ 510802 h 3545313"/>
                <a:gd name="connsiteX3" fmla="*/ 12192000 w 12192000"/>
                <a:gd name="connsiteY3" fmla="*/ 1543258 h 3545313"/>
                <a:gd name="connsiteX4" fmla="*/ 12192000 w 12192000"/>
                <a:gd name="connsiteY4" fmla="*/ 3545313 h 3545313"/>
                <a:gd name="connsiteX5" fmla="*/ 986101 w 12192000"/>
                <a:gd name="connsiteY5" fmla="*/ 3545313 h 3545313"/>
                <a:gd name="connsiteX6" fmla="*/ 475299 w 12192000"/>
                <a:gd name="connsiteY6" fmla="*/ 3545313 h 3545313"/>
                <a:gd name="connsiteX7" fmla="*/ 0 w 12192000"/>
                <a:gd name="connsiteY7" fmla="*/ 3545313 h 3545313"/>
                <a:gd name="connsiteX8" fmla="*/ 0 w 12192000"/>
                <a:gd name="connsiteY8" fmla="*/ 1543258 h 3545313"/>
                <a:gd name="connsiteX9" fmla="*/ 475299 w 12192000"/>
                <a:gd name="connsiteY9" fmla="*/ 1543258 h 3545313"/>
                <a:gd name="connsiteX10" fmla="*/ 475299 w 12192000"/>
                <a:gd name="connsiteY10" fmla="*/ 510802 h 3545313"/>
                <a:gd name="connsiteX11" fmla="*/ 986101 w 12192000"/>
                <a:gd name="connsiteY11" fmla="*/ 510802 h 3545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3545313">
                  <a:moveTo>
                    <a:pt x="986101" y="0"/>
                  </a:moveTo>
                  <a:lnTo>
                    <a:pt x="12192000" y="0"/>
                  </a:lnTo>
                  <a:lnTo>
                    <a:pt x="12192000" y="510802"/>
                  </a:lnTo>
                  <a:lnTo>
                    <a:pt x="12192000" y="1543258"/>
                  </a:lnTo>
                  <a:lnTo>
                    <a:pt x="12192000" y="3545313"/>
                  </a:lnTo>
                  <a:lnTo>
                    <a:pt x="986101" y="3545313"/>
                  </a:lnTo>
                  <a:lnTo>
                    <a:pt x="475299" y="3545313"/>
                  </a:lnTo>
                  <a:lnTo>
                    <a:pt x="0" y="3545313"/>
                  </a:lnTo>
                  <a:lnTo>
                    <a:pt x="0" y="1543258"/>
                  </a:lnTo>
                  <a:lnTo>
                    <a:pt x="475299" y="1543258"/>
                  </a:lnTo>
                  <a:lnTo>
                    <a:pt x="475299" y="510802"/>
                  </a:lnTo>
                  <a:lnTo>
                    <a:pt x="986101" y="5108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8" name="Picture 3" descr="C:\Users\ipihu\Desktop\logo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6800" y="1965075"/>
              <a:ext cx="2449513" cy="1371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982403" y="4797922"/>
            <a:ext cx="10159444" cy="1996129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cap="all" baseline="0">
                <a:solidFill>
                  <a:schemeClr val="accent3"/>
                </a:solidFill>
                <a:latin typeface="Verdana" charset="0"/>
              </a:defRPr>
            </a:lvl1pPr>
            <a:lvl2pPr marL="0" indent="0">
              <a:spcBef>
                <a:spcPts val="1000"/>
              </a:spcBef>
              <a:buFontTx/>
              <a:buNone/>
              <a:defRPr sz="1600" b="0">
                <a:solidFill>
                  <a:schemeClr val="accent2"/>
                </a:solidFill>
              </a:defRPr>
            </a:lvl2pPr>
          </a:lstStyle>
          <a:p>
            <a:r>
              <a:rPr lang="et-EE" altLang="en-US" sz="2900" dirty="0" err="1">
                <a:solidFill>
                  <a:schemeClr val="tx2"/>
                </a:solidFill>
              </a:rPr>
              <a:t>VaheSLAIDI</a:t>
            </a:r>
            <a:r>
              <a:rPr lang="et-EE" altLang="en-US" sz="2900" dirty="0">
                <a:solidFill>
                  <a:schemeClr val="tx2"/>
                </a:solidFill>
              </a:rPr>
              <a:t> pealkiri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altLang="en-US" sz="2900" dirty="0">
                <a:solidFill>
                  <a:schemeClr val="accent1"/>
                </a:solidFill>
              </a:rPr>
              <a:t>Vajadusel ka KAHEL või kolmel REAL</a:t>
            </a:r>
            <a:endParaRPr lang="en-US" altLang="en-US" sz="29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839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imane 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3" t="21094" r="-1" b="21589"/>
          <a:stretch/>
        </p:blipFill>
        <p:spPr>
          <a:xfrm>
            <a:off x="-15499" y="-23247"/>
            <a:ext cx="12207498" cy="4940618"/>
          </a:xfrm>
          <a:prstGeom prst="rect">
            <a:avLst/>
          </a:prstGeom>
        </p:spPr>
      </p:pic>
      <p:sp>
        <p:nvSpPr>
          <p:cNvPr id="15" name="Freeform 14"/>
          <p:cNvSpPr/>
          <p:nvPr userDrawn="1"/>
        </p:nvSpPr>
        <p:spPr>
          <a:xfrm>
            <a:off x="-1" y="3312687"/>
            <a:ext cx="12192000" cy="3545313"/>
          </a:xfrm>
          <a:custGeom>
            <a:avLst/>
            <a:gdLst>
              <a:gd name="connsiteX0" fmla="*/ 986101 w 12192000"/>
              <a:gd name="connsiteY0" fmla="*/ 0 h 3545313"/>
              <a:gd name="connsiteX1" fmla="*/ 12192000 w 12192000"/>
              <a:gd name="connsiteY1" fmla="*/ 0 h 3545313"/>
              <a:gd name="connsiteX2" fmla="*/ 12192000 w 12192000"/>
              <a:gd name="connsiteY2" fmla="*/ 510802 h 3545313"/>
              <a:gd name="connsiteX3" fmla="*/ 12192000 w 12192000"/>
              <a:gd name="connsiteY3" fmla="*/ 1543258 h 3545313"/>
              <a:gd name="connsiteX4" fmla="*/ 12192000 w 12192000"/>
              <a:gd name="connsiteY4" fmla="*/ 3545313 h 3545313"/>
              <a:gd name="connsiteX5" fmla="*/ 986101 w 12192000"/>
              <a:gd name="connsiteY5" fmla="*/ 3545313 h 3545313"/>
              <a:gd name="connsiteX6" fmla="*/ 475299 w 12192000"/>
              <a:gd name="connsiteY6" fmla="*/ 3545313 h 3545313"/>
              <a:gd name="connsiteX7" fmla="*/ 0 w 12192000"/>
              <a:gd name="connsiteY7" fmla="*/ 3545313 h 3545313"/>
              <a:gd name="connsiteX8" fmla="*/ 0 w 12192000"/>
              <a:gd name="connsiteY8" fmla="*/ 1543258 h 3545313"/>
              <a:gd name="connsiteX9" fmla="*/ 475299 w 12192000"/>
              <a:gd name="connsiteY9" fmla="*/ 1543258 h 3545313"/>
              <a:gd name="connsiteX10" fmla="*/ 475299 w 12192000"/>
              <a:gd name="connsiteY10" fmla="*/ 510802 h 3545313"/>
              <a:gd name="connsiteX11" fmla="*/ 986101 w 12192000"/>
              <a:gd name="connsiteY11" fmla="*/ 510802 h 3545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3545313">
                <a:moveTo>
                  <a:pt x="986101" y="0"/>
                </a:moveTo>
                <a:lnTo>
                  <a:pt x="12192000" y="0"/>
                </a:lnTo>
                <a:lnTo>
                  <a:pt x="12192000" y="510802"/>
                </a:lnTo>
                <a:lnTo>
                  <a:pt x="12192000" y="1543258"/>
                </a:lnTo>
                <a:lnTo>
                  <a:pt x="12192000" y="3545313"/>
                </a:lnTo>
                <a:lnTo>
                  <a:pt x="986101" y="3545313"/>
                </a:lnTo>
                <a:lnTo>
                  <a:pt x="475299" y="3545313"/>
                </a:lnTo>
                <a:lnTo>
                  <a:pt x="0" y="3545313"/>
                </a:lnTo>
                <a:lnTo>
                  <a:pt x="0" y="1543258"/>
                </a:lnTo>
                <a:lnTo>
                  <a:pt x="475299" y="1543258"/>
                </a:lnTo>
                <a:lnTo>
                  <a:pt x="475299" y="510802"/>
                </a:lnTo>
                <a:lnTo>
                  <a:pt x="986101" y="5108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93884" y="1958640"/>
            <a:ext cx="2447645" cy="1370681"/>
          </a:xfrm>
          <a:prstGeom prst="rect">
            <a:avLst/>
          </a:prstGeom>
        </p:spPr>
      </p:pic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0" y="-99218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982403" y="4797922"/>
            <a:ext cx="10159444" cy="1638973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="1" cap="all" baseline="0">
                <a:solidFill>
                  <a:srgbClr val="332B60"/>
                </a:solidFill>
                <a:latin typeface="Verdana" charset="0"/>
              </a:defRPr>
            </a:lvl1pPr>
            <a:lvl2pPr marL="0" indent="0">
              <a:spcBef>
                <a:spcPts val="1000"/>
              </a:spcBef>
              <a:buFontTx/>
              <a:buNone/>
              <a:defRPr sz="1600" b="0">
                <a:solidFill>
                  <a:schemeClr val="accent2"/>
                </a:solidFill>
              </a:defRPr>
            </a:lvl2pPr>
          </a:lstStyle>
          <a:p>
            <a:r>
              <a:rPr lang="en-US" altLang="en-US" dirty="0"/>
              <a:t>TALLINN</a:t>
            </a:r>
            <a:r>
              <a:rPr lang="et-EE" altLang="en-US" dirty="0"/>
              <a:t>A</a:t>
            </a:r>
            <a:r>
              <a:rPr lang="en-US" altLang="en-US" dirty="0"/>
              <a:t> </a:t>
            </a:r>
            <a:r>
              <a:rPr lang="et-EE" altLang="en-US" dirty="0"/>
              <a:t>TEHNIKAÜLIKOOL</a:t>
            </a:r>
            <a:endParaRPr lang="en-US" altLang="en-US" dirty="0"/>
          </a:p>
          <a:p>
            <a:r>
              <a:rPr lang="en-US" altLang="en-US" sz="1700" b="0" cap="none" dirty="0" err="1">
                <a:solidFill>
                  <a:schemeClr val="accent2"/>
                </a:solidFill>
              </a:rPr>
              <a:t>Ehitajate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 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tee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 5, 19086 Tallinn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, </a:t>
            </a:r>
          </a:p>
          <a:p>
            <a:r>
              <a:rPr lang="et-EE" altLang="en-US" sz="1700" b="0" cap="none" dirty="0">
                <a:solidFill>
                  <a:schemeClr val="accent2"/>
                </a:solidFill>
              </a:rPr>
              <a:t>Tel 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620 2002 (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E-R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 8.30–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17</a:t>
            </a:r>
            <a:r>
              <a:rPr lang="en-US" altLang="en-US" sz="1700" b="0" cap="none" dirty="0">
                <a:solidFill>
                  <a:schemeClr val="accent2"/>
                </a:solidFill>
              </a:rPr>
              <a:t>.00</a:t>
            </a:r>
            <a:r>
              <a:rPr lang="et-EE" altLang="en-US" sz="1700" b="0" cap="none" dirty="0">
                <a:solidFill>
                  <a:schemeClr val="accent2"/>
                </a:solidFill>
              </a:rPr>
              <a:t>)</a:t>
            </a:r>
            <a:endParaRPr lang="en-US" altLang="en-US" sz="1700" cap="none" dirty="0">
              <a:solidFill>
                <a:schemeClr val="accent2"/>
              </a:solidFill>
            </a:endParaRPr>
          </a:p>
          <a:p>
            <a:r>
              <a:rPr lang="en-US" altLang="en-US" sz="1700" cap="none" dirty="0">
                <a:solidFill>
                  <a:schemeClr val="accent2"/>
                </a:solidFill>
                <a:latin typeface="Verdana" panose="020B0604030504040204" pitchFamily="34" charset="0"/>
              </a:rPr>
              <a:t>t</a:t>
            </a:r>
            <a:r>
              <a:rPr lang="et-EE" altLang="en-US" sz="1700" cap="none" dirty="0" err="1">
                <a:solidFill>
                  <a:schemeClr val="accent2"/>
                </a:solidFill>
                <a:latin typeface="Verdana" panose="020B0604030504040204" pitchFamily="34" charset="0"/>
              </a:rPr>
              <a:t>altech</a:t>
            </a:r>
            <a:r>
              <a:rPr lang="en-US" altLang="en-US" sz="1700" cap="none" dirty="0">
                <a:solidFill>
                  <a:schemeClr val="accent2"/>
                </a:solidFill>
                <a:latin typeface="Verdana" panose="020B0604030504040204" pitchFamily="34" charset="0"/>
              </a:rPr>
              <a:t>.</a:t>
            </a:r>
            <a:r>
              <a:rPr lang="en-US" altLang="en-US" sz="1700" cap="none" dirty="0" err="1">
                <a:solidFill>
                  <a:schemeClr val="accent2"/>
                </a:solidFill>
                <a:latin typeface="Verdana" panose="020B0604030504040204" pitchFamily="34" charset="0"/>
              </a:rPr>
              <a:t>ee</a:t>
            </a:r>
            <a:endParaRPr lang="en-US" altLang="en-US" sz="1700" cap="none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13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4" y="549275"/>
            <a:ext cx="10494517" cy="81088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2171700" y="1628776"/>
            <a:ext cx="8802242" cy="4140200"/>
          </a:xfrm>
          <a:prstGeom prst="rect">
            <a:avLst/>
          </a:prstGeom>
        </p:spPr>
        <p:txBody>
          <a:bodyPr lIns="0" tIns="0" rIns="0" bIns="0"/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lang="en-US" altLang="en-US" sz="1800" smtClean="0">
                <a:solidFill>
                  <a:srgbClr val="332B60"/>
                </a:solidFill>
              </a:defRPr>
            </a:lvl1pPr>
            <a:lvl2pPr marL="742950" indent="-28575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2pPr>
            <a:lvl3pPr marL="120015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3pPr>
            <a:lvl4pPr>
              <a:defRPr sz="1800">
                <a:solidFill>
                  <a:srgbClr val="332B60"/>
                </a:solidFill>
              </a:defRPr>
            </a:lvl4pPr>
            <a:lvl5pPr marL="1771650" marR="0" indent="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5pPr>
            <a:lvl6pPr marL="25146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6pPr>
            <a:lvl7pPr>
              <a:defRPr sz="1800">
                <a:solidFill>
                  <a:srgbClr val="332B60"/>
                </a:solidFill>
              </a:defRPr>
            </a:lvl7pPr>
          </a:lstStyle>
          <a:p>
            <a:pPr>
              <a:buClr>
                <a:srgbClr val="E4067E"/>
              </a:buClr>
            </a:pP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Vivamus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hendrerit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Proin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dapibus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Praesent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ultrice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ces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nulla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sit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amet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lacus.</a:t>
            </a:r>
          </a:p>
          <a:p>
            <a:pPr lvl="1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sz="1800" dirty="0" err="1">
                <a:solidFill>
                  <a:srgbClr val="332B60"/>
                </a:solidFill>
              </a:rPr>
              <a:t>Ut</a:t>
            </a:r>
            <a:r>
              <a:rPr lang="en-US" altLang="en-US" sz="1800" dirty="0">
                <a:solidFill>
                  <a:srgbClr val="332B60"/>
                </a:solidFill>
              </a:rPr>
              <a:t> vitae </a:t>
            </a:r>
            <a:r>
              <a:rPr lang="en-US" altLang="en-US" sz="1800" dirty="0" err="1">
                <a:solidFill>
                  <a:srgbClr val="332B60"/>
                </a:solidFill>
              </a:rPr>
              <a:t>nunc</a:t>
            </a:r>
            <a:r>
              <a:rPr lang="en-US" altLang="en-US" sz="1800" dirty="0">
                <a:solidFill>
                  <a:srgbClr val="332B60"/>
                </a:solidFill>
              </a:rPr>
              <a:t> non </a:t>
            </a:r>
            <a:r>
              <a:rPr lang="en-US" altLang="en-US" sz="1800" dirty="0" err="1">
                <a:solidFill>
                  <a:srgbClr val="332B60"/>
                </a:solidFill>
              </a:rPr>
              <a:t>pede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tristique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sagittis</a:t>
            </a:r>
            <a:r>
              <a:rPr lang="en-US" altLang="en-US" sz="1800" dirty="0">
                <a:solidFill>
                  <a:srgbClr val="332B60"/>
                </a:solidFill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</a:rPr>
              <a:t>Aliquam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imperdiet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elit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vel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justo</a:t>
            </a:r>
            <a:r>
              <a:rPr lang="en-US" altLang="en-US" sz="1800" dirty="0">
                <a:solidFill>
                  <a:srgbClr val="332B60"/>
                </a:solidFill>
              </a:rPr>
              <a:t>. </a:t>
            </a:r>
          </a:p>
          <a:p>
            <a:pPr lvl="2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sz="1800" dirty="0" err="1">
                <a:solidFill>
                  <a:srgbClr val="332B60"/>
                </a:solidFill>
              </a:rPr>
              <a:t>Quisque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porttitor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imperiandiet</a:t>
            </a:r>
            <a:r>
              <a:rPr lang="en-US" altLang="en-US" sz="1800" dirty="0">
                <a:solidFill>
                  <a:srgbClr val="332B60"/>
                </a:solidFill>
              </a:rPr>
              <a:t> qua.</a:t>
            </a:r>
          </a:p>
          <a:p>
            <a:pPr lvl="3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dirty="0" err="1">
                <a:solidFill>
                  <a:srgbClr val="332B60"/>
                </a:solidFill>
              </a:rPr>
              <a:t>Phasellus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vel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lectus</a:t>
            </a:r>
            <a:r>
              <a:rPr lang="en-US" altLang="en-US" dirty="0">
                <a:solidFill>
                  <a:srgbClr val="332B60"/>
                </a:solidFill>
              </a:rPr>
              <a:t> at </a:t>
            </a:r>
            <a:r>
              <a:rPr lang="en-US" altLang="en-US" dirty="0" err="1">
                <a:solidFill>
                  <a:srgbClr val="332B60"/>
                </a:solidFill>
              </a:rPr>
              <a:t>orci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ornare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ultrices</a:t>
            </a:r>
            <a:r>
              <a:rPr lang="en-US" altLang="en-US" dirty="0">
                <a:solidFill>
                  <a:srgbClr val="332B60"/>
                </a:solidFill>
              </a:rPr>
              <a:t>. Viva </a:t>
            </a:r>
            <a:r>
              <a:rPr lang="en-US" altLang="en-US" dirty="0" err="1">
                <a:solidFill>
                  <a:srgbClr val="332B60"/>
                </a:solidFill>
              </a:rPr>
              <a:t>etmus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justo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est</a:t>
            </a:r>
            <a:r>
              <a:rPr lang="en-US" altLang="en-US" dirty="0">
                <a:solidFill>
                  <a:srgbClr val="332B60"/>
                </a:solidFill>
              </a:rPr>
              <a:t>, </a:t>
            </a:r>
            <a:r>
              <a:rPr lang="en-US" altLang="en-US" dirty="0" err="1">
                <a:solidFill>
                  <a:srgbClr val="332B60"/>
                </a:solidFill>
              </a:rPr>
              <a:t>vulputate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eu</a:t>
            </a:r>
            <a:r>
              <a:rPr lang="et-EE" altLang="en-US" dirty="0">
                <a:solidFill>
                  <a:srgbClr val="332B60"/>
                </a:solidFill>
              </a:rPr>
              <a:t>.</a:t>
            </a:r>
          </a:p>
          <a:p>
            <a:pPr lvl="4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dirty="0" err="1">
                <a:solidFill>
                  <a:srgbClr val="332B60"/>
                </a:solidFill>
              </a:rPr>
              <a:t>Phasellus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vel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lectus</a:t>
            </a:r>
            <a:r>
              <a:rPr lang="en-US" altLang="en-US" dirty="0">
                <a:solidFill>
                  <a:srgbClr val="332B60"/>
                </a:solidFill>
              </a:rPr>
              <a:t> at </a:t>
            </a:r>
            <a:r>
              <a:rPr lang="en-US" altLang="en-US" dirty="0" err="1">
                <a:solidFill>
                  <a:srgbClr val="332B60"/>
                </a:solidFill>
              </a:rPr>
              <a:t>orci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ornare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ultrices</a:t>
            </a:r>
            <a:r>
              <a:rPr lang="en-US" altLang="en-US" dirty="0">
                <a:solidFill>
                  <a:srgbClr val="332B60"/>
                </a:solidFill>
              </a:rPr>
              <a:t>. Viva </a:t>
            </a:r>
            <a:r>
              <a:rPr lang="en-US" altLang="en-US" dirty="0" err="1">
                <a:solidFill>
                  <a:srgbClr val="332B60"/>
                </a:solidFill>
              </a:rPr>
              <a:t>etmus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justo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est</a:t>
            </a:r>
            <a:r>
              <a:rPr lang="en-US" altLang="en-US" dirty="0">
                <a:solidFill>
                  <a:srgbClr val="332B60"/>
                </a:solidFill>
              </a:rPr>
              <a:t>, </a:t>
            </a:r>
            <a:r>
              <a:rPr lang="en-US" altLang="en-US" dirty="0" err="1">
                <a:solidFill>
                  <a:srgbClr val="332B60"/>
                </a:solidFill>
              </a:rPr>
              <a:t>vulputate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eu</a:t>
            </a:r>
            <a:r>
              <a:rPr lang="et-EE" altLang="en-US" dirty="0">
                <a:solidFill>
                  <a:srgbClr val="332B60"/>
                </a:solidFill>
              </a:rPr>
              <a:t>.</a:t>
            </a:r>
          </a:p>
          <a:p>
            <a:pPr lvl="5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dirty="0" err="1">
                <a:solidFill>
                  <a:srgbClr val="332B60"/>
                </a:solidFill>
              </a:rPr>
              <a:t>Phasellus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vel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lectus</a:t>
            </a:r>
            <a:r>
              <a:rPr lang="en-US" altLang="en-US" dirty="0">
                <a:solidFill>
                  <a:srgbClr val="332B60"/>
                </a:solidFill>
              </a:rPr>
              <a:t> at </a:t>
            </a:r>
            <a:r>
              <a:rPr lang="en-US" altLang="en-US" dirty="0" err="1">
                <a:solidFill>
                  <a:srgbClr val="332B60"/>
                </a:solidFill>
              </a:rPr>
              <a:t>orci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ornare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ultrices</a:t>
            </a:r>
            <a:r>
              <a:rPr lang="en-US" altLang="en-US" dirty="0">
                <a:solidFill>
                  <a:srgbClr val="332B60"/>
                </a:solidFill>
              </a:rPr>
              <a:t>. Viva </a:t>
            </a:r>
            <a:r>
              <a:rPr lang="en-US" altLang="en-US" dirty="0" err="1">
                <a:solidFill>
                  <a:srgbClr val="332B60"/>
                </a:solidFill>
              </a:rPr>
              <a:t>etmus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justo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est</a:t>
            </a:r>
            <a:r>
              <a:rPr lang="en-US" altLang="en-US" dirty="0">
                <a:solidFill>
                  <a:srgbClr val="332B60"/>
                </a:solidFill>
              </a:rPr>
              <a:t>, </a:t>
            </a:r>
            <a:r>
              <a:rPr lang="en-US" altLang="en-US" dirty="0" err="1">
                <a:solidFill>
                  <a:srgbClr val="332B60"/>
                </a:solidFill>
              </a:rPr>
              <a:t>vulputate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eu</a:t>
            </a:r>
            <a:r>
              <a:rPr lang="et-EE" altLang="en-US" dirty="0">
                <a:solidFill>
                  <a:srgbClr val="332B60"/>
                </a:solidFill>
              </a:rPr>
              <a:t>.</a:t>
            </a:r>
            <a:endParaRPr lang="en-US" altLang="en-US" dirty="0">
              <a:solidFill>
                <a:srgbClr val="332B60"/>
              </a:solidFill>
            </a:endParaRPr>
          </a:p>
          <a:p>
            <a:pPr>
              <a:buClr>
                <a:srgbClr val="E4067E"/>
              </a:buClr>
            </a:pPr>
            <a:r>
              <a:rPr lang="et-EE" altLang="en-US" sz="1800" dirty="0">
                <a:solidFill>
                  <a:srgbClr val="332B60"/>
                </a:solidFill>
                <a:latin typeface="+mn-lt"/>
              </a:rPr>
              <a:t>B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ibendum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hendrerit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,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rutrum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ut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,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turpis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Sed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velit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</a:p>
          <a:p>
            <a:pPr lvl="1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sz="1800" dirty="0" err="1">
                <a:solidFill>
                  <a:srgbClr val="332B60"/>
                </a:solidFill>
              </a:rPr>
              <a:t>Sed</a:t>
            </a:r>
            <a:r>
              <a:rPr lang="en-US" altLang="en-US" sz="1800" dirty="0">
                <a:solidFill>
                  <a:srgbClr val="332B60"/>
                </a:solidFill>
              </a:rPr>
              <a:t> semper </a:t>
            </a:r>
            <a:r>
              <a:rPr lang="en-US" altLang="en-US" sz="1800" dirty="0" err="1">
                <a:solidFill>
                  <a:srgbClr val="332B60"/>
                </a:solidFill>
              </a:rPr>
              <a:t>augue</a:t>
            </a:r>
            <a:r>
              <a:rPr lang="en-US" altLang="en-US" sz="1800" dirty="0">
                <a:solidFill>
                  <a:srgbClr val="332B60"/>
                </a:solidFill>
              </a:rPr>
              <a:t>.</a:t>
            </a:r>
          </a:p>
          <a:p>
            <a:pPr marL="2514600" marR="0" lvl="5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endParaRPr lang="et-EE" dirty="0"/>
          </a:p>
          <a:p>
            <a:pPr lvl="2"/>
            <a:endParaRPr lang="et-EE" dirty="0"/>
          </a:p>
          <a:p>
            <a:pPr lvl="0"/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6117676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026" userDrawn="1">
          <p15:clr>
            <a:srgbClr val="FBAE40"/>
          </p15:clr>
        </p15:guide>
        <p15:guide id="3" pos="136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ja gra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49275"/>
            <a:ext cx="10494517" cy="80277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  <a:lvl2pPr>
              <a:defRPr sz="2500"/>
            </a:lvl2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14" name="Chart Placeholder 13"/>
          <p:cNvSpPr>
            <a:spLocks noGrp="1"/>
          </p:cNvSpPr>
          <p:nvPr>
            <p:ph type="chart" sz="quarter" idx="15"/>
          </p:nvPr>
        </p:nvSpPr>
        <p:spPr>
          <a:xfrm>
            <a:off x="2183498" y="3244275"/>
            <a:ext cx="8790444" cy="253088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Diagrammi lisamiseks klõpsake ikooni</a:t>
            </a:r>
            <a:endParaRPr lang="en-US" noProof="0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2171700" y="2144993"/>
            <a:ext cx="8790444" cy="901807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 baseline="0">
                <a:solidFill>
                  <a:srgbClr val="332B60"/>
                </a:solidFill>
                <a:latin typeface="Verdana" charset="0"/>
              </a:defRPr>
            </a:lvl1pPr>
            <a:lvl2pPr marL="742950" indent="-28575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2pPr>
            <a:lvl3pPr marL="11430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3pPr>
            <a:lvl4pPr marL="1371600" indent="0">
              <a:buFont typeface="Verdana" panose="020B0604030504040204" pitchFamily="34" charset="0"/>
              <a:buNone/>
              <a:defRPr/>
            </a:lvl4pPr>
          </a:lstStyle>
          <a:p>
            <a:pPr lvl="0"/>
            <a:r>
              <a:rPr lang="et-EE" dirty="0"/>
              <a:t>Redigeeri juhtslaidi tekstilaade</a:t>
            </a:r>
          </a:p>
          <a:p>
            <a:pPr lvl="1"/>
            <a:r>
              <a:rPr lang="et-EE" dirty="0"/>
              <a:t>Redigeeri teksti</a:t>
            </a:r>
          </a:p>
          <a:p>
            <a:pPr lvl="2"/>
            <a:r>
              <a:rPr lang="et-EE" dirty="0"/>
              <a:t>Redigeeri teksti</a:t>
            </a:r>
          </a:p>
          <a:p>
            <a:pPr lvl="2"/>
            <a:endParaRPr lang="et-EE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8"/>
          </p:nvPr>
        </p:nvSpPr>
        <p:spPr>
          <a:xfrm>
            <a:off x="2171700" y="1628776"/>
            <a:ext cx="8790444" cy="41366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</p:spTree>
    <p:extLst>
      <p:ext uri="{BB962C8B-B14F-4D97-AF65-F5344CB8AC3E}">
        <p14:creationId xmlns:p14="http://schemas.microsoft.com/office/powerpoint/2010/main" val="41024216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026" userDrawn="1">
          <p15:clr>
            <a:srgbClr val="FBAE40"/>
          </p15:clr>
        </p15:guide>
        <p15:guide id="3" orient="horz" pos="399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4" y="549275"/>
            <a:ext cx="10656887" cy="810887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2171700" y="1628776"/>
            <a:ext cx="8964612" cy="388032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2171700" y="2196270"/>
            <a:ext cx="8964613" cy="3572706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  <a:latin typeface="+mn-lt"/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5929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97" userDrawn="1">
          <p15:clr>
            <a:srgbClr val="FBAE40"/>
          </p15:clr>
        </p15:guide>
        <p15:guide id="3" orient="horz" pos="102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ja graafi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7" y="549275"/>
            <a:ext cx="6109380" cy="75522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12" name="Chart Placeholder 13"/>
          <p:cNvSpPr>
            <a:spLocks noGrp="1"/>
          </p:cNvSpPr>
          <p:nvPr>
            <p:ph type="chart" sz="quarter" idx="15"/>
          </p:nvPr>
        </p:nvSpPr>
        <p:spPr>
          <a:xfrm>
            <a:off x="6888163" y="549276"/>
            <a:ext cx="4248151" cy="52197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  <a:latin typeface="+mn-lt"/>
              </a:defRPr>
            </a:lvl1pPr>
          </a:lstStyle>
          <a:p>
            <a:pPr lvl="0"/>
            <a:r>
              <a:rPr lang="et-EE" noProof="0" dirty="0"/>
              <a:t>Diagrammi lisamiseks klõpsake ikooni</a:t>
            </a:r>
            <a:endParaRPr lang="en-US" noProof="0" dirty="0"/>
          </a:p>
        </p:txBody>
      </p:sp>
      <p:sp>
        <p:nvSpPr>
          <p:cNvPr id="17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2171700" y="1628776"/>
            <a:ext cx="4351731" cy="4140199"/>
          </a:xfrm>
          <a:prstGeom prst="rect">
            <a:avLst/>
          </a:prstGeom>
        </p:spPr>
        <p:txBody>
          <a:bodyPr lIns="0" tIns="0" rIns="0" bIns="0"/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  <a:lvl2pPr marL="6858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2pPr>
            <a:lvl3pPr marL="11430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3pPr>
            <a:lvl4pPr marL="16002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4pPr>
            <a:lvl5pPr marL="20574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5pPr>
            <a:lvl6pPr marL="25146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6pPr>
            <a:lvl7pPr marL="29718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7pPr>
          </a:lstStyle>
          <a:p>
            <a:pPr lvl="0"/>
            <a:r>
              <a:rPr lang="et-EE" dirty="0"/>
              <a:t>Redigeeri juhtslaidi tekstilaade</a:t>
            </a:r>
          </a:p>
          <a:p>
            <a:pPr lvl="1"/>
            <a:r>
              <a:rPr lang="et-EE" dirty="0"/>
              <a:t>Redigeeri teksti</a:t>
            </a:r>
          </a:p>
          <a:p>
            <a:pPr lvl="2"/>
            <a:r>
              <a:rPr lang="et-EE" dirty="0"/>
              <a:t>Redigeeri teksti</a:t>
            </a:r>
          </a:p>
          <a:p>
            <a:pPr marL="1600200" marR="0" lvl="3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057400" marR="0" lvl="4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514600" marR="0" lvl="5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971800" marR="0" lvl="6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 </a:t>
            </a:r>
          </a:p>
        </p:txBody>
      </p:sp>
    </p:spTree>
    <p:extLst>
      <p:ext uri="{BB962C8B-B14F-4D97-AF65-F5344CB8AC3E}">
        <p14:creationId xmlns:p14="http://schemas.microsoft.com/office/powerpoint/2010/main" val="10972228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39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j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49275"/>
            <a:ext cx="6044006" cy="75522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  <a:lvl2pPr>
              <a:defRPr sz="2200" b="1" i="0"/>
            </a:lvl2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7"/>
          </p:nvPr>
        </p:nvSpPr>
        <p:spPr>
          <a:xfrm>
            <a:off x="6888163" y="549276"/>
            <a:ext cx="4248151" cy="52197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2171700" y="1628776"/>
            <a:ext cx="4351731" cy="4140199"/>
          </a:xfrm>
          <a:prstGeom prst="rect">
            <a:avLst/>
          </a:prstGeom>
        </p:spPr>
        <p:txBody>
          <a:bodyPr lIns="0" tIns="0" rIns="0" bIns="0"/>
          <a:lstStyle>
            <a:lvl1pPr marL="285750" marR="0" indent="-2857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  <a:lvl2pPr marL="6858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2pPr>
            <a:lvl3pPr marL="1143000" indent="-228600">
              <a:buClr>
                <a:srgbClr val="E4067E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3pPr>
            <a:lvl4pPr marL="16002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4pPr>
            <a:lvl5pPr marL="20574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5pPr>
            <a:lvl6pPr marL="25146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6pPr>
            <a:lvl7pPr marL="2971800" marR="0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 sz="1800">
                <a:solidFill>
                  <a:srgbClr val="332B60"/>
                </a:solidFill>
              </a:defRPr>
            </a:lvl7pPr>
          </a:lstStyle>
          <a:p>
            <a:pPr lvl="0"/>
            <a:r>
              <a:rPr lang="et-EE" dirty="0"/>
              <a:t>Redigeeri juhtslaidi tekstilaade</a:t>
            </a:r>
          </a:p>
          <a:p>
            <a:pPr lvl="1"/>
            <a:r>
              <a:rPr lang="et-EE" dirty="0"/>
              <a:t>Redigeeri teksti</a:t>
            </a:r>
          </a:p>
          <a:p>
            <a:pPr lvl="2"/>
            <a:r>
              <a:rPr lang="et-EE" dirty="0"/>
              <a:t>Redigeeri teksti</a:t>
            </a:r>
          </a:p>
          <a:p>
            <a:pPr marL="1600200" marR="0" lvl="3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057400" marR="0" lvl="4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514600" marR="0" lvl="5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</a:t>
            </a:r>
          </a:p>
          <a:p>
            <a:pPr marL="2971800" marR="0" lvl="6" indent="-285750" algn="l" defTabSz="914400" rtl="0" eaLnBrk="1" fontAlgn="base" latinLnBrk="0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E4067E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t-EE" dirty="0"/>
              <a:t>Redigeeri teksti </a:t>
            </a:r>
          </a:p>
        </p:txBody>
      </p:sp>
    </p:spTree>
    <p:extLst>
      <p:ext uri="{BB962C8B-B14F-4D97-AF65-F5344CB8AC3E}">
        <p14:creationId xmlns:p14="http://schemas.microsoft.com/office/powerpoint/2010/main" val="239501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39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graafik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1"/>
          <p:cNvSpPr>
            <a:spLocks noGrp="1"/>
          </p:cNvSpPr>
          <p:nvPr>
            <p:ph type="body" sz="quarter" idx="17" hasCustomPrompt="1"/>
          </p:nvPr>
        </p:nvSpPr>
        <p:spPr>
          <a:xfrm>
            <a:off x="2171700" y="5204389"/>
            <a:ext cx="4351731" cy="570769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58471"/>
            <a:ext cx="10656888" cy="755228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1"/>
          </p:nvPr>
        </p:nvSpPr>
        <p:spPr>
          <a:xfrm>
            <a:off x="6888164" y="5204389"/>
            <a:ext cx="4248542" cy="570769"/>
          </a:xfrm>
          <a:prstGeom prst="rect">
            <a:avLst/>
          </a:prstGeom>
        </p:spPr>
        <p:txBody>
          <a:bodyPr lIns="0" tIns="0" rIns="0" bIns="0"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 baseline="0">
                <a:solidFill>
                  <a:srgbClr val="332B60"/>
                </a:solidFill>
                <a:latin typeface="Verdana" charset="0"/>
              </a:defRPr>
            </a:lvl1pPr>
          </a:lstStyle>
          <a:p>
            <a:pPr lvl="0"/>
            <a:r>
              <a:rPr lang="et-EE" dirty="0"/>
              <a:t>Redigeeri juhtslaidi tekstilaade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2"/>
          </p:nvPr>
        </p:nvSpPr>
        <p:spPr>
          <a:xfrm>
            <a:off x="2171701" y="1628776"/>
            <a:ext cx="4351338" cy="333633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Diagrammi lisamiseks klõpsake ikooni</a:t>
            </a:r>
            <a:endParaRPr lang="en-US" noProof="0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23" hasCustomPrompt="1"/>
          </p:nvPr>
        </p:nvSpPr>
        <p:spPr>
          <a:xfrm>
            <a:off x="6888163" y="1628775"/>
            <a:ext cx="4248150" cy="3336331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Diagrammi lisamiseks klõpsake ikooni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4055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 pil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9"/>
          <p:cNvSpPr>
            <a:spLocks noGrp="1"/>
          </p:cNvSpPr>
          <p:nvPr>
            <p:ph type="pic" sz="quarter" idx="17"/>
          </p:nvPr>
        </p:nvSpPr>
        <p:spPr>
          <a:xfrm>
            <a:off x="2171700" y="549276"/>
            <a:ext cx="5109317" cy="52197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10" name="Picture Placeholder 19"/>
          <p:cNvSpPr>
            <a:spLocks noGrp="1"/>
          </p:cNvSpPr>
          <p:nvPr>
            <p:ph type="pic" sz="quarter" idx="19"/>
          </p:nvPr>
        </p:nvSpPr>
        <p:spPr>
          <a:xfrm>
            <a:off x="7511753" y="3459344"/>
            <a:ext cx="3624561" cy="2309631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11" name="Picture Placeholder 19"/>
          <p:cNvSpPr>
            <a:spLocks noGrp="1"/>
          </p:cNvSpPr>
          <p:nvPr>
            <p:ph type="pic" sz="quarter" idx="20"/>
          </p:nvPr>
        </p:nvSpPr>
        <p:spPr>
          <a:xfrm>
            <a:off x="7511753" y="549275"/>
            <a:ext cx="3624561" cy="2709564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chemeClr val="accent1"/>
              </a:buClr>
              <a:buFont typeface="Wingdings" panose="05000000000000000000" pitchFamily="2" charset="2"/>
              <a:buChar char="§"/>
              <a:defRPr sz="1800">
                <a:solidFill>
                  <a:srgbClr val="332B60"/>
                </a:solidFill>
              </a:defRPr>
            </a:lvl1pPr>
          </a:lstStyle>
          <a:p>
            <a:pPr lvl="0"/>
            <a:r>
              <a:rPr lang="et-EE" noProof="0" dirty="0"/>
              <a:t>Pildi lisamiseks klõpsake ikooni</a:t>
            </a:r>
            <a:endParaRPr lang="en-US" noProof="0" dirty="0"/>
          </a:p>
        </p:txBody>
      </p:sp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1836653" y="5972632"/>
            <a:ext cx="2761100" cy="175132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kern="1200" cap="all" baseline="0">
                <a:solidFill>
                  <a:schemeClr val="accent2"/>
                </a:solidFill>
                <a:latin typeface="Verdana" charset="0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t-EE" altLang="en-US" sz="1200" b="0" dirty="0"/>
              <a:t>TALLINNA TEHNIKAÜLIKOOL</a:t>
            </a:r>
            <a:endParaRPr lang="en-US" altLang="en-US" sz="1200" b="0" dirty="0"/>
          </a:p>
        </p:txBody>
      </p:sp>
      <p:cxnSp>
        <p:nvCxnSpPr>
          <p:cNvPr id="6" name="Straight Connector 8"/>
          <p:cNvCxnSpPr/>
          <p:nvPr userDrawn="1"/>
        </p:nvCxnSpPr>
        <p:spPr>
          <a:xfrm>
            <a:off x="1698624" y="5775158"/>
            <a:ext cx="0" cy="5700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787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79425" y="551545"/>
            <a:ext cx="10656888" cy="836666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200" b="1" i="0" cap="all" baseline="0">
                <a:solidFill>
                  <a:srgbClr val="332B60"/>
                </a:solidFill>
                <a:latin typeface="Verdana" charset="0"/>
              </a:defRPr>
            </a:lvl1pPr>
            <a:lvl2pPr>
              <a:defRPr sz="2500" b="1" i="0"/>
            </a:lvl2pPr>
          </a:lstStyle>
          <a:p>
            <a:pPr lvl="0"/>
            <a:r>
              <a:rPr lang="et-EE" dirty="0"/>
              <a:t>Redigeeri juhtslaidi</a:t>
            </a:r>
          </a:p>
          <a:p>
            <a:pPr lvl="0"/>
            <a:r>
              <a:rPr lang="et-EE" dirty="0"/>
              <a:t>Vajadusel kahel real</a:t>
            </a:r>
            <a:endParaRPr lang="en-US" dirty="0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23"/>
          </p:nvPr>
        </p:nvSpPr>
        <p:spPr>
          <a:xfrm>
            <a:off x="2171700" y="1628776"/>
            <a:ext cx="8964613" cy="4140200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bg1"/>
                </a:solidFill>
                <a:latin typeface="Verdana" charset="0"/>
              </a:defRPr>
            </a:lvl1pPr>
          </a:lstStyle>
          <a:p>
            <a:pPr lvl="0"/>
            <a:r>
              <a:rPr lang="et-EE" noProof="0" dirty="0"/>
              <a:t>Tabeli lisamiseks klõpsake ikooni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99663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lt 3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5" t="19052" r="15651" b="26172"/>
          <a:stretch/>
        </p:blipFill>
        <p:spPr>
          <a:xfrm>
            <a:off x="462334" y="5732251"/>
            <a:ext cx="1085205" cy="648000"/>
          </a:xfrm>
          <a:prstGeom prst="rect">
            <a:avLst/>
          </a:prstGeom>
        </p:spPr>
      </p:pic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5E0AB993-4BFC-4F9E-97E1-F2FF3173D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</a:t>
            </a:r>
            <a:br>
              <a:rPr lang="et-EE" dirty="0"/>
            </a:br>
            <a:r>
              <a:rPr lang="en-US" dirty="0"/>
              <a:t>TITLE STYLE</a:t>
            </a:r>
            <a:endParaRPr lang="et-E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043F4D-4C1B-412C-914B-5B86DDA7F6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496291"/>
            <a:ext cx="10515600" cy="410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Clr>
                <a:srgbClr val="E4067E"/>
              </a:buClr>
            </a:pP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Vivamus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hendrerit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Proin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dapibus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Praesent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ultrice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ces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nulla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sit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amet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  <a:latin typeface="+mn-lt"/>
              </a:rPr>
              <a:t>lacus</a:t>
            </a:r>
            <a:r>
              <a:rPr lang="en-US" altLang="en-US" sz="1800" dirty="0">
                <a:solidFill>
                  <a:srgbClr val="332B60"/>
                </a:solidFill>
                <a:latin typeface="+mn-lt"/>
              </a:rPr>
              <a:t>.</a:t>
            </a:r>
          </a:p>
          <a:p>
            <a:pPr lvl="1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sz="1800" dirty="0" err="1">
                <a:solidFill>
                  <a:srgbClr val="332B60"/>
                </a:solidFill>
              </a:rPr>
              <a:t>Ut</a:t>
            </a:r>
            <a:r>
              <a:rPr lang="en-US" altLang="en-US" sz="1800" dirty="0">
                <a:solidFill>
                  <a:srgbClr val="332B60"/>
                </a:solidFill>
              </a:rPr>
              <a:t> vitae </a:t>
            </a:r>
            <a:r>
              <a:rPr lang="en-US" altLang="en-US" sz="1800" dirty="0" err="1">
                <a:solidFill>
                  <a:srgbClr val="332B60"/>
                </a:solidFill>
              </a:rPr>
              <a:t>nunc</a:t>
            </a:r>
            <a:r>
              <a:rPr lang="en-US" altLang="en-US" sz="1800" dirty="0">
                <a:solidFill>
                  <a:srgbClr val="332B60"/>
                </a:solidFill>
              </a:rPr>
              <a:t> non </a:t>
            </a:r>
            <a:r>
              <a:rPr lang="en-US" altLang="en-US" sz="1800" dirty="0" err="1">
                <a:solidFill>
                  <a:srgbClr val="332B60"/>
                </a:solidFill>
              </a:rPr>
              <a:t>pede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tristique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sagittis</a:t>
            </a:r>
            <a:r>
              <a:rPr lang="en-US" altLang="en-US" sz="1800" dirty="0">
                <a:solidFill>
                  <a:srgbClr val="332B60"/>
                </a:solidFill>
              </a:rPr>
              <a:t>. </a:t>
            </a:r>
            <a:r>
              <a:rPr lang="en-US" altLang="en-US" sz="1800" dirty="0" err="1">
                <a:solidFill>
                  <a:srgbClr val="332B60"/>
                </a:solidFill>
              </a:rPr>
              <a:t>Aliquam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imperdiet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elit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vel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justo</a:t>
            </a:r>
            <a:r>
              <a:rPr lang="en-US" altLang="en-US" sz="1800" dirty="0">
                <a:solidFill>
                  <a:srgbClr val="332B60"/>
                </a:solidFill>
              </a:rPr>
              <a:t>. </a:t>
            </a:r>
          </a:p>
          <a:p>
            <a:pPr lvl="2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sz="1800" dirty="0" err="1">
                <a:solidFill>
                  <a:srgbClr val="332B60"/>
                </a:solidFill>
              </a:rPr>
              <a:t>Quisque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porttitor</a:t>
            </a:r>
            <a:r>
              <a:rPr lang="en-US" altLang="en-US" sz="1800" dirty="0">
                <a:solidFill>
                  <a:srgbClr val="332B60"/>
                </a:solidFill>
              </a:rPr>
              <a:t> </a:t>
            </a:r>
            <a:r>
              <a:rPr lang="en-US" altLang="en-US" sz="1800" dirty="0" err="1">
                <a:solidFill>
                  <a:srgbClr val="332B60"/>
                </a:solidFill>
              </a:rPr>
              <a:t>imperiandiet</a:t>
            </a:r>
            <a:r>
              <a:rPr lang="en-US" altLang="en-US" sz="1800" dirty="0">
                <a:solidFill>
                  <a:srgbClr val="332B60"/>
                </a:solidFill>
              </a:rPr>
              <a:t> qua.</a:t>
            </a:r>
          </a:p>
          <a:p>
            <a:pPr lvl="3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dirty="0" err="1">
                <a:solidFill>
                  <a:srgbClr val="332B60"/>
                </a:solidFill>
              </a:rPr>
              <a:t>Phasellus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vel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lectus</a:t>
            </a:r>
            <a:r>
              <a:rPr lang="en-US" altLang="en-US" dirty="0">
                <a:solidFill>
                  <a:srgbClr val="332B60"/>
                </a:solidFill>
              </a:rPr>
              <a:t> at </a:t>
            </a:r>
            <a:r>
              <a:rPr lang="en-US" altLang="en-US" dirty="0" err="1">
                <a:solidFill>
                  <a:srgbClr val="332B60"/>
                </a:solidFill>
              </a:rPr>
              <a:t>orci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ornare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ultrices</a:t>
            </a:r>
            <a:r>
              <a:rPr lang="en-US" altLang="en-US" dirty="0">
                <a:solidFill>
                  <a:srgbClr val="332B60"/>
                </a:solidFill>
              </a:rPr>
              <a:t>. Viva </a:t>
            </a:r>
            <a:r>
              <a:rPr lang="en-US" altLang="en-US" dirty="0" err="1">
                <a:solidFill>
                  <a:srgbClr val="332B60"/>
                </a:solidFill>
              </a:rPr>
              <a:t>etmus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justo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est</a:t>
            </a:r>
            <a:r>
              <a:rPr lang="en-US" altLang="en-US" dirty="0">
                <a:solidFill>
                  <a:srgbClr val="332B60"/>
                </a:solidFill>
              </a:rPr>
              <a:t>, </a:t>
            </a:r>
            <a:r>
              <a:rPr lang="en-US" altLang="en-US" dirty="0" err="1">
                <a:solidFill>
                  <a:srgbClr val="332B60"/>
                </a:solidFill>
              </a:rPr>
              <a:t>vulputate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eu</a:t>
            </a:r>
            <a:r>
              <a:rPr lang="et-EE" altLang="en-US" dirty="0">
                <a:solidFill>
                  <a:srgbClr val="332B60"/>
                </a:solidFill>
              </a:rPr>
              <a:t>.</a:t>
            </a:r>
          </a:p>
          <a:p>
            <a:pPr lvl="4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dirty="0" err="1">
                <a:solidFill>
                  <a:srgbClr val="332B60"/>
                </a:solidFill>
              </a:rPr>
              <a:t>Phasellus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vel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lectus</a:t>
            </a:r>
            <a:r>
              <a:rPr lang="en-US" altLang="en-US" dirty="0">
                <a:solidFill>
                  <a:srgbClr val="332B60"/>
                </a:solidFill>
              </a:rPr>
              <a:t> at </a:t>
            </a:r>
            <a:r>
              <a:rPr lang="en-US" altLang="en-US" dirty="0" err="1">
                <a:solidFill>
                  <a:srgbClr val="332B60"/>
                </a:solidFill>
              </a:rPr>
              <a:t>orci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ornare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ultrices</a:t>
            </a:r>
            <a:r>
              <a:rPr lang="en-US" altLang="en-US" dirty="0">
                <a:solidFill>
                  <a:srgbClr val="332B60"/>
                </a:solidFill>
              </a:rPr>
              <a:t>. Viva </a:t>
            </a:r>
            <a:r>
              <a:rPr lang="en-US" altLang="en-US" dirty="0" err="1">
                <a:solidFill>
                  <a:srgbClr val="332B60"/>
                </a:solidFill>
              </a:rPr>
              <a:t>etmus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justo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est</a:t>
            </a:r>
            <a:r>
              <a:rPr lang="en-US" altLang="en-US" dirty="0">
                <a:solidFill>
                  <a:srgbClr val="332B60"/>
                </a:solidFill>
              </a:rPr>
              <a:t>, </a:t>
            </a:r>
            <a:r>
              <a:rPr lang="en-US" altLang="en-US" dirty="0" err="1">
                <a:solidFill>
                  <a:srgbClr val="332B60"/>
                </a:solidFill>
              </a:rPr>
              <a:t>vulputate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eu</a:t>
            </a:r>
            <a:r>
              <a:rPr lang="et-EE" altLang="en-US" dirty="0">
                <a:solidFill>
                  <a:srgbClr val="332B60"/>
                </a:solidFill>
              </a:rPr>
              <a:t>.</a:t>
            </a:r>
          </a:p>
          <a:p>
            <a:pPr lvl="5">
              <a:buClr>
                <a:srgbClr val="E4067E"/>
              </a:buClr>
              <a:buFont typeface="Wingdings" panose="05000000000000000000" pitchFamily="2" charset="2"/>
              <a:buChar char="§"/>
            </a:pPr>
            <a:r>
              <a:rPr lang="en-US" altLang="en-US" dirty="0" err="1">
                <a:solidFill>
                  <a:srgbClr val="332B60"/>
                </a:solidFill>
              </a:rPr>
              <a:t>Phasellus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vel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lectus</a:t>
            </a:r>
            <a:r>
              <a:rPr lang="en-US" altLang="en-US" dirty="0">
                <a:solidFill>
                  <a:srgbClr val="332B60"/>
                </a:solidFill>
              </a:rPr>
              <a:t> at </a:t>
            </a:r>
            <a:r>
              <a:rPr lang="en-US" altLang="en-US" dirty="0" err="1">
                <a:solidFill>
                  <a:srgbClr val="332B60"/>
                </a:solidFill>
              </a:rPr>
              <a:t>orci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ornare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ultrices</a:t>
            </a:r>
            <a:r>
              <a:rPr lang="en-US" altLang="en-US" dirty="0">
                <a:solidFill>
                  <a:srgbClr val="332B60"/>
                </a:solidFill>
              </a:rPr>
              <a:t>. Viva </a:t>
            </a:r>
            <a:r>
              <a:rPr lang="en-US" altLang="en-US" dirty="0" err="1">
                <a:solidFill>
                  <a:srgbClr val="332B60"/>
                </a:solidFill>
              </a:rPr>
              <a:t>etmus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justo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est</a:t>
            </a:r>
            <a:r>
              <a:rPr lang="en-US" altLang="en-US" dirty="0">
                <a:solidFill>
                  <a:srgbClr val="332B60"/>
                </a:solidFill>
              </a:rPr>
              <a:t>, </a:t>
            </a:r>
            <a:r>
              <a:rPr lang="en-US" altLang="en-US" dirty="0" err="1">
                <a:solidFill>
                  <a:srgbClr val="332B60"/>
                </a:solidFill>
              </a:rPr>
              <a:t>vulputate</a:t>
            </a:r>
            <a:r>
              <a:rPr lang="en-US" altLang="en-US" dirty="0">
                <a:solidFill>
                  <a:srgbClr val="332B60"/>
                </a:solidFill>
              </a:rPr>
              <a:t> </a:t>
            </a:r>
            <a:r>
              <a:rPr lang="en-US" altLang="en-US" dirty="0" err="1">
                <a:solidFill>
                  <a:srgbClr val="332B60"/>
                </a:solidFill>
              </a:rPr>
              <a:t>eu</a:t>
            </a:r>
            <a:r>
              <a:rPr lang="et-EE" altLang="en-US" dirty="0">
                <a:solidFill>
                  <a:srgbClr val="332B60"/>
                </a:solidFill>
              </a:rPr>
              <a:t>.</a:t>
            </a:r>
            <a:endParaRPr lang="en-US" altLang="en-US" dirty="0">
              <a:solidFill>
                <a:srgbClr val="332B6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9" r:id="rId11"/>
    <p:sldLayoutId id="2147483920" r:id="rId12"/>
  </p:sldLayoutIdLst>
  <p:hf hdr="0"/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2200" b="1" kern="1200">
          <a:solidFill>
            <a:schemeClr val="tx2"/>
          </a:solidFill>
          <a:latin typeface="+mn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34" userDrawn="1">
          <p15:clr>
            <a:srgbClr val="F26B43"/>
          </p15:clr>
        </p15:guide>
        <p15:guide id="2" pos="302" userDrawn="1">
          <p15:clr>
            <a:srgbClr val="F26B43"/>
          </p15:clr>
        </p15:guide>
        <p15:guide id="3" pos="1368" userDrawn="1">
          <p15:clr>
            <a:srgbClr val="F26B43"/>
          </p15:clr>
        </p15:guide>
        <p15:guide id="4" orient="horz" pos="3997" userDrawn="1">
          <p15:clr>
            <a:srgbClr val="F26B43"/>
          </p15:clr>
        </p15:guide>
        <p15:guide id="5" orient="horz" pos="1026" userDrawn="1">
          <p15:clr>
            <a:srgbClr val="F26B43"/>
          </p15:clr>
        </p15:guide>
        <p15:guide id="6" orient="horz" pos="34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57" t="31542" b="-6940"/>
          <a:stretch/>
        </p:blipFill>
        <p:spPr>
          <a:xfrm>
            <a:off x="1" y="-27159"/>
            <a:ext cx="12191999" cy="685800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-1" y="1967605"/>
            <a:ext cx="12192000" cy="4890395"/>
            <a:chOff x="-1" y="1967605"/>
            <a:chExt cx="12192000" cy="4890395"/>
          </a:xfrm>
        </p:grpSpPr>
        <p:sp>
          <p:nvSpPr>
            <p:cNvPr id="10" name="Freeform 9"/>
            <p:cNvSpPr/>
            <p:nvPr/>
          </p:nvSpPr>
          <p:spPr>
            <a:xfrm>
              <a:off x="-1" y="3312687"/>
              <a:ext cx="12192000" cy="3545313"/>
            </a:xfrm>
            <a:custGeom>
              <a:avLst/>
              <a:gdLst>
                <a:gd name="connsiteX0" fmla="*/ 986101 w 12192000"/>
                <a:gd name="connsiteY0" fmla="*/ 0 h 3545313"/>
                <a:gd name="connsiteX1" fmla="*/ 12192000 w 12192000"/>
                <a:gd name="connsiteY1" fmla="*/ 0 h 3545313"/>
                <a:gd name="connsiteX2" fmla="*/ 12192000 w 12192000"/>
                <a:gd name="connsiteY2" fmla="*/ 510802 h 3545313"/>
                <a:gd name="connsiteX3" fmla="*/ 12192000 w 12192000"/>
                <a:gd name="connsiteY3" fmla="*/ 1543258 h 3545313"/>
                <a:gd name="connsiteX4" fmla="*/ 12192000 w 12192000"/>
                <a:gd name="connsiteY4" fmla="*/ 3545313 h 3545313"/>
                <a:gd name="connsiteX5" fmla="*/ 986101 w 12192000"/>
                <a:gd name="connsiteY5" fmla="*/ 3545313 h 3545313"/>
                <a:gd name="connsiteX6" fmla="*/ 475299 w 12192000"/>
                <a:gd name="connsiteY6" fmla="*/ 3545313 h 3545313"/>
                <a:gd name="connsiteX7" fmla="*/ 0 w 12192000"/>
                <a:gd name="connsiteY7" fmla="*/ 3545313 h 3545313"/>
                <a:gd name="connsiteX8" fmla="*/ 0 w 12192000"/>
                <a:gd name="connsiteY8" fmla="*/ 1543258 h 3545313"/>
                <a:gd name="connsiteX9" fmla="*/ 475299 w 12192000"/>
                <a:gd name="connsiteY9" fmla="*/ 1543258 h 3545313"/>
                <a:gd name="connsiteX10" fmla="*/ 475299 w 12192000"/>
                <a:gd name="connsiteY10" fmla="*/ 510802 h 3545313"/>
                <a:gd name="connsiteX11" fmla="*/ 986101 w 12192000"/>
                <a:gd name="connsiteY11" fmla="*/ 510802 h 3545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2192000" h="3545313">
                  <a:moveTo>
                    <a:pt x="986101" y="0"/>
                  </a:moveTo>
                  <a:lnTo>
                    <a:pt x="12192000" y="0"/>
                  </a:lnTo>
                  <a:lnTo>
                    <a:pt x="12192000" y="510802"/>
                  </a:lnTo>
                  <a:lnTo>
                    <a:pt x="12192000" y="1543258"/>
                  </a:lnTo>
                  <a:lnTo>
                    <a:pt x="12192000" y="3545313"/>
                  </a:lnTo>
                  <a:lnTo>
                    <a:pt x="986101" y="3545313"/>
                  </a:lnTo>
                  <a:lnTo>
                    <a:pt x="475299" y="3545313"/>
                  </a:lnTo>
                  <a:lnTo>
                    <a:pt x="0" y="3545313"/>
                  </a:lnTo>
                  <a:lnTo>
                    <a:pt x="0" y="1543258"/>
                  </a:lnTo>
                  <a:lnTo>
                    <a:pt x="475299" y="1543258"/>
                  </a:lnTo>
                  <a:lnTo>
                    <a:pt x="475299" y="510802"/>
                  </a:lnTo>
                  <a:lnTo>
                    <a:pt x="986101" y="51080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77555" y="1967605"/>
              <a:ext cx="2447645" cy="1370681"/>
            </a:xfrm>
            <a:prstGeom prst="rect">
              <a:avLst/>
            </a:prstGeom>
          </p:spPr>
        </p:pic>
      </p:grpSp>
      <p:sp>
        <p:nvSpPr>
          <p:cNvPr id="5" name="Teksti kohatäide 4"/>
          <p:cNvSpPr>
            <a:spLocks noGrp="1"/>
          </p:cNvSpPr>
          <p:nvPr>
            <p:ph type="body" sz="quarter" idx="12"/>
          </p:nvPr>
        </p:nvSpPr>
        <p:spPr>
          <a:xfrm>
            <a:off x="953642" y="4457129"/>
            <a:ext cx="8083996" cy="980503"/>
          </a:xfrm>
        </p:spPr>
        <p:txBody>
          <a:bodyPr/>
          <a:lstStyle/>
          <a:p>
            <a:r>
              <a:rPr lang="et-EE" sz="3600" dirty="0"/>
              <a:t>IDK0044 IT Alused II</a:t>
            </a:r>
          </a:p>
          <a:p>
            <a:r>
              <a:rPr lang="et-EE" sz="2800" dirty="0">
                <a:solidFill>
                  <a:schemeClr val="accent1"/>
                </a:solidFill>
              </a:rPr>
              <a:t>Olga </a:t>
            </a:r>
            <a:r>
              <a:rPr lang="et-EE" sz="2800" dirty="0" err="1">
                <a:solidFill>
                  <a:schemeClr val="accent1"/>
                </a:solidFill>
              </a:rPr>
              <a:t>mironova</a:t>
            </a:r>
            <a:endParaRPr lang="et-EE" sz="2800" dirty="0">
              <a:solidFill>
                <a:schemeClr val="accent1"/>
              </a:solidFill>
            </a:endParaRPr>
          </a:p>
        </p:txBody>
      </p:sp>
      <p:sp>
        <p:nvSpPr>
          <p:cNvPr id="6" name="Teksti kohatäide 5"/>
          <p:cNvSpPr>
            <a:spLocks noGrp="1"/>
          </p:cNvSpPr>
          <p:nvPr>
            <p:ph type="body" sz="quarter" idx="13"/>
          </p:nvPr>
        </p:nvSpPr>
        <p:spPr>
          <a:xfrm>
            <a:off x="958720" y="5591738"/>
            <a:ext cx="5800895" cy="91144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1800" dirty="0"/>
              <a:t>Infotehnoloogia teaduskond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1800" dirty="0"/>
              <a:t>Tarkvarateaduse instituut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t-EE" sz="1800" dirty="0"/>
              <a:t>IT aluste õppekeskus</a:t>
            </a:r>
            <a:endParaRPr lang="et-EE" sz="1800" dirty="0">
              <a:solidFill>
                <a:srgbClr val="332B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altLang="en-US" dirty="0"/>
              <a:t>Õppejõud</a:t>
            </a:r>
            <a:endParaRPr lang="en-US" altLang="en-US" dirty="0">
              <a:solidFill>
                <a:srgbClr val="332B60"/>
              </a:solidFill>
            </a:endParaRPr>
          </a:p>
          <a:p>
            <a:endParaRPr lang="en-US" altLang="en-US" dirty="0">
              <a:solidFill>
                <a:srgbClr val="332B60"/>
              </a:solidFill>
            </a:endParaRPr>
          </a:p>
        </p:txBody>
      </p:sp>
      <p:sp>
        <p:nvSpPr>
          <p:cNvPr id="6147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79424" y="1128098"/>
            <a:ext cx="10347039" cy="4830249"/>
          </a:xfrm>
        </p:spPr>
        <p:txBody>
          <a:bodyPr>
            <a:noAutofit/>
          </a:bodyPr>
          <a:lstStyle/>
          <a:p>
            <a:r>
              <a:rPr lang="et-EE" b="1" dirty="0"/>
              <a:t>Olga Mironova, </a:t>
            </a:r>
            <a:r>
              <a:rPr lang="et-EE" altLang="en-US" b="1" dirty="0"/>
              <a:t>PhD</a:t>
            </a:r>
          </a:p>
          <a:p>
            <a:r>
              <a:rPr lang="et-EE" b="1" dirty="0"/>
              <a:t>Kontakt</a:t>
            </a:r>
            <a:r>
              <a:rPr lang="et-EE" dirty="0"/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et-EE" b="1" dirty="0">
                <a:solidFill>
                  <a:schemeClr val="accent1">
                    <a:lumMod val="75000"/>
                  </a:schemeClr>
                </a:solidFill>
              </a:rPr>
              <a:t>olga.mironova@taltech.ee</a:t>
            </a:r>
          </a:p>
          <a:p>
            <a:pPr marL="800100" lvl="1" indent="-342900">
              <a:buFont typeface="+mj-lt"/>
              <a:buAutoNum type="arabicPeriod"/>
            </a:pPr>
            <a:r>
              <a:rPr lang="et-EE" sz="1600" dirty="0"/>
              <a:t>Telefon 6202309, 58847647</a:t>
            </a:r>
          </a:p>
          <a:p>
            <a:pPr marL="800100" lvl="1" indent="-342900">
              <a:buFont typeface="+mj-lt"/>
              <a:buAutoNum type="arabicPeriod"/>
            </a:pPr>
            <a:r>
              <a:rPr lang="et-EE" sz="1600" dirty="0"/>
              <a:t>Ruum ICT-620</a:t>
            </a:r>
          </a:p>
          <a:p>
            <a:pPr marL="800100" lvl="1" indent="-342900">
              <a:buFont typeface="+mj-lt"/>
              <a:buAutoNum type="arabicPeriod"/>
            </a:pPr>
            <a:endParaRPr lang="et-EE" b="1" dirty="0"/>
          </a:p>
          <a:p>
            <a:r>
              <a:rPr lang="et-EE" b="1" dirty="0"/>
              <a:t>Õppeprotsess:</a:t>
            </a:r>
          </a:p>
          <a:p>
            <a:pPr lvl="1"/>
            <a:r>
              <a:rPr lang="et-EE" b="1" dirty="0" err="1"/>
              <a:t>TalTech</a:t>
            </a:r>
            <a:r>
              <a:rPr lang="et-EE" b="1" dirty="0"/>
              <a:t> </a:t>
            </a:r>
            <a:r>
              <a:rPr lang="et-EE" b="1" dirty="0" err="1"/>
              <a:t>Moodle</a:t>
            </a:r>
            <a:endParaRPr lang="et-EE" b="1" dirty="0"/>
          </a:p>
          <a:p>
            <a:pPr lvl="1"/>
            <a:r>
              <a:rPr lang="et-EE" dirty="0"/>
              <a:t>Konsultatsioonid kohapeal – ICT-620 </a:t>
            </a:r>
          </a:p>
          <a:p>
            <a:pPr lvl="1"/>
            <a:r>
              <a:rPr lang="et-EE" dirty="0"/>
              <a:t>Konsultatsioonid online - </a:t>
            </a:r>
            <a:r>
              <a:rPr lang="et-EE" dirty="0" err="1"/>
              <a:t>BigBlueButton</a:t>
            </a:r>
            <a:r>
              <a:rPr lang="et-EE" dirty="0"/>
              <a:t> – </a:t>
            </a:r>
            <a:r>
              <a:rPr lang="et-EE" dirty="0" err="1"/>
              <a:t>Moodle</a:t>
            </a:r>
            <a:r>
              <a:rPr lang="et-EE" dirty="0"/>
              <a:t> keskkonnas</a:t>
            </a:r>
          </a:p>
          <a:p>
            <a:pPr lvl="1"/>
            <a:r>
              <a:rPr lang="et-EE" dirty="0"/>
              <a:t>Kokkuleppel õppejõuga</a:t>
            </a:r>
            <a:endParaRPr lang="et-EE" b="1" dirty="0"/>
          </a:p>
          <a:p>
            <a:r>
              <a:rPr lang="et-EE" b="1" dirty="0"/>
              <a:t>Teated neljapäeviti</a:t>
            </a:r>
            <a:endParaRPr lang="et-EE" dirty="0"/>
          </a:p>
          <a:p>
            <a:pPr lvl="1"/>
            <a:r>
              <a:rPr lang="et-EE" dirty="0" err="1"/>
              <a:t>Moodle</a:t>
            </a:r>
            <a:r>
              <a:rPr lang="et-EE" dirty="0"/>
              <a:t> foorumis – e-mailile dubleerimine</a:t>
            </a:r>
          </a:p>
          <a:p>
            <a:pPr lvl="2"/>
            <a:r>
              <a:rPr lang="et-EE" dirty="0"/>
              <a:t>kontrollida e-maili aadress!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2DB1DA-5D0D-0275-57F9-6B850EB6CD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6012" y="1804087"/>
            <a:ext cx="6835988" cy="155695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02EF99-3C0D-9B2D-F7DF-ECA30141152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8486"/>
          <a:stretch/>
        </p:blipFill>
        <p:spPr>
          <a:xfrm>
            <a:off x="5418181" y="4332817"/>
            <a:ext cx="3295650" cy="65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16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altLang="en-US" dirty="0"/>
              <a:t>IDK0044 IT alused </a:t>
            </a:r>
            <a:r>
              <a:rPr lang="et-EE" altLang="en-US" dirty="0" err="1"/>
              <a:t>iI</a:t>
            </a:r>
            <a:endParaRPr lang="en-US" altLang="en-US" dirty="0">
              <a:solidFill>
                <a:srgbClr val="332B60"/>
              </a:solidFill>
            </a:endParaRPr>
          </a:p>
          <a:p>
            <a:endParaRPr lang="en-US" altLang="en-US" dirty="0">
              <a:solidFill>
                <a:srgbClr val="332B60"/>
              </a:solidFill>
            </a:endParaRPr>
          </a:p>
        </p:txBody>
      </p:sp>
      <p:sp>
        <p:nvSpPr>
          <p:cNvPr id="6147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79424" y="1408747"/>
            <a:ext cx="11338949" cy="4207399"/>
          </a:xfrm>
        </p:spPr>
        <p:txBody>
          <a:bodyPr>
            <a:noAutofit/>
          </a:bodyPr>
          <a:lstStyle/>
          <a:p>
            <a:r>
              <a:rPr lang="et-EE" sz="2000" b="1" dirty="0"/>
              <a:t>Kursuse maht</a:t>
            </a:r>
            <a:r>
              <a:rPr lang="et-EE" sz="2000" dirty="0"/>
              <a:t>: 3 EAP, 78 tundi, 100% - e-õppe osakaal</a:t>
            </a:r>
          </a:p>
          <a:p>
            <a:r>
              <a:rPr lang="et-EE" sz="2000" b="1" dirty="0" err="1">
                <a:solidFill>
                  <a:srgbClr val="E4067E"/>
                </a:solidFill>
              </a:rPr>
              <a:t>Python</a:t>
            </a:r>
            <a:r>
              <a:rPr lang="et-EE" sz="2000" b="1" dirty="0">
                <a:solidFill>
                  <a:srgbClr val="E4067E"/>
                </a:solidFill>
              </a:rPr>
              <a:t> 3.X </a:t>
            </a:r>
            <a:r>
              <a:rPr lang="et-EE" sz="2000" dirty="0"/>
              <a:t>– põhivahend (</a:t>
            </a:r>
            <a:r>
              <a:rPr lang="et-EE" sz="1600" dirty="0" err="1"/>
              <a:t>Thonny</a:t>
            </a:r>
            <a:r>
              <a:rPr lang="et-EE" sz="1600" dirty="0"/>
              <a:t>, Microsoft Visual Studio, </a:t>
            </a:r>
            <a:r>
              <a:rPr lang="et-EE" sz="1600" dirty="0" err="1"/>
              <a:t>PyCharm</a:t>
            </a:r>
            <a:r>
              <a:rPr lang="et-EE" sz="1600" dirty="0"/>
              <a:t>, </a:t>
            </a:r>
            <a:r>
              <a:rPr lang="et-EE" sz="1600" dirty="0" err="1"/>
              <a:t>Eclipse</a:t>
            </a:r>
            <a:r>
              <a:rPr lang="et-EE" sz="1600" dirty="0"/>
              <a:t>, </a:t>
            </a:r>
            <a:r>
              <a:rPr lang="et-EE" sz="1600" dirty="0" err="1"/>
              <a:t>Atom</a:t>
            </a:r>
            <a:r>
              <a:rPr lang="et-EE" sz="1600" dirty="0"/>
              <a:t> jm)</a:t>
            </a:r>
            <a:endParaRPr lang="et-EE" sz="1600" i="1" dirty="0"/>
          </a:p>
          <a:p>
            <a:pPr lvl="1"/>
            <a:r>
              <a:rPr lang="et-EE" dirty="0"/>
              <a:t>kasutatud on keskkonda IDLE</a:t>
            </a:r>
          </a:p>
          <a:p>
            <a:r>
              <a:rPr lang="et-EE" sz="2000" dirty="0"/>
              <a:t>õppekomplekt, konsultatsioonid</a:t>
            </a:r>
          </a:p>
          <a:p>
            <a:r>
              <a:rPr lang="et-EE" sz="2000" dirty="0"/>
              <a:t>Nädala õppekomplekt:</a:t>
            </a:r>
          </a:p>
          <a:p>
            <a:pPr lvl="1"/>
            <a:r>
              <a:rPr lang="et-EE" dirty="0"/>
              <a:t>Õpiku osa - lugemiseks</a:t>
            </a:r>
          </a:p>
          <a:p>
            <a:pPr lvl="1"/>
            <a:r>
              <a:rPr lang="et-EE" dirty="0"/>
              <a:t>Lühikonspekt + video</a:t>
            </a:r>
          </a:p>
          <a:p>
            <a:pPr lvl="1"/>
            <a:r>
              <a:rPr lang="et-EE" dirty="0"/>
              <a:t>Harjutus + video + lahendatud harjutus</a:t>
            </a:r>
          </a:p>
          <a:p>
            <a:pPr lvl="1"/>
            <a:r>
              <a:rPr lang="et-EE" dirty="0"/>
              <a:t>Enesetest</a:t>
            </a:r>
          </a:p>
          <a:p>
            <a:pPr lvl="1"/>
            <a:r>
              <a:rPr lang="et-EE" dirty="0"/>
              <a:t>Koduülesanne, kontrolltest (automaatkontroll)</a:t>
            </a:r>
          </a:p>
          <a:p>
            <a:r>
              <a:rPr lang="et-EE" sz="2000" dirty="0"/>
              <a:t>Kursus lõpeb hindelise arvestusega (0 - 5)</a:t>
            </a:r>
          </a:p>
          <a:p>
            <a:pPr lvl="1"/>
            <a:r>
              <a:rPr lang="et-EE" sz="2000" dirty="0"/>
              <a:t>Enesetestid + kodutööd + kontrolltööd + rühmatöö = punktide summa </a:t>
            </a:r>
            <a:br>
              <a:rPr lang="et-EE" sz="2000" dirty="0"/>
            </a:br>
            <a:r>
              <a:rPr lang="et-EE" sz="2000" dirty="0"/>
              <a:t>                                                                           =  lõpphinne </a:t>
            </a:r>
          </a:p>
        </p:txBody>
      </p:sp>
    </p:spTree>
    <p:extLst>
      <p:ext uri="{BB962C8B-B14F-4D97-AF65-F5344CB8AC3E}">
        <p14:creationId xmlns:p14="http://schemas.microsoft.com/office/powerpoint/2010/main" val="1486496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dirty="0"/>
              <a:t>Tööde liigid semestri jooksul</a:t>
            </a:r>
            <a:endParaRPr lang="en-US" altLang="en-US" dirty="0">
              <a:solidFill>
                <a:srgbClr val="332B60"/>
              </a:solidFill>
            </a:endParaRPr>
          </a:p>
        </p:txBody>
      </p:sp>
      <p:sp>
        <p:nvSpPr>
          <p:cNvPr id="6147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617076" y="1149178"/>
            <a:ext cx="10867001" cy="4681351"/>
          </a:xfrm>
        </p:spPr>
        <p:txBody>
          <a:bodyPr>
            <a:normAutofit fontScale="85000" lnSpcReduction="20000"/>
          </a:bodyPr>
          <a:lstStyle/>
          <a:p>
            <a:r>
              <a:rPr lang="fi-FI" altLang="en-US" sz="2200" dirty="0" err="1">
                <a:solidFill>
                  <a:srgbClr val="E4067E"/>
                </a:solidFill>
              </a:rPr>
              <a:t>Harjutus</a:t>
            </a:r>
            <a:r>
              <a:rPr lang="et-EE" altLang="en-US" sz="2200" dirty="0">
                <a:solidFill>
                  <a:srgbClr val="E4067E"/>
                </a:solidFill>
              </a:rPr>
              <a:t> (10 tk - õppimiseks)</a:t>
            </a:r>
          </a:p>
          <a:p>
            <a:pPr lvl="1"/>
            <a:r>
              <a:rPr lang="et-EE" sz="2000" dirty="0"/>
              <a:t>videod + lahendatud harjutused</a:t>
            </a:r>
          </a:p>
          <a:p>
            <a:r>
              <a:rPr lang="et-EE" sz="2200" dirty="0">
                <a:solidFill>
                  <a:srgbClr val="E4067E"/>
                </a:solidFill>
              </a:rPr>
              <a:t>Enesetest (9 tk = maks 12 punkti)</a:t>
            </a:r>
          </a:p>
          <a:p>
            <a:pPr lvl="1"/>
            <a:r>
              <a:rPr lang="et-EE" sz="2000" dirty="0"/>
              <a:t>≥75% </a:t>
            </a:r>
          </a:p>
          <a:p>
            <a:pPr lvl="1"/>
            <a:r>
              <a:rPr lang="et-EE" sz="2000" dirty="0"/>
              <a:t>Piiramatu katsete arv</a:t>
            </a:r>
          </a:p>
          <a:p>
            <a:pPr lvl="1"/>
            <a:r>
              <a:rPr lang="et-EE" sz="2000" dirty="0"/>
              <a:t>Automaatkontroll</a:t>
            </a:r>
          </a:p>
          <a:p>
            <a:r>
              <a:rPr lang="et-EE" altLang="en-US" sz="2200" dirty="0">
                <a:solidFill>
                  <a:srgbClr val="E4067E"/>
                </a:solidFill>
              </a:rPr>
              <a:t>Kodutöö (7 tk = maks 14 punkti)</a:t>
            </a:r>
          </a:p>
          <a:p>
            <a:pPr lvl="2"/>
            <a:r>
              <a:rPr lang="et-EE" sz="2000" dirty="0"/>
              <a:t>Eeldus – jooksva nädala eeltest</a:t>
            </a:r>
            <a:endParaRPr lang="et-EE" sz="2000" dirty="0">
              <a:solidFill>
                <a:srgbClr val="E4067E"/>
              </a:solidFill>
            </a:endParaRPr>
          </a:p>
          <a:p>
            <a:pPr lvl="2"/>
            <a:r>
              <a:rPr lang="et-EE" sz="2000" dirty="0"/>
              <a:t>Tähtajad! Iga nädala pühapäev kell 23:59</a:t>
            </a:r>
          </a:p>
          <a:p>
            <a:pPr lvl="3"/>
            <a:r>
              <a:rPr lang="et-EE" sz="2000" dirty="0"/>
              <a:t>Hiljem vastu ei võeta! </a:t>
            </a:r>
          </a:p>
          <a:p>
            <a:pPr lvl="2"/>
            <a:r>
              <a:rPr lang="et-EE" sz="2000" dirty="0"/>
              <a:t>Automaatkontroll</a:t>
            </a:r>
          </a:p>
          <a:p>
            <a:r>
              <a:rPr lang="et-EE" sz="2200" dirty="0">
                <a:solidFill>
                  <a:srgbClr val="E4067E"/>
                </a:solidFill>
              </a:rPr>
              <a:t>E-kontrolltöö (2 tk = 30 + 30 punkti)</a:t>
            </a:r>
          </a:p>
          <a:p>
            <a:pPr lvl="1"/>
            <a:r>
              <a:rPr lang="et-EE" sz="2000" dirty="0"/>
              <a:t>8. ja 14. õppenädalad</a:t>
            </a:r>
          </a:p>
          <a:p>
            <a:pPr lvl="1"/>
            <a:r>
              <a:rPr lang="et-EE" sz="2000" dirty="0"/>
              <a:t>Automaat- + manuaalkontroll</a:t>
            </a:r>
          </a:p>
          <a:p>
            <a:pPr lvl="1"/>
            <a:r>
              <a:rPr lang="et-EE" sz="2000" dirty="0"/>
              <a:t>Eeldus – lahendatud test</a:t>
            </a:r>
          </a:p>
          <a:p>
            <a:r>
              <a:rPr lang="et-EE" altLang="en-US" sz="2200" dirty="0">
                <a:solidFill>
                  <a:srgbClr val="E4067E"/>
                </a:solidFill>
              </a:rPr>
              <a:t>Rühmatöö (1 tk = 14 punkti)</a:t>
            </a:r>
          </a:p>
          <a:p>
            <a:pPr lvl="1"/>
            <a:r>
              <a:rPr lang="et-EE" altLang="en-US" sz="2000" dirty="0"/>
              <a:t>10. nädal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F5570D-C60F-0BCC-00DE-57C000947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7465" y="2102012"/>
            <a:ext cx="2560811" cy="202685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539D4CB-D520-0123-4313-EFD88D3A0BEE}"/>
              </a:ext>
            </a:extLst>
          </p:cNvPr>
          <p:cNvSpPr txBox="1"/>
          <p:nvPr/>
        </p:nvSpPr>
        <p:spPr>
          <a:xfrm>
            <a:off x="4798539" y="4466545"/>
            <a:ext cx="74881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b="1" dirty="0" err="1"/>
              <a:t>Järeltööd</a:t>
            </a:r>
            <a:r>
              <a:rPr lang="et-EE" dirty="0"/>
              <a:t> – semestri 15. ja 16. nädalad – kehtib ainult kontrolltöödele.</a:t>
            </a:r>
          </a:p>
          <a:p>
            <a:endParaRPr lang="et-EE" dirty="0"/>
          </a:p>
          <a:p>
            <a:endParaRPr lang="et-EE" dirty="0"/>
          </a:p>
          <a:p>
            <a:r>
              <a:rPr lang="et-EE" dirty="0"/>
              <a:t>                                                </a:t>
            </a:r>
            <a:r>
              <a:rPr lang="et-EE" dirty="0">
                <a:solidFill>
                  <a:srgbClr val="E4067E"/>
                </a:solidFill>
              </a:rPr>
              <a:t>AI kasutamine</a:t>
            </a:r>
            <a:r>
              <a:rPr lang="et-EE" dirty="0"/>
              <a:t> ei ole soovitatav. </a:t>
            </a:r>
          </a:p>
          <a:p>
            <a:r>
              <a:rPr lang="et-EE" dirty="0"/>
              <a:t>                  Kui ikkagi kasutate, siis peate oskama seletada, mida, kuidas ja miks.</a:t>
            </a:r>
          </a:p>
          <a:p>
            <a:r>
              <a:rPr lang="et-EE" dirty="0"/>
              <a:t>                           Maksimaalne punktide arv ei ole sel juhul saavutatav.</a:t>
            </a:r>
          </a:p>
        </p:txBody>
      </p:sp>
    </p:spTree>
    <p:extLst>
      <p:ext uri="{BB962C8B-B14F-4D97-AF65-F5344CB8AC3E}">
        <p14:creationId xmlns:p14="http://schemas.microsoft.com/office/powerpoint/2010/main" val="2635496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t-EE" altLang="en-US" dirty="0"/>
              <a:t>Kursus </a:t>
            </a:r>
            <a:r>
              <a:rPr lang="et-EE" altLang="en-US" dirty="0" err="1"/>
              <a:t>moodle</a:t>
            </a:r>
            <a:r>
              <a:rPr lang="et-EE" altLang="en-US" dirty="0"/>
              <a:t> keskkonnas</a:t>
            </a:r>
            <a:endParaRPr lang="en-US" altLang="en-US" dirty="0">
              <a:solidFill>
                <a:srgbClr val="332B60"/>
              </a:solidFill>
            </a:endParaRPr>
          </a:p>
          <a:p>
            <a:endParaRPr lang="en-US" altLang="en-US" dirty="0">
              <a:solidFill>
                <a:srgbClr val="332B60"/>
              </a:solidFill>
            </a:endParaRPr>
          </a:p>
        </p:txBody>
      </p:sp>
      <p:sp>
        <p:nvSpPr>
          <p:cNvPr id="6147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1101213" y="1628775"/>
            <a:ext cx="9872729" cy="4040505"/>
          </a:xfrm>
        </p:spPr>
        <p:txBody>
          <a:bodyPr>
            <a:normAutofit/>
          </a:bodyPr>
          <a:lstStyle/>
          <a:p>
            <a:r>
              <a:rPr lang="et-EE" sz="2000" dirty="0"/>
              <a:t>moodle.taltech.ee</a:t>
            </a:r>
          </a:p>
          <a:p>
            <a:pPr lvl="1"/>
            <a:r>
              <a:rPr lang="et-EE" sz="2000" dirty="0"/>
              <a:t>identifitseerimiseks </a:t>
            </a:r>
            <a:r>
              <a:rPr lang="et-EE" sz="2000" dirty="0" err="1"/>
              <a:t>ID-kaart</a:t>
            </a:r>
            <a:r>
              <a:rPr lang="et-EE" sz="2000" dirty="0"/>
              <a:t> või UNI-ID</a:t>
            </a:r>
          </a:p>
          <a:p>
            <a:pPr lvl="1"/>
            <a:r>
              <a:rPr lang="et-EE" sz="2000" dirty="0"/>
              <a:t>kehtiv e-maili aadress!</a:t>
            </a:r>
          </a:p>
          <a:p>
            <a:r>
              <a:rPr lang="en-US" sz="2000" b="1" dirty="0"/>
              <a:t>IDK004</a:t>
            </a:r>
            <a:r>
              <a:rPr lang="et-EE" sz="2000" b="1" dirty="0"/>
              <a:t>4</a:t>
            </a:r>
            <a:r>
              <a:rPr lang="en-US" sz="2000" b="1" dirty="0"/>
              <a:t> IT </a:t>
            </a:r>
            <a:r>
              <a:rPr lang="en-US" sz="2000" b="1" dirty="0" err="1"/>
              <a:t>alused</a:t>
            </a:r>
            <a:r>
              <a:rPr lang="en-US" sz="2000" b="1" dirty="0"/>
              <a:t> I</a:t>
            </a:r>
            <a:r>
              <a:rPr lang="et-EE" sz="2000" b="1" dirty="0"/>
              <a:t>I</a:t>
            </a:r>
            <a:r>
              <a:rPr lang="en-US" sz="2000" b="1" dirty="0"/>
              <a:t> (</a:t>
            </a:r>
            <a:r>
              <a:rPr lang="et-EE" sz="2000" b="1" dirty="0"/>
              <a:t>kevad</a:t>
            </a:r>
            <a:r>
              <a:rPr lang="en-US" sz="2000" b="1" dirty="0"/>
              <a:t> 202</a:t>
            </a:r>
            <a:r>
              <a:rPr lang="et-EE" sz="2000" b="1" dirty="0"/>
              <a:t>5</a:t>
            </a:r>
            <a:r>
              <a:rPr lang="en-US" sz="2000" b="1" dirty="0"/>
              <a:t>)</a:t>
            </a:r>
            <a:endParaRPr lang="et-EE" sz="2000" b="1" dirty="0"/>
          </a:p>
          <a:p>
            <a:pPr lvl="1"/>
            <a:r>
              <a:rPr lang="et-EE" sz="2000" dirty="0"/>
              <a:t>Võti </a:t>
            </a:r>
            <a:r>
              <a:rPr lang="et-EE" sz="2000" dirty="0">
                <a:solidFill>
                  <a:srgbClr val="E4067E"/>
                </a:solidFill>
              </a:rPr>
              <a:t>RÜHMANIMI</a:t>
            </a:r>
            <a:r>
              <a:rPr lang="et-EE" sz="2000" dirty="0"/>
              <a:t> (näiteks EAEI21)</a:t>
            </a: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7DFAA3-BA6F-F903-F9F0-648D5DD0F0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582" y="3366142"/>
            <a:ext cx="42291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666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TalTech">
      <a:dk1>
        <a:srgbClr val="000000"/>
      </a:dk1>
      <a:lt1>
        <a:srgbClr val="FFFFFF"/>
      </a:lt1>
      <a:dk2>
        <a:srgbClr val="332B60"/>
      </a:dk2>
      <a:lt2>
        <a:srgbClr val="DADAE4"/>
      </a:lt2>
      <a:accent1>
        <a:srgbClr val="E4067E"/>
      </a:accent1>
      <a:accent2>
        <a:srgbClr val="9396B0"/>
      </a:accent2>
      <a:accent3>
        <a:srgbClr val="AB1352"/>
      </a:accent3>
      <a:accent4>
        <a:srgbClr val="4FBFD3"/>
      </a:accent4>
      <a:accent5>
        <a:srgbClr val="332B60"/>
      </a:accent5>
      <a:accent6>
        <a:srgbClr val="DADAE4"/>
      </a:accent6>
      <a:hlink>
        <a:srgbClr val="AB1352"/>
      </a:hlink>
      <a:folHlink>
        <a:srgbClr val="AB1352"/>
      </a:folHlink>
    </a:clrScheme>
    <a:fontScheme name="TTÜ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wrap="square" rtlCol="0" anchor="ctr">
        <a:noAutofit/>
      </a:bodyPr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NEWNEW" id="{65034802-83F1-DE41-A876-6851A238EDFE}" vid="{814C7433-F944-B249-91D8-8F253693ECE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9056</TotalTime>
  <Words>324</Words>
  <Application>Microsoft Office PowerPoint</Application>
  <PresentationFormat>Widescreen</PresentationFormat>
  <Paragraphs>63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Wingdings</vt:lpstr>
      <vt:lpstr>Office'i kujundus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Tallinn University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Anu Teder</dc:creator>
  <cp:lastModifiedBy>Olga Mironova</cp:lastModifiedBy>
  <cp:revision>168</cp:revision>
  <dcterms:created xsi:type="dcterms:W3CDTF">2018-09-19T06:51:01Z</dcterms:created>
  <dcterms:modified xsi:type="dcterms:W3CDTF">2025-01-28T10:11:51Z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9643374</vt:lpwstr>
  </property>
  <property fmtid="{D5CDD505-2E9C-101B-9397-08002B2CF9AE}" pid="3" name="NXPowerLiteSettings">
    <vt:lpwstr>C780073804F000</vt:lpwstr>
  </property>
  <property fmtid="{D5CDD505-2E9C-101B-9397-08002B2CF9AE}" pid="4" name="NXPowerLiteVersion">
    <vt:lpwstr>D8.0.4</vt:lpwstr>
  </property>
</Properties>
</file>