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3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391E6-937E-491A-8BE6-09615A19F0C5}" type="datetimeFigureOut">
              <a:rPr lang="en-GB" smtClean="0"/>
              <a:t>15/11/2016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AB332-78DC-4293-81B9-4D1694AD4D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61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76AAD7-B82F-4E88-9629-F01B2586105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t-EE" altLang="en-US" smtClean="0"/>
          </a:p>
        </p:txBody>
      </p:sp>
    </p:spTree>
    <p:extLst>
      <p:ext uri="{BB962C8B-B14F-4D97-AF65-F5344CB8AC3E}">
        <p14:creationId xmlns:p14="http://schemas.microsoft.com/office/powerpoint/2010/main" val="2850860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9FFB3D2-6D61-40FD-8422-798E13759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89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19B84EC-285F-4095-8BD4-F8DD3E62D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55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277813"/>
            <a:ext cx="25908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7813"/>
            <a:ext cx="75692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DFA6B61-BD40-4E1C-9967-FB850C69B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41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C8D7E14-F183-4555-B5A1-60E1660CF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21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C1AEF69-4DB9-422E-8F62-5456A07AC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24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C87BE79-3395-42B8-BE86-24741C80D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96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80F0AF6-1366-4411-9415-7A6D248A8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8453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9A5375B-0DA7-4E3C-ABB1-8BDFCA7A9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79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A6BE3A3-4C88-4441-8C91-8F7F71262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024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ABC76D3-FCA0-413C-9F24-62DAC7F66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487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931A76C-2E7B-438D-9135-C9384CE5F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6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A811F14-2740-4965-BA4A-9BCAD4F23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756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D77DD53-718C-4166-88CD-F28B0646C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540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26E0F37-E403-4DF5-9CF6-83703F74E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75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277813"/>
            <a:ext cx="25908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7813"/>
            <a:ext cx="75692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4A36B62-866E-46B9-ABEA-DC82CA9EE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1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994837B-E299-4BEA-B54B-62CEB0920B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43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00201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E0A8358-4BE5-45B5-AC4D-24F7E911C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7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42F8C9B-B888-40CD-9CC0-9D942EE24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70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20618CC-5829-44EF-A3BD-88726C0D1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0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C3AD5B3-22E9-4181-950C-539A2A9D1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6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53A0C4E-7F92-4B3A-8916-085EE6C0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11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03A1FBB-4FF7-4339-BC70-C8BB1AB9D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70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1684000" cy="5943600"/>
            <a:chOff x="0" y="0"/>
            <a:chExt cx="5520" cy="3744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endParaRPr lang="et-EE" altLang="en-US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37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defRPr/>
                </a:pPr>
                <a:endParaRPr lang="et-EE" altLang="en-US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8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defRPr/>
                </a:pPr>
                <a:endParaRPr lang="et-EE" altLang="en-US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9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1035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defRPr/>
                </a:pPr>
                <a:endParaRPr lang="et-EE" altLang="en-US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036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10363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2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7613" y="6251575"/>
            <a:ext cx="25400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1988" y="6248400"/>
            <a:ext cx="38608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51303B79-5E7A-4705-A7F7-2A5306D63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23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05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endParaRPr lang="et-EE" altLang="en-US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058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05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defRPr/>
                </a:pPr>
                <a:endParaRPr lang="et-EE" altLang="en-US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06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0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10363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5671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671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671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i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FF9271E9-B0F6-4B51-B860-6C0992CAA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Line 12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72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035300" y="947738"/>
            <a:ext cx="7847013" cy="2266950"/>
          </a:xfrm>
        </p:spPr>
        <p:txBody>
          <a:bodyPr anchorCtr="1"/>
          <a:lstStyle/>
          <a:p>
            <a:pPr algn="ctr" eaLnBrk="1" hangingPunct="1">
              <a:defRPr/>
            </a:pPr>
            <a:r>
              <a:rPr lang="et-EE" dirty="0" err="1" smtClean="0">
                <a:latin typeface="+mn-lt"/>
              </a:rPr>
              <a:t>Introduction</a:t>
            </a:r>
            <a:r>
              <a:rPr lang="et-EE" dirty="0" smtClean="0">
                <a:latin typeface="+mn-lt"/>
              </a:rPr>
              <a:t> </a:t>
            </a:r>
            <a:r>
              <a:rPr lang="et-EE" dirty="0" err="1" smtClean="0">
                <a:latin typeface="+mn-lt"/>
              </a:rPr>
              <a:t>to</a:t>
            </a:r>
            <a:r>
              <a:rPr lang="et-EE" dirty="0" smtClean="0">
                <a:latin typeface="+mn-lt"/>
              </a:rPr>
              <a:t> </a:t>
            </a:r>
            <a:r>
              <a:rPr lang="et-EE" dirty="0" err="1" smtClean="0">
                <a:latin typeface="+mn-lt"/>
              </a:rPr>
              <a:t>Programming</a:t>
            </a:r>
            <a:r>
              <a:rPr lang="et-EE" dirty="0" smtClean="0">
                <a:latin typeface="+mn-lt"/>
              </a:rPr>
              <a:t/>
            </a:r>
            <a:br>
              <a:rPr lang="et-EE" dirty="0" smtClean="0">
                <a:latin typeface="+mn-lt"/>
              </a:rPr>
            </a:br>
            <a:r>
              <a:rPr lang="et-EE" dirty="0" smtClean="0">
                <a:latin typeface="+mn-lt"/>
              </a:rPr>
              <a:t/>
            </a:r>
            <a:br>
              <a:rPr lang="et-EE" dirty="0" smtClean="0">
                <a:latin typeface="+mn-lt"/>
              </a:rPr>
            </a:br>
            <a:r>
              <a:rPr lang="et-EE" dirty="0" err="1" smtClean="0">
                <a:latin typeface="+mn-lt"/>
              </a:rPr>
              <a:t>Lecture</a:t>
            </a:r>
            <a:r>
              <a:rPr lang="et-EE" dirty="0" smtClean="0">
                <a:latin typeface="+mn-lt"/>
              </a:rPr>
              <a:t> 6</a:t>
            </a:r>
            <a:endParaRPr lang="en-US" sz="4600" dirty="0">
              <a:latin typeface="+mn-lt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438525" y="3576638"/>
            <a:ext cx="6586538" cy="2138362"/>
          </a:xfrm>
        </p:spPr>
        <p:txBody>
          <a:bodyPr anchor="ctr"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t-EE" altLang="en-US" sz="3200" smtClean="0"/>
              <a:t>Msury Mahunnah</a:t>
            </a:r>
            <a:r>
              <a:rPr lang="en-US" altLang="en-US" sz="3200" smtClean="0"/>
              <a:t>,</a:t>
            </a:r>
            <a:r>
              <a:rPr lang="et-EE" altLang="en-US" sz="3200" smtClean="0"/>
              <a:t> 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t-EE" altLang="en-US" sz="3200" smtClean="0"/>
              <a:t>Department of Informatics,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t-EE" altLang="en-US" sz="3200" smtClean="0"/>
              <a:t>T</a:t>
            </a:r>
            <a:r>
              <a:rPr lang="en-US" altLang="en-US" sz="3200" smtClean="0"/>
              <a:t>allinn University of Technology </a:t>
            </a:r>
            <a:endParaRPr lang="en-US" altLang="en-US" sz="3000" smtClean="0"/>
          </a:p>
        </p:txBody>
      </p:sp>
    </p:spTree>
    <p:extLst>
      <p:ext uri="{BB962C8B-B14F-4D97-AF65-F5344CB8AC3E}">
        <p14:creationId xmlns:p14="http://schemas.microsoft.com/office/powerpoint/2010/main" val="80402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FF0000"/>
                </a:solidFill>
              </a:rPr>
              <a:t>ReadLine</a:t>
            </a:r>
            <a:r>
              <a:rPr lang="et-EE" altLang="en-US" smtClean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778000"/>
            <a:ext cx="8229600" cy="45307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t-EE" sz="2400" b="1" dirty="0">
                <a:solidFill>
                  <a:srgbClr val="0000CC"/>
                </a:solidFill>
              </a:rPr>
              <a:t>Const</a:t>
            </a:r>
            <a:r>
              <a:rPr lang="et-EE" sz="2400" dirty="0"/>
              <a:t> fname$ = “C:\Users\Owner\Documents\test.txt“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400" b="1" dirty="0">
                <a:solidFill>
                  <a:srgbClr val="0000CC"/>
                </a:solidFill>
              </a:rPr>
              <a:t>If</a:t>
            </a:r>
            <a:r>
              <a:rPr lang="et-EE" sz="2400" dirty="0"/>
              <a:t> </a:t>
            </a:r>
            <a:r>
              <a:rPr lang="et-EE" sz="2400" b="1" dirty="0"/>
              <a:t>System.IO.File.Exists</a:t>
            </a:r>
            <a:r>
              <a:rPr lang="et-EE" sz="2400" dirty="0"/>
              <a:t>(fname) = </a:t>
            </a:r>
            <a:r>
              <a:rPr lang="et-EE" sz="2400" b="1" dirty="0">
                <a:solidFill>
                  <a:srgbClr val="0000CC"/>
                </a:solidFill>
              </a:rPr>
              <a:t>True</a:t>
            </a:r>
            <a:r>
              <a:rPr lang="et-EE" sz="2400" dirty="0"/>
              <a:t> </a:t>
            </a:r>
            <a:r>
              <a:rPr lang="et-EE" sz="2400" b="1" dirty="0">
                <a:solidFill>
                  <a:srgbClr val="0000CC"/>
                </a:solidFill>
              </a:rPr>
              <a:t>Then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400" b="1" dirty="0">
                <a:solidFill>
                  <a:srgbClr val="0000CC"/>
                </a:solidFill>
              </a:rPr>
              <a:t>	</a:t>
            </a:r>
            <a:r>
              <a:rPr lang="en-US" sz="2400" b="1" dirty="0">
                <a:solidFill>
                  <a:srgbClr val="0000CC"/>
                </a:solidFill>
              </a:rPr>
              <a:t>Dim</a:t>
            </a:r>
            <a:r>
              <a:rPr lang="en-US" sz="2400" dirty="0"/>
              <a:t> </a:t>
            </a:r>
            <a:r>
              <a:rPr lang="en-US" sz="2400" dirty="0" err="1"/>
              <a:t>objReader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As New </a:t>
            </a:r>
            <a:r>
              <a:rPr lang="en-US" sz="2400" dirty="0" err="1"/>
              <a:t>System.IO.</a:t>
            </a:r>
            <a:r>
              <a:rPr lang="en-US" sz="2400" dirty="0" err="1">
                <a:solidFill>
                  <a:srgbClr val="0070C0"/>
                </a:solidFill>
              </a:rPr>
              <a:t>StreamReader</a:t>
            </a:r>
            <a:r>
              <a:rPr lang="en-US" sz="2400" dirty="0"/>
              <a:t>(</a:t>
            </a:r>
            <a:r>
              <a:rPr lang="en-US" sz="2400" dirty="0" err="1"/>
              <a:t>fname</a:t>
            </a:r>
            <a:r>
              <a:rPr lang="en-US" sz="2400" dirty="0"/>
              <a:t>)</a:t>
            </a:r>
            <a:endParaRPr lang="et-EE" sz="2400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400" b="1" dirty="0">
                <a:solidFill>
                  <a:srgbClr val="0000CC"/>
                </a:solidFill>
              </a:rPr>
              <a:t>	Dim </a:t>
            </a:r>
            <a:r>
              <a:rPr lang="et-EE" sz="2400" dirty="0"/>
              <a:t>TextLine </a:t>
            </a:r>
            <a:r>
              <a:rPr lang="et-EE" sz="2400" b="1" dirty="0">
                <a:solidFill>
                  <a:srgbClr val="0000CC"/>
                </a:solidFill>
              </a:rPr>
              <a:t>As String </a:t>
            </a:r>
            <a:r>
              <a:rPr lang="et-EE" sz="2400" dirty="0"/>
              <a:t>= “”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400" dirty="0"/>
              <a:t>	</a:t>
            </a:r>
            <a:r>
              <a:rPr lang="et-EE" sz="2400" b="1" dirty="0">
                <a:solidFill>
                  <a:srgbClr val="0000CC"/>
                </a:solidFill>
              </a:rPr>
              <a:t>Do </a:t>
            </a:r>
            <a:r>
              <a:rPr lang="et-EE" sz="2400" b="1" dirty="0" err="1">
                <a:solidFill>
                  <a:srgbClr val="0000CC"/>
                </a:solidFill>
              </a:rPr>
              <a:t>While</a:t>
            </a:r>
            <a:r>
              <a:rPr lang="et-EE" sz="2400" dirty="0"/>
              <a:t> </a:t>
            </a:r>
            <a:r>
              <a:rPr lang="et-EE" sz="2400" dirty="0" err="1"/>
              <a:t>objReader.Peek(</a:t>
            </a:r>
            <a:r>
              <a:rPr lang="et-EE" sz="2400" dirty="0"/>
              <a:t>) &lt;&gt; -1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400" b="1" dirty="0">
                <a:solidFill>
                  <a:srgbClr val="0000CC"/>
                </a:solidFill>
              </a:rPr>
              <a:t>	    </a:t>
            </a:r>
            <a:r>
              <a:rPr lang="et-EE" sz="2400" dirty="0" err="1"/>
              <a:t>TextLine</a:t>
            </a:r>
            <a:r>
              <a:rPr lang="et-EE" sz="2400" dirty="0"/>
              <a:t> = TextLine &amp; objReader.</a:t>
            </a:r>
            <a:r>
              <a:rPr lang="et-EE" sz="2400" b="1" dirty="0">
                <a:solidFill>
                  <a:srgbClr val="FF0000"/>
                </a:solidFill>
              </a:rPr>
              <a:t>ReadLine</a:t>
            </a:r>
            <a:r>
              <a:rPr lang="et-EE" sz="2400" dirty="0"/>
              <a:t>() &amp; </a:t>
            </a:r>
            <a:r>
              <a:rPr lang="et-EE" sz="2400" dirty="0">
                <a:solidFill>
                  <a:srgbClr val="0070C0"/>
                </a:solidFill>
              </a:rPr>
              <a:t>vbNewLine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400" b="1" dirty="0">
                <a:solidFill>
                  <a:srgbClr val="0000CC"/>
                </a:solidFill>
              </a:rPr>
              <a:t>	Loop</a:t>
            </a:r>
          </a:p>
          <a:p>
            <a:pPr>
              <a:buNone/>
              <a:defRPr/>
            </a:pPr>
            <a:r>
              <a:rPr lang="et-EE" sz="2400" b="1" dirty="0"/>
              <a:t>	</a:t>
            </a:r>
            <a:r>
              <a:rPr lang="et-EE" sz="2400" dirty="0"/>
              <a:t>richtextbox1</a:t>
            </a:r>
            <a:r>
              <a:rPr lang="et-EE" sz="2400" dirty="0" smtClean="0"/>
              <a:t>.AppendText(</a:t>
            </a:r>
            <a:r>
              <a:rPr lang="et-EE" sz="2400" dirty="0" err="1" smtClean="0"/>
              <a:t>TextLine</a:t>
            </a:r>
            <a:r>
              <a:rPr lang="et-EE" sz="2400" dirty="0"/>
              <a:t>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400" dirty="0"/>
              <a:t>	</a:t>
            </a:r>
            <a:r>
              <a:rPr lang="et-EE" sz="2400" dirty="0" err="1"/>
              <a:t>objReader.Close(</a:t>
            </a:r>
            <a:r>
              <a:rPr lang="et-EE" sz="2400" dirty="0"/>
              <a:t>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400" b="1" dirty="0">
                <a:solidFill>
                  <a:srgbClr val="0000CC"/>
                </a:solidFill>
              </a:rPr>
              <a:t>Else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400" dirty="0"/>
              <a:t>	MsgBox(“File Does Not Exist”)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400" b="1" dirty="0">
                <a:solidFill>
                  <a:srgbClr val="0000CC"/>
                </a:solidFill>
              </a:rPr>
              <a:t>End If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sz="2400" dirty="0"/>
          </a:p>
          <a:p>
            <a:pPr>
              <a:buFont typeface="Wingdings" panose="05000000000000000000" pitchFamily="2" charset="2"/>
              <a:buNone/>
              <a:defRPr/>
            </a:pPr>
            <a:endParaRPr lang="et-EE" sz="2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1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Opening a Text File for </a:t>
            </a:r>
            <a:r>
              <a:rPr lang="et-EE" altLang="en-US" b="1" smtClean="0">
                <a:solidFill>
                  <a:srgbClr val="FF0000"/>
                </a:solidFill>
              </a:rPr>
              <a:t>Writing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2351088" y="1922463"/>
            <a:ext cx="8316912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600" b="1" dirty="0" err="1" smtClean="0">
                <a:solidFill>
                  <a:srgbClr val="0000CC"/>
                </a:solidFill>
              </a:rPr>
              <a:t>Const</a:t>
            </a:r>
            <a:r>
              <a:rPr lang="et-EE" altLang="en-US" sz="2600" dirty="0" smtClean="0"/>
              <a:t> </a:t>
            </a:r>
            <a:r>
              <a:rPr lang="et-EE" altLang="en-US" sz="2600" dirty="0" err="1" smtClean="0"/>
              <a:t>fname</a:t>
            </a:r>
            <a:r>
              <a:rPr lang="et-EE" altLang="en-US" sz="2600" dirty="0" smtClean="0"/>
              <a:t>$ = “C:\</a:t>
            </a:r>
            <a:r>
              <a:rPr lang="et-EE" altLang="en-US" sz="2600" dirty="0" err="1" smtClean="0"/>
              <a:t>Users</a:t>
            </a:r>
            <a:r>
              <a:rPr lang="et-EE" altLang="en-US" sz="2600" dirty="0" smtClean="0"/>
              <a:t>\</a:t>
            </a:r>
            <a:r>
              <a:rPr lang="et-EE" altLang="en-US" sz="2600" dirty="0" err="1" smtClean="0"/>
              <a:t>Owner</a:t>
            </a:r>
            <a:r>
              <a:rPr lang="et-EE" altLang="en-US" sz="2600" dirty="0" smtClean="0"/>
              <a:t>\</a:t>
            </a:r>
            <a:r>
              <a:rPr lang="et-EE" altLang="en-US" sz="2600" dirty="0" err="1" smtClean="0"/>
              <a:t>Documents</a:t>
            </a:r>
            <a:r>
              <a:rPr lang="et-EE" altLang="en-US" sz="2600" dirty="0" smtClean="0"/>
              <a:t>\test2.txt"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600" b="1" dirty="0" smtClean="0">
              <a:solidFill>
                <a:srgbClr val="0000CC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600" b="1" dirty="0" smtClean="0">
                <a:solidFill>
                  <a:srgbClr val="0000CC"/>
                </a:solidFill>
              </a:rPr>
              <a:t>Dim</a:t>
            </a:r>
            <a:r>
              <a:rPr lang="en-US" altLang="en-US" sz="2600" dirty="0" smtClean="0"/>
              <a:t> </a:t>
            </a:r>
            <a:r>
              <a:rPr lang="en-US" altLang="en-US" sz="2600" dirty="0" err="1" smtClean="0"/>
              <a:t>obj</a:t>
            </a:r>
            <a:r>
              <a:rPr lang="et-EE" altLang="en-US" sz="2600" dirty="0" err="1" smtClean="0"/>
              <a:t>Writer</a:t>
            </a:r>
            <a:r>
              <a:rPr lang="en-US" altLang="en-US" sz="2600" dirty="0" smtClean="0"/>
              <a:t> </a:t>
            </a:r>
            <a:r>
              <a:rPr lang="en-US" altLang="en-US" sz="2600" b="1" dirty="0" smtClean="0">
                <a:solidFill>
                  <a:srgbClr val="0000CC"/>
                </a:solidFill>
              </a:rPr>
              <a:t>As New </a:t>
            </a:r>
            <a:r>
              <a:rPr lang="en-US" altLang="en-US" sz="2600" dirty="0" err="1" smtClean="0"/>
              <a:t>System.IO.</a:t>
            </a:r>
            <a:r>
              <a:rPr lang="en-US" altLang="en-US" sz="2600" dirty="0" err="1" smtClean="0">
                <a:solidFill>
                  <a:srgbClr val="0070C0"/>
                </a:solidFill>
              </a:rPr>
              <a:t>Stream</a:t>
            </a:r>
            <a:r>
              <a:rPr lang="et-EE" altLang="en-US" sz="2600" dirty="0" err="1" smtClean="0">
                <a:solidFill>
                  <a:srgbClr val="0070C0"/>
                </a:solidFill>
              </a:rPr>
              <a:t>Writer</a:t>
            </a:r>
            <a:r>
              <a:rPr lang="en-US" altLang="en-US" sz="2600" dirty="0" smtClean="0"/>
              <a:t>(</a:t>
            </a:r>
            <a:r>
              <a:rPr lang="en-US" altLang="en-US" sz="2600" dirty="0" err="1" smtClean="0"/>
              <a:t>fname</a:t>
            </a:r>
            <a:r>
              <a:rPr lang="en-US" altLang="en-US" sz="2600" dirty="0" smtClean="0"/>
              <a:t>)</a:t>
            </a:r>
            <a:endParaRPr lang="et-EE" altLang="en-US" sz="2600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sz="2600" dirty="0" smtClean="0"/>
          </a:p>
          <a:p>
            <a:r>
              <a:rPr lang="et-EE" altLang="en-US" sz="2600" dirty="0" err="1" smtClean="0"/>
              <a:t>After</a:t>
            </a:r>
            <a:r>
              <a:rPr lang="et-EE" altLang="en-US" sz="2600" dirty="0" smtClean="0"/>
              <a:t> </a:t>
            </a:r>
            <a:r>
              <a:rPr lang="et-EE" altLang="en-US" sz="2600" dirty="0" err="1" smtClean="0"/>
              <a:t>this</a:t>
            </a:r>
            <a:r>
              <a:rPr lang="et-EE" altLang="en-US" sz="2600" dirty="0" smtClean="0"/>
              <a:t> </a:t>
            </a:r>
            <a:r>
              <a:rPr lang="et-EE" altLang="en-US" sz="2600" dirty="0" err="1" smtClean="0"/>
              <a:t>sentence</a:t>
            </a:r>
            <a:r>
              <a:rPr lang="et-EE" altLang="en-US" sz="2600" dirty="0" smtClean="0"/>
              <a:t> </a:t>
            </a:r>
            <a:r>
              <a:rPr lang="et-EE" altLang="en-US" sz="2600" dirty="0" err="1" smtClean="0"/>
              <a:t>the</a:t>
            </a:r>
            <a:r>
              <a:rPr lang="et-EE" altLang="en-US" sz="2600" dirty="0" smtClean="0"/>
              <a:t> </a:t>
            </a:r>
            <a:r>
              <a:rPr lang="et-EE" altLang="en-US" sz="2600" dirty="0" err="1" smtClean="0"/>
              <a:t>file</a:t>
            </a:r>
            <a:r>
              <a:rPr lang="et-EE" altLang="en-US" sz="2600" dirty="0" smtClean="0"/>
              <a:t> </a:t>
            </a:r>
            <a:r>
              <a:rPr lang="et-EE" altLang="en-US" sz="2600" dirty="0" err="1" smtClean="0"/>
              <a:t>is</a:t>
            </a:r>
            <a:r>
              <a:rPr lang="et-EE" altLang="en-US" sz="2600" dirty="0" smtClean="0"/>
              <a:t> </a:t>
            </a:r>
            <a:r>
              <a:rPr lang="et-EE" altLang="en-US" sz="2600" dirty="0" err="1" smtClean="0"/>
              <a:t>not</a:t>
            </a:r>
            <a:r>
              <a:rPr lang="et-EE" altLang="en-US" sz="2600" dirty="0" smtClean="0"/>
              <a:t> </a:t>
            </a:r>
            <a:r>
              <a:rPr lang="et-EE" altLang="en-US" sz="2600" dirty="0" err="1" smtClean="0"/>
              <a:t>opened</a:t>
            </a:r>
            <a:r>
              <a:rPr lang="et-EE" altLang="en-US" sz="2600" dirty="0" smtClean="0"/>
              <a:t> </a:t>
            </a:r>
            <a:r>
              <a:rPr lang="et-EE" altLang="en-US" sz="2600" dirty="0" err="1" smtClean="0"/>
              <a:t>yet</a:t>
            </a:r>
            <a:endParaRPr lang="et-EE" altLang="en-US" sz="2600" dirty="0" smtClean="0"/>
          </a:p>
          <a:p>
            <a:endParaRPr lang="et-EE" altLang="en-US" sz="2600" dirty="0" smtClean="0"/>
          </a:p>
          <a:p>
            <a:r>
              <a:rPr lang="et-EE" altLang="en-US" sz="2600" dirty="0" err="1" smtClean="0"/>
              <a:t>The</a:t>
            </a:r>
            <a:r>
              <a:rPr lang="et-EE" altLang="en-US" sz="2600" dirty="0" smtClean="0"/>
              <a:t> </a:t>
            </a:r>
            <a:r>
              <a:rPr lang="et-EE" altLang="en-US" sz="2600" dirty="0" err="1" smtClean="0"/>
              <a:t>type</a:t>
            </a:r>
            <a:r>
              <a:rPr lang="et-EE" altLang="en-US" sz="2600" dirty="0" smtClean="0"/>
              <a:t> of </a:t>
            </a:r>
            <a:r>
              <a:rPr lang="et-EE" altLang="en-US" sz="2600" dirty="0" err="1" smtClean="0"/>
              <a:t>the</a:t>
            </a:r>
            <a:r>
              <a:rPr lang="et-EE" altLang="en-US" sz="2600" dirty="0" smtClean="0"/>
              <a:t> </a:t>
            </a:r>
            <a:r>
              <a:rPr lang="et-EE" altLang="en-US" sz="2600" dirty="0" err="1" smtClean="0"/>
              <a:t>object</a:t>
            </a:r>
            <a:r>
              <a:rPr lang="et-EE" altLang="en-US" sz="2600" dirty="0" smtClean="0"/>
              <a:t> </a:t>
            </a:r>
            <a:r>
              <a:rPr lang="et-EE" altLang="en-US" sz="2600" dirty="0" err="1" smtClean="0"/>
              <a:t>is</a:t>
            </a:r>
            <a:r>
              <a:rPr lang="et-EE" altLang="en-US" sz="2600" dirty="0" smtClean="0"/>
              <a:t> a </a:t>
            </a:r>
            <a:r>
              <a:rPr lang="et-EE" altLang="en-US" sz="2600" dirty="0" err="1" smtClean="0"/>
              <a:t>StreamWriter</a:t>
            </a:r>
            <a:r>
              <a:rPr lang="et-EE" altLang="en-US" sz="2600" dirty="0" smtClean="0"/>
              <a:t>: </a:t>
            </a:r>
            <a:r>
              <a:rPr lang="et-EE" altLang="en-US" sz="2600" b="1" dirty="0" err="1" smtClean="0"/>
              <a:t>System.IO.StreamWriter</a:t>
            </a:r>
            <a:endParaRPr lang="et-EE" altLang="en-US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54510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FF0000"/>
                </a:solidFill>
              </a:rPr>
              <a:t>Writing</a:t>
            </a:r>
            <a:r>
              <a:rPr lang="et-EE" altLang="en-US" b="1" smtClean="0"/>
              <a:t> </a:t>
            </a:r>
            <a:r>
              <a:rPr lang="et-EE" altLang="en-US" smtClean="0"/>
              <a:t>into Text File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altLang="en-US" smtClean="0"/>
              <a:t>Method</a:t>
            </a:r>
            <a:r>
              <a:rPr lang="et-EE" altLang="en-US" b="1" smtClean="0"/>
              <a:t> </a:t>
            </a:r>
            <a:r>
              <a:rPr lang="et-EE" altLang="en-US" b="1" smtClean="0">
                <a:solidFill>
                  <a:srgbClr val="0000CC"/>
                </a:solidFill>
              </a:rPr>
              <a:t>Write</a:t>
            </a:r>
            <a:r>
              <a:rPr lang="et-EE" altLang="en-US" b="1" smtClean="0"/>
              <a:t> </a:t>
            </a:r>
            <a:r>
              <a:rPr lang="et-EE" altLang="en-US" smtClean="0"/>
              <a:t>add text into Text File.</a:t>
            </a:r>
          </a:p>
          <a:p>
            <a:endParaRPr lang="et-EE" altLang="en-US" smtClean="0"/>
          </a:p>
          <a:p>
            <a:r>
              <a:rPr lang="et-EE" altLang="en-US" b="1" smtClean="0">
                <a:solidFill>
                  <a:srgbClr val="0000CC"/>
                </a:solidFill>
              </a:rPr>
              <a:t>VB insists that the file must exist before it can actually do something with it!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mtClean="0"/>
          </a:p>
          <a:p>
            <a:pPr lvl="1">
              <a:buFont typeface="Wingdings" panose="05000000000000000000" pitchFamily="2" charset="2"/>
              <a:buNone/>
            </a:pPr>
            <a:r>
              <a:rPr lang="et-EE" altLang="en-US" smtClean="0"/>
              <a:t>objWriter.</a:t>
            </a:r>
            <a:r>
              <a:rPr lang="et-EE" altLang="en-US" b="1" smtClean="0">
                <a:solidFill>
                  <a:srgbClr val="FF0000"/>
                </a:solidFill>
              </a:rPr>
              <a:t>Write</a:t>
            </a:r>
            <a:r>
              <a:rPr lang="et-EE" altLang="en-US" smtClean="0"/>
              <a:t>(“Hello world”)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t-EE" altLang="en-US" smtClean="0"/>
              <a:t>	or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t-EE" altLang="en-US" smtClean="0"/>
              <a:t>objWriter.</a:t>
            </a:r>
            <a:r>
              <a:rPr lang="et-EE" altLang="en-US" b="1" smtClean="0">
                <a:solidFill>
                  <a:srgbClr val="FF0000"/>
                </a:solidFill>
              </a:rPr>
              <a:t>WriteLine</a:t>
            </a:r>
            <a:r>
              <a:rPr lang="et-EE" altLang="en-US" smtClean="0"/>
              <a:t>(“Hello world”) </a:t>
            </a:r>
            <a:endParaRPr lang="et-EE" altLang="en-US" i="1" smtClean="0">
              <a:solidFill>
                <a:srgbClr val="00B05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t-EE" altLang="en-US" smtClean="0">
                <a:solidFill>
                  <a:srgbClr val="00B050"/>
                </a:solidFill>
              </a:rPr>
              <a:t>- This sentence writes “Hello word” into file and goes to new line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mtClean="0"/>
          </a:p>
          <a:p>
            <a:pPr>
              <a:buFont typeface="Wingdings" panose="05000000000000000000" pitchFamily="2" charset="2"/>
              <a:buNone/>
            </a:pPr>
            <a:endParaRPr lang="et-EE" altLang="en-US" smtClean="0"/>
          </a:p>
          <a:p>
            <a:pPr>
              <a:buFont typeface="Wingdings" panose="05000000000000000000" pitchFamily="2" charset="2"/>
              <a:buNone/>
            </a:pPr>
            <a:endParaRPr lang="et-EE" altLang="en-US" smtClean="0"/>
          </a:p>
          <a:p>
            <a:pPr>
              <a:buFont typeface="Wingdings" panose="05000000000000000000" pitchFamily="2" charset="2"/>
              <a:buNone/>
            </a:pPr>
            <a:endParaRPr lang="et-EE" altLang="en-US" smtClean="0"/>
          </a:p>
          <a:p>
            <a:pPr>
              <a:buFont typeface="Wingdings" panose="05000000000000000000" pitchFamily="2" charset="2"/>
              <a:buNone/>
            </a:pPr>
            <a:endParaRPr lang="et-EE" altLang="en-US" b="1" smtClean="0"/>
          </a:p>
        </p:txBody>
      </p:sp>
    </p:spTree>
    <p:extLst>
      <p:ext uri="{BB962C8B-B14F-4D97-AF65-F5344CB8AC3E}">
        <p14:creationId xmlns:p14="http://schemas.microsoft.com/office/powerpoint/2010/main" val="210313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FF0000"/>
                </a:solidFill>
              </a:rPr>
              <a:t>Write</a:t>
            </a:r>
            <a:r>
              <a:rPr lang="et-EE" altLang="en-US" smtClean="0"/>
              <a:t> example</a:t>
            </a:r>
            <a:endParaRPr lang="et-EE" altLang="en-US" b="1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8229600" cy="499745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t-EE" sz="2600" b="1" dirty="0">
                <a:solidFill>
                  <a:srgbClr val="0000CC"/>
                </a:solidFill>
              </a:rPr>
              <a:t>Const</a:t>
            </a:r>
            <a:r>
              <a:rPr lang="et-EE" sz="2600" dirty="0"/>
              <a:t> fname$ = “</a:t>
            </a:r>
            <a:r>
              <a:rPr lang="et-EE" sz="2600" dirty="0" err="1"/>
              <a:t>C:\Users\Owner\Documents\test.txt</a:t>
            </a:r>
            <a:r>
              <a:rPr lang="et-EE" sz="2600" dirty="0"/>
              <a:t>“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sz="2600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b="1" dirty="0">
                <a:solidFill>
                  <a:srgbClr val="0000CC"/>
                </a:solidFill>
              </a:rPr>
              <a:t>If</a:t>
            </a:r>
            <a:r>
              <a:rPr lang="et-EE" sz="2600" dirty="0"/>
              <a:t> </a:t>
            </a:r>
            <a:r>
              <a:rPr lang="et-EE" sz="2600" b="1" dirty="0"/>
              <a:t>System.IO.File.Exists</a:t>
            </a:r>
            <a:r>
              <a:rPr lang="et-EE" sz="2600" dirty="0"/>
              <a:t>(fname) = </a:t>
            </a:r>
            <a:r>
              <a:rPr lang="et-EE" sz="2600" b="1" dirty="0">
                <a:solidFill>
                  <a:srgbClr val="0000CC"/>
                </a:solidFill>
              </a:rPr>
              <a:t>True</a:t>
            </a:r>
            <a:r>
              <a:rPr lang="et-EE" sz="2600" dirty="0"/>
              <a:t> </a:t>
            </a:r>
            <a:r>
              <a:rPr lang="et-EE" sz="2600" b="1" dirty="0">
                <a:solidFill>
                  <a:srgbClr val="0000CC"/>
                </a:solidFill>
              </a:rPr>
              <a:t>Then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b="1" dirty="0">
                <a:solidFill>
                  <a:srgbClr val="0000CC"/>
                </a:solidFill>
              </a:rPr>
              <a:t>	</a:t>
            </a:r>
            <a:r>
              <a:rPr lang="en-US" sz="2600" b="1" dirty="0">
                <a:solidFill>
                  <a:srgbClr val="0000CC"/>
                </a:solidFill>
              </a:rPr>
              <a:t>Dim</a:t>
            </a:r>
            <a:r>
              <a:rPr lang="en-US" sz="2600" dirty="0"/>
              <a:t> </a:t>
            </a:r>
            <a:r>
              <a:rPr lang="en-US" sz="2600" dirty="0" err="1"/>
              <a:t>obj</a:t>
            </a:r>
            <a:r>
              <a:rPr lang="et-EE" sz="2600" dirty="0"/>
              <a:t>Writer</a:t>
            </a:r>
            <a:r>
              <a:rPr lang="en-US" sz="2600" dirty="0"/>
              <a:t> </a:t>
            </a:r>
            <a:r>
              <a:rPr lang="en-US" sz="2600" b="1" dirty="0">
                <a:solidFill>
                  <a:srgbClr val="0000CC"/>
                </a:solidFill>
              </a:rPr>
              <a:t>As New </a:t>
            </a:r>
            <a:r>
              <a:rPr lang="en-US" sz="2600" dirty="0" err="1"/>
              <a:t>System.IO.</a:t>
            </a:r>
            <a:r>
              <a:rPr lang="en-US" sz="2600" dirty="0" err="1">
                <a:solidFill>
                  <a:srgbClr val="0070C0"/>
                </a:solidFill>
              </a:rPr>
              <a:t>Stream</a:t>
            </a:r>
            <a:r>
              <a:rPr lang="et-EE" sz="2600" dirty="0">
                <a:solidFill>
                  <a:srgbClr val="0070C0"/>
                </a:solidFill>
              </a:rPr>
              <a:t>Writer</a:t>
            </a:r>
            <a:r>
              <a:rPr lang="en-US" sz="2600" dirty="0"/>
              <a:t>(</a:t>
            </a:r>
            <a:r>
              <a:rPr lang="en-US" sz="2600" dirty="0" err="1"/>
              <a:t>fname</a:t>
            </a:r>
            <a:r>
              <a:rPr lang="en-US" sz="2600" dirty="0"/>
              <a:t>)</a:t>
            </a:r>
            <a:endParaRPr lang="et-EE" sz="2600" dirty="0">
              <a:solidFill>
                <a:srgbClr val="006600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dirty="0"/>
              <a:t>	</a:t>
            </a:r>
            <a:r>
              <a:rPr lang="et-EE" i="1" dirty="0" smtClean="0"/>
              <a:t> </a:t>
            </a:r>
            <a:r>
              <a:rPr lang="et-EE" sz="2600" dirty="0"/>
              <a:t>objWriter.</a:t>
            </a:r>
            <a:r>
              <a:rPr lang="et-EE" sz="2600" b="1" dirty="0">
                <a:solidFill>
                  <a:srgbClr val="FF0000"/>
                </a:solidFill>
              </a:rPr>
              <a:t>Write</a:t>
            </a:r>
            <a:r>
              <a:rPr lang="et-EE" sz="2600" dirty="0"/>
              <a:t>(“Hello world!”)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dirty="0"/>
              <a:t>	 objWriter.Close()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dirty="0"/>
              <a:t>	 MsgBox(“Text written to file!”)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b="1" dirty="0">
                <a:solidFill>
                  <a:srgbClr val="0000CC"/>
                </a:solidFill>
              </a:rPr>
              <a:t>Else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dirty="0"/>
              <a:t>	MsgBox(“File Does Not Exist”)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b="1" dirty="0">
                <a:solidFill>
                  <a:srgbClr val="0000CC"/>
                </a:solidFill>
              </a:rPr>
              <a:t>End If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dirty="0"/>
              <a:t>	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9879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2180833" y="163861"/>
            <a:ext cx="7772400" cy="1143000"/>
          </a:xfrm>
        </p:spPr>
        <p:txBody>
          <a:bodyPr/>
          <a:lstStyle/>
          <a:p>
            <a:r>
              <a:rPr lang="et-EE" altLang="en-US" smtClean="0"/>
              <a:t>Creating a file if it doesn’t exist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2063750" y="1706563"/>
            <a:ext cx="8640763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600" b="1" dirty="0" err="1" smtClean="0">
                <a:solidFill>
                  <a:srgbClr val="0000CC"/>
                </a:solidFill>
              </a:rPr>
              <a:t>Const</a:t>
            </a:r>
            <a:r>
              <a:rPr lang="et-EE" altLang="en-US" sz="2600" dirty="0" smtClean="0"/>
              <a:t> </a:t>
            </a:r>
            <a:r>
              <a:rPr lang="et-EE" altLang="en-US" sz="2600" dirty="0" err="1" smtClean="0"/>
              <a:t>fname</a:t>
            </a:r>
            <a:r>
              <a:rPr lang="et-EE" altLang="en-US" sz="2600" dirty="0" smtClean="0"/>
              <a:t>$ = “C:\</a:t>
            </a:r>
            <a:r>
              <a:rPr lang="et-EE" altLang="en-US" sz="2600" dirty="0" err="1" smtClean="0"/>
              <a:t>Users</a:t>
            </a:r>
            <a:r>
              <a:rPr lang="et-EE" altLang="en-US" sz="2600" dirty="0" smtClean="0"/>
              <a:t>\</a:t>
            </a:r>
            <a:r>
              <a:rPr lang="et-EE" altLang="en-US" sz="2600" dirty="0" err="1" smtClean="0"/>
              <a:t>Owner</a:t>
            </a:r>
            <a:r>
              <a:rPr lang="et-EE" altLang="en-US" sz="2600" dirty="0" smtClean="0"/>
              <a:t>\</a:t>
            </a:r>
            <a:r>
              <a:rPr lang="et-EE" altLang="en-US" sz="2600" dirty="0" err="1" smtClean="0"/>
              <a:t>Documents</a:t>
            </a:r>
            <a:r>
              <a:rPr lang="et-EE" altLang="en-US" sz="2600" dirty="0" smtClean="0"/>
              <a:t>\test.txt“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6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solidFill>
                  <a:srgbClr val="0000CC"/>
                </a:solidFill>
              </a:rPr>
              <a:t>Dim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obj</a:t>
            </a:r>
            <a:r>
              <a:rPr lang="et-EE" altLang="en-US" sz="2400" dirty="0" err="1" smtClean="0"/>
              <a:t>Writer</a:t>
            </a:r>
            <a:r>
              <a:rPr lang="en-US" altLang="en-US" sz="2400" dirty="0" smtClean="0"/>
              <a:t> </a:t>
            </a:r>
            <a:r>
              <a:rPr lang="en-US" altLang="en-US" sz="2400" b="1" dirty="0" smtClean="0">
                <a:solidFill>
                  <a:srgbClr val="0000CC"/>
                </a:solidFill>
              </a:rPr>
              <a:t>As New </a:t>
            </a:r>
            <a:r>
              <a:rPr lang="en-US" altLang="en-US" sz="2400" dirty="0" err="1" smtClean="0"/>
              <a:t>System.IO.</a:t>
            </a:r>
            <a:r>
              <a:rPr lang="en-US" altLang="en-US" sz="2400" dirty="0" err="1" smtClean="0">
                <a:solidFill>
                  <a:srgbClr val="0070C0"/>
                </a:solidFill>
              </a:rPr>
              <a:t>Stream</a:t>
            </a:r>
            <a:r>
              <a:rPr lang="et-EE" altLang="en-US" sz="2400" dirty="0" err="1" smtClean="0">
                <a:solidFill>
                  <a:srgbClr val="0070C0"/>
                </a:solidFill>
              </a:rPr>
              <a:t>Writer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fname</a:t>
            </a:r>
            <a:r>
              <a:rPr lang="et-EE" altLang="en-US" sz="2400" dirty="0" smtClean="0"/>
              <a:t>, </a:t>
            </a:r>
            <a:r>
              <a:rPr lang="et-EE" altLang="en-US" sz="2400" b="1" u="sng" dirty="0" err="1" smtClean="0">
                <a:solidFill>
                  <a:srgbClr val="FF0000"/>
                </a:solidFill>
              </a:rPr>
              <a:t>False</a:t>
            </a:r>
            <a:r>
              <a:rPr lang="en-US" altLang="en-US" sz="2400" dirty="0" smtClean="0"/>
              <a:t>)</a:t>
            </a:r>
            <a:endParaRPr lang="et-EE" altLang="en-US" sz="2400" dirty="0" smtClean="0">
              <a:solidFill>
                <a:srgbClr val="0066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err="1" smtClean="0"/>
              <a:t>objWriter.</a:t>
            </a:r>
            <a:r>
              <a:rPr lang="et-EE" altLang="en-US" sz="2400" b="1" dirty="0" err="1" smtClean="0">
                <a:solidFill>
                  <a:srgbClr val="FF0000"/>
                </a:solidFill>
              </a:rPr>
              <a:t>Write</a:t>
            </a:r>
            <a:r>
              <a:rPr lang="et-EE" altLang="en-US" sz="2400" dirty="0" smtClean="0"/>
              <a:t>(“</a:t>
            </a:r>
            <a:r>
              <a:rPr lang="et-EE" altLang="en-US" sz="2400" dirty="0" err="1" smtClean="0"/>
              <a:t>Hello</a:t>
            </a:r>
            <a:r>
              <a:rPr lang="et-EE" altLang="en-US" sz="2400" dirty="0" smtClean="0"/>
              <a:t> </a:t>
            </a:r>
            <a:r>
              <a:rPr lang="et-EE" altLang="en-US" sz="2400" dirty="0" err="1" smtClean="0"/>
              <a:t>world</a:t>
            </a:r>
            <a:r>
              <a:rPr lang="et-EE" altLang="en-US" sz="2400" dirty="0" smtClean="0"/>
              <a:t>!”)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err="1" smtClean="0"/>
              <a:t>objWriter.Close</a:t>
            </a:r>
            <a:r>
              <a:rPr lang="et-EE" altLang="en-US" sz="2400" dirty="0" smtClean="0"/>
              <a:t>()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err="1" smtClean="0"/>
              <a:t>MsgBox</a:t>
            </a:r>
            <a:r>
              <a:rPr lang="et-EE" altLang="en-US" sz="2400" dirty="0" smtClean="0"/>
              <a:t>(“</a:t>
            </a:r>
            <a:r>
              <a:rPr lang="et-EE" altLang="en-US" sz="2400" dirty="0" err="1" smtClean="0"/>
              <a:t>Text</a:t>
            </a:r>
            <a:r>
              <a:rPr lang="et-EE" altLang="en-US" sz="2400" dirty="0" smtClean="0"/>
              <a:t> </a:t>
            </a:r>
            <a:r>
              <a:rPr lang="et-EE" altLang="en-US" sz="2400" dirty="0" err="1" smtClean="0"/>
              <a:t>written</a:t>
            </a:r>
            <a:r>
              <a:rPr lang="et-EE" altLang="en-US" sz="2400" dirty="0" smtClean="0"/>
              <a:t> </a:t>
            </a:r>
            <a:r>
              <a:rPr lang="et-EE" altLang="en-US" sz="2400" dirty="0" err="1" smtClean="0"/>
              <a:t>to</a:t>
            </a:r>
            <a:r>
              <a:rPr lang="et-EE" altLang="en-US" sz="2400" dirty="0" smtClean="0"/>
              <a:t> </a:t>
            </a:r>
            <a:r>
              <a:rPr lang="et-EE" altLang="en-US" sz="2400" dirty="0" err="1" smtClean="0"/>
              <a:t>file</a:t>
            </a:r>
            <a:r>
              <a:rPr lang="et-EE" altLang="en-US" sz="2400" dirty="0" smtClean="0"/>
              <a:t>!”)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600" dirty="0" smtClean="0"/>
              <a:t>	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dirty="0" smtClean="0"/>
          </a:p>
          <a:p>
            <a:pPr>
              <a:buFont typeface="Wingdings" panose="05000000000000000000" pitchFamily="2" charset="2"/>
              <a:buNone/>
            </a:pPr>
            <a:endParaRPr lang="et-EE" altLang="en-US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8688388" y="3141663"/>
            <a:ext cx="1439862" cy="122396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27800" y="4462463"/>
            <a:ext cx="3889375" cy="4619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(Add </a:t>
            </a:r>
            <a:r>
              <a:rPr kumimoji="0" lang="et-EE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</a:t>
            </a:r>
            <a:r>
              <a:rPr kumimoji="0" lang="et-EE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t-EE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comma</a:t>
            </a:r>
            <a:r>
              <a:rPr kumimoji="0" lang="et-EE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</a:t>
            </a:r>
            <a:r>
              <a:rPr kumimoji="0" lang="et-EE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False</a:t>
            </a:r>
            <a:r>
              <a:rPr kumimoji="0" lang="et-EE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5966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2495550" y="260350"/>
            <a:ext cx="8280400" cy="1143000"/>
          </a:xfrm>
        </p:spPr>
        <p:txBody>
          <a:bodyPr/>
          <a:lstStyle/>
          <a:p>
            <a:r>
              <a:rPr lang="et-EE" altLang="en-US" smtClean="0"/>
              <a:t>Opening a Text File for </a:t>
            </a:r>
            <a:r>
              <a:rPr lang="et-EE" altLang="en-US" b="1" smtClean="0">
                <a:solidFill>
                  <a:srgbClr val="FF0000"/>
                </a:solidFill>
              </a:rPr>
              <a:t>Appending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8410575" cy="52578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t-EE" sz="2600" b="1" dirty="0">
                <a:solidFill>
                  <a:srgbClr val="0000CC"/>
                </a:solidFill>
              </a:rPr>
              <a:t>Const</a:t>
            </a:r>
            <a:r>
              <a:rPr lang="et-EE" sz="2600" dirty="0"/>
              <a:t> fname$ = “C:\Users\Owner\Documents\test.txt"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b="1" dirty="0">
                <a:solidFill>
                  <a:srgbClr val="0000CC"/>
                </a:solidFill>
              </a:rPr>
              <a:t>If</a:t>
            </a:r>
            <a:r>
              <a:rPr lang="et-EE" sz="2600" dirty="0"/>
              <a:t> </a:t>
            </a:r>
            <a:r>
              <a:rPr lang="et-EE" sz="2600" b="1" dirty="0"/>
              <a:t>System.IO.File.Exists</a:t>
            </a:r>
            <a:r>
              <a:rPr lang="et-EE" sz="2600" dirty="0"/>
              <a:t>(fname) = </a:t>
            </a:r>
            <a:r>
              <a:rPr lang="et-EE" sz="2600" b="1" dirty="0">
                <a:solidFill>
                  <a:srgbClr val="0000CC"/>
                </a:solidFill>
              </a:rPr>
              <a:t>True</a:t>
            </a:r>
            <a:r>
              <a:rPr lang="et-EE" sz="2600" dirty="0"/>
              <a:t> </a:t>
            </a:r>
            <a:r>
              <a:rPr lang="et-EE" sz="2600" b="1" dirty="0">
                <a:solidFill>
                  <a:srgbClr val="0000CC"/>
                </a:solidFill>
              </a:rPr>
              <a:t>Then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b="1" dirty="0">
                <a:solidFill>
                  <a:srgbClr val="0000CC"/>
                </a:solidFill>
              </a:rPr>
              <a:t>	</a:t>
            </a:r>
            <a:r>
              <a:rPr lang="en-US" sz="2600" b="1" dirty="0">
                <a:solidFill>
                  <a:srgbClr val="0000CC"/>
                </a:solidFill>
              </a:rPr>
              <a:t>Dim</a:t>
            </a:r>
            <a:r>
              <a:rPr lang="en-US" sz="2600" dirty="0"/>
              <a:t> </a:t>
            </a:r>
            <a:r>
              <a:rPr lang="en-US" sz="2600" dirty="0" err="1"/>
              <a:t>obj</a:t>
            </a:r>
            <a:r>
              <a:rPr lang="et-EE" sz="2600" dirty="0"/>
              <a:t>Writer</a:t>
            </a:r>
            <a:r>
              <a:rPr lang="en-US" sz="2600" dirty="0"/>
              <a:t> </a:t>
            </a:r>
            <a:r>
              <a:rPr lang="en-US" sz="2600" b="1" dirty="0">
                <a:solidFill>
                  <a:srgbClr val="0000CC"/>
                </a:solidFill>
              </a:rPr>
              <a:t>As New </a:t>
            </a:r>
            <a:r>
              <a:rPr lang="en-US" sz="2600" dirty="0" err="1"/>
              <a:t>System.IO.</a:t>
            </a:r>
            <a:r>
              <a:rPr lang="en-US" sz="2600" dirty="0" err="1">
                <a:solidFill>
                  <a:srgbClr val="0070C0"/>
                </a:solidFill>
              </a:rPr>
              <a:t>Stream</a:t>
            </a:r>
            <a:r>
              <a:rPr lang="et-EE" sz="2600" dirty="0">
                <a:solidFill>
                  <a:srgbClr val="0070C0"/>
                </a:solidFill>
              </a:rPr>
              <a:t>Writer</a:t>
            </a:r>
            <a:r>
              <a:rPr lang="en-US" sz="2600" dirty="0"/>
              <a:t>(</a:t>
            </a:r>
            <a:r>
              <a:rPr lang="en-US" sz="2600" dirty="0" err="1"/>
              <a:t>fname</a:t>
            </a:r>
            <a:r>
              <a:rPr lang="et-EE" sz="2600" b="1" u="sng" dirty="0">
                <a:solidFill>
                  <a:srgbClr val="FF0000"/>
                </a:solidFill>
              </a:rPr>
              <a:t>, True</a:t>
            </a:r>
            <a:r>
              <a:rPr lang="en-US" sz="2600" dirty="0"/>
              <a:t>)</a:t>
            </a:r>
            <a:endParaRPr lang="et-EE" sz="2600" dirty="0">
              <a:solidFill>
                <a:srgbClr val="006600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dirty="0"/>
              <a:t>	</a:t>
            </a:r>
            <a:r>
              <a:rPr lang="et-EE" i="1" dirty="0" smtClean="0"/>
              <a:t> </a:t>
            </a:r>
            <a:r>
              <a:rPr lang="et-EE" sz="2600" dirty="0"/>
              <a:t>objWriter.</a:t>
            </a:r>
            <a:r>
              <a:rPr lang="et-EE" sz="2600" b="1" dirty="0">
                <a:solidFill>
                  <a:srgbClr val="FF0000"/>
                </a:solidFill>
              </a:rPr>
              <a:t>Write</a:t>
            </a:r>
            <a:r>
              <a:rPr lang="et-EE" sz="2600" dirty="0"/>
              <a:t>(“Hello world!”)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dirty="0"/>
              <a:t>	 objWriter.Close()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dirty="0"/>
              <a:t>	 MsgBox(“Text written to file!”)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b="1" dirty="0">
                <a:solidFill>
                  <a:srgbClr val="0000CC"/>
                </a:solidFill>
              </a:rPr>
              <a:t>Else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sz="2600" b="1" dirty="0">
              <a:solidFill>
                <a:srgbClr val="0000CC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dirty="0"/>
              <a:t>	MsgBox(“File Does Not Exist”)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b="1" dirty="0">
                <a:solidFill>
                  <a:srgbClr val="0000CC"/>
                </a:solidFill>
              </a:rPr>
              <a:t>End If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dirty="0"/>
              <a:t>	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8183563" y="3284538"/>
            <a:ext cx="468312" cy="136842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729413" y="4767263"/>
            <a:ext cx="3816350" cy="4619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(Add </a:t>
            </a:r>
            <a:r>
              <a:rPr kumimoji="0" lang="et-EE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</a:t>
            </a:r>
            <a:r>
              <a:rPr kumimoji="0" lang="et-EE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t-EE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comma</a:t>
            </a:r>
            <a:r>
              <a:rPr kumimoji="0" lang="et-EE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</a:t>
            </a:r>
            <a:r>
              <a:rPr kumimoji="0" lang="et-EE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True</a:t>
            </a:r>
            <a:r>
              <a:rPr kumimoji="0" lang="et-EE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9713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t-EE" dirty="0" smtClean="0"/>
              <a:t>Reading from a file and </a:t>
            </a:r>
            <a:br>
              <a:rPr lang="et-EE" dirty="0" smtClean="0"/>
            </a:br>
            <a:r>
              <a:rPr lang="et-EE" dirty="0" smtClean="0"/>
              <a:t>writing into an array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1450" y="1800225"/>
            <a:ext cx="6192838" cy="5229225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TextLine$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seq </a:t>
            </a:r>
            <a:r>
              <a:rPr lang="et-EE" b="1" dirty="0" smtClean="0">
                <a:solidFill>
                  <a:srgbClr val="0000CC"/>
                </a:solidFill>
              </a:rPr>
              <a:t>As Object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Dim</a:t>
            </a:r>
            <a:r>
              <a:rPr lang="et-EE" dirty="0" smtClean="0"/>
              <a:t> t&amp;=-1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Dim </a:t>
            </a:r>
            <a:r>
              <a:rPr lang="et-EE" dirty="0" smtClean="0"/>
              <a:t>i&amp;, V$()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....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TextLine = objReader.ReadLine()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seq = Strings.Split(TextLine, “ “)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For</a:t>
            </a:r>
            <a:r>
              <a:rPr lang="et-EE" dirty="0" smtClean="0"/>
              <a:t> i = Lbound(seq) </a:t>
            </a:r>
            <a:r>
              <a:rPr lang="et-EE" b="1" dirty="0" smtClean="0">
                <a:solidFill>
                  <a:srgbClr val="0000CC"/>
                </a:solidFill>
              </a:rPr>
              <a:t>To</a:t>
            </a:r>
            <a:r>
              <a:rPr lang="et-EE" dirty="0" smtClean="0"/>
              <a:t> Ubound(seq)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	t+=1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	</a:t>
            </a:r>
            <a:r>
              <a:rPr lang="et-EE" b="1" dirty="0" smtClean="0">
                <a:solidFill>
                  <a:srgbClr val="0000CC"/>
                </a:solidFill>
              </a:rPr>
              <a:t>Redim Preserve </a:t>
            </a:r>
            <a:r>
              <a:rPr lang="et-EE" dirty="0" smtClean="0"/>
              <a:t>V(t)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	V(t) = seq(i)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b="1" dirty="0" smtClean="0">
                <a:solidFill>
                  <a:srgbClr val="0000CC"/>
                </a:solidFill>
              </a:rPr>
              <a:t>Next</a:t>
            </a:r>
            <a:r>
              <a:rPr lang="et-EE" dirty="0" smtClean="0"/>
              <a:t>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...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5524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All txt-files in certain folder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t-EE" sz="2600" b="1" i="1" dirty="0">
                <a:solidFill>
                  <a:srgbClr val="0000CC"/>
                </a:solidFill>
              </a:rPr>
              <a:t>Dim</a:t>
            </a:r>
            <a:r>
              <a:rPr lang="et-EE" sz="2600" i="1" dirty="0"/>
              <a:t> files() </a:t>
            </a:r>
            <a:r>
              <a:rPr lang="et-EE" sz="2600" b="1" i="1" dirty="0">
                <a:solidFill>
                  <a:srgbClr val="0000CC"/>
                </a:solidFill>
              </a:rPr>
              <a:t>As</a:t>
            </a:r>
            <a:r>
              <a:rPr lang="et-EE" sz="2600" i="1" dirty="0"/>
              <a:t> </a:t>
            </a:r>
            <a:r>
              <a:rPr lang="et-EE" sz="2600" b="1" i="1" dirty="0">
                <a:solidFill>
                  <a:srgbClr val="0000CC"/>
                </a:solidFill>
              </a:rPr>
              <a:t>String</a:t>
            </a:r>
            <a:endParaRPr lang="et-EE" sz="2600" i="1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600" i="1" dirty="0"/>
              <a:t> files = </a:t>
            </a:r>
            <a:r>
              <a:rPr lang="en-US" sz="2600" i="1" dirty="0" err="1"/>
              <a:t>System.IO.Directory.GetFiles</a:t>
            </a:r>
            <a:r>
              <a:rPr lang="en-US" sz="2600" i="1" dirty="0"/>
              <a:t>(</a:t>
            </a:r>
            <a:r>
              <a:rPr lang="et-EE" sz="2600" i="1" dirty="0"/>
              <a:t>path, pattern</a:t>
            </a:r>
            <a:r>
              <a:rPr lang="en-US" sz="2600" i="1" dirty="0"/>
              <a:t>)</a:t>
            </a:r>
            <a:endParaRPr lang="et-EE" sz="2600" i="1" dirty="0"/>
          </a:p>
          <a:p>
            <a:pPr>
              <a:buFont typeface="Wingdings" panose="05000000000000000000" pitchFamily="2" charset="2"/>
              <a:buNone/>
              <a:defRPr/>
            </a:pPr>
            <a:endParaRPr lang="et-EE" sz="2600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dirty="0" smtClean="0"/>
              <a:t> </a:t>
            </a:r>
            <a:r>
              <a:rPr lang="et-EE" sz="2400" b="1" dirty="0">
                <a:solidFill>
                  <a:srgbClr val="0000CC"/>
                </a:solidFill>
              </a:rPr>
              <a:t>Dim</a:t>
            </a:r>
            <a:r>
              <a:rPr lang="et-EE" sz="2400" dirty="0"/>
              <a:t> files() </a:t>
            </a:r>
            <a:r>
              <a:rPr lang="et-EE" sz="2400" b="1" dirty="0">
                <a:solidFill>
                  <a:srgbClr val="0000CC"/>
                </a:solidFill>
              </a:rPr>
              <a:t>As</a:t>
            </a:r>
            <a:r>
              <a:rPr lang="et-EE" sz="2400" dirty="0"/>
              <a:t> </a:t>
            </a:r>
            <a:r>
              <a:rPr lang="et-EE" sz="2400" b="1" dirty="0">
                <a:solidFill>
                  <a:srgbClr val="0000CC"/>
                </a:solidFill>
              </a:rPr>
              <a:t>String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/>
              <a:t> files = </a:t>
            </a:r>
            <a:r>
              <a:rPr lang="en-US" sz="2400" dirty="0" err="1"/>
              <a:t>System.IO.Directory.GetFiles</a:t>
            </a:r>
            <a:r>
              <a:rPr lang="en-US" sz="2400" dirty="0"/>
              <a:t>(“</a:t>
            </a:r>
            <a:r>
              <a:rPr lang="et-EE" sz="2400" dirty="0"/>
              <a:t>C</a:t>
            </a:r>
            <a:r>
              <a:rPr lang="en-US" sz="2400" dirty="0"/>
              <a:t>:\</a:t>
            </a:r>
            <a:r>
              <a:rPr lang="et-EE" sz="2400" dirty="0"/>
              <a:t>Users\John\</a:t>
            </a:r>
            <a:r>
              <a:rPr lang="en-US" sz="2400" dirty="0"/>
              <a:t>", "*.txt")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400" dirty="0"/>
              <a:t> MsgBox("Found " &amp; files.Length &amp; " txt-files")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400" dirty="0"/>
              <a:t> </a:t>
            </a:r>
            <a:r>
              <a:rPr lang="et-EE" sz="2400" b="1" dirty="0">
                <a:solidFill>
                  <a:srgbClr val="0000CC"/>
                </a:solidFill>
              </a:rPr>
              <a:t>Dim</a:t>
            </a:r>
            <a:r>
              <a:rPr lang="et-EE" sz="2400" dirty="0"/>
              <a:t> file </a:t>
            </a:r>
            <a:r>
              <a:rPr lang="et-EE" sz="2400" b="1" dirty="0">
                <a:solidFill>
                  <a:srgbClr val="0000CC"/>
                </a:solidFill>
              </a:rPr>
              <a:t>As</a:t>
            </a:r>
            <a:r>
              <a:rPr lang="et-EE" sz="2400" dirty="0"/>
              <a:t> </a:t>
            </a:r>
            <a:r>
              <a:rPr lang="et-EE" sz="2400" b="1" dirty="0">
                <a:solidFill>
                  <a:srgbClr val="0000CC"/>
                </a:solidFill>
              </a:rPr>
              <a:t>String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For Each </a:t>
            </a:r>
            <a:r>
              <a:rPr lang="en-US" sz="2400" dirty="0"/>
              <a:t>file </a:t>
            </a:r>
            <a:r>
              <a:rPr lang="en-US" sz="2400" b="1" dirty="0">
                <a:solidFill>
                  <a:srgbClr val="0000CC"/>
                </a:solidFill>
              </a:rPr>
              <a:t>In</a:t>
            </a:r>
            <a:r>
              <a:rPr lang="en-US" sz="2400" dirty="0"/>
              <a:t> files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400" dirty="0"/>
              <a:t> 	RTB.AppendText(file &amp; vbNewLine)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400" b="1" dirty="0">
                <a:solidFill>
                  <a:srgbClr val="0000CC"/>
                </a:solidFill>
              </a:rPr>
              <a:t> Next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sz="2000" b="1" dirty="0">
              <a:solidFill>
                <a:srgbClr val="0000CC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000" b="1" dirty="0"/>
              <a:t>RTB</a:t>
            </a:r>
            <a:r>
              <a:rPr lang="et-EE" sz="2000" dirty="0"/>
              <a:t> - RichTextBox</a:t>
            </a:r>
          </a:p>
        </p:txBody>
      </p:sp>
    </p:spTree>
    <p:extLst>
      <p:ext uri="{BB962C8B-B14F-4D97-AF65-F5344CB8AC3E}">
        <p14:creationId xmlns:p14="http://schemas.microsoft.com/office/powerpoint/2010/main" val="185980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Create and delete a directory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2438400" y="1887538"/>
            <a:ext cx="8121650" cy="3702050"/>
          </a:xfrm>
        </p:spPr>
        <p:txBody>
          <a:bodyPr/>
          <a:lstStyle/>
          <a:p>
            <a:pPr>
              <a:defRPr/>
            </a:pPr>
            <a:r>
              <a:rPr lang="et-EE" sz="2400" b="1" dirty="0"/>
              <a:t>System.IO.Directory.</a:t>
            </a:r>
            <a:r>
              <a:rPr lang="et-EE" sz="2400" b="1" dirty="0">
                <a:solidFill>
                  <a:srgbClr val="FF0000"/>
                </a:solidFill>
              </a:rPr>
              <a:t>CreateDirectory</a:t>
            </a:r>
            <a:r>
              <a:rPr lang="et-EE" sz="2400" b="1" dirty="0"/>
              <a:t>(path)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et-EE" sz="2000" dirty="0"/>
              <a:t>System.IO.Directory.CreateDirectory(“C:\Users\John\folder1\folder2\”)</a:t>
            </a:r>
          </a:p>
          <a:p>
            <a:pPr>
              <a:defRPr/>
            </a:pPr>
            <a:endParaRPr lang="et-EE" sz="2000" dirty="0"/>
          </a:p>
          <a:p>
            <a:pPr>
              <a:defRPr/>
            </a:pPr>
            <a:r>
              <a:rPr lang="et-EE" sz="2400" b="1" dirty="0">
                <a:solidFill>
                  <a:srgbClr val="0000CC"/>
                </a:solidFill>
              </a:rPr>
              <a:t>Possibility to add so many subfolder as needed!</a:t>
            </a:r>
            <a:endParaRPr lang="et-EE" sz="2400" dirty="0"/>
          </a:p>
          <a:p>
            <a:pPr>
              <a:defRPr/>
            </a:pPr>
            <a:endParaRPr lang="et-EE" dirty="0" smtClean="0"/>
          </a:p>
          <a:p>
            <a:pPr>
              <a:defRPr/>
            </a:pPr>
            <a:r>
              <a:rPr lang="et-EE" sz="2400" b="1" dirty="0"/>
              <a:t>System.IO.Directory.</a:t>
            </a:r>
            <a:r>
              <a:rPr lang="et-EE" sz="2400" b="1" dirty="0">
                <a:solidFill>
                  <a:srgbClr val="FF0000"/>
                </a:solidFill>
              </a:rPr>
              <a:t>Delete</a:t>
            </a:r>
            <a:r>
              <a:rPr lang="et-EE" sz="2400" b="1" dirty="0"/>
              <a:t>(path)</a:t>
            </a:r>
          </a:p>
          <a:p>
            <a:pPr marL="0" indent="0"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et-EE" sz="2000" dirty="0"/>
              <a:t>System.IO.Directory.Delete(“C:\Users\John\folder1\folder2\”)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198438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Delete all txt-files in folder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2279650" y="1887538"/>
            <a:ext cx="8388350" cy="35575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400" smtClean="0"/>
              <a:t> </a:t>
            </a:r>
            <a:r>
              <a:rPr lang="et-EE" altLang="en-US" sz="2400" b="1" smtClean="0">
                <a:solidFill>
                  <a:srgbClr val="0000CC"/>
                </a:solidFill>
              </a:rPr>
              <a:t>Dim</a:t>
            </a:r>
            <a:r>
              <a:rPr lang="et-EE" altLang="en-US" sz="2400" smtClean="0"/>
              <a:t> files() </a:t>
            </a:r>
            <a:r>
              <a:rPr lang="et-EE" altLang="en-US" sz="2400" b="1" smtClean="0">
                <a:solidFill>
                  <a:srgbClr val="0000CC"/>
                </a:solidFill>
              </a:rPr>
              <a:t>As String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/>
              <a:t> files = System.IO.Directory.GetFiles(“</a:t>
            </a:r>
            <a:r>
              <a:rPr lang="et-EE" altLang="en-US" sz="2400" smtClean="0"/>
              <a:t>C</a:t>
            </a:r>
            <a:r>
              <a:rPr lang="en-US" altLang="en-US" sz="2400" smtClean="0"/>
              <a:t>:\</a:t>
            </a:r>
            <a:r>
              <a:rPr lang="et-EE" altLang="en-US" sz="2400" smtClean="0"/>
              <a:t>Users</a:t>
            </a:r>
            <a:r>
              <a:rPr lang="en-US" altLang="en-US" sz="2400" smtClean="0"/>
              <a:t>\</a:t>
            </a:r>
            <a:r>
              <a:rPr lang="et-EE" altLang="en-US" sz="2400" smtClean="0"/>
              <a:t>John</a:t>
            </a:r>
            <a:r>
              <a:rPr lang="en-US" altLang="en-US" sz="2400" smtClean="0"/>
              <a:t>", "*.txt")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smtClean="0"/>
              <a:t> MsgBox("Found " &amp; files.Length &amp; " txt-files")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smtClean="0"/>
              <a:t> </a:t>
            </a:r>
            <a:r>
              <a:rPr lang="et-EE" altLang="en-US" sz="2400" b="1" smtClean="0">
                <a:solidFill>
                  <a:srgbClr val="0000CC"/>
                </a:solidFill>
              </a:rPr>
              <a:t>Dim</a:t>
            </a:r>
            <a:r>
              <a:rPr lang="et-EE" altLang="en-US" sz="2400" smtClean="0"/>
              <a:t> file </a:t>
            </a:r>
            <a:r>
              <a:rPr lang="et-EE" altLang="en-US" sz="2400" b="1" smtClean="0">
                <a:solidFill>
                  <a:srgbClr val="0000CC"/>
                </a:solidFill>
              </a:rPr>
              <a:t>As</a:t>
            </a:r>
            <a:r>
              <a:rPr lang="et-EE" altLang="en-US" sz="2400" smtClean="0"/>
              <a:t> </a:t>
            </a:r>
            <a:r>
              <a:rPr lang="et-EE" altLang="en-US" sz="2400" b="1" smtClean="0">
                <a:solidFill>
                  <a:srgbClr val="0000CC"/>
                </a:solidFill>
              </a:rPr>
              <a:t>String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smtClean="0"/>
              <a:t> </a:t>
            </a:r>
            <a:r>
              <a:rPr lang="en-US" altLang="en-US" sz="2400" b="1" smtClean="0">
                <a:solidFill>
                  <a:srgbClr val="0000CC"/>
                </a:solidFill>
              </a:rPr>
              <a:t>For</a:t>
            </a:r>
            <a:r>
              <a:rPr lang="en-US" altLang="en-US" sz="2400" smtClean="0"/>
              <a:t> </a:t>
            </a:r>
            <a:r>
              <a:rPr lang="en-US" altLang="en-US" sz="2400" b="1" smtClean="0">
                <a:solidFill>
                  <a:srgbClr val="0000CC"/>
                </a:solidFill>
              </a:rPr>
              <a:t>Each</a:t>
            </a:r>
            <a:r>
              <a:rPr lang="en-US" altLang="en-US" sz="2400" smtClean="0"/>
              <a:t> file </a:t>
            </a:r>
            <a:r>
              <a:rPr lang="en-US" altLang="en-US" sz="2400" b="1" smtClean="0">
                <a:solidFill>
                  <a:srgbClr val="0000CC"/>
                </a:solidFill>
              </a:rPr>
              <a:t>In</a:t>
            </a:r>
            <a:r>
              <a:rPr lang="en-US" altLang="en-US" sz="2400" smtClean="0"/>
              <a:t> files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smtClean="0"/>
              <a:t>	System.IO.File.Delete(file)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smtClean="0"/>
              <a:t> </a:t>
            </a:r>
            <a:r>
              <a:rPr lang="et-EE" altLang="en-US" sz="2400" b="1" smtClean="0">
                <a:solidFill>
                  <a:srgbClr val="0000CC"/>
                </a:solidFill>
              </a:rPr>
              <a:t>Next</a:t>
            </a:r>
          </a:p>
        </p:txBody>
      </p:sp>
    </p:spTree>
    <p:extLst>
      <p:ext uri="{BB962C8B-B14F-4D97-AF65-F5344CB8AC3E}">
        <p14:creationId xmlns:p14="http://schemas.microsoft.com/office/powerpoint/2010/main" val="360639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8050213" cy="453072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et-EE" altLang="en-US" sz="4400" b="1" smtClean="0"/>
          </a:p>
          <a:p>
            <a:pPr algn="ctr">
              <a:buFont typeface="Wingdings" panose="05000000000000000000" pitchFamily="2" charset="2"/>
              <a:buNone/>
            </a:pPr>
            <a:endParaRPr lang="et-EE" altLang="en-US" sz="4400" b="1" smtClean="0"/>
          </a:p>
          <a:p>
            <a:pPr algn="ctr">
              <a:buFont typeface="Wingdings" panose="05000000000000000000" pitchFamily="2" charset="2"/>
              <a:buNone/>
            </a:pPr>
            <a:r>
              <a:rPr lang="et-EE" altLang="en-US" sz="4400" b="1" smtClean="0"/>
              <a:t>“Operations With Text Files”</a:t>
            </a:r>
          </a:p>
        </p:txBody>
      </p:sp>
    </p:spTree>
    <p:extLst>
      <p:ext uri="{BB962C8B-B14F-4D97-AF65-F5344CB8AC3E}">
        <p14:creationId xmlns:p14="http://schemas.microsoft.com/office/powerpoint/2010/main" val="411747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2438400" y="277813"/>
            <a:ext cx="7905750" cy="1143000"/>
          </a:xfrm>
        </p:spPr>
        <p:txBody>
          <a:bodyPr/>
          <a:lstStyle/>
          <a:p>
            <a:r>
              <a:rPr lang="et-EE" altLang="en-US" sz="3600" smtClean="0"/>
              <a:t>Retrieving the Names of All Drives in the Computer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2438400" y="1922463"/>
            <a:ext cx="777240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mtClean="0"/>
              <a:t> </a:t>
            </a:r>
            <a:r>
              <a:rPr lang="et-EE" altLang="en-US" b="1" smtClean="0">
                <a:solidFill>
                  <a:srgbClr val="0000CC"/>
                </a:solidFill>
              </a:rPr>
              <a:t>Dim</a:t>
            </a:r>
            <a:r>
              <a:rPr lang="et-EE" altLang="en-US" smtClean="0"/>
              <a:t> drives() </a:t>
            </a:r>
            <a:r>
              <a:rPr lang="et-EE" altLang="en-US" b="1" smtClean="0">
                <a:solidFill>
                  <a:srgbClr val="0000CC"/>
                </a:solidFill>
              </a:rPr>
              <a:t>As</a:t>
            </a:r>
            <a:r>
              <a:rPr lang="et-EE" altLang="en-US" smtClean="0"/>
              <a:t> </a:t>
            </a:r>
            <a:r>
              <a:rPr lang="et-EE" altLang="en-US" b="1" smtClean="0">
                <a:solidFill>
                  <a:srgbClr val="0000CC"/>
                </a:solidFill>
              </a:rPr>
              <a:t>String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mtClean="0"/>
              <a:t> drives = System.IO.Directory.GetLogicalDrives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mtClean="0"/>
              <a:t> </a:t>
            </a:r>
            <a:r>
              <a:rPr lang="et-EE" altLang="en-US" b="1" smtClean="0">
                <a:solidFill>
                  <a:srgbClr val="0000CC"/>
                </a:solidFill>
              </a:rPr>
              <a:t>Dim</a:t>
            </a:r>
            <a:r>
              <a:rPr lang="et-EE" altLang="en-US" smtClean="0"/>
              <a:t> drive </a:t>
            </a:r>
            <a:r>
              <a:rPr lang="et-EE" altLang="en-US" b="1" smtClean="0">
                <a:solidFill>
                  <a:srgbClr val="0000CC"/>
                </a:solidFill>
              </a:rPr>
              <a:t>As</a:t>
            </a:r>
            <a:r>
              <a:rPr lang="et-EE" altLang="en-US" smtClean="0"/>
              <a:t> </a:t>
            </a:r>
            <a:r>
              <a:rPr lang="et-EE" altLang="en-US" b="1" smtClean="0">
                <a:solidFill>
                  <a:srgbClr val="0000CC"/>
                </a:solidFill>
              </a:rPr>
              <a:t>String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/>
              <a:t> </a:t>
            </a:r>
            <a:r>
              <a:rPr lang="en-US" altLang="en-US" b="1" smtClean="0">
                <a:solidFill>
                  <a:srgbClr val="0000CC"/>
                </a:solidFill>
              </a:rPr>
              <a:t>For</a:t>
            </a:r>
            <a:r>
              <a:rPr lang="en-US" altLang="en-US" smtClean="0"/>
              <a:t> </a:t>
            </a:r>
            <a:r>
              <a:rPr lang="en-US" altLang="en-US" b="1" smtClean="0">
                <a:solidFill>
                  <a:srgbClr val="0000CC"/>
                </a:solidFill>
              </a:rPr>
              <a:t>Each</a:t>
            </a:r>
            <a:r>
              <a:rPr lang="en-US" altLang="en-US" smtClean="0"/>
              <a:t> drive </a:t>
            </a:r>
            <a:r>
              <a:rPr lang="en-US" altLang="en-US" b="1" smtClean="0">
                <a:solidFill>
                  <a:srgbClr val="0000CC"/>
                </a:solidFill>
              </a:rPr>
              <a:t>In</a:t>
            </a:r>
            <a:r>
              <a:rPr lang="en-US" altLang="en-US" smtClean="0"/>
              <a:t> drives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mtClean="0"/>
              <a:t> 	RTB.AppendText(drive &amp; vbNewLine)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mtClean="0"/>
              <a:t> </a:t>
            </a:r>
            <a:r>
              <a:rPr lang="et-EE" altLang="en-US" b="1" smtClean="0">
                <a:solidFill>
                  <a:srgbClr val="0000CC"/>
                </a:solidFill>
              </a:rPr>
              <a:t>Next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b="1" i="1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b="1" smtClean="0"/>
              <a:t>RTB</a:t>
            </a:r>
            <a:r>
              <a:rPr lang="et-EE" altLang="en-US" sz="2400" smtClean="0"/>
              <a:t> - RichTextBox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b="1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4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Text Files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2438400" y="1993900"/>
            <a:ext cx="7772400" cy="4530725"/>
          </a:xfrm>
        </p:spPr>
        <p:txBody>
          <a:bodyPr/>
          <a:lstStyle/>
          <a:p>
            <a:r>
              <a:rPr lang="et-EE" altLang="en-US" smtClean="0"/>
              <a:t>Text files have an extension that ends with </a:t>
            </a:r>
            <a:r>
              <a:rPr lang="et-EE" altLang="en-US" b="1" smtClean="0"/>
              <a:t>.txt</a:t>
            </a:r>
          </a:p>
          <a:p>
            <a:r>
              <a:rPr lang="et-EE" altLang="en-US" smtClean="0"/>
              <a:t>It is called a Sequential File</a:t>
            </a:r>
          </a:p>
        </p:txBody>
      </p:sp>
    </p:spTree>
    <p:extLst>
      <p:ext uri="{BB962C8B-B14F-4D97-AF65-F5344CB8AC3E}">
        <p14:creationId xmlns:p14="http://schemas.microsoft.com/office/powerpoint/2010/main" val="410543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Working with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 smtClean="0"/>
              <a:t>File handling in Visual Basic is based on </a:t>
            </a:r>
            <a:r>
              <a:rPr lang="en-US" b="1" u="sng" dirty="0" smtClean="0">
                <a:solidFill>
                  <a:srgbClr val="FF0000"/>
                </a:solidFill>
              </a:rPr>
              <a:t>System.IO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namespace with </a:t>
            </a:r>
            <a:r>
              <a:rPr lang="en-US" b="1" dirty="0" smtClean="0"/>
              <a:t>a class library </a:t>
            </a:r>
            <a:r>
              <a:rPr lang="en-US" dirty="0" smtClean="0"/>
              <a:t>that supports </a:t>
            </a:r>
            <a:r>
              <a:rPr lang="en-US" b="1" dirty="0" smtClean="0">
                <a:solidFill>
                  <a:srgbClr val="0000CC"/>
                </a:solidFill>
              </a:rPr>
              <a:t>string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CC"/>
                </a:solidFill>
              </a:rPr>
              <a:t>character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00CC"/>
                </a:solidFill>
              </a:rPr>
              <a:t>file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00CC"/>
                </a:solidFill>
              </a:rPr>
              <a:t>manipulation</a:t>
            </a:r>
            <a:r>
              <a:rPr lang="en-US" dirty="0" smtClean="0"/>
              <a:t>. These classes contain properties, methods and events for </a:t>
            </a:r>
            <a:r>
              <a:rPr lang="en-US" b="1" dirty="0" smtClean="0">
                <a:solidFill>
                  <a:srgbClr val="0000CC"/>
                </a:solidFill>
              </a:rPr>
              <a:t>creating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CC"/>
                </a:solidFill>
              </a:rPr>
              <a:t>copying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CC"/>
                </a:solidFill>
              </a:rPr>
              <a:t>moving</a:t>
            </a:r>
            <a:r>
              <a:rPr lang="en-US" dirty="0" smtClean="0"/>
              <a:t>, and </a:t>
            </a:r>
            <a:r>
              <a:rPr lang="en-US" b="1" dirty="0" smtClean="0">
                <a:solidFill>
                  <a:srgbClr val="0000CC"/>
                </a:solidFill>
              </a:rPr>
              <a:t>deleting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00CC"/>
                </a:solidFill>
              </a:rPr>
              <a:t>files</a:t>
            </a:r>
            <a:r>
              <a:rPr lang="en-US" dirty="0" smtClean="0"/>
              <a:t>. </a:t>
            </a:r>
            <a:endParaRPr lang="et-EE" dirty="0" smtClean="0"/>
          </a:p>
          <a:p>
            <a:pPr algn="just">
              <a:defRPr/>
            </a:pPr>
            <a:endParaRPr lang="et-EE" dirty="0" smtClean="0"/>
          </a:p>
          <a:p>
            <a:pPr algn="just">
              <a:defRPr/>
            </a:pPr>
            <a:r>
              <a:rPr lang="en-US" dirty="0" smtClean="0"/>
              <a:t>The most commonly used classes are </a:t>
            </a:r>
            <a:r>
              <a:rPr lang="en-US" dirty="0" err="1" smtClean="0"/>
              <a:t>FileStream</a:t>
            </a:r>
            <a:r>
              <a:rPr lang="en-US" dirty="0" smtClean="0"/>
              <a:t>, </a:t>
            </a:r>
            <a:r>
              <a:rPr lang="en-US" dirty="0" err="1" smtClean="0"/>
              <a:t>BinaryReader</a:t>
            </a:r>
            <a:r>
              <a:rPr lang="en-US" dirty="0" smtClean="0"/>
              <a:t>, </a:t>
            </a:r>
            <a:r>
              <a:rPr lang="en-US" dirty="0" err="1" smtClean="0"/>
              <a:t>BinaryWriter</a:t>
            </a:r>
            <a:r>
              <a:rPr lang="en-US" dirty="0" smtClean="0"/>
              <a:t>, </a:t>
            </a:r>
            <a:r>
              <a:rPr lang="en-US" b="1" u="sng" dirty="0" err="1" smtClean="0">
                <a:solidFill>
                  <a:srgbClr val="FF0000"/>
                </a:solidFill>
              </a:rPr>
              <a:t>StreamReader</a:t>
            </a:r>
            <a:r>
              <a:rPr lang="en-US" dirty="0" smtClean="0"/>
              <a:t> and </a:t>
            </a:r>
            <a:r>
              <a:rPr lang="en-US" b="1" u="sng" dirty="0" err="1" smtClean="0">
                <a:solidFill>
                  <a:srgbClr val="FF0000"/>
                </a:solidFill>
              </a:rPr>
              <a:t>StreamWriter</a:t>
            </a:r>
            <a:r>
              <a:rPr lang="en-US" dirty="0" smtClean="0"/>
              <a:t>.</a:t>
            </a:r>
            <a:endParaRPr lang="et-EE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396820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You can open a Text File for ...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t-EE" altLang="en-US" b="1" smtClean="0">
                <a:solidFill>
                  <a:srgbClr val="FF0000"/>
                </a:solidFill>
              </a:rPr>
              <a:t>Reading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t-EE" altLang="en-US" b="1" smtClean="0">
                <a:solidFill>
                  <a:srgbClr val="FF0000"/>
                </a:solidFill>
              </a:rPr>
              <a:t>Writing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t-EE" altLang="en-US" b="1" smtClean="0">
                <a:solidFill>
                  <a:srgbClr val="FF0000"/>
                </a:solidFill>
              </a:rPr>
              <a:t>Appending</a:t>
            </a:r>
          </a:p>
        </p:txBody>
      </p:sp>
    </p:spTree>
    <p:extLst>
      <p:ext uri="{BB962C8B-B14F-4D97-AF65-F5344CB8AC3E}">
        <p14:creationId xmlns:p14="http://schemas.microsoft.com/office/powerpoint/2010/main" val="122443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Opening a Text File for </a:t>
            </a:r>
            <a:r>
              <a:rPr lang="et-EE" altLang="en-US" b="1" smtClean="0">
                <a:solidFill>
                  <a:srgbClr val="FF0000"/>
                </a:solidFill>
              </a:rPr>
              <a:t>Reading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279650" y="1778000"/>
            <a:ext cx="8388350" cy="45307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400" b="1" smtClean="0">
                <a:solidFill>
                  <a:srgbClr val="0000CC"/>
                </a:solidFill>
              </a:rPr>
              <a:t>Const</a:t>
            </a:r>
            <a:r>
              <a:rPr lang="et-EE" altLang="en-US" sz="2400" smtClean="0"/>
              <a:t> fname$ = “C:\Users\Owner\Documents\test.txt“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smtClean="0">
                <a:solidFill>
                  <a:srgbClr val="0000CC"/>
                </a:solidFill>
              </a:rPr>
              <a:t>Dim</a:t>
            </a:r>
            <a:r>
              <a:rPr lang="en-US" altLang="en-US" sz="2400" smtClean="0"/>
              <a:t> objReader </a:t>
            </a:r>
            <a:r>
              <a:rPr lang="en-US" altLang="en-US" sz="2400" b="1" smtClean="0">
                <a:solidFill>
                  <a:srgbClr val="0000CC"/>
                </a:solidFill>
              </a:rPr>
              <a:t>As New </a:t>
            </a:r>
            <a:r>
              <a:rPr lang="en-US" altLang="en-US" sz="2400" smtClean="0"/>
              <a:t>System.IO.</a:t>
            </a:r>
            <a:r>
              <a:rPr lang="en-US" altLang="en-US" sz="2400" smtClean="0">
                <a:solidFill>
                  <a:srgbClr val="0070C0"/>
                </a:solidFill>
              </a:rPr>
              <a:t>StreamReader</a:t>
            </a:r>
            <a:r>
              <a:rPr lang="en-US" altLang="en-US" sz="2400" smtClean="0"/>
              <a:t>(fname)</a:t>
            </a:r>
            <a:endParaRPr lang="et-EE" altLang="en-US" sz="2400" smtClean="0"/>
          </a:p>
          <a:p>
            <a:pPr>
              <a:buFont typeface="Wingdings" panose="05000000000000000000" pitchFamily="2" charset="2"/>
              <a:buNone/>
            </a:pPr>
            <a:endParaRPr lang="et-EE" altLang="en-US" i="1" smtClean="0"/>
          </a:p>
          <a:p>
            <a:r>
              <a:rPr lang="et-EE" altLang="en-US" smtClean="0"/>
              <a:t>After this sentence the file is not opened yet</a:t>
            </a:r>
          </a:p>
          <a:p>
            <a:endParaRPr lang="et-EE" altLang="en-US" smtClean="0"/>
          </a:p>
          <a:p>
            <a:r>
              <a:rPr lang="et-EE" altLang="en-US" smtClean="0"/>
              <a:t>“</a:t>
            </a:r>
            <a:r>
              <a:rPr lang="et-EE" altLang="en-US" b="1" smtClean="0">
                <a:solidFill>
                  <a:srgbClr val="0000CC"/>
                </a:solidFill>
              </a:rPr>
              <a:t>As New</a:t>
            </a:r>
            <a:r>
              <a:rPr lang="et-EE" altLang="en-US" smtClean="0"/>
              <a:t>” – This means “Create a New Object”. The type of the object is a StreamReader: </a:t>
            </a:r>
            <a:r>
              <a:rPr lang="et-EE" altLang="en-US" b="1" smtClean="0"/>
              <a:t>System.IO.StreamReader</a:t>
            </a:r>
          </a:p>
        </p:txBody>
      </p:sp>
    </p:spTree>
    <p:extLst>
      <p:ext uri="{BB962C8B-B14F-4D97-AF65-F5344CB8AC3E}">
        <p14:creationId xmlns:p14="http://schemas.microsoft.com/office/powerpoint/2010/main" val="40481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Opening a Text File for </a:t>
            </a:r>
            <a:r>
              <a:rPr lang="et-EE" altLang="en-US" b="1" smtClean="0">
                <a:solidFill>
                  <a:srgbClr val="FF0000"/>
                </a:solidFill>
              </a:rPr>
              <a:t>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8213" y="1711325"/>
            <a:ext cx="8435975" cy="5030788"/>
          </a:xfrm>
        </p:spPr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et-EE" dirty="0" smtClean="0"/>
              <a:t>One of the StreamReader </a:t>
            </a:r>
            <a:r>
              <a:rPr lang="et-EE" b="1" dirty="0" smtClean="0">
                <a:solidFill>
                  <a:srgbClr val="0000CC"/>
                </a:solidFill>
              </a:rPr>
              <a:t>methods</a:t>
            </a:r>
            <a:r>
              <a:rPr lang="et-EE" dirty="0" smtClean="0"/>
              <a:t> available for reading is “</a:t>
            </a:r>
            <a:r>
              <a:rPr lang="et-EE" b="1" dirty="0" smtClean="0">
                <a:solidFill>
                  <a:srgbClr val="FF0000"/>
                </a:solidFill>
              </a:rPr>
              <a:t>ReadToEnd</a:t>
            </a:r>
            <a:r>
              <a:rPr lang="et-EE" dirty="0" smtClean="0"/>
              <a:t>” </a:t>
            </a:r>
            <a:r>
              <a:rPr lang="et-EE" dirty="0"/>
              <a:t>(reading whole file at </a:t>
            </a:r>
            <a:r>
              <a:rPr lang="et-EE" dirty="0" err="1"/>
              <a:t>once</a:t>
            </a:r>
            <a:r>
              <a:rPr lang="et-EE" dirty="0" smtClean="0"/>
              <a:t>)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t-EE" dirty="0"/>
          </a:p>
          <a:p>
            <a:pPr algn="just">
              <a:defRPr/>
            </a:pPr>
            <a:r>
              <a:rPr lang="et-EE" dirty="0" smtClean="0"/>
              <a:t>This method read the whole text, right to the end.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t-EE" dirty="0"/>
              <a:t> </a:t>
            </a:r>
            <a:r>
              <a:rPr lang="et-EE" dirty="0" smtClean="0"/>
              <a:t>    </a:t>
            </a:r>
            <a:r>
              <a:rPr lang="et-EE" dirty="0" err="1" smtClean="0"/>
              <a:t>i.e</a:t>
            </a:r>
            <a:r>
              <a:rPr lang="et-EE" dirty="0" smtClean="0"/>
              <a:t>. </a:t>
            </a:r>
            <a:r>
              <a:rPr lang="et-EE" b="1" dirty="0" smtClean="0"/>
              <a:t>TextBox1.Text = objReader.</a:t>
            </a:r>
            <a:r>
              <a:rPr lang="et-EE" b="1" dirty="0" smtClean="0">
                <a:solidFill>
                  <a:srgbClr val="FF0000"/>
                </a:solidFill>
              </a:rPr>
              <a:t>ReadToEnd</a:t>
            </a:r>
          </a:p>
          <a:p>
            <a:pPr algn="just">
              <a:defRPr/>
            </a:pPr>
            <a:r>
              <a:rPr lang="et-EE" dirty="0" smtClean="0"/>
              <a:t>(After this sentence the file is opened and the text is read)</a:t>
            </a:r>
          </a:p>
          <a:p>
            <a:pPr algn="just">
              <a:defRPr/>
            </a:pPr>
            <a:endParaRPr lang="et-EE" b="1" dirty="0" smtClean="0">
              <a:solidFill>
                <a:srgbClr val="FF0000"/>
              </a:solidFill>
            </a:endParaRPr>
          </a:p>
          <a:p>
            <a:pPr algn="just">
              <a:defRPr/>
            </a:pPr>
            <a:r>
              <a:rPr lang="et-EE" dirty="0" smtClean="0"/>
              <a:t>It is imporant to </a:t>
            </a:r>
            <a:r>
              <a:rPr lang="et-EE" b="1" dirty="0" smtClean="0">
                <a:solidFill>
                  <a:srgbClr val="0000CC"/>
                </a:solidFill>
              </a:rPr>
              <a:t>close the StreamReader </a:t>
            </a:r>
            <a:r>
              <a:rPr lang="et-EE" dirty="0" smtClean="0"/>
              <a:t>after reading (otherwise you’ll get error messages)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t-EE" dirty="0"/>
              <a:t> </a:t>
            </a:r>
            <a:r>
              <a:rPr lang="et-EE" dirty="0" smtClean="0"/>
              <a:t>   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t-EE" b="1" dirty="0">
                <a:solidFill>
                  <a:srgbClr val="FF0000"/>
                </a:solidFill>
              </a:rPr>
              <a:t> </a:t>
            </a:r>
            <a:r>
              <a:rPr lang="et-EE" b="1" dirty="0" smtClean="0">
                <a:solidFill>
                  <a:srgbClr val="FF0000"/>
                </a:solidFill>
              </a:rPr>
              <a:t>   </a:t>
            </a:r>
            <a:r>
              <a:rPr lang="et-EE" b="1" dirty="0" err="1" smtClean="0">
                <a:solidFill>
                  <a:srgbClr val="FF0000"/>
                </a:solidFill>
              </a:rPr>
              <a:t>objReader.Close(</a:t>
            </a:r>
            <a:r>
              <a:rPr lang="et-EE" b="1" dirty="0" smtClean="0">
                <a:solidFill>
                  <a:srgbClr val="FF0000"/>
                </a:solidFill>
              </a:rPr>
              <a:t>)</a:t>
            </a:r>
          </a:p>
          <a:p>
            <a:pPr algn="just">
              <a:defRPr/>
            </a:pPr>
            <a:endParaRPr lang="et-EE" dirty="0" smtClean="0"/>
          </a:p>
          <a:p>
            <a:pPr algn="just">
              <a:defRPr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3634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b="1" smtClean="0">
                <a:solidFill>
                  <a:srgbClr val="FF0000"/>
                </a:solidFill>
              </a:rPr>
              <a:t>ReadToEnd</a:t>
            </a:r>
            <a:r>
              <a:rPr lang="et-EE" altLang="en-US" smtClean="0"/>
              <a:t> example</a:t>
            </a:r>
            <a:endParaRPr lang="et-EE" altLang="en-US" b="1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493" y="1851025"/>
            <a:ext cx="9494111" cy="45307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t-EE" sz="2600" b="1" dirty="0">
                <a:solidFill>
                  <a:srgbClr val="0000CC"/>
                </a:solidFill>
              </a:rPr>
              <a:t>Const</a:t>
            </a:r>
            <a:r>
              <a:rPr lang="et-EE" sz="2600" dirty="0"/>
              <a:t> fname$ = “C:\Users\Owner\Documents\test.txt"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b="1" dirty="0">
                <a:solidFill>
                  <a:srgbClr val="0000CC"/>
                </a:solidFill>
              </a:rPr>
              <a:t>If</a:t>
            </a:r>
            <a:r>
              <a:rPr lang="et-EE" sz="2600" dirty="0"/>
              <a:t> </a:t>
            </a:r>
            <a:r>
              <a:rPr lang="et-EE" sz="2600" b="1" dirty="0"/>
              <a:t>System.IO.File.Exists</a:t>
            </a:r>
            <a:r>
              <a:rPr lang="et-EE" sz="2600" dirty="0"/>
              <a:t>(fname) = </a:t>
            </a:r>
            <a:r>
              <a:rPr lang="et-EE" sz="2600" b="1" dirty="0">
                <a:solidFill>
                  <a:srgbClr val="0000CC"/>
                </a:solidFill>
              </a:rPr>
              <a:t>True</a:t>
            </a:r>
            <a:r>
              <a:rPr lang="et-EE" sz="2600" dirty="0"/>
              <a:t> </a:t>
            </a:r>
            <a:r>
              <a:rPr lang="et-EE" sz="2600" b="1" dirty="0">
                <a:solidFill>
                  <a:srgbClr val="0000CC"/>
                </a:solidFill>
              </a:rPr>
              <a:t>Then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b="1" dirty="0">
                <a:solidFill>
                  <a:srgbClr val="0000CC"/>
                </a:solidFill>
              </a:rPr>
              <a:t>	</a:t>
            </a:r>
            <a:r>
              <a:rPr lang="en-US" sz="2600" b="1" dirty="0">
                <a:solidFill>
                  <a:srgbClr val="0000CC"/>
                </a:solidFill>
              </a:rPr>
              <a:t>Dim</a:t>
            </a:r>
            <a:r>
              <a:rPr lang="en-US" sz="2600" dirty="0"/>
              <a:t> </a:t>
            </a:r>
            <a:r>
              <a:rPr lang="en-US" sz="2600" dirty="0" err="1"/>
              <a:t>objReader</a:t>
            </a:r>
            <a:r>
              <a:rPr lang="en-US" sz="2600" dirty="0"/>
              <a:t> </a:t>
            </a:r>
            <a:r>
              <a:rPr lang="en-US" sz="2600" b="1" dirty="0">
                <a:solidFill>
                  <a:srgbClr val="0000CC"/>
                </a:solidFill>
              </a:rPr>
              <a:t>As </a:t>
            </a:r>
            <a:r>
              <a:rPr lang="en-US" sz="2600" b="1" dirty="0" smtClean="0">
                <a:solidFill>
                  <a:srgbClr val="0000CC"/>
                </a:solidFill>
              </a:rPr>
              <a:t>New</a:t>
            </a:r>
            <a:r>
              <a:rPr lang="et-EE" sz="2600" b="1" dirty="0" smtClean="0">
                <a:solidFill>
                  <a:srgbClr val="0000CC"/>
                </a:solidFill>
              </a:rPr>
              <a:t> </a:t>
            </a:r>
            <a:r>
              <a:rPr lang="en-US" sz="2600" dirty="0" err="1" smtClean="0"/>
              <a:t>System.IO.</a:t>
            </a:r>
            <a:r>
              <a:rPr lang="en-US" sz="2600" dirty="0" err="1" smtClean="0">
                <a:solidFill>
                  <a:srgbClr val="0070C0"/>
                </a:solidFill>
              </a:rPr>
              <a:t>StreamReader</a:t>
            </a:r>
            <a:r>
              <a:rPr lang="en-US" sz="2600" dirty="0" smtClean="0"/>
              <a:t>(</a:t>
            </a:r>
            <a:r>
              <a:rPr lang="en-US" sz="2600" dirty="0" err="1" smtClean="0"/>
              <a:t>fname</a:t>
            </a:r>
            <a:r>
              <a:rPr lang="en-US" sz="2600" dirty="0"/>
              <a:t>)</a:t>
            </a:r>
            <a:r>
              <a:rPr lang="et-EE" sz="2600" dirty="0"/>
              <a:t> 	</a:t>
            </a:r>
            <a:r>
              <a:rPr lang="et-EE" b="1" i="1" dirty="0" smtClean="0"/>
              <a:t> </a:t>
            </a:r>
            <a:r>
              <a:rPr lang="et-EE" dirty="0" smtClean="0"/>
              <a:t>richtextbox1.AppendText(</a:t>
            </a:r>
            <a:r>
              <a:rPr lang="et-EE" dirty="0" err="1" smtClean="0"/>
              <a:t>objReader.</a:t>
            </a:r>
            <a:r>
              <a:rPr lang="et-EE" b="1" dirty="0" err="1" smtClean="0">
                <a:solidFill>
                  <a:srgbClr val="FF0000"/>
                </a:solidFill>
              </a:rPr>
              <a:t>ReadToEnd</a:t>
            </a:r>
            <a:r>
              <a:rPr lang="et-EE" dirty="0" smtClean="0"/>
              <a:t>)</a:t>
            </a:r>
            <a:endParaRPr lang="et-EE" sz="2600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dirty="0"/>
              <a:t>	 objReader.Close()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b="1" dirty="0">
                <a:solidFill>
                  <a:srgbClr val="0000CC"/>
                </a:solidFill>
              </a:rPr>
              <a:t>Else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dirty="0"/>
              <a:t>	MsgBox(“File Does Not Exist”)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b="1" dirty="0">
                <a:solidFill>
                  <a:srgbClr val="0000CC"/>
                </a:solidFill>
              </a:rPr>
              <a:t>End If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t-EE" sz="2600" dirty="0"/>
              <a:t>	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0852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altLang="en-US" smtClean="0"/>
              <a:t>Reading Line by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t-EE" dirty="0" err="1" smtClean="0"/>
              <a:t>Method</a:t>
            </a:r>
            <a:r>
              <a:rPr lang="et-EE" dirty="0" smtClean="0"/>
              <a:t> </a:t>
            </a:r>
            <a:r>
              <a:rPr lang="et-EE" b="1" dirty="0" err="1" smtClean="0">
                <a:solidFill>
                  <a:srgbClr val="FF0000"/>
                </a:solidFill>
              </a:rPr>
              <a:t>ReadToEnd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used</a:t>
            </a:r>
            <a:r>
              <a:rPr lang="et-EE" dirty="0" smtClean="0"/>
              <a:t> </a:t>
            </a:r>
            <a:r>
              <a:rPr lang="et-EE" b="1" dirty="0" err="1" smtClean="0"/>
              <a:t>for</a:t>
            </a:r>
            <a:r>
              <a:rPr lang="et-EE" b="1" dirty="0" smtClean="0"/>
              <a:t> </a:t>
            </a:r>
            <a:r>
              <a:rPr lang="et-EE" b="1" dirty="0" err="1" smtClean="0"/>
              <a:t>reading</a:t>
            </a:r>
            <a:r>
              <a:rPr lang="et-EE" b="1" dirty="0" smtClean="0"/>
              <a:t> </a:t>
            </a:r>
            <a:r>
              <a:rPr lang="et-EE" b="1" dirty="0" err="1" smtClean="0"/>
              <a:t>the</a:t>
            </a:r>
            <a:r>
              <a:rPr lang="et-EE" b="1" dirty="0" smtClean="0"/>
              <a:t> </a:t>
            </a:r>
            <a:r>
              <a:rPr lang="et-EE" b="1" dirty="0" err="1" smtClean="0">
                <a:solidFill>
                  <a:srgbClr val="0000CC"/>
                </a:solidFill>
              </a:rPr>
              <a:t>whole</a:t>
            </a:r>
            <a:r>
              <a:rPr lang="et-EE" b="1" dirty="0" smtClean="0">
                <a:solidFill>
                  <a:srgbClr val="0000CC"/>
                </a:solidFill>
              </a:rPr>
              <a:t> file at </a:t>
            </a:r>
            <a:r>
              <a:rPr lang="et-EE" b="1" dirty="0" err="1" smtClean="0">
                <a:solidFill>
                  <a:srgbClr val="0000CC"/>
                </a:solidFill>
              </a:rPr>
              <a:t>once</a:t>
            </a:r>
            <a:endParaRPr lang="et-EE" dirty="0" smtClean="0"/>
          </a:p>
          <a:p>
            <a:pPr>
              <a:defRPr/>
            </a:pPr>
            <a:r>
              <a:rPr lang="et-EE" dirty="0" smtClean="0"/>
              <a:t>Method </a:t>
            </a:r>
            <a:r>
              <a:rPr lang="et-EE" b="1" dirty="0" smtClean="0">
                <a:solidFill>
                  <a:srgbClr val="FF0000"/>
                </a:solidFill>
              </a:rPr>
              <a:t>ReadLine</a:t>
            </a:r>
            <a:r>
              <a:rPr lang="et-EE" dirty="0" smtClean="0"/>
              <a:t> </a:t>
            </a:r>
            <a:r>
              <a:rPr lang="et-EE" b="1" dirty="0" smtClean="0"/>
              <a:t>for reading </a:t>
            </a:r>
            <a:r>
              <a:rPr lang="et-EE" b="1" dirty="0" smtClean="0">
                <a:solidFill>
                  <a:srgbClr val="0000CC"/>
                </a:solidFill>
              </a:rPr>
              <a:t>one</a:t>
            </a:r>
            <a:r>
              <a:rPr lang="et-EE" b="1" dirty="0" smtClean="0"/>
              <a:t> </a:t>
            </a:r>
            <a:r>
              <a:rPr lang="et-EE" b="1" dirty="0" smtClean="0">
                <a:solidFill>
                  <a:srgbClr val="0000CC"/>
                </a:solidFill>
              </a:rPr>
              <a:t>line at a time</a:t>
            </a:r>
          </a:p>
          <a:p>
            <a:pPr>
              <a:defRPr/>
            </a:pPr>
            <a:r>
              <a:rPr lang="et-EE" dirty="0" smtClean="0"/>
              <a:t>To go through the whole file, use </a:t>
            </a:r>
            <a:r>
              <a:rPr lang="et-EE" b="1" dirty="0" smtClean="0">
                <a:solidFill>
                  <a:srgbClr val="0000CC"/>
                </a:solidFill>
              </a:rPr>
              <a:t>Do ... Loop </a:t>
            </a:r>
            <a:r>
              <a:rPr lang="et-EE" dirty="0" smtClean="0"/>
              <a:t>statement with </a:t>
            </a:r>
            <a:r>
              <a:rPr lang="et-EE" b="1" dirty="0" smtClean="0">
                <a:solidFill>
                  <a:srgbClr val="FF0000"/>
                </a:solidFill>
              </a:rPr>
              <a:t>Peek</a:t>
            </a:r>
            <a:r>
              <a:rPr lang="et-EE" dirty="0" smtClean="0"/>
              <a:t> method</a:t>
            </a:r>
          </a:p>
          <a:p>
            <a:pPr>
              <a:defRPr/>
            </a:pPr>
            <a:endParaRPr lang="et-EE" dirty="0" smtClean="0"/>
          </a:p>
          <a:p>
            <a:pPr>
              <a:defRPr/>
            </a:pPr>
            <a:r>
              <a:rPr lang="et-EE" dirty="0" smtClean="0"/>
              <a:t>Peek signifies the end of the text file. Returns the next available character but does not consume it.</a:t>
            </a:r>
          </a:p>
          <a:p>
            <a:pPr>
              <a:defRPr/>
            </a:pPr>
            <a:r>
              <a:rPr lang="et-EE" dirty="0" smtClean="0"/>
              <a:t>If Peek returns -1 the reading sequence (process) is </a:t>
            </a:r>
            <a:r>
              <a:rPr lang="et-EE" b="1" dirty="0">
                <a:solidFill>
                  <a:srgbClr val="0000CC"/>
                </a:solidFill>
              </a:rPr>
              <a:t>at the end of the file.</a:t>
            </a:r>
          </a:p>
          <a:p>
            <a:pPr>
              <a:defRPr/>
            </a:pPr>
            <a:endParaRPr lang="et-EE" b="1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60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ecture Theme">
  <a:themeElements>
    <a:clrScheme name="1_Lecture Theme 10">
      <a:dk1>
        <a:srgbClr val="000000"/>
      </a:dk1>
      <a:lt1>
        <a:srgbClr val="FFFFFF"/>
      </a:lt1>
      <a:dk2>
        <a:srgbClr val="660033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1_Lectur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Lectur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ctur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ctur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ctur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ctur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ctur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ecture Theme">
  <a:themeElements>
    <a:clrScheme name="Lecture Theme 10">
      <a:dk1>
        <a:srgbClr val="000000"/>
      </a:dk1>
      <a:lt1>
        <a:srgbClr val="FFFFFF"/>
      </a:lt1>
      <a:dk2>
        <a:srgbClr val="660033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ectur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ectur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731</Words>
  <Application>Microsoft Office PowerPoint</Application>
  <PresentationFormat>Widescreen</PresentationFormat>
  <Paragraphs>173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1_Lecture Theme</vt:lpstr>
      <vt:lpstr>Lecture Theme</vt:lpstr>
      <vt:lpstr>Introduction to Programming  Lecture 6</vt:lpstr>
      <vt:lpstr>PowerPoint Presentation</vt:lpstr>
      <vt:lpstr>Text Files</vt:lpstr>
      <vt:lpstr>Working with files</vt:lpstr>
      <vt:lpstr>You can open a Text File for ...</vt:lpstr>
      <vt:lpstr>Opening a Text File for Reading</vt:lpstr>
      <vt:lpstr>Opening a Text File for Reading</vt:lpstr>
      <vt:lpstr>ReadToEnd example</vt:lpstr>
      <vt:lpstr>Reading Line by Line</vt:lpstr>
      <vt:lpstr>ReadLine example</vt:lpstr>
      <vt:lpstr>Opening a Text File for Writing</vt:lpstr>
      <vt:lpstr>Writing into Text File</vt:lpstr>
      <vt:lpstr>Write example</vt:lpstr>
      <vt:lpstr>Creating a file if it doesn’t exist</vt:lpstr>
      <vt:lpstr>Opening a Text File for Appending</vt:lpstr>
      <vt:lpstr>Reading from a file and  writing into an array</vt:lpstr>
      <vt:lpstr>All txt-files in certain folder</vt:lpstr>
      <vt:lpstr>Create and delete a directory</vt:lpstr>
      <vt:lpstr>Delete all txt-files in folder</vt:lpstr>
      <vt:lpstr>Retrieving the Names of All Drives in the Computer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  Lecture 5</dc:title>
  <dc:creator>msury.mahunnah@outlook.com</dc:creator>
  <cp:lastModifiedBy>Msury Rogasian Mahunnah</cp:lastModifiedBy>
  <cp:revision>5</cp:revision>
  <dcterms:created xsi:type="dcterms:W3CDTF">2016-11-14T21:16:55Z</dcterms:created>
  <dcterms:modified xsi:type="dcterms:W3CDTF">2016-11-15T09:16:37Z</dcterms:modified>
</cp:coreProperties>
</file>