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C28DF-5EFA-43DE-AFBA-D86C575480B8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1A835-B6AA-41ED-9545-046100CBB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62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F57A58-432B-428D-9B91-8C1F63101B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t-EE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0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B96169-FF47-4BCC-9F8A-089AF17F174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83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7BF5D-60EC-46DA-B24A-DF3D2BA729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8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2C458-593E-4670-8345-64F09A6AE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47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6A22-8019-451D-97FA-DD753CC6FD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582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C1E41-A8B4-4D8E-9E4B-5F2A6E180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20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0E1FF-0838-4553-B49E-6D635C7A28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11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583BC-0B92-49FD-A529-7E8D5105D6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980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86D3B-9375-4C38-A9B3-0888B48CA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2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7CF35-2D52-44A7-9E46-1B9282FA9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34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43F39-CD43-4C59-B2BF-C812140C4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163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235F0-F43E-45E1-BF6B-B6CE8E9870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203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C6084-0326-47FF-8DB5-D54E34EC9D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23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2456E-841E-4022-854C-915F5F9D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072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B6C58-2160-47AE-9312-FA319EF13B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817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D965F-B3B5-46C4-81DA-DBC66A0304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371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27603-BBAC-440D-9A22-A55D8F074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40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95D57-A57E-4C5D-9E18-07ABBF3C59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36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98CC9-B6BA-42A4-B948-4E2DB681B9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52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08A6D-47E6-4777-8809-53D03EE376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93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5C808-7B19-4B36-BEEA-3A0D088767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3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D57EA-3277-4DC0-A164-382B8ED36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20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4C0A3-D761-4FFD-ABAA-83383CD7B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98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F0067-05F0-47A9-9E3D-80D34CE971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8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t-EE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7084" y="6251575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2517" y="6248400"/>
            <a:ext cx="38608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00C5A47-D451-4639-8F30-EA266CD7D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61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05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t-EE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5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t-EE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6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80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67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3772BD5-9AFE-4A37-BC6F-792BEFDEAEE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31920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35301" y="947738"/>
            <a:ext cx="7847013" cy="2266950"/>
          </a:xfrm>
        </p:spPr>
        <p:txBody>
          <a:bodyPr anchorCtr="1"/>
          <a:lstStyle/>
          <a:p>
            <a:pPr algn="ctr" eaLnBrk="1" hangingPunct="1">
              <a:defRPr/>
            </a:pPr>
            <a:r>
              <a:rPr lang="et-EE" dirty="0" err="1" smtClean="0">
                <a:latin typeface="+mn-lt"/>
              </a:rPr>
              <a:t>Introduction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to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Programming</a:t>
            </a: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err="1" smtClean="0">
                <a:latin typeface="+mn-lt"/>
              </a:rPr>
              <a:t>Lecture</a:t>
            </a:r>
            <a:r>
              <a:rPr lang="et-EE" dirty="0" smtClean="0">
                <a:latin typeface="+mn-lt"/>
              </a:rPr>
              <a:t> </a:t>
            </a:r>
            <a:r>
              <a:rPr lang="et-EE" dirty="0" smtClean="0">
                <a:latin typeface="+mn-lt"/>
              </a:rPr>
              <a:t>5</a:t>
            </a:r>
            <a:endParaRPr lang="en-US" sz="4600" dirty="0"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38525" y="3576638"/>
            <a:ext cx="6586538" cy="2138362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et-EE" altLang="en-US" sz="3200"/>
              <a:t>Msury Mahunnah</a:t>
            </a:r>
            <a:r>
              <a:rPr lang="en-US" altLang="en-US" sz="3200"/>
              <a:t>,</a:t>
            </a:r>
            <a:r>
              <a:rPr lang="et-EE" altLang="en-US" sz="3200"/>
              <a:t> </a:t>
            </a:r>
          </a:p>
          <a:p>
            <a:pPr marL="0" indent="0" algn="ctr" eaLnBrk="1" hangingPunct="1">
              <a:buNone/>
            </a:pPr>
            <a:r>
              <a:rPr lang="et-EE" altLang="en-US" sz="3200"/>
              <a:t>Department of Informatics,</a:t>
            </a:r>
          </a:p>
          <a:p>
            <a:pPr marL="0" indent="0" algn="ctr" eaLnBrk="1" hangingPunct="1">
              <a:buNone/>
            </a:pPr>
            <a:r>
              <a:rPr lang="et-EE" altLang="en-US" sz="3200"/>
              <a:t>T</a:t>
            </a:r>
            <a:r>
              <a:rPr lang="en-US" altLang="en-US" sz="3200"/>
              <a:t>allinn University of Technology </a:t>
            </a:r>
            <a:endParaRPr lang="en-US" altLang="en-US" sz="3000"/>
          </a:p>
        </p:txBody>
      </p:sp>
    </p:spTree>
    <p:extLst>
      <p:ext uri="{BB962C8B-B14F-4D97-AF65-F5344CB8AC3E}">
        <p14:creationId xmlns:p14="http://schemas.microsoft.com/office/powerpoint/2010/main" val="36632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Initializing Arrays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438401" y="1600201"/>
            <a:ext cx="8050213" cy="4530725"/>
          </a:xfrm>
        </p:spPr>
        <p:txBody>
          <a:bodyPr/>
          <a:lstStyle/>
          <a:p>
            <a:r>
              <a:rPr lang="et-EE" altLang="en-US" b="1" smtClean="0"/>
              <a:t>General constructor</a:t>
            </a:r>
            <a:r>
              <a:rPr lang="et-EE" altLang="en-US" smtClean="0"/>
              <a:t>:</a:t>
            </a:r>
          </a:p>
          <a:p>
            <a:pPr marL="914400" lvl="1" indent="-514350"/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arrayname() </a:t>
            </a:r>
            <a:r>
              <a:rPr lang="et-EE" altLang="en-US" b="1" smtClean="0">
                <a:solidFill>
                  <a:srgbClr val="0000CC"/>
                </a:solidFill>
              </a:rPr>
              <a:t>As type </a:t>
            </a:r>
            <a:r>
              <a:rPr lang="et-EE" altLang="en-US" smtClean="0"/>
              <a:t>= {entry0, entry1, ...					…, entryN}</a:t>
            </a:r>
          </a:p>
          <a:p>
            <a:r>
              <a:rPr lang="et-EE" altLang="en-US" b="1" smtClean="0"/>
              <a:t>Two ways to do this (real example)</a:t>
            </a:r>
            <a:r>
              <a:rPr lang="et-EE" altLang="en-US" smtClean="0"/>
              <a:t>:</a:t>
            </a:r>
          </a:p>
          <a:p>
            <a:pPr marL="914400" lvl="1" indent="-514350"/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Names() </a:t>
            </a:r>
            <a:r>
              <a:rPr lang="et-EE" altLang="en-US" b="1" smtClean="0">
                <a:solidFill>
                  <a:srgbClr val="0000CC"/>
                </a:solidFill>
              </a:rPr>
              <a:t>As String </a:t>
            </a:r>
            <a:r>
              <a:rPr lang="et-EE" altLang="en-US" smtClean="0"/>
              <a:t>= {“Peter”, “Kathy”}</a:t>
            </a:r>
          </a:p>
          <a:p>
            <a:pPr marL="914400" lvl="1" indent="-514350"/>
            <a:endParaRPr lang="et-EE" altLang="en-US" smtClean="0"/>
          </a:p>
          <a:p>
            <a:pPr marL="914400" lvl="1" indent="-514350"/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Names(1) </a:t>
            </a:r>
            <a:r>
              <a:rPr lang="et-EE" altLang="en-US" b="1" smtClean="0">
                <a:solidFill>
                  <a:srgbClr val="0000CC"/>
                </a:solidFill>
              </a:rPr>
              <a:t>As String</a:t>
            </a:r>
          </a:p>
          <a:p>
            <a:pPr marL="1314450" lvl="2" indent="-514350"/>
            <a:r>
              <a:rPr lang="et-EE" altLang="en-US" smtClean="0"/>
              <a:t>Names(0)=“Peter”</a:t>
            </a:r>
          </a:p>
          <a:p>
            <a:pPr marL="1314450" lvl="2" indent="-514350"/>
            <a:r>
              <a:rPr lang="et-EE" altLang="en-US" smtClean="0"/>
              <a:t>Names(1)=“Kathy”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248432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Initializing Arrays – real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550" y="1628776"/>
            <a:ext cx="7772400" cy="4530725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Matrix ( , ) </a:t>
            </a:r>
            <a:r>
              <a:rPr lang="et-EE" b="1" dirty="0" smtClean="0">
                <a:solidFill>
                  <a:srgbClr val="0000CC"/>
                </a:solidFill>
              </a:rPr>
              <a:t>As Integer </a:t>
            </a:r>
            <a:r>
              <a:rPr lang="et-EE" dirty="0" smtClean="0"/>
              <a:t>=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		{{10, 20, 30}, {40, 50, 60}, {70, 80, 90}}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FF0000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FF0000"/>
                </a:solidFill>
              </a:rPr>
              <a:t>	Or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Matrix ( , ) </a:t>
            </a:r>
            <a:r>
              <a:rPr lang="et-EE" b="1" dirty="0" smtClean="0">
                <a:solidFill>
                  <a:srgbClr val="0000CC"/>
                </a:solidFill>
              </a:rPr>
              <a:t>As Integer </a:t>
            </a:r>
            <a:r>
              <a:rPr lang="et-EE" dirty="0" smtClean="0"/>
              <a:t>=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			{{10, 20, 30}, _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			 {</a:t>
            </a:r>
            <a:r>
              <a:rPr lang="et-EE" dirty="0"/>
              <a:t>40, 50, 60</a:t>
            </a:r>
            <a:r>
              <a:rPr lang="et-EE" dirty="0" smtClean="0"/>
              <a:t>}, _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			 {</a:t>
            </a:r>
            <a:r>
              <a:rPr lang="et-EE" dirty="0"/>
              <a:t>70, 80, 90</a:t>
            </a:r>
            <a:r>
              <a:rPr lang="et-EE" dirty="0" smtClean="0"/>
              <a:t>}}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  <p:sp>
        <p:nvSpPr>
          <p:cNvPr id="5" name="Rectangle 4"/>
          <p:cNvSpPr/>
          <p:nvPr/>
        </p:nvSpPr>
        <p:spPr>
          <a:xfrm>
            <a:off x="8040689" y="2852739"/>
            <a:ext cx="2122487" cy="17287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t-E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927976" y="2673351"/>
          <a:ext cx="2303462" cy="2087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189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0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1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2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0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1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i="1" u="none" strike="noStrike" dirty="0">
                          <a:effectLst/>
                        </a:rPr>
                        <a:t>2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1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Repeated </a:t>
            </a:r>
            <a:r>
              <a:rPr lang="et-EE" altLang="en-US" smtClean="0">
                <a:solidFill>
                  <a:srgbClr val="0000CC"/>
                </a:solidFill>
              </a:rPr>
              <a:t>ReDim</a:t>
            </a:r>
            <a:r>
              <a:rPr lang="et-EE" altLang="en-US" smtClean="0"/>
              <a:t> declaration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Each time you execute the </a:t>
            </a:r>
            <a:r>
              <a:rPr lang="et-EE" altLang="en-US" b="1" smtClean="0">
                <a:solidFill>
                  <a:srgbClr val="0000CC"/>
                </a:solidFill>
              </a:rPr>
              <a:t>ReDim</a:t>
            </a:r>
            <a:r>
              <a:rPr lang="et-EE" altLang="en-US" b="1" smtClean="0">
                <a:solidFill>
                  <a:srgbClr val="FF0000"/>
                </a:solidFill>
              </a:rPr>
              <a:t> statement, all the values currently stored in the array are lost!!!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b="1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Q: But If I need to do it for enlarging an array?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A: Use keyword </a:t>
            </a:r>
            <a:r>
              <a:rPr lang="et-EE" altLang="en-US" b="1" smtClean="0">
                <a:solidFill>
                  <a:srgbClr val="0000CC"/>
                </a:solidFill>
              </a:rPr>
              <a:t>Preserve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40489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0000CC"/>
                </a:solidFill>
              </a:rPr>
              <a:t>Preserve</a:t>
            </a:r>
            <a:r>
              <a:rPr lang="et-EE" altLang="en-US" smtClean="0"/>
              <a:t> 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424114" y="1922464"/>
            <a:ext cx="7775575" cy="4530725"/>
          </a:xfrm>
        </p:spPr>
        <p:txBody>
          <a:bodyPr/>
          <a:lstStyle/>
          <a:p>
            <a:pPr lvl="2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b="1" smtClean="0"/>
              <a:t> Vector() </a:t>
            </a:r>
            <a:r>
              <a:rPr lang="et-EE" altLang="en-US" b="1" smtClean="0">
                <a:solidFill>
                  <a:srgbClr val="0000CC"/>
                </a:solidFill>
              </a:rPr>
              <a:t>As Byte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Redim</a:t>
            </a:r>
            <a:r>
              <a:rPr lang="et-EE" altLang="en-US" b="1" smtClean="0"/>
              <a:t> Vector(7)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r>
              <a:rPr lang="et-EE" altLang="en-US" smtClean="0"/>
              <a:t>To enlarge Vector: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ReDim Preserve </a:t>
            </a:r>
            <a:r>
              <a:rPr lang="et-EE" altLang="en-US" b="1" smtClean="0"/>
              <a:t>Vector</a:t>
            </a:r>
            <a:r>
              <a:rPr lang="et-EE" altLang="en-US" b="1" smtClean="0">
                <a:solidFill>
                  <a:srgbClr val="0000CC"/>
                </a:solidFill>
              </a:rPr>
              <a:t> </a:t>
            </a:r>
            <a:r>
              <a:rPr lang="et-EE" altLang="en-US" smtClean="0"/>
              <a:t>(12)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FF0000"/>
                </a:solidFill>
              </a:rPr>
              <a:t>	Or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ReDim Preserve </a:t>
            </a:r>
            <a:r>
              <a:rPr lang="et-EE" altLang="en-US" smtClean="0"/>
              <a:t>(Vector.GetUpperBound(0)+5)</a:t>
            </a:r>
          </a:p>
        </p:txBody>
      </p:sp>
    </p:spTree>
    <p:extLst>
      <p:ext uri="{BB962C8B-B14F-4D97-AF65-F5344CB8AC3E}">
        <p14:creationId xmlns:p14="http://schemas.microsoft.com/office/powerpoint/2010/main" val="28276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t-EE" dirty="0" smtClean="0"/>
              <a:t>Initializing array with random number</a:t>
            </a:r>
            <a:endParaRPr lang="et-EE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Const</a:t>
            </a:r>
            <a:r>
              <a:rPr lang="et-EE" altLang="en-US" smtClean="0"/>
              <a:t> max%=3, a%=1, b%=9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>
                <a:solidFill>
                  <a:srgbClr val="00B050"/>
                </a:solidFill>
              </a:rPr>
              <a:t>‘random numbers from 1 to 9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V%(max), i%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i="1" smtClean="0">
                <a:solidFill>
                  <a:srgbClr val="00B050"/>
                </a:solidFill>
              </a:rPr>
              <a:t>‘Before (for cycle) -&gt; V={0, 0, 0, 0}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For</a:t>
            </a:r>
            <a:r>
              <a:rPr lang="et-EE" altLang="en-US" smtClean="0"/>
              <a:t> i=0 </a:t>
            </a:r>
            <a:r>
              <a:rPr lang="et-EE" altLang="en-US" b="1" smtClean="0">
                <a:solidFill>
                  <a:srgbClr val="0000CC"/>
                </a:solidFill>
              </a:rPr>
              <a:t>to</a:t>
            </a:r>
            <a:r>
              <a:rPr lang="et-EE" altLang="en-US" smtClean="0"/>
              <a:t> max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V(i)=Int(Rnd()*(b-a+1)-a)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Next</a:t>
            </a:r>
            <a:r>
              <a:rPr lang="et-EE" altLang="en-US" smtClean="0"/>
              <a:t> i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i="1" smtClean="0">
                <a:solidFill>
                  <a:srgbClr val="00B050"/>
                </a:solidFill>
              </a:rPr>
              <a:t>‘After (for cycle) - &gt; V = {6, 2, 5, 8}</a:t>
            </a:r>
          </a:p>
        </p:txBody>
      </p:sp>
    </p:spTree>
    <p:extLst>
      <p:ext uri="{BB962C8B-B14F-4D97-AF65-F5344CB8AC3E}">
        <p14:creationId xmlns:p14="http://schemas.microsoft.com/office/powerpoint/2010/main" val="24657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t-EE" sz="3600" b="1" dirty="0"/>
              <a:t>An additional possibility to store data </a:t>
            </a:r>
            <a:r>
              <a:rPr lang="et-EE" sz="3600" dirty="0"/>
              <a:t>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None/>
              <a:defRPr/>
            </a:pPr>
            <a:r>
              <a:rPr lang="et-EE" sz="3600" b="1" dirty="0">
                <a:solidFill>
                  <a:srgbClr val="FF0000"/>
                </a:solidFill>
              </a:rPr>
              <a:t>The ArrayList Collection ...</a:t>
            </a:r>
            <a:endParaRPr lang="et-EE" dirty="0" smtClean="0"/>
          </a:p>
          <a:p>
            <a:pPr lvl="1" algn="r">
              <a:buFont typeface="Wingdings" panose="05000000000000000000" pitchFamily="2" charset="2"/>
              <a:buNone/>
              <a:defRPr/>
            </a:pPr>
            <a:r>
              <a:rPr lang="et-EE" sz="3200" b="1" dirty="0">
                <a:solidFill>
                  <a:srgbClr val="0000CC"/>
                </a:solidFill>
              </a:rPr>
              <a:t>	... is a dynamical structure 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b="1" dirty="0" smtClean="0"/>
              <a:t>Advantages:</a:t>
            </a:r>
          </a:p>
          <a:p>
            <a:pPr marL="971550" lvl="1" indent="-514350">
              <a:buFont typeface="Wingdings" panose="05000000000000000000" pitchFamily="2" charset="2"/>
              <a:buAutoNum type="arabicPeriod"/>
              <a:defRPr/>
            </a:pPr>
            <a:r>
              <a:rPr lang="et-EE" dirty="0" smtClean="0"/>
              <a:t>Adding new items simply</a:t>
            </a:r>
          </a:p>
          <a:p>
            <a:pPr marL="971550" lvl="1" indent="-514350">
              <a:buFont typeface="Wingdings" panose="05000000000000000000" pitchFamily="2" charset="2"/>
              <a:buAutoNum type="arabicPeriod"/>
              <a:defRPr/>
            </a:pPr>
            <a:r>
              <a:rPr lang="et-EE" dirty="0" smtClean="0"/>
              <a:t>Removing items (</a:t>
            </a:r>
            <a:r>
              <a:rPr lang="et-EE" i="1" dirty="0" smtClean="0"/>
              <a:t>by index and also by value</a:t>
            </a:r>
            <a:r>
              <a:rPr lang="et-EE" dirty="0" smtClean="0"/>
              <a:t>)</a:t>
            </a:r>
          </a:p>
          <a:p>
            <a:pPr marL="971550" lvl="1" indent="-514350">
              <a:buFont typeface="Arial" pitchFamily="34" charset="0"/>
              <a:buAutoNum type="arabicPeriod"/>
              <a:defRPr/>
            </a:pPr>
            <a:r>
              <a:rPr lang="et-EE" dirty="0" smtClean="0"/>
              <a:t>Storing there different type of values</a:t>
            </a:r>
          </a:p>
          <a:p>
            <a:pPr marL="971550" lvl="1" indent="-514350">
              <a:buFont typeface="Wingdings" panose="05000000000000000000" pitchFamily="2" charset="2"/>
              <a:buAutoNum type="arabicPeriod"/>
              <a:defRPr/>
            </a:pPr>
            <a:r>
              <a:rPr lang="et-EE" dirty="0" smtClean="0"/>
              <a:t>More convinient </a:t>
            </a:r>
            <a:r>
              <a:rPr lang="et-EE" i="1" dirty="0" smtClean="0"/>
              <a:t> - grow automatically as you add elements</a:t>
            </a:r>
          </a:p>
        </p:txBody>
      </p:sp>
    </p:spTree>
    <p:extLst>
      <p:ext uri="{BB962C8B-B14F-4D97-AF65-F5344CB8AC3E}">
        <p14:creationId xmlns:p14="http://schemas.microsoft.com/office/powerpoint/2010/main" val="38073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The ArrayList Collection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Declaration: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	  Dim</a:t>
            </a:r>
            <a:r>
              <a:rPr lang="et-EE" altLang="en-US" smtClean="0"/>
              <a:t> aList </a:t>
            </a:r>
            <a:r>
              <a:rPr lang="et-EE" altLang="en-US" b="1" smtClean="0">
                <a:solidFill>
                  <a:srgbClr val="0000CC"/>
                </a:solidFill>
              </a:rPr>
              <a:t>As New </a:t>
            </a:r>
            <a:r>
              <a:rPr lang="et-EE" altLang="en-US" smtClean="0"/>
              <a:t>ArrayList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r>
              <a:rPr lang="et-EE" altLang="en-US" sz="3000"/>
              <a:t>Adding items: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/>
              <a:t> </a:t>
            </a:r>
            <a:r>
              <a:rPr lang="en-US" altLang="en-US" b="1" smtClean="0">
                <a:solidFill>
                  <a:srgbClr val="0000CC"/>
                </a:solidFill>
              </a:rPr>
              <a:t>Dim</a:t>
            </a:r>
            <a:r>
              <a:rPr lang="en-US" altLang="en-US" smtClean="0"/>
              <a:t> words() </a:t>
            </a:r>
            <a:r>
              <a:rPr lang="en-US" altLang="en-US" b="1" smtClean="0">
                <a:solidFill>
                  <a:srgbClr val="0000CC"/>
                </a:solidFill>
              </a:rPr>
              <a:t>As String </a:t>
            </a:r>
            <a:r>
              <a:rPr lang="en-US" altLang="en-US" smtClean="0"/>
              <a:t>= {"Just", "a", "few", "words"}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/>
              <a:t>	aList.Add(words): aList.Add("Hello")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/>
              <a:t>	aList.Add(777): aList.Add(True)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1566308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The ArrayList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t-EE" dirty="0" smtClean="0"/>
              <a:t>First item index (sequence number) is 0</a:t>
            </a:r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r>
              <a:rPr lang="et-EE" dirty="0" smtClean="0"/>
              <a:t>Removing items: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By value: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	aList.Remove(“Hello”)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	By index: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	aList.RemoveAt(2)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>
                <a:solidFill>
                  <a:srgbClr val="0000CC"/>
                </a:solidFill>
              </a:rPr>
              <a:t>All items at the same time: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	aList.Clear()</a:t>
            </a:r>
          </a:p>
        </p:txBody>
      </p:sp>
    </p:spTree>
    <p:extLst>
      <p:ext uri="{BB962C8B-B14F-4D97-AF65-F5344CB8AC3E}">
        <p14:creationId xmlns:p14="http://schemas.microsoft.com/office/powerpoint/2010/main" val="11021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Storing set of data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Arrays</a:t>
            </a:r>
          </a:p>
          <a:p>
            <a:r>
              <a:rPr lang="et-EE" altLang="en-US" smtClean="0"/>
              <a:t>ArrayLists</a:t>
            </a:r>
          </a:p>
          <a:p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42886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Variable vs Array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Variable </a:t>
            </a:r>
            <a:r>
              <a:rPr lang="en-GB" altLang="en-US" smtClean="0"/>
              <a:t>consists of</a:t>
            </a:r>
            <a:r>
              <a:rPr lang="en-GB" altLang="en-US" b="1" smtClean="0"/>
              <a:t> </a:t>
            </a:r>
            <a:r>
              <a:rPr lang="en-GB" altLang="en-US" b="1" smtClean="0">
                <a:solidFill>
                  <a:srgbClr val="0000CC"/>
                </a:solidFill>
              </a:rPr>
              <a:t>a cell </a:t>
            </a:r>
            <a:r>
              <a:rPr lang="en-GB" altLang="en-US" smtClean="0"/>
              <a:t>to keep (store) </a:t>
            </a:r>
            <a:r>
              <a:rPr lang="en-GB" altLang="en-US" b="1" smtClean="0">
                <a:solidFill>
                  <a:srgbClr val="006600"/>
                </a:solidFill>
              </a:rPr>
              <a:t>the value</a:t>
            </a:r>
            <a:r>
              <a:rPr lang="en-GB" altLang="en-US" smtClean="0"/>
              <a:t>, provided with </a:t>
            </a:r>
            <a:r>
              <a:rPr lang="en-GB" altLang="en-US" b="1" smtClean="0">
                <a:solidFill>
                  <a:srgbClr val="FF0000"/>
                </a:solidFill>
              </a:rPr>
              <a:t>the name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b="1" smtClean="0"/>
          </a:p>
          <a:p>
            <a:r>
              <a:rPr lang="en-GB" altLang="en-US" b="1" smtClean="0"/>
              <a:t>Array </a:t>
            </a:r>
            <a:r>
              <a:rPr lang="en-GB" altLang="en-US" smtClean="0"/>
              <a:t>consists of </a:t>
            </a:r>
            <a:r>
              <a:rPr lang="en-GB" altLang="en-US" b="1" smtClean="0">
                <a:solidFill>
                  <a:srgbClr val="0000CC"/>
                </a:solidFill>
              </a:rPr>
              <a:t>cells </a:t>
            </a:r>
            <a:r>
              <a:rPr lang="en-GB" altLang="en-US" smtClean="0"/>
              <a:t>to keep (store) </a:t>
            </a:r>
            <a:r>
              <a:rPr lang="en-GB" altLang="en-US" b="1" smtClean="0">
                <a:solidFill>
                  <a:srgbClr val="006600"/>
                </a:solidFill>
              </a:rPr>
              <a:t>the values</a:t>
            </a:r>
            <a:r>
              <a:rPr lang="en-GB" altLang="en-US" smtClean="0"/>
              <a:t>, provided with </a:t>
            </a:r>
            <a:r>
              <a:rPr lang="en-GB" altLang="en-US" b="1" smtClean="0">
                <a:solidFill>
                  <a:srgbClr val="FF0000"/>
                </a:solidFill>
              </a:rPr>
              <a:t>the name </a:t>
            </a:r>
            <a:r>
              <a:rPr lang="en-GB" altLang="en-US" smtClean="0"/>
              <a:t>and </a:t>
            </a:r>
            <a:r>
              <a:rPr lang="en-GB" altLang="en-US" b="1" smtClean="0">
                <a:solidFill>
                  <a:srgbClr val="FF0000"/>
                </a:solidFill>
              </a:rPr>
              <a:t>the indexes</a:t>
            </a:r>
            <a:r>
              <a:rPr lang="en-GB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52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Why?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z="2400"/>
              <a:t>Let’s set up an assignment to find maximum salary among the 5 employee.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/>
              <a:t>	</a:t>
            </a:r>
            <a:r>
              <a:rPr lang="et-EE" altLang="en-US" sz="2400" b="1">
                <a:solidFill>
                  <a:srgbClr val="0000CC"/>
                </a:solidFill>
              </a:rPr>
              <a:t>Dim</a:t>
            </a:r>
            <a:r>
              <a:rPr lang="et-EE" altLang="en-US" sz="2400"/>
              <a:t> salary1%, salary2%, salary3%, salary4%, salary5%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/>
              <a:t>		or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/>
              <a:t>	</a:t>
            </a:r>
            <a:r>
              <a:rPr lang="et-EE" altLang="en-US" sz="2400" b="1">
                <a:solidFill>
                  <a:srgbClr val="0000CC"/>
                </a:solidFill>
              </a:rPr>
              <a:t>Dim</a:t>
            </a:r>
            <a:r>
              <a:rPr lang="et-EE" altLang="en-US" sz="2400"/>
              <a:t> salaries%(4)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/>
          </a:p>
          <a:p>
            <a:r>
              <a:rPr lang="et-EE" altLang="en-US" sz="2400" b="1"/>
              <a:t>Example on the whiteboard!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7515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Main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  <a:defRPr/>
            </a:pPr>
            <a:r>
              <a:rPr lang="et-EE" dirty="0" smtClean="0"/>
              <a:t>1.  Name</a:t>
            </a:r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i="1" dirty="0" smtClean="0"/>
              <a:t>For names, same rules as variables</a:t>
            </a:r>
          </a:p>
          <a:p>
            <a:pPr marL="514350" indent="-514350">
              <a:buNone/>
              <a:defRPr/>
            </a:pPr>
            <a:r>
              <a:rPr lang="et-EE" dirty="0" smtClean="0"/>
              <a:t>2.  Dimensions</a:t>
            </a:r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sz="2900" i="1" dirty="0"/>
              <a:t>It will determine how the items </a:t>
            </a:r>
            <a:r>
              <a:rPr lang="et-EE" i="1" dirty="0" smtClean="0"/>
              <a:t>are organised?</a:t>
            </a:r>
          </a:p>
          <a:p>
            <a:pPr marL="514350" indent="-514350">
              <a:buNone/>
              <a:defRPr/>
            </a:pPr>
            <a:r>
              <a:rPr lang="et-EE" dirty="0" smtClean="0"/>
              <a:t>3.  </a:t>
            </a:r>
            <a:r>
              <a:rPr lang="et-EE" dirty="0" err="1" smtClean="0"/>
              <a:t>Boundaries</a:t>
            </a:r>
            <a:r>
              <a:rPr lang="et-EE" dirty="0" smtClean="0"/>
              <a:t> of indexes</a:t>
            </a:r>
          </a:p>
          <a:p>
            <a:pPr marL="914400" lvl="1" indent="-514350">
              <a:buNone/>
              <a:defRPr/>
            </a:pPr>
            <a:r>
              <a:rPr lang="et-EE" dirty="0" smtClean="0"/>
              <a:t>	</a:t>
            </a:r>
            <a:r>
              <a:rPr lang="et-EE" sz="2900" i="1" dirty="0"/>
              <a:t>Boundaries for every dimension </a:t>
            </a:r>
          </a:p>
          <a:p>
            <a:pPr marL="514350" indent="-514350">
              <a:buNone/>
              <a:defRPr/>
            </a:pPr>
            <a:r>
              <a:rPr lang="et-EE" sz="2900" dirty="0"/>
              <a:t>4.  </a:t>
            </a:r>
            <a:r>
              <a:rPr lang="et-EE" sz="2900" dirty="0" err="1"/>
              <a:t>Dyn</a:t>
            </a:r>
            <a:r>
              <a:rPr lang="et-EE" dirty="0" err="1" smtClean="0"/>
              <a:t>amism</a:t>
            </a:r>
            <a:endParaRPr lang="et-EE" dirty="0" smtClean="0"/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i="1" dirty="0" smtClean="0"/>
              <a:t>Static memory (</a:t>
            </a:r>
            <a:r>
              <a:rPr lang="et-EE" b="1" i="1" dirty="0" smtClean="0">
                <a:solidFill>
                  <a:srgbClr val="0000CC"/>
                </a:solidFill>
              </a:rPr>
              <a:t>Dim</a:t>
            </a:r>
            <a:r>
              <a:rPr lang="et-EE" i="1" dirty="0" smtClean="0"/>
              <a:t>) and Dynamic memory (</a:t>
            </a:r>
            <a:r>
              <a:rPr lang="et-EE" b="1" i="1" dirty="0" smtClean="0">
                <a:solidFill>
                  <a:srgbClr val="0000CC"/>
                </a:solidFill>
              </a:rPr>
              <a:t>ReDim</a:t>
            </a:r>
            <a:r>
              <a:rPr lang="et-EE" i="1" dirty="0" smtClean="0"/>
              <a:t>)</a:t>
            </a:r>
          </a:p>
          <a:p>
            <a:pPr marL="514350" indent="-514350">
              <a:buNone/>
              <a:defRPr/>
            </a:pPr>
            <a:r>
              <a:rPr lang="et-EE" i="1" dirty="0" smtClean="0"/>
              <a:t>		</a:t>
            </a:r>
            <a:r>
              <a:rPr lang="et-EE" b="1" i="1" dirty="0" smtClean="0">
                <a:solidFill>
                  <a:srgbClr val="0000CC"/>
                </a:solidFill>
              </a:rPr>
              <a:t>Dim</a:t>
            </a:r>
            <a:r>
              <a:rPr lang="et-EE" i="1" dirty="0" smtClean="0"/>
              <a:t> – allocate memory before the work of a program</a:t>
            </a:r>
          </a:p>
          <a:p>
            <a:pPr marL="514350" indent="-514350">
              <a:buNone/>
              <a:defRPr/>
            </a:pPr>
            <a:r>
              <a:rPr lang="et-EE" i="1" dirty="0" smtClean="0"/>
              <a:t>		</a:t>
            </a:r>
            <a:r>
              <a:rPr lang="et-EE" b="1" i="1" dirty="0" smtClean="0">
                <a:solidFill>
                  <a:srgbClr val="0000CC"/>
                </a:solidFill>
              </a:rPr>
              <a:t>Redim</a:t>
            </a:r>
            <a:r>
              <a:rPr lang="et-EE" i="1" dirty="0" smtClean="0"/>
              <a:t> – allocate memory during the </a:t>
            </a:r>
            <a:r>
              <a:rPr lang="et-EE" i="1" dirty="0" err="1" smtClean="0"/>
              <a:t>program</a:t>
            </a:r>
            <a:r>
              <a:rPr lang="et-EE" i="1" dirty="0" smtClean="0"/>
              <a:t> </a:t>
            </a:r>
            <a:r>
              <a:rPr lang="et-EE" i="1" dirty="0" err="1" smtClean="0"/>
              <a:t>work</a:t>
            </a:r>
            <a:endParaRPr lang="et-EE" i="1" dirty="0" smtClean="0"/>
          </a:p>
          <a:p>
            <a:pPr marL="514350" indent="-514350">
              <a:buNone/>
              <a:defRPr/>
            </a:pPr>
            <a:r>
              <a:rPr lang="et-EE" dirty="0" smtClean="0"/>
              <a:t>5.  </a:t>
            </a:r>
            <a:r>
              <a:rPr lang="et-EE" dirty="0" err="1" smtClean="0"/>
              <a:t>Type</a:t>
            </a:r>
            <a:endParaRPr lang="et-EE" dirty="0" smtClean="0"/>
          </a:p>
          <a:p>
            <a:pPr marL="914400" lvl="1" indent="-514350">
              <a:buNone/>
              <a:defRPr/>
            </a:pPr>
            <a:r>
              <a:rPr lang="et-EE" i="1" dirty="0" smtClean="0"/>
              <a:t>	Integer, String, Date, Boolean, ...</a:t>
            </a:r>
          </a:p>
          <a:p>
            <a:pPr marL="914400" lvl="1" indent="-514350">
              <a:buNone/>
              <a:defRPr/>
            </a:pPr>
            <a:endParaRPr lang="et-EE" i="1" dirty="0" smtClean="0"/>
          </a:p>
          <a:p>
            <a:pPr marL="914400" lvl="1" indent="-514350">
              <a:buNone/>
              <a:defRPr/>
            </a:pPr>
            <a:r>
              <a:rPr lang="et-EE" b="1" i="1" dirty="0" smtClean="0">
                <a:solidFill>
                  <a:srgbClr val="FF0000"/>
                </a:solidFill>
              </a:rPr>
              <a:t>Every property is determined directly or indirecty with an array declaration!!!</a:t>
            </a:r>
          </a:p>
          <a:p>
            <a:pPr marL="514350" indent="-514350"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052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Main properties - example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b="1" smtClean="0"/>
              <a:t> A(5) </a:t>
            </a:r>
            <a:r>
              <a:rPr lang="et-EE" altLang="en-US" b="1" smtClean="0">
                <a:solidFill>
                  <a:srgbClr val="0000CC"/>
                </a:solidFill>
              </a:rPr>
              <a:t>As Integer</a:t>
            </a:r>
          </a:p>
          <a:p>
            <a:pPr marL="514350" indent="-514350">
              <a:buNone/>
            </a:pPr>
            <a:endParaRPr lang="et-EE" altLang="en-US" smtClean="0"/>
          </a:p>
          <a:p>
            <a:pPr marL="514350" indent="-514350">
              <a:buNone/>
            </a:pPr>
            <a:r>
              <a:rPr lang="et-EE" altLang="en-US" b="1" smtClean="0"/>
              <a:t>Name</a:t>
            </a:r>
            <a:r>
              <a:rPr lang="et-EE" altLang="en-US" smtClean="0"/>
              <a:t> – </a:t>
            </a:r>
            <a:r>
              <a:rPr lang="et-EE" altLang="en-US" i="1" smtClean="0"/>
              <a:t>A</a:t>
            </a:r>
          </a:p>
          <a:p>
            <a:pPr marL="514350" indent="-514350">
              <a:buNone/>
            </a:pPr>
            <a:r>
              <a:rPr lang="et-EE" altLang="en-US" b="1" smtClean="0"/>
              <a:t>Dimesions</a:t>
            </a:r>
            <a:r>
              <a:rPr lang="et-EE" altLang="en-US" smtClean="0"/>
              <a:t> – </a:t>
            </a:r>
            <a:r>
              <a:rPr lang="et-EE" altLang="en-US" i="1" smtClean="0"/>
              <a:t>1</a:t>
            </a:r>
            <a:r>
              <a:rPr lang="et-EE" altLang="en-US" smtClean="0"/>
              <a:t> (</a:t>
            </a:r>
            <a:r>
              <a:rPr lang="et-EE" altLang="en-US" i="1" smtClean="0"/>
              <a:t>how many boundaries do we have?)</a:t>
            </a:r>
          </a:p>
          <a:p>
            <a:pPr marL="514350" indent="-514350">
              <a:buNone/>
            </a:pPr>
            <a:r>
              <a:rPr lang="et-EE" altLang="en-US" b="1" smtClean="0"/>
              <a:t>Boundaries of indexes </a:t>
            </a:r>
            <a:r>
              <a:rPr lang="et-EE" altLang="en-US" smtClean="0"/>
              <a:t>– (</a:t>
            </a:r>
            <a:r>
              <a:rPr lang="et-EE" altLang="en-US" i="1" smtClean="0"/>
              <a:t>for first dimension) 0 to 5</a:t>
            </a:r>
          </a:p>
          <a:p>
            <a:pPr marL="514350" indent="-514350">
              <a:buNone/>
            </a:pPr>
            <a:r>
              <a:rPr lang="et-EE" altLang="en-US" b="1" smtClean="0"/>
              <a:t>Dynamism</a:t>
            </a:r>
            <a:r>
              <a:rPr lang="et-EE" altLang="en-US" smtClean="0"/>
              <a:t> – </a:t>
            </a:r>
            <a:r>
              <a:rPr lang="et-EE" altLang="en-US" i="1" smtClean="0"/>
              <a:t>static (Dim)</a:t>
            </a:r>
          </a:p>
          <a:p>
            <a:pPr marL="514350" indent="-514350">
              <a:buNone/>
            </a:pPr>
            <a:r>
              <a:rPr lang="et-EE" altLang="en-US" b="1" smtClean="0"/>
              <a:t>Type</a:t>
            </a:r>
            <a:r>
              <a:rPr lang="et-EE" altLang="en-US" smtClean="0"/>
              <a:t> – </a:t>
            </a:r>
            <a:r>
              <a:rPr lang="et-EE" altLang="en-US" i="1" smtClean="0"/>
              <a:t>Integer</a:t>
            </a:r>
          </a:p>
          <a:p>
            <a:pPr marL="514350" indent="-514350">
              <a:buNone/>
            </a:pPr>
            <a:endParaRPr lang="et-EE" altLang="en-US" smtClean="0"/>
          </a:p>
          <a:p>
            <a:pPr marL="514350" indent="-514350">
              <a:buNone/>
            </a:pPr>
            <a:endParaRPr lang="et-EE" altLang="en-US" smtClean="0"/>
          </a:p>
          <a:p>
            <a:pPr marL="514350" indent="-514350">
              <a:buNone/>
            </a:pPr>
            <a:endParaRPr lang="et-EE" altLang="en-US" smtClean="0"/>
          </a:p>
          <a:p>
            <a:pPr marL="514350" indent="-514350">
              <a:buNone/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5838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Main properties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  <a:defRPr/>
            </a:pPr>
            <a:r>
              <a:rPr lang="et-EE" b="1" dirty="0" err="1" smtClean="0"/>
              <a:t>Dim</a:t>
            </a:r>
            <a:r>
              <a:rPr lang="et-EE" b="1" dirty="0" smtClean="0"/>
              <a:t> B( , ) </a:t>
            </a:r>
            <a:r>
              <a:rPr lang="et-EE" b="1" dirty="0" err="1" smtClean="0"/>
              <a:t>As</a:t>
            </a:r>
            <a:r>
              <a:rPr lang="et-EE" b="1" dirty="0" smtClean="0"/>
              <a:t> String</a:t>
            </a:r>
          </a:p>
          <a:p>
            <a:pPr marL="514350" indent="-514350">
              <a:buNone/>
              <a:defRPr/>
            </a:pPr>
            <a:r>
              <a:rPr lang="et-EE" b="1" dirty="0" err="1" smtClean="0"/>
              <a:t>Redim</a:t>
            </a:r>
            <a:r>
              <a:rPr lang="et-EE" b="1" dirty="0" smtClean="0"/>
              <a:t> B(3, 7)</a:t>
            </a:r>
          </a:p>
          <a:p>
            <a:pPr marL="514350" indent="-514350">
              <a:buNone/>
              <a:defRPr/>
            </a:pPr>
            <a:endParaRPr lang="et-EE" dirty="0" smtClean="0"/>
          </a:p>
          <a:p>
            <a:pPr marL="514350" indent="-514350">
              <a:buNone/>
              <a:defRPr/>
            </a:pPr>
            <a:r>
              <a:rPr lang="et-EE" b="1" dirty="0" smtClean="0"/>
              <a:t>Name</a:t>
            </a:r>
            <a:r>
              <a:rPr lang="et-EE" dirty="0" smtClean="0"/>
              <a:t> – </a:t>
            </a:r>
            <a:r>
              <a:rPr lang="et-EE" i="1" dirty="0" smtClean="0"/>
              <a:t>B</a:t>
            </a:r>
          </a:p>
          <a:p>
            <a:pPr marL="514350" indent="-514350">
              <a:buNone/>
              <a:defRPr/>
            </a:pPr>
            <a:r>
              <a:rPr lang="et-EE" b="1" dirty="0" smtClean="0"/>
              <a:t>Dimesions</a:t>
            </a:r>
            <a:r>
              <a:rPr lang="et-EE" dirty="0" smtClean="0"/>
              <a:t> – </a:t>
            </a:r>
            <a:r>
              <a:rPr lang="et-EE" i="1" dirty="0" smtClean="0"/>
              <a:t>2</a:t>
            </a:r>
            <a:r>
              <a:rPr lang="et-EE" dirty="0" smtClean="0"/>
              <a:t> (</a:t>
            </a:r>
            <a:r>
              <a:rPr lang="et-EE" i="1" dirty="0" smtClean="0"/>
              <a:t>how many boundaries do we have?)</a:t>
            </a:r>
          </a:p>
          <a:p>
            <a:pPr marL="514350" indent="-514350">
              <a:buNone/>
              <a:defRPr/>
            </a:pPr>
            <a:r>
              <a:rPr lang="et-EE" b="1" dirty="0" smtClean="0"/>
              <a:t>Boundaries of indexes </a:t>
            </a:r>
          </a:p>
          <a:p>
            <a:pPr marL="514350" indent="-514350">
              <a:buNone/>
              <a:defRPr/>
            </a:pPr>
            <a:r>
              <a:rPr lang="et-EE" b="1" dirty="0" smtClean="0"/>
              <a:t>	</a:t>
            </a:r>
            <a:r>
              <a:rPr lang="et-EE" i="1" dirty="0" smtClean="0"/>
              <a:t>for first dimension </a:t>
            </a:r>
            <a:r>
              <a:rPr lang="et-EE" dirty="0" smtClean="0"/>
              <a:t>–</a:t>
            </a:r>
            <a:r>
              <a:rPr lang="et-EE" i="1" dirty="0" smtClean="0"/>
              <a:t> 0 to 3</a:t>
            </a:r>
          </a:p>
          <a:p>
            <a:pPr marL="514350" indent="-514350">
              <a:buNone/>
              <a:defRPr/>
            </a:pPr>
            <a:r>
              <a:rPr lang="et-EE" i="1" dirty="0" smtClean="0"/>
              <a:t>	for second dimension – 0 to 7</a:t>
            </a:r>
          </a:p>
          <a:p>
            <a:pPr marL="514350" indent="-514350">
              <a:buNone/>
              <a:defRPr/>
            </a:pPr>
            <a:r>
              <a:rPr lang="et-EE" b="1" dirty="0" smtClean="0"/>
              <a:t>Dynamism</a:t>
            </a:r>
            <a:r>
              <a:rPr lang="et-EE" dirty="0" smtClean="0"/>
              <a:t> – </a:t>
            </a:r>
            <a:r>
              <a:rPr lang="et-EE" i="1" dirty="0" smtClean="0"/>
              <a:t>dynamical (ReDim)</a:t>
            </a:r>
          </a:p>
          <a:p>
            <a:pPr marL="514350" indent="-514350">
              <a:buNone/>
              <a:defRPr/>
            </a:pPr>
            <a:r>
              <a:rPr lang="et-EE" b="1" dirty="0" smtClean="0"/>
              <a:t>Type</a:t>
            </a:r>
            <a:r>
              <a:rPr lang="et-EE" dirty="0" smtClean="0"/>
              <a:t> – </a:t>
            </a:r>
            <a:r>
              <a:rPr lang="et-EE" i="1" dirty="0" smtClean="0"/>
              <a:t>String</a:t>
            </a:r>
          </a:p>
          <a:p>
            <a:pPr marL="514350" indent="-514350">
              <a:buNone/>
              <a:defRPr/>
            </a:pPr>
            <a:endParaRPr lang="et-EE" dirty="0" smtClean="0"/>
          </a:p>
          <a:p>
            <a:pPr marL="514350" indent="-514350">
              <a:buNone/>
              <a:defRPr/>
            </a:pPr>
            <a:endParaRPr lang="et-EE" dirty="0" smtClean="0"/>
          </a:p>
          <a:p>
            <a:pPr marL="514350" indent="-514350">
              <a:buNone/>
              <a:defRPr/>
            </a:pPr>
            <a:endParaRPr lang="et-EE" dirty="0" smtClean="0"/>
          </a:p>
          <a:p>
            <a:pPr marL="514350" indent="-514350"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8783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Declaring a dynamic array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At first declare it as usual with </a:t>
            </a:r>
            <a:r>
              <a:rPr lang="et-EE" altLang="en-US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statement (or </a:t>
            </a:r>
            <a:r>
              <a:rPr lang="et-EE" altLang="en-US" i="1" smtClean="0">
                <a:solidFill>
                  <a:srgbClr val="0000CC"/>
                </a:solidFill>
              </a:rPr>
              <a:t>Public</a:t>
            </a:r>
            <a:r>
              <a:rPr lang="et-EE" altLang="en-US" smtClean="0"/>
              <a:t> or </a:t>
            </a:r>
            <a:r>
              <a:rPr lang="et-EE" altLang="en-US" i="1" smtClean="0">
                <a:solidFill>
                  <a:srgbClr val="0000CC"/>
                </a:solidFill>
              </a:rPr>
              <a:t>Private</a:t>
            </a:r>
            <a:r>
              <a:rPr lang="et-EE" altLang="en-US" smtClean="0"/>
              <a:t>), but do not specify boundaries for its dimensions: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</a:t>
            </a: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b="1" smtClean="0"/>
              <a:t> DynArray() </a:t>
            </a:r>
            <a:r>
              <a:rPr lang="et-EE" altLang="en-US" b="1" smtClean="0">
                <a:solidFill>
                  <a:srgbClr val="0000CC"/>
                </a:solidFill>
              </a:rPr>
              <a:t>As Integer</a:t>
            </a:r>
          </a:p>
          <a:p>
            <a:r>
              <a:rPr lang="et-EE" altLang="en-US" smtClean="0"/>
              <a:t>Later in the program, when you know how many elements you want to store in the array, use the </a:t>
            </a:r>
            <a:r>
              <a:rPr lang="et-EE" altLang="en-US" smtClean="0">
                <a:solidFill>
                  <a:srgbClr val="0000CC"/>
                </a:solidFill>
              </a:rPr>
              <a:t>ReDim</a:t>
            </a:r>
            <a:r>
              <a:rPr lang="et-EE" altLang="en-US" smtClean="0"/>
              <a:t> statement: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	</a:t>
            </a:r>
            <a:r>
              <a:rPr lang="et-EE" altLang="en-US" b="1" smtClean="0">
                <a:solidFill>
                  <a:srgbClr val="0000CC"/>
                </a:solidFill>
              </a:rPr>
              <a:t>ReDim</a:t>
            </a:r>
            <a:r>
              <a:rPr lang="et-EE" altLang="en-US" b="1" smtClean="0"/>
              <a:t> DynArray(UserCount)</a:t>
            </a:r>
          </a:p>
        </p:txBody>
      </p:sp>
    </p:spTree>
    <p:extLst>
      <p:ext uri="{BB962C8B-B14F-4D97-AF65-F5344CB8AC3E}">
        <p14:creationId xmlns:p14="http://schemas.microsoft.com/office/powerpoint/2010/main" val="220362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Declaring a dynamic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b="1" dirty="0" smtClean="0"/>
              <a:t> </a:t>
            </a:r>
            <a:r>
              <a:rPr lang="et-EE" b="1" dirty="0" smtClean="0">
                <a:solidFill>
                  <a:srgbClr val="FF0000"/>
                </a:solidFill>
              </a:rPr>
              <a:t>A</a:t>
            </a:r>
            <a:r>
              <a:rPr lang="et-EE" b="1" dirty="0" smtClean="0"/>
              <a:t>( , , ) </a:t>
            </a:r>
            <a:r>
              <a:rPr lang="et-EE" b="1" dirty="0" smtClean="0">
                <a:solidFill>
                  <a:srgbClr val="0000CC"/>
                </a:solidFill>
              </a:rPr>
              <a:t>As Integer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ReDim</a:t>
            </a:r>
            <a:r>
              <a:rPr lang="et-EE" b="1" dirty="0" smtClean="0"/>
              <a:t> </a:t>
            </a:r>
            <a:r>
              <a:rPr lang="et-EE" b="1" dirty="0" smtClean="0">
                <a:solidFill>
                  <a:srgbClr val="FF0000"/>
                </a:solidFill>
              </a:rPr>
              <a:t>A</a:t>
            </a:r>
            <a:r>
              <a:rPr lang="et-EE" b="1" dirty="0" smtClean="0"/>
              <a:t>(3, 7, 4)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b="1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3800" b="1" dirty="0">
                <a:solidFill>
                  <a:srgbClr val="FF0000"/>
                </a:solidFill>
              </a:rPr>
              <a:t>How to know some essentials features?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b="1" dirty="0" smtClean="0"/>
              <a:t>Dimensions in array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t-EE" dirty="0" smtClean="0"/>
              <a:t>		</a:t>
            </a:r>
            <a:r>
              <a:rPr lang="et-EE" b="1" dirty="0" smtClean="0">
                <a:solidFill>
                  <a:srgbClr val="FF0000"/>
                </a:solidFill>
              </a:rPr>
              <a:t>A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7030A0"/>
                </a:solidFill>
              </a:rPr>
              <a:t>Rank</a:t>
            </a:r>
            <a:r>
              <a:rPr lang="et-EE" dirty="0" smtClean="0"/>
              <a:t> - &gt; 3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/>
              <a:t>Total elements in array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	</a:t>
            </a:r>
            <a:r>
              <a:rPr lang="et-EE" b="1" dirty="0" smtClean="0">
                <a:solidFill>
                  <a:srgbClr val="FF0000"/>
                </a:solidFill>
              </a:rPr>
              <a:t>A</a:t>
            </a:r>
            <a:r>
              <a:rPr lang="et-EE" dirty="0" smtClean="0"/>
              <a:t>.</a:t>
            </a:r>
            <a:r>
              <a:rPr lang="et-EE" b="1" dirty="0" smtClean="0">
                <a:solidFill>
                  <a:srgbClr val="7030A0"/>
                </a:solidFill>
              </a:rPr>
              <a:t>Length</a:t>
            </a:r>
            <a:r>
              <a:rPr lang="et-EE" dirty="0" smtClean="0"/>
              <a:t> - &gt; 160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/>
              <a:t>Elements in first dimension</a:t>
            </a:r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sz="2900" b="1" dirty="0">
                <a:solidFill>
                  <a:srgbClr val="FF0000"/>
                </a:solidFill>
              </a:rPr>
              <a:t>A</a:t>
            </a:r>
            <a:r>
              <a:rPr lang="et-EE" sz="2900" dirty="0"/>
              <a:t>.</a:t>
            </a:r>
            <a:r>
              <a:rPr lang="et-EE" sz="2900" b="1" dirty="0">
                <a:solidFill>
                  <a:srgbClr val="7030A0"/>
                </a:solidFill>
              </a:rPr>
              <a:t>GetLength</a:t>
            </a:r>
            <a:r>
              <a:rPr lang="et-EE" sz="2900" dirty="0"/>
              <a:t>(0) -&gt; 4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sz="2900" b="1" dirty="0"/>
              <a:t>Elements in second dimension</a:t>
            </a:r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sz="2900" b="1" dirty="0">
                <a:solidFill>
                  <a:srgbClr val="FF0000"/>
                </a:solidFill>
              </a:rPr>
              <a:t>A</a:t>
            </a:r>
            <a:r>
              <a:rPr lang="et-EE" sz="2900" dirty="0"/>
              <a:t>.</a:t>
            </a:r>
            <a:r>
              <a:rPr lang="et-EE" sz="2900" b="1" dirty="0">
                <a:solidFill>
                  <a:srgbClr val="7030A0"/>
                </a:solidFill>
              </a:rPr>
              <a:t>GetLength</a:t>
            </a:r>
            <a:r>
              <a:rPr lang="et-EE" sz="2900" dirty="0"/>
              <a:t>(1) -&gt; 8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sz="2900" b="1" dirty="0"/>
              <a:t>Elements in third dimension</a:t>
            </a:r>
          </a:p>
          <a:p>
            <a:pPr marL="514350" indent="-514350">
              <a:buNone/>
              <a:defRPr/>
            </a:pPr>
            <a:r>
              <a:rPr lang="et-EE" dirty="0" smtClean="0"/>
              <a:t>		</a:t>
            </a:r>
            <a:r>
              <a:rPr lang="et-EE" sz="2900" b="1" dirty="0">
                <a:solidFill>
                  <a:srgbClr val="FF0000"/>
                </a:solidFill>
              </a:rPr>
              <a:t>A</a:t>
            </a:r>
            <a:r>
              <a:rPr lang="et-EE" sz="2900" dirty="0"/>
              <a:t>.</a:t>
            </a:r>
            <a:r>
              <a:rPr lang="et-EE" sz="2900" b="1" dirty="0">
                <a:solidFill>
                  <a:srgbClr val="7030A0"/>
                </a:solidFill>
              </a:rPr>
              <a:t>GetLength</a:t>
            </a:r>
            <a:r>
              <a:rPr lang="et-EE" sz="2900" dirty="0"/>
              <a:t>(2) -&gt; 5</a:t>
            </a:r>
          </a:p>
          <a:p>
            <a:pPr marL="514350" indent="-514350">
              <a:buNone/>
              <a:defRPr/>
            </a:pPr>
            <a:endParaRPr lang="et-EE" b="1" dirty="0" smtClean="0"/>
          </a:p>
          <a:p>
            <a:pPr marL="514350" indent="-514350">
              <a:buNone/>
              <a:defRPr/>
            </a:pPr>
            <a:endParaRPr lang="et-EE" b="1" dirty="0" smtClean="0"/>
          </a:p>
          <a:p>
            <a:pPr marL="514350" indent="-514350">
              <a:buNone/>
              <a:defRPr/>
            </a:pPr>
            <a:endParaRPr lang="et-EE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b="1" dirty="0" smtClean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6599239" y="2924176"/>
            <a:ext cx="4105275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Last index in the first dimension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	</a:t>
            </a:r>
            <a:r>
              <a:rPr lang="et-EE" altLang="en-US" sz="1800" b="1">
                <a:solidFill>
                  <a:srgbClr val="FF0000"/>
                </a:solidFill>
              </a:rPr>
              <a:t>A</a:t>
            </a:r>
            <a:r>
              <a:rPr lang="et-EE" altLang="en-US" sz="1800">
                <a:solidFill>
                  <a:srgbClr val="000000"/>
                </a:solidFill>
              </a:rPr>
              <a:t>.</a:t>
            </a:r>
            <a:r>
              <a:rPr lang="et-EE" altLang="en-US" sz="1800" b="1">
                <a:solidFill>
                  <a:srgbClr val="7030A0"/>
                </a:solidFill>
              </a:rPr>
              <a:t>GetUpperBound</a:t>
            </a:r>
            <a:r>
              <a:rPr lang="et-EE" altLang="en-US" sz="1800">
                <a:solidFill>
                  <a:srgbClr val="000000"/>
                </a:solidFill>
              </a:rPr>
              <a:t>(0) - &gt;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Last index in the second dimension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	</a:t>
            </a:r>
            <a:r>
              <a:rPr lang="et-EE" altLang="en-US" sz="1800" b="1">
                <a:solidFill>
                  <a:srgbClr val="FF0000"/>
                </a:solidFill>
              </a:rPr>
              <a:t>A</a:t>
            </a:r>
            <a:r>
              <a:rPr lang="et-EE" altLang="en-US" sz="1800">
                <a:solidFill>
                  <a:srgbClr val="000000"/>
                </a:solidFill>
              </a:rPr>
              <a:t>.</a:t>
            </a:r>
            <a:r>
              <a:rPr lang="et-EE" altLang="en-US" sz="1800" b="1">
                <a:solidFill>
                  <a:srgbClr val="7030A0"/>
                </a:solidFill>
              </a:rPr>
              <a:t>GetUpperBound</a:t>
            </a:r>
            <a:r>
              <a:rPr lang="et-EE" altLang="en-US" sz="1800">
                <a:solidFill>
                  <a:srgbClr val="000000"/>
                </a:solidFill>
              </a:rPr>
              <a:t>(1) - &gt; 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 b="1">
                <a:solidFill>
                  <a:srgbClr val="000000"/>
                </a:solidFill>
              </a:rPr>
              <a:t>Last index in the second dimension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n-US" sz="1800">
                <a:solidFill>
                  <a:srgbClr val="000000"/>
                </a:solidFill>
              </a:rPr>
              <a:t>	</a:t>
            </a:r>
            <a:r>
              <a:rPr lang="et-EE" altLang="en-US" sz="1800" b="1">
                <a:solidFill>
                  <a:srgbClr val="FF0000"/>
                </a:solidFill>
              </a:rPr>
              <a:t>A</a:t>
            </a:r>
            <a:r>
              <a:rPr lang="et-EE" altLang="en-US" sz="1800">
                <a:solidFill>
                  <a:srgbClr val="000000"/>
                </a:solidFill>
              </a:rPr>
              <a:t>.</a:t>
            </a:r>
            <a:r>
              <a:rPr lang="et-EE" altLang="en-US" sz="1800" b="1">
                <a:solidFill>
                  <a:srgbClr val="7030A0"/>
                </a:solidFill>
              </a:rPr>
              <a:t>GetUpperBound</a:t>
            </a:r>
            <a:r>
              <a:rPr lang="et-EE" altLang="en-US" sz="1800">
                <a:solidFill>
                  <a:srgbClr val="000000"/>
                </a:solidFill>
              </a:rPr>
              <a:t>(2) - &gt;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20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t-EE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ecture Theme">
  <a:themeElements>
    <a:clrScheme name="1_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1_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cture Theme">
  <a:themeElements>
    <a:clrScheme name="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413</Words>
  <Application>Microsoft Office PowerPoint</Application>
  <PresentationFormat>Widescreen</PresentationFormat>
  <Paragraphs>176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1_Lecture Theme</vt:lpstr>
      <vt:lpstr>Lecture Theme</vt:lpstr>
      <vt:lpstr>Introduction to Programming  Lecture 5</vt:lpstr>
      <vt:lpstr>Storing set of data</vt:lpstr>
      <vt:lpstr>Variable vs Array</vt:lpstr>
      <vt:lpstr>Why?</vt:lpstr>
      <vt:lpstr>Main properties</vt:lpstr>
      <vt:lpstr>Main properties - example</vt:lpstr>
      <vt:lpstr>Main properties - example</vt:lpstr>
      <vt:lpstr>Declaring a dynamic array</vt:lpstr>
      <vt:lpstr>Declaring a dynamic array</vt:lpstr>
      <vt:lpstr>Initializing Arrays</vt:lpstr>
      <vt:lpstr>Initializing Arrays – real example</vt:lpstr>
      <vt:lpstr>Repeated ReDim declaration</vt:lpstr>
      <vt:lpstr>Preserve example</vt:lpstr>
      <vt:lpstr>Initializing array with random number</vt:lpstr>
      <vt:lpstr>An additional possibility to store data ...</vt:lpstr>
      <vt:lpstr>The ArrayList Collection</vt:lpstr>
      <vt:lpstr>The ArrayList Collection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msury.mahunnah@outlook.com</dc:creator>
  <cp:lastModifiedBy>Msury Rogasian Mahunnah</cp:lastModifiedBy>
  <cp:revision>3</cp:revision>
  <dcterms:created xsi:type="dcterms:W3CDTF">2016-10-31T12:34:51Z</dcterms:created>
  <dcterms:modified xsi:type="dcterms:W3CDTF">2016-11-01T08:33:06Z</dcterms:modified>
</cp:coreProperties>
</file>