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20"/>
  </p:notesMasterIdLst>
  <p:sldIdLst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3" r:id="rId17"/>
    <p:sldId id="274" r:id="rId18"/>
    <p:sldId id="275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7" d="100"/>
          <a:sy n="77" d="100"/>
        </p:scale>
        <p:origin x="28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7C28DF-5EFA-43DE-AFBA-D86C575480B8}" type="datetimeFigureOut">
              <a:rPr lang="en-GB" smtClean="0"/>
              <a:t>01/11/2016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41A835-B6AA-41ED-9545-046100CBBF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66290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CF57A58-432B-428D-9B91-8C1F63101BF0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en-US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t-EE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97074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>
              <a:latin typeface="Arial" panose="020B0604020202020204" pitchFamily="34" charset="0"/>
            </a:endParaRPr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FB96169-FF47-4BCC-9F8A-089AF17F174D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altLang="en-US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318398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t-EE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C7BF5D-60EC-46DA-B24A-DF3D2BA7295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881867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92C458-593E-4670-8345-64F09A6AEEB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644728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277813"/>
            <a:ext cx="25908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9200" y="277813"/>
            <a:ext cx="75692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1D6A22-8019-451D-97FA-DD753CC6FDC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25821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t-EE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AC1E41-A8B4-4D8E-9E4B-5F2A6E180D0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582004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950E1FF-0838-4553-B49E-6D635C7A28B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051124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6D583BC-0B92-49FD-A529-7E8D5105D6C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979803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19200" y="1600201"/>
            <a:ext cx="508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2400" y="1600201"/>
            <a:ext cx="508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2986D3B-9375-4C38-A9B3-0888B48CADF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322238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0C7CF35-2D52-44A7-9E46-1B9282FA9D7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320349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643F39-CD43-4C59-B2BF-C812140C46E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8816339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77235F0-F43E-45E1-BF6B-B6CE8E9870D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0420308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2C6084-0326-47FF-8DB5-D54E34EC9DE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122338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92456E-841E-4022-854C-915F5F9D2D9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8807230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t-EE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BB6C58-2160-47AE-9312-FA319EF13B9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1281777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3D965F-B3B5-46C4-81DA-DBC66A03041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6237102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277813"/>
            <a:ext cx="25908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9200" y="277813"/>
            <a:ext cx="75692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5927603-BBAC-440D-9A22-A55D8F074CF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284086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F95D57-A57E-4C5D-9E18-07ABBF3C59B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853629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19200" y="1600201"/>
            <a:ext cx="508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2400" y="1600201"/>
            <a:ext cx="508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898CC9-B6BA-42A4-B948-4E2DB681B93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175259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508A6D-47E6-4777-8809-53D03EE376C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99376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Rectangle 1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55C808-7B19-4B36-BEEA-3A0D0887679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953649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CD57EA-3277-4DC0-A164-382B8ED36D5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012087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94C0A3-D761-4FFD-ABAA-83383CD7B01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599813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t-EE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EF0067-05F0-47A9-9E3D-80D34CE9712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028874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11684000" cy="5943600"/>
            <a:chOff x="0" y="0"/>
            <a:chExt cx="5520" cy="3744"/>
          </a:xfrm>
        </p:grpSpPr>
        <p:sp>
          <p:nvSpPr>
            <p:cNvPr id="1032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endParaRPr lang="et-EE" altLang="en-US" sz="2400">
                <a:latin typeface="Times New Roman" panose="02020603050405020304" pitchFamily="18" charset="0"/>
              </a:endParaRPr>
            </a:p>
          </p:txBody>
        </p:sp>
        <p:grpSp>
          <p:nvGrpSpPr>
            <p:cNvPr id="1033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037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/>
                <a:endParaRPr lang="et-EE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038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/>
                <a:endParaRPr lang="et-EE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039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 sz="1800"/>
              </a:p>
            </p:txBody>
          </p:sp>
        </p:grpSp>
        <p:grpSp>
          <p:nvGrpSpPr>
            <p:cNvPr id="1034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1035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/>
                <a:endParaRPr lang="et-EE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036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 sz="1800"/>
              </a:p>
            </p:txBody>
          </p:sp>
        </p:grpSp>
      </p:grpSp>
      <p:sp>
        <p:nvSpPr>
          <p:cNvPr id="10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277813"/>
            <a:ext cx="10363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1600201"/>
            <a:ext cx="10363200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2" name="Rectangle 1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217084" y="6251575"/>
            <a:ext cx="2540000" cy="457200"/>
          </a:xfrm>
          <a:prstGeom prst="rect">
            <a:avLst/>
          </a:prstGeom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472517" y="6248400"/>
            <a:ext cx="3860800" cy="457200"/>
          </a:xfrm>
          <a:prstGeom prst="rect">
            <a:avLst/>
          </a:prstGeom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" name="Rectangle 1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042400" y="6248400"/>
            <a:ext cx="2540000" cy="457200"/>
          </a:xfrm>
          <a:prstGeom prst="rect">
            <a:avLst/>
          </a:prstGeom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C00C5A47-D451-4639-8F30-EA266CD7D70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846105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n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anose="05000000000000000000" pitchFamily="2" charset="2"/>
        <a:buChar char="n"/>
        <a:defRPr sz="23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0" y="0"/>
            <a:ext cx="11582400" cy="4876800"/>
            <a:chOff x="0" y="0"/>
            <a:chExt cx="5472" cy="3072"/>
          </a:xfrm>
        </p:grpSpPr>
        <p:sp>
          <p:nvSpPr>
            <p:cNvPr id="2057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endParaRPr lang="et-EE" altLang="en-US" sz="2400">
                <a:latin typeface="Times New Roman" panose="02020603050405020304" pitchFamily="18" charset="0"/>
              </a:endParaRPr>
            </a:p>
          </p:txBody>
        </p:sp>
        <p:grpSp>
          <p:nvGrpSpPr>
            <p:cNvPr id="2058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2059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/>
                <a:endParaRPr lang="et-EE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060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 sz="1800"/>
              </a:p>
            </p:txBody>
          </p:sp>
        </p:grpSp>
      </p:grpSp>
      <p:sp>
        <p:nvSpPr>
          <p:cNvPr id="2051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277813"/>
            <a:ext cx="10363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2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1600201"/>
            <a:ext cx="10363200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56713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219200" y="6251575"/>
            <a:ext cx="2641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i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6714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470400" y="6248400"/>
            <a:ext cx="39624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i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6715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0424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03772BD5-9AFE-4A37-BC6F-792BEFDEAEEB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2056" name="Line 12"/>
          <p:cNvSpPr>
            <a:spLocks noChangeShapeType="1"/>
          </p:cNvSpPr>
          <p:nvPr/>
        </p:nvSpPr>
        <p:spPr bwMode="auto">
          <a:xfrm>
            <a:off x="0" y="4876800"/>
            <a:ext cx="8128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 sz="1800"/>
          </a:p>
        </p:txBody>
      </p:sp>
    </p:spTree>
    <p:extLst>
      <p:ext uri="{BB962C8B-B14F-4D97-AF65-F5344CB8AC3E}">
        <p14:creationId xmlns:p14="http://schemas.microsoft.com/office/powerpoint/2010/main" val="23192008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n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anose="05000000000000000000" pitchFamily="2" charset="2"/>
        <a:buChar char="n"/>
        <a:defRPr sz="23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3035301" y="947738"/>
            <a:ext cx="7847013" cy="2266950"/>
          </a:xfrm>
        </p:spPr>
        <p:txBody>
          <a:bodyPr anchorCtr="1"/>
          <a:lstStyle/>
          <a:p>
            <a:pPr algn="ctr" eaLnBrk="1" hangingPunct="1">
              <a:defRPr/>
            </a:pPr>
            <a:r>
              <a:rPr lang="et-EE" dirty="0" err="1" smtClean="0">
                <a:latin typeface="+mn-lt"/>
              </a:rPr>
              <a:t>Introduction</a:t>
            </a:r>
            <a:r>
              <a:rPr lang="et-EE" dirty="0" smtClean="0">
                <a:latin typeface="+mn-lt"/>
              </a:rPr>
              <a:t> </a:t>
            </a:r>
            <a:r>
              <a:rPr lang="et-EE" dirty="0" err="1" smtClean="0">
                <a:latin typeface="+mn-lt"/>
              </a:rPr>
              <a:t>to</a:t>
            </a:r>
            <a:r>
              <a:rPr lang="et-EE" dirty="0" smtClean="0">
                <a:latin typeface="+mn-lt"/>
              </a:rPr>
              <a:t> </a:t>
            </a:r>
            <a:r>
              <a:rPr lang="et-EE" dirty="0" err="1" smtClean="0">
                <a:latin typeface="+mn-lt"/>
              </a:rPr>
              <a:t>Programming</a:t>
            </a:r>
            <a:r>
              <a:rPr lang="et-EE" dirty="0" smtClean="0">
                <a:latin typeface="+mn-lt"/>
              </a:rPr>
              <a:t/>
            </a:r>
            <a:br>
              <a:rPr lang="et-EE" dirty="0" smtClean="0">
                <a:latin typeface="+mn-lt"/>
              </a:rPr>
            </a:br>
            <a:r>
              <a:rPr lang="et-EE" dirty="0" smtClean="0">
                <a:latin typeface="+mn-lt"/>
              </a:rPr>
              <a:t/>
            </a:r>
            <a:br>
              <a:rPr lang="et-EE" dirty="0" smtClean="0">
                <a:latin typeface="+mn-lt"/>
              </a:rPr>
            </a:br>
            <a:r>
              <a:rPr lang="et-EE" dirty="0" err="1" smtClean="0">
                <a:latin typeface="+mn-lt"/>
              </a:rPr>
              <a:t>Lecture</a:t>
            </a:r>
            <a:r>
              <a:rPr lang="et-EE" dirty="0" smtClean="0">
                <a:latin typeface="+mn-lt"/>
              </a:rPr>
              <a:t> </a:t>
            </a:r>
            <a:r>
              <a:rPr lang="et-EE" dirty="0" smtClean="0">
                <a:latin typeface="+mn-lt"/>
              </a:rPr>
              <a:t>5</a:t>
            </a:r>
            <a:endParaRPr lang="en-US" sz="4600" dirty="0">
              <a:latin typeface="+mn-lt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3438525" y="3576638"/>
            <a:ext cx="6586538" cy="2138362"/>
          </a:xfrm>
        </p:spPr>
        <p:txBody>
          <a:bodyPr anchor="ctr"/>
          <a:lstStyle/>
          <a:p>
            <a:pPr marL="0" indent="0" algn="ctr" eaLnBrk="1" hangingPunct="1">
              <a:buNone/>
            </a:pPr>
            <a:r>
              <a:rPr lang="et-EE" altLang="en-US" sz="3200"/>
              <a:t>Msury Mahunnah</a:t>
            </a:r>
            <a:r>
              <a:rPr lang="en-US" altLang="en-US" sz="3200"/>
              <a:t>,</a:t>
            </a:r>
            <a:r>
              <a:rPr lang="et-EE" altLang="en-US" sz="3200"/>
              <a:t> </a:t>
            </a:r>
          </a:p>
          <a:p>
            <a:pPr marL="0" indent="0" algn="ctr" eaLnBrk="1" hangingPunct="1">
              <a:buNone/>
            </a:pPr>
            <a:r>
              <a:rPr lang="et-EE" altLang="en-US" sz="3200"/>
              <a:t>Department of Informatics,</a:t>
            </a:r>
          </a:p>
          <a:p>
            <a:pPr marL="0" indent="0" algn="ctr" eaLnBrk="1" hangingPunct="1">
              <a:buNone/>
            </a:pPr>
            <a:r>
              <a:rPr lang="et-EE" altLang="en-US" sz="3200"/>
              <a:t>T</a:t>
            </a:r>
            <a:r>
              <a:rPr lang="en-US" altLang="en-US" sz="3200"/>
              <a:t>allinn University of Technology </a:t>
            </a:r>
            <a:endParaRPr lang="en-US" altLang="en-US" sz="3000"/>
          </a:p>
        </p:txBody>
      </p:sp>
    </p:spTree>
    <p:extLst>
      <p:ext uri="{BB962C8B-B14F-4D97-AF65-F5344CB8AC3E}">
        <p14:creationId xmlns:p14="http://schemas.microsoft.com/office/powerpoint/2010/main" val="3663226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altLang="en-US" smtClean="0"/>
              <a:t>Initializing Arrays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2438401" y="1600201"/>
            <a:ext cx="8050213" cy="4530725"/>
          </a:xfrm>
        </p:spPr>
        <p:txBody>
          <a:bodyPr/>
          <a:lstStyle/>
          <a:p>
            <a:r>
              <a:rPr lang="et-EE" altLang="en-US" b="1" smtClean="0"/>
              <a:t>General constructor</a:t>
            </a:r>
            <a:r>
              <a:rPr lang="et-EE" altLang="en-US" smtClean="0"/>
              <a:t>:</a:t>
            </a:r>
          </a:p>
          <a:p>
            <a:pPr marL="914400" lvl="1" indent="-514350"/>
            <a:r>
              <a:rPr lang="et-EE" altLang="en-US" b="1" smtClean="0">
                <a:solidFill>
                  <a:srgbClr val="0000CC"/>
                </a:solidFill>
              </a:rPr>
              <a:t>Dim</a:t>
            </a:r>
            <a:r>
              <a:rPr lang="et-EE" altLang="en-US" smtClean="0"/>
              <a:t> arrayname() </a:t>
            </a:r>
            <a:r>
              <a:rPr lang="et-EE" altLang="en-US" b="1" smtClean="0">
                <a:solidFill>
                  <a:srgbClr val="0000CC"/>
                </a:solidFill>
              </a:rPr>
              <a:t>As type </a:t>
            </a:r>
            <a:r>
              <a:rPr lang="et-EE" altLang="en-US" smtClean="0"/>
              <a:t>= {entry0, entry1, ...					…, entryN}</a:t>
            </a:r>
          </a:p>
          <a:p>
            <a:r>
              <a:rPr lang="et-EE" altLang="en-US" b="1" smtClean="0"/>
              <a:t>Two ways to do this (real example)</a:t>
            </a:r>
            <a:r>
              <a:rPr lang="et-EE" altLang="en-US" smtClean="0"/>
              <a:t>:</a:t>
            </a:r>
          </a:p>
          <a:p>
            <a:pPr marL="914400" lvl="1" indent="-514350"/>
            <a:r>
              <a:rPr lang="et-EE" altLang="en-US" b="1" smtClean="0">
                <a:solidFill>
                  <a:srgbClr val="0000CC"/>
                </a:solidFill>
              </a:rPr>
              <a:t>Dim</a:t>
            </a:r>
            <a:r>
              <a:rPr lang="et-EE" altLang="en-US" smtClean="0"/>
              <a:t> Names() </a:t>
            </a:r>
            <a:r>
              <a:rPr lang="et-EE" altLang="en-US" b="1" smtClean="0">
                <a:solidFill>
                  <a:srgbClr val="0000CC"/>
                </a:solidFill>
              </a:rPr>
              <a:t>As String </a:t>
            </a:r>
            <a:r>
              <a:rPr lang="et-EE" altLang="en-US" smtClean="0"/>
              <a:t>= {“Peter”, “Kathy”}</a:t>
            </a:r>
          </a:p>
          <a:p>
            <a:pPr marL="914400" lvl="1" indent="-514350"/>
            <a:endParaRPr lang="et-EE" altLang="en-US" smtClean="0"/>
          </a:p>
          <a:p>
            <a:pPr marL="914400" lvl="1" indent="-514350"/>
            <a:r>
              <a:rPr lang="et-EE" altLang="en-US" b="1" smtClean="0">
                <a:solidFill>
                  <a:srgbClr val="0000CC"/>
                </a:solidFill>
              </a:rPr>
              <a:t>Dim</a:t>
            </a:r>
            <a:r>
              <a:rPr lang="et-EE" altLang="en-US" smtClean="0"/>
              <a:t> Names(1) </a:t>
            </a:r>
            <a:r>
              <a:rPr lang="et-EE" altLang="en-US" b="1" smtClean="0">
                <a:solidFill>
                  <a:srgbClr val="0000CC"/>
                </a:solidFill>
              </a:rPr>
              <a:t>As String</a:t>
            </a:r>
          </a:p>
          <a:p>
            <a:pPr marL="1314450" lvl="2" indent="-514350"/>
            <a:r>
              <a:rPr lang="et-EE" altLang="en-US" smtClean="0"/>
              <a:t>Names(0)=“Peter”</a:t>
            </a:r>
          </a:p>
          <a:p>
            <a:pPr marL="1314450" lvl="2" indent="-514350"/>
            <a:r>
              <a:rPr lang="et-EE" altLang="en-US" smtClean="0"/>
              <a:t>Names(1)=“Kathy”</a:t>
            </a:r>
          </a:p>
          <a:p>
            <a:pPr>
              <a:buFont typeface="Wingdings" panose="05000000000000000000" pitchFamily="2" charset="2"/>
              <a:buNone/>
            </a:pPr>
            <a:endParaRPr lang="et-EE" altLang="en-US" smtClean="0"/>
          </a:p>
        </p:txBody>
      </p:sp>
    </p:spTree>
    <p:extLst>
      <p:ext uri="{BB962C8B-B14F-4D97-AF65-F5344CB8AC3E}">
        <p14:creationId xmlns:p14="http://schemas.microsoft.com/office/powerpoint/2010/main" val="2484326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altLang="en-US" smtClean="0"/>
              <a:t>Initializing Arrays – real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95550" y="1628776"/>
            <a:ext cx="7772400" cy="4530725"/>
          </a:xfrm>
        </p:spPr>
        <p:txBody>
          <a:bodyPr>
            <a:normAutofit fontScale="92500"/>
          </a:bodyPr>
          <a:lstStyle/>
          <a:p>
            <a:pPr>
              <a:buFont typeface="Wingdings" panose="05000000000000000000" pitchFamily="2" charset="2"/>
              <a:buNone/>
              <a:defRPr/>
            </a:pPr>
            <a:r>
              <a:rPr lang="et-EE" b="1" dirty="0" smtClean="0">
                <a:solidFill>
                  <a:srgbClr val="0000CC"/>
                </a:solidFill>
              </a:rPr>
              <a:t>Dim</a:t>
            </a:r>
            <a:r>
              <a:rPr lang="et-EE" dirty="0" smtClean="0"/>
              <a:t> Matrix ( , ) </a:t>
            </a:r>
            <a:r>
              <a:rPr lang="et-EE" b="1" dirty="0" smtClean="0">
                <a:solidFill>
                  <a:srgbClr val="0000CC"/>
                </a:solidFill>
              </a:rPr>
              <a:t>As Integer </a:t>
            </a:r>
            <a:r>
              <a:rPr lang="et-EE" dirty="0" smtClean="0"/>
              <a:t>= 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t-EE" dirty="0" smtClean="0"/>
              <a:t>			{{10, 20, 30}, {40, 50, 60}, {70, 80, 90}}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t-EE" b="1" dirty="0" smtClean="0">
                <a:solidFill>
                  <a:srgbClr val="FF0000"/>
                </a:solidFill>
              </a:rPr>
              <a:t>	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t-EE" b="1" dirty="0" smtClean="0">
                <a:solidFill>
                  <a:srgbClr val="FF0000"/>
                </a:solidFill>
              </a:rPr>
              <a:t>	Or</a:t>
            </a:r>
          </a:p>
          <a:p>
            <a:pPr>
              <a:buFont typeface="Wingdings" panose="05000000000000000000" pitchFamily="2" charset="2"/>
              <a:buNone/>
              <a:defRPr/>
            </a:pPr>
            <a:endParaRPr lang="et-EE" b="1" dirty="0" smtClean="0">
              <a:solidFill>
                <a:srgbClr val="FF0000"/>
              </a:solidFill>
            </a:endParaRP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t-EE" b="1" dirty="0" smtClean="0">
                <a:solidFill>
                  <a:srgbClr val="0000CC"/>
                </a:solidFill>
              </a:rPr>
              <a:t>Dim</a:t>
            </a:r>
            <a:r>
              <a:rPr lang="et-EE" dirty="0" smtClean="0"/>
              <a:t> Matrix ( , ) </a:t>
            </a:r>
            <a:r>
              <a:rPr lang="et-EE" b="1" dirty="0" smtClean="0">
                <a:solidFill>
                  <a:srgbClr val="0000CC"/>
                </a:solidFill>
              </a:rPr>
              <a:t>As Integer </a:t>
            </a:r>
            <a:r>
              <a:rPr lang="et-EE" dirty="0" smtClean="0"/>
              <a:t>= 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t-EE" dirty="0" smtClean="0"/>
              <a:t>				{{10, 20, 30}, _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t-EE" dirty="0" smtClean="0"/>
              <a:t>				 {</a:t>
            </a:r>
            <a:r>
              <a:rPr lang="et-EE" dirty="0"/>
              <a:t>40, 50, 60</a:t>
            </a:r>
            <a:r>
              <a:rPr lang="et-EE" dirty="0" smtClean="0"/>
              <a:t>}, _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t-EE" dirty="0" smtClean="0"/>
              <a:t>				 {</a:t>
            </a:r>
            <a:r>
              <a:rPr lang="et-EE" dirty="0"/>
              <a:t>70, 80, 90</a:t>
            </a:r>
            <a:r>
              <a:rPr lang="et-EE" dirty="0" smtClean="0"/>
              <a:t>}}</a:t>
            </a:r>
          </a:p>
          <a:p>
            <a:pPr>
              <a:buFont typeface="Wingdings" panose="05000000000000000000" pitchFamily="2" charset="2"/>
              <a:buNone/>
              <a:defRPr/>
            </a:pPr>
            <a:endParaRPr lang="et-EE" dirty="0"/>
          </a:p>
        </p:txBody>
      </p:sp>
      <p:sp>
        <p:nvSpPr>
          <p:cNvPr id="5" name="Rectangle 4"/>
          <p:cNvSpPr/>
          <p:nvPr/>
        </p:nvSpPr>
        <p:spPr>
          <a:xfrm>
            <a:off x="8040689" y="2852739"/>
            <a:ext cx="2122487" cy="17287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t-EE">
              <a:solidFill>
                <a:srgbClr val="FFFFFF"/>
              </a:solidFill>
              <a:latin typeface="Arial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7927976" y="2673351"/>
          <a:ext cx="2303462" cy="208756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282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84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584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5841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21891"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i="1" u="none" strike="noStrike" dirty="0">
                          <a:effectLst/>
                        </a:rPr>
                        <a:t>0</a:t>
                      </a:r>
                      <a:endParaRPr lang="en-US" sz="2400" b="0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2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i="1" u="none" strike="noStrike" dirty="0">
                          <a:effectLst/>
                        </a:rPr>
                        <a:t>1</a:t>
                      </a:r>
                      <a:endParaRPr lang="en-US" sz="2400" b="0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2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i="1" u="none" strike="noStrike" dirty="0">
                          <a:effectLst/>
                        </a:rPr>
                        <a:t>2</a:t>
                      </a:r>
                      <a:endParaRPr lang="en-US" sz="2400" b="0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2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1891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i="1" u="none" strike="noStrike" dirty="0">
                          <a:effectLst/>
                        </a:rPr>
                        <a:t>0</a:t>
                      </a:r>
                      <a:endParaRPr lang="en-US" sz="2400" b="0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2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10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20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30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1891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i="1" u="none" strike="noStrike" dirty="0">
                          <a:effectLst/>
                        </a:rPr>
                        <a:t>1</a:t>
                      </a:r>
                      <a:endParaRPr lang="en-US" sz="2400" b="0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2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40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50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60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1891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i="1" u="none" strike="noStrike" dirty="0">
                          <a:effectLst/>
                        </a:rPr>
                        <a:t>2</a:t>
                      </a:r>
                      <a:endParaRPr lang="en-US" sz="2400" b="0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2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70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80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90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0130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altLang="en-US" smtClean="0"/>
              <a:t>Repeated </a:t>
            </a:r>
            <a:r>
              <a:rPr lang="et-EE" altLang="en-US" smtClean="0">
                <a:solidFill>
                  <a:srgbClr val="0000CC"/>
                </a:solidFill>
              </a:rPr>
              <a:t>ReDim</a:t>
            </a:r>
            <a:r>
              <a:rPr lang="et-EE" altLang="en-US" smtClean="0"/>
              <a:t> declaration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altLang="en-US" b="1" smtClean="0">
                <a:solidFill>
                  <a:srgbClr val="FF0000"/>
                </a:solidFill>
              </a:rPr>
              <a:t>Each time you execute the </a:t>
            </a:r>
            <a:r>
              <a:rPr lang="et-EE" altLang="en-US" b="1" smtClean="0">
                <a:solidFill>
                  <a:srgbClr val="0000CC"/>
                </a:solidFill>
              </a:rPr>
              <a:t>ReDim</a:t>
            </a:r>
            <a:r>
              <a:rPr lang="et-EE" altLang="en-US" b="1" smtClean="0">
                <a:solidFill>
                  <a:srgbClr val="FF0000"/>
                </a:solidFill>
              </a:rPr>
              <a:t> statement, all the values currently stored in the array are lost!!!</a:t>
            </a:r>
          </a:p>
          <a:p>
            <a:pPr>
              <a:buFont typeface="Wingdings" panose="05000000000000000000" pitchFamily="2" charset="2"/>
              <a:buNone/>
            </a:pPr>
            <a:endParaRPr lang="et-EE" altLang="en-US" b="1" smtClean="0">
              <a:solidFill>
                <a:srgbClr val="FF0000"/>
              </a:solidFill>
            </a:endParaRPr>
          </a:p>
          <a:p>
            <a:pPr>
              <a:buFont typeface="Wingdings" panose="05000000000000000000" pitchFamily="2" charset="2"/>
              <a:buNone/>
            </a:pPr>
            <a:r>
              <a:rPr lang="et-EE" altLang="en-US" smtClean="0"/>
              <a:t>Q: But If I need to do it for enlarging an array?</a:t>
            </a:r>
          </a:p>
          <a:p>
            <a:pPr>
              <a:buFont typeface="Wingdings" panose="05000000000000000000" pitchFamily="2" charset="2"/>
              <a:buNone/>
            </a:pPr>
            <a:r>
              <a:rPr lang="et-EE" altLang="en-US" smtClean="0"/>
              <a:t>A: Use keyword </a:t>
            </a:r>
            <a:r>
              <a:rPr lang="et-EE" altLang="en-US" b="1" smtClean="0">
                <a:solidFill>
                  <a:srgbClr val="0000CC"/>
                </a:solidFill>
              </a:rPr>
              <a:t>Preserve</a:t>
            </a:r>
          </a:p>
          <a:p>
            <a:pPr>
              <a:buFont typeface="Wingdings" panose="05000000000000000000" pitchFamily="2" charset="2"/>
              <a:buNone/>
            </a:pPr>
            <a:endParaRPr lang="et-EE" altLang="en-US" smtClean="0"/>
          </a:p>
          <a:p>
            <a:pPr>
              <a:buFont typeface="Wingdings" panose="05000000000000000000" pitchFamily="2" charset="2"/>
              <a:buNone/>
            </a:pPr>
            <a:endParaRPr lang="et-EE" altLang="en-US" smtClean="0"/>
          </a:p>
        </p:txBody>
      </p:sp>
    </p:spTree>
    <p:extLst>
      <p:ext uri="{BB962C8B-B14F-4D97-AF65-F5344CB8AC3E}">
        <p14:creationId xmlns:p14="http://schemas.microsoft.com/office/powerpoint/2010/main" val="4048975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altLang="en-US" b="1" smtClean="0">
                <a:solidFill>
                  <a:srgbClr val="0000CC"/>
                </a:solidFill>
              </a:rPr>
              <a:t>Preserve</a:t>
            </a:r>
            <a:r>
              <a:rPr lang="et-EE" altLang="en-US" smtClean="0"/>
              <a:t> example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2424114" y="1922464"/>
            <a:ext cx="7775575" cy="4530725"/>
          </a:xfrm>
        </p:spPr>
        <p:txBody>
          <a:bodyPr/>
          <a:lstStyle/>
          <a:p>
            <a:pPr lvl="2">
              <a:buFont typeface="Wingdings" panose="05000000000000000000" pitchFamily="2" charset="2"/>
              <a:buNone/>
            </a:pPr>
            <a:r>
              <a:rPr lang="et-EE" altLang="en-US" b="1" smtClean="0">
                <a:solidFill>
                  <a:srgbClr val="0000CC"/>
                </a:solidFill>
              </a:rPr>
              <a:t>Dim</a:t>
            </a:r>
            <a:r>
              <a:rPr lang="et-EE" altLang="en-US" b="1" smtClean="0"/>
              <a:t> Vector() </a:t>
            </a:r>
            <a:r>
              <a:rPr lang="et-EE" altLang="en-US" b="1" smtClean="0">
                <a:solidFill>
                  <a:srgbClr val="0000CC"/>
                </a:solidFill>
              </a:rPr>
              <a:t>As Byte</a:t>
            </a:r>
          </a:p>
          <a:p>
            <a:pPr lvl="2">
              <a:buFont typeface="Wingdings" panose="05000000000000000000" pitchFamily="2" charset="2"/>
              <a:buNone/>
            </a:pPr>
            <a:r>
              <a:rPr lang="et-EE" altLang="en-US" b="1" smtClean="0">
                <a:solidFill>
                  <a:srgbClr val="0000CC"/>
                </a:solidFill>
              </a:rPr>
              <a:t>Redim</a:t>
            </a:r>
            <a:r>
              <a:rPr lang="et-EE" altLang="en-US" b="1" smtClean="0"/>
              <a:t> Vector(7)</a:t>
            </a:r>
          </a:p>
          <a:p>
            <a:pPr>
              <a:buFont typeface="Wingdings" panose="05000000000000000000" pitchFamily="2" charset="2"/>
              <a:buNone/>
            </a:pPr>
            <a:endParaRPr lang="et-EE" altLang="en-US" smtClean="0"/>
          </a:p>
          <a:p>
            <a:r>
              <a:rPr lang="et-EE" altLang="en-US" smtClean="0"/>
              <a:t>To enlarge Vector:</a:t>
            </a:r>
          </a:p>
          <a:p>
            <a:pPr lvl="2">
              <a:buFont typeface="Wingdings" panose="05000000000000000000" pitchFamily="2" charset="2"/>
              <a:buNone/>
            </a:pPr>
            <a:r>
              <a:rPr lang="et-EE" altLang="en-US" b="1" smtClean="0">
                <a:solidFill>
                  <a:srgbClr val="0000CC"/>
                </a:solidFill>
              </a:rPr>
              <a:t>ReDim Preserve </a:t>
            </a:r>
            <a:r>
              <a:rPr lang="et-EE" altLang="en-US" b="1" smtClean="0"/>
              <a:t>Vector</a:t>
            </a:r>
            <a:r>
              <a:rPr lang="et-EE" altLang="en-US" b="1" smtClean="0">
                <a:solidFill>
                  <a:srgbClr val="0000CC"/>
                </a:solidFill>
              </a:rPr>
              <a:t> </a:t>
            </a:r>
            <a:r>
              <a:rPr lang="et-EE" altLang="en-US" smtClean="0"/>
              <a:t>(12)</a:t>
            </a:r>
          </a:p>
          <a:p>
            <a:pPr lvl="2">
              <a:buFont typeface="Wingdings" panose="05000000000000000000" pitchFamily="2" charset="2"/>
              <a:buNone/>
            </a:pPr>
            <a:r>
              <a:rPr lang="et-EE" altLang="en-US" b="1" smtClean="0">
                <a:solidFill>
                  <a:srgbClr val="FF0000"/>
                </a:solidFill>
              </a:rPr>
              <a:t>	Or</a:t>
            </a:r>
          </a:p>
          <a:p>
            <a:pPr lvl="2">
              <a:buFont typeface="Wingdings" panose="05000000000000000000" pitchFamily="2" charset="2"/>
              <a:buNone/>
            </a:pPr>
            <a:r>
              <a:rPr lang="et-EE" altLang="en-US" b="1" smtClean="0">
                <a:solidFill>
                  <a:srgbClr val="0000CC"/>
                </a:solidFill>
              </a:rPr>
              <a:t>ReDim Preserve </a:t>
            </a:r>
            <a:r>
              <a:rPr lang="et-EE" altLang="en-US" smtClean="0"/>
              <a:t>(Vector.GetUpperBound(0)+5)</a:t>
            </a:r>
          </a:p>
        </p:txBody>
      </p:sp>
    </p:spTree>
    <p:extLst>
      <p:ext uri="{BB962C8B-B14F-4D97-AF65-F5344CB8AC3E}">
        <p14:creationId xmlns:p14="http://schemas.microsoft.com/office/powerpoint/2010/main" val="2827670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t-EE" dirty="0" smtClean="0"/>
              <a:t>Initializing array with random number</a:t>
            </a:r>
            <a:endParaRPr lang="et-EE" dirty="0"/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t-EE" altLang="en-US" b="1" smtClean="0">
                <a:solidFill>
                  <a:srgbClr val="0000CC"/>
                </a:solidFill>
              </a:rPr>
              <a:t>Const</a:t>
            </a:r>
            <a:r>
              <a:rPr lang="et-EE" altLang="en-US" smtClean="0"/>
              <a:t> max%=3, a%=1, b%=9 </a:t>
            </a:r>
          </a:p>
          <a:p>
            <a:pPr>
              <a:buFont typeface="Wingdings" panose="05000000000000000000" pitchFamily="2" charset="2"/>
              <a:buNone/>
            </a:pPr>
            <a:r>
              <a:rPr lang="et-EE" altLang="en-US" smtClean="0">
                <a:solidFill>
                  <a:srgbClr val="00B050"/>
                </a:solidFill>
              </a:rPr>
              <a:t>‘random numbers from 1 to 9</a:t>
            </a:r>
          </a:p>
          <a:p>
            <a:pPr>
              <a:buFont typeface="Wingdings" panose="05000000000000000000" pitchFamily="2" charset="2"/>
              <a:buNone/>
            </a:pPr>
            <a:r>
              <a:rPr lang="et-EE" altLang="en-US" b="1" smtClean="0">
                <a:solidFill>
                  <a:srgbClr val="0000CC"/>
                </a:solidFill>
              </a:rPr>
              <a:t>Dim</a:t>
            </a:r>
            <a:r>
              <a:rPr lang="et-EE" altLang="en-US" smtClean="0"/>
              <a:t> V%(max), i%</a:t>
            </a:r>
          </a:p>
          <a:p>
            <a:pPr>
              <a:buFont typeface="Wingdings" panose="05000000000000000000" pitchFamily="2" charset="2"/>
              <a:buNone/>
            </a:pPr>
            <a:r>
              <a:rPr lang="et-EE" altLang="en-US" i="1" smtClean="0">
                <a:solidFill>
                  <a:srgbClr val="00B050"/>
                </a:solidFill>
              </a:rPr>
              <a:t>‘Before (for cycle) -&gt; V={0, 0, 0, 0}</a:t>
            </a:r>
          </a:p>
          <a:p>
            <a:pPr>
              <a:buFont typeface="Wingdings" panose="05000000000000000000" pitchFamily="2" charset="2"/>
              <a:buNone/>
            </a:pPr>
            <a:r>
              <a:rPr lang="et-EE" altLang="en-US" b="1" smtClean="0">
                <a:solidFill>
                  <a:srgbClr val="0000CC"/>
                </a:solidFill>
              </a:rPr>
              <a:t>For</a:t>
            </a:r>
            <a:r>
              <a:rPr lang="et-EE" altLang="en-US" smtClean="0"/>
              <a:t> i=0 </a:t>
            </a:r>
            <a:r>
              <a:rPr lang="et-EE" altLang="en-US" b="1" smtClean="0">
                <a:solidFill>
                  <a:srgbClr val="0000CC"/>
                </a:solidFill>
              </a:rPr>
              <a:t>to</a:t>
            </a:r>
            <a:r>
              <a:rPr lang="et-EE" altLang="en-US" smtClean="0"/>
              <a:t> max</a:t>
            </a:r>
          </a:p>
          <a:p>
            <a:pPr>
              <a:buFont typeface="Wingdings" panose="05000000000000000000" pitchFamily="2" charset="2"/>
              <a:buNone/>
            </a:pPr>
            <a:r>
              <a:rPr lang="et-EE" altLang="en-US" smtClean="0"/>
              <a:t>	V(i)=Int(Rnd()*(b-a+1)-a)</a:t>
            </a:r>
          </a:p>
          <a:p>
            <a:pPr>
              <a:buFont typeface="Wingdings" panose="05000000000000000000" pitchFamily="2" charset="2"/>
              <a:buNone/>
            </a:pPr>
            <a:r>
              <a:rPr lang="et-EE" altLang="en-US" b="1" smtClean="0">
                <a:solidFill>
                  <a:srgbClr val="0000CC"/>
                </a:solidFill>
              </a:rPr>
              <a:t>Next</a:t>
            </a:r>
            <a:r>
              <a:rPr lang="et-EE" altLang="en-US" smtClean="0"/>
              <a:t> i</a:t>
            </a:r>
          </a:p>
          <a:p>
            <a:pPr>
              <a:buFont typeface="Wingdings" panose="05000000000000000000" pitchFamily="2" charset="2"/>
              <a:buNone/>
            </a:pPr>
            <a:r>
              <a:rPr lang="et-EE" altLang="en-US" i="1" smtClean="0">
                <a:solidFill>
                  <a:srgbClr val="00B050"/>
                </a:solidFill>
              </a:rPr>
              <a:t>‘After (for cycle) - &gt; V = {6, 2, 5, 8}</a:t>
            </a:r>
          </a:p>
        </p:txBody>
      </p:sp>
    </p:spTree>
    <p:extLst>
      <p:ext uri="{BB962C8B-B14F-4D97-AF65-F5344CB8AC3E}">
        <p14:creationId xmlns:p14="http://schemas.microsoft.com/office/powerpoint/2010/main" val="2465704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t-EE" sz="3600" b="1" dirty="0"/>
              <a:t>An additional possibility to store data </a:t>
            </a:r>
            <a:r>
              <a:rPr lang="et-EE" sz="3600" dirty="0"/>
              <a:t>...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buFont typeface="Wingdings" panose="05000000000000000000" pitchFamily="2" charset="2"/>
              <a:buNone/>
              <a:defRPr/>
            </a:pPr>
            <a:r>
              <a:rPr lang="et-EE" sz="3600" b="1" dirty="0">
                <a:solidFill>
                  <a:srgbClr val="FF0000"/>
                </a:solidFill>
              </a:rPr>
              <a:t>The ArrayList Collection ...</a:t>
            </a:r>
            <a:endParaRPr lang="et-EE" dirty="0" smtClean="0"/>
          </a:p>
          <a:p>
            <a:pPr lvl="1" algn="r">
              <a:buFont typeface="Wingdings" panose="05000000000000000000" pitchFamily="2" charset="2"/>
              <a:buNone/>
              <a:defRPr/>
            </a:pPr>
            <a:r>
              <a:rPr lang="et-EE" sz="3200" b="1" dirty="0">
                <a:solidFill>
                  <a:srgbClr val="0000CC"/>
                </a:solidFill>
              </a:rPr>
              <a:t>	... is a dynamical structure </a:t>
            </a:r>
          </a:p>
          <a:p>
            <a:pPr lvl="1">
              <a:buFont typeface="Wingdings" panose="05000000000000000000" pitchFamily="2" charset="2"/>
              <a:buNone/>
              <a:defRPr/>
            </a:pPr>
            <a:endParaRPr lang="et-EE" dirty="0" smtClean="0"/>
          </a:p>
          <a:p>
            <a:pPr lvl="1">
              <a:buFont typeface="Wingdings" panose="05000000000000000000" pitchFamily="2" charset="2"/>
              <a:buNone/>
              <a:defRPr/>
            </a:pPr>
            <a:r>
              <a:rPr lang="et-EE" b="1" dirty="0" smtClean="0"/>
              <a:t>Advantages:</a:t>
            </a:r>
          </a:p>
          <a:p>
            <a:pPr marL="971550" lvl="1" indent="-514350">
              <a:buFont typeface="Wingdings" panose="05000000000000000000" pitchFamily="2" charset="2"/>
              <a:buAutoNum type="arabicPeriod"/>
              <a:defRPr/>
            </a:pPr>
            <a:r>
              <a:rPr lang="et-EE" dirty="0" smtClean="0"/>
              <a:t>Adding new items simply</a:t>
            </a:r>
          </a:p>
          <a:p>
            <a:pPr marL="971550" lvl="1" indent="-514350">
              <a:buFont typeface="Wingdings" panose="05000000000000000000" pitchFamily="2" charset="2"/>
              <a:buAutoNum type="arabicPeriod"/>
              <a:defRPr/>
            </a:pPr>
            <a:r>
              <a:rPr lang="et-EE" dirty="0" smtClean="0"/>
              <a:t>Removing items (</a:t>
            </a:r>
            <a:r>
              <a:rPr lang="et-EE" i="1" dirty="0" smtClean="0"/>
              <a:t>by index and also by value</a:t>
            </a:r>
            <a:r>
              <a:rPr lang="et-EE" dirty="0" smtClean="0"/>
              <a:t>)</a:t>
            </a:r>
          </a:p>
          <a:p>
            <a:pPr marL="971550" lvl="1" indent="-514350">
              <a:buFont typeface="Arial" pitchFamily="34" charset="0"/>
              <a:buAutoNum type="arabicPeriod"/>
              <a:defRPr/>
            </a:pPr>
            <a:r>
              <a:rPr lang="et-EE" dirty="0" smtClean="0"/>
              <a:t>Storing there different type of values</a:t>
            </a:r>
          </a:p>
          <a:p>
            <a:pPr marL="971550" lvl="1" indent="-514350">
              <a:buFont typeface="Wingdings" panose="05000000000000000000" pitchFamily="2" charset="2"/>
              <a:buAutoNum type="arabicPeriod"/>
              <a:defRPr/>
            </a:pPr>
            <a:r>
              <a:rPr lang="et-EE" dirty="0" smtClean="0"/>
              <a:t>More convinient </a:t>
            </a:r>
            <a:r>
              <a:rPr lang="et-EE" i="1" dirty="0" smtClean="0"/>
              <a:t> - grow automatically as you add elements</a:t>
            </a:r>
          </a:p>
        </p:txBody>
      </p:sp>
    </p:spTree>
    <p:extLst>
      <p:ext uri="{BB962C8B-B14F-4D97-AF65-F5344CB8AC3E}">
        <p14:creationId xmlns:p14="http://schemas.microsoft.com/office/powerpoint/2010/main" val="3807367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altLang="en-US" smtClean="0"/>
              <a:t>The ArrayList Collection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altLang="en-US" smtClean="0"/>
              <a:t>Declaration:</a:t>
            </a:r>
          </a:p>
          <a:p>
            <a:pPr>
              <a:buFont typeface="Wingdings" panose="05000000000000000000" pitchFamily="2" charset="2"/>
              <a:buNone/>
            </a:pPr>
            <a:r>
              <a:rPr lang="et-EE" altLang="en-US" b="1" smtClean="0">
                <a:solidFill>
                  <a:srgbClr val="0000CC"/>
                </a:solidFill>
              </a:rPr>
              <a:t>	  Dim</a:t>
            </a:r>
            <a:r>
              <a:rPr lang="et-EE" altLang="en-US" smtClean="0"/>
              <a:t> aList </a:t>
            </a:r>
            <a:r>
              <a:rPr lang="et-EE" altLang="en-US" b="1" smtClean="0">
                <a:solidFill>
                  <a:srgbClr val="0000CC"/>
                </a:solidFill>
              </a:rPr>
              <a:t>As New </a:t>
            </a:r>
            <a:r>
              <a:rPr lang="et-EE" altLang="en-US" smtClean="0"/>
              <a:t>ArrayList</a:t>
            </a:r>
          </a:p>
          <a:p>
            <a:pPr>
              <a:buFont typeface="Wingdings" panose="05000000000000000000" pitchFamily="2" charset="2"/>
              <a:buNone/>
            </a:pPr>
            <a:endParaRPr lang="et-EE" altLang="en-US" smtClean="0"/>
          </a:p>
          <a:p>
            <a:r>
              <a:rPr lang="et-EE" altLang="en-US" sz="3000"/>
              <a:t>Adding items:</a:t>
            </a:r>
          </a:p>
          <a:p>
            <a:pPr lvl="1">
              <a:buFont typeface="Wingdings" panose="05000000000000000000" pitchFamily="2" charset="2"/>
              <a:buNone/>
            </a:pPr>
            <a:r>
              <a:rPr lang="en-US" altLang="en-US" smtClean="0"/>
              <a:t> </a:t>
            </a:r>
            <a:r>
              <a:rPr lang="en-US" altLang="en-US" b="1" smtClean="0">
                <a:solidFill>
                  <a:srgbClr val="0000CC"/>
                </a:solidFill>
              </a:rPr>
              <a:t>Dim</a:t>
            </a:r>
            <a:r>
              <a:rPr lang="en-US" altLang="en-US" smtClean="0"/>
              <a:t> words() </a:t>
            </a:r>
            <a:r>
              <a:rPr lang="en-US" altLang="en-US" b="1" smtClean="0">
                <a:solidFill>
                  <a:srgbClr val="0000CC"/>
                </a:solidFill>
              </a:rPr>
              <a:t>As String </a:t>
            </a:r>
            <a:r>
              <a:rPr lang="en-US" altLang="en-US" smtClean="0"/>
              <a:t>= {"Just", "a", "few", "words"}</a:t>
            </a:r>
          </a:p>
          <a:p>
            <a:pPr lvl="1">
              <a:buFont typeface="Wingdings" panose="05000000000000000000" pitchFamily="2" charset="2"/>
              <a:buNone/>
            </a:pPr>
            <a:r>
              <a:rPr lang="et-EE" altLang="en-US" smtClean="0"/>
              <a:t>	aList.Add(words): aList.Add("Hello")</a:t>
            </a:r>
          </a:p>
          <a:p>
            <a:pPr lvl="1">
              <a:buFont typeface="Wingdings" panose="05000000000000000000" pitchFamily="2" charset="2"/>
              <a:buNone/>
            </a:pPr>
            <a:r>
              <a:rPr lang="et-EE" altLang="en-US" smtClean="0"/>
              <a:t>	aList.Add(777): aList.Add(True)</a:t>
            </a:r>
          </a:p>
          <a:p>
            <a:pPr>
              <a:buFont typeface="Wingdings" panose="05000000000000000000" pitchFamily="2" charset="2"/>
              <a:buNone/>
            </a:pPr>
            <a:endParaRPr lang="et-EE" altLang="en-US" smtClean="0"/>
          </a:p>
        </p:txBody>
      </p:sp>
    </p:spTree>
    <p:extLst>
      <p:ext uri="{BB962C8B-B14F-4D97-AF65-F5344CB8AC3E}">
        <p14:creationId xmlns:p14="http://schemas.microsoft.com/office/powerpoint/2010/main" val="15663082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altLang="en-US" smtClean="0"/>
              <a:t>The ArrayList Collection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et-EE" dirty="0" smtClean="0"/>
              <a:t>First item index (sequence number) is 0</a:t>
            </a:r>
          </a:p>
          <a:p>
            <a:pPr>
              <a:defRPr/>
            </a:pPr>
            <a:endParaRPr lang="et-EE" dirty="0" smtClean="0"/>
          </a:p>
          <a:p>
            <a:pPr>
              <a:defRPr/>
            </a:pPr>
            <a:r>
              <a:rPr lang="et-EE" dirty="0" smtClean="0"/>
              <a:t>Removing items:</a:t>
            </a:r>
          </a:p>
          <a:p>
            <a:pPr lvl="1">
              <a:buFont typeface="Wingdings" panose="05000000000000000000" pitchFamily="2" charset="2"/>
              <a:buNone/>
              <a:defRPr/>
            </a:pPr>
            <a:r>
              <a:rPr lang="et-EE" b="1" dirty="0" smtClean="0">
                <a:solidFill>
                  <a:srgbClr val="0000CC"/>
                </a:solidFill>
              </a:rPr>
              <a:t>	By value:</a:t>
            </a:r>
          </a:p>
          <a:p>
            <a:pPr lvl="1">
              <a:buFont typeface="Wingdings" panose="05000000000000000000" pitchFamily="2" charset="2"/>
              <a:buNone/>
              <a:defRPr/>
            </a:pPr>
            <a:r>
              <a:rPr lang="et-EE" dirty="0" smtClean="0"/>
              <a:t>		aList.Remove(“Hello”)</a:t>
            </a:r>
          </a:p>
          <a:p>
            <a:pPr lvl="1">
              <a:buFont typeface="Wingdings" panose="05000000000000000000" pitchFamily="2" charset="2"/>
              <a:buNone/>
              <a:defRPr/>
            </a:pPr>
            <a:r>
              <a:rPr lang="et-EE" dirty="0" smtClean="0"/>
              <a:t>	</a:t>
            </a:r>
          </a:p>
          <a:p>
            <a:pPr lvl="1">
              <a:buFont typeface="Wingdings" panose="05000000000000000000" pitchFamily="2" charset="2"/>
              <a:buNone/>
              <a:defRPr/>
            </a:pPr>
            <a:r>
              <a:rPr lang="et-EE" b="1" dirty="0" smtClean="0">
                <a:solidFill>
                  <a:srgbClr val="0000CC"/>
                </a:solidFill>
              </a:rPr>
              <a:t>	By index:</a:t>
            </a:r>
          </a:p>
          <a:p>
            <a:pPr lvl="1">
              <a:buFont typeface="Wingdings" panose="05000000000000000000" pitchFamily="2" charset="2"/>
              <a:buNone/>
              <a:defRPr/>
            </a:pPr>
            <a:r>
              <a:rPr lang="et-EE" dirty="0" smtClean="0"/>
              <a:t>		aList.RemoveAt(2)</a:t>
            </a:r>
          </a:p>
          <a:p>
            <a:pPr lvl="1">
              <a:buFont typeface="Wingdings" panose="05000000000000000000" pitchFamily="2" charset="2"/>
              <a:buNone/>
              <a:defRPr/>
            </a:pPr>
            <a:endParaRPr lang="et-EE" dirty="0" smtClean="0"/>
          </a:p>
          <a:p>
            <a:pPr lvl="1">
              <a:buFont typeface="Wingdings" panose="05000000000000000000" pitchFamily="2" charset="2"/>
              <a:buNone/>
              <a:defRPr/>
            </a:pPr>
            <a:r>
              <a:rPr lang="et-EE" dirty="0" smtClean="0"/>
              <a:t>	</a:t>
            </a:r>
            <a:r>
              <a:rPr lang="et-EE" b="1" dirty="0" smtClean="0">
                <a:solidFill>
                  <a:srgbClr val="0000CC"/>
                </a:solidFill>
              </a:rPr>
              <a:t>All items at the same time:</a:t>
            </a:r>
          </a:p>
          <a:p>
            <a:pPr lvl="1">
              <a:buFont typeface="Wingdings" panose="05000000000000000000" pitchFamily="2" charset="2"/>
              <a:buNone/>
              <a:defRPr/>
            </a:pPr>
            <a:r>
              <a:rPr lang="et-EE" dirty="0" smtClean="0"/>
              <a:t>		aList.Clear()</a:t>
            </a:r>
          </a:p>
        </p:txBody>
      </p:sp>
    </p:spTree>
    <p:extLst>
      <p:ext uri="{BB962C8B-B14F-4D97-AF65-F5344CB8AC3E}">
        <p14:creationId xmlns:p14="http://schemas.microsoft.com/office/powerpoint/2010/main" val="11021079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altLang="en-US" smtClean="0"/>
              <a:t>Storing set of data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altLang="en-US" smtClean="0"/>
              <a:t>Arrays</a:t>
            </a:r>
          </a:p>
          <a:p>
            <a:r>
              <a:rPr lang="et-EE" altLang="en-US" smtClean="0"/>
              <a:t>ArrayLists</a:t>
            </a:r>
          </a:p>
          <a:p>
            <a:endParaRPr lang="et-EE" altLang="en-US" smtClean="0"/>
          </a:p>
        </p:txBody>
      </p:sp>
    </p:spTree>
    <p:extLst>
      <p:ext uri="{BB962C8B-B14F-4D97-AF65-F5344CB8AC3E}">
        <p14:creationId xmlns:p14="http://schemas.microsoft.com/office/powerpoint/2010/main" val="4288627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altLang="en-US" smtClean="0"/>
              <a:t>Variable vs Array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 b="1" smtClean="0"/>
              <a:t>Variable </a:t>
            </a:r>
            <a:r>
              <a:rPr lang="en-GB" altLang="en-US" smtClean="0"/>
              <a:t>consists of</a:t>
            </a:r>
            <a:r>
              <a:rPr lang="en-GB" altLang="en-US" b="1" smtClean="0"/>
              <a:t> </a:t>
            </a:r>
            <a:r>
              <a:rPr lang="en-GB" altLang="en-US" b="1" smtClean="0">
                <a:solidFill>
                  <a:srgbClr val="0000CC"/>
                </a:solidFill>
              </a:rPr>
              <a:t>a cell </a:t>
            </a:r>
            <a:r>
              <a:rPr lang="en-GB" altLang="en-US" smtClean="0"/>
              <a:t>to keep (store) </a:t>
            </a:r>
            <a:r>
              <a:rPr lang="en-GB" altLang="en-US" b="1" smtClean="0">
                <a:solidFill>
                  <a:srgbClr val="006600"/>
                </a:solidFill>
              </a:rPr>
              <a:t>the value</a:t>
            </a:r>
            <a:r>
              <a:rPr lang="en-GB" altLang="en-US" smtClean="0"/>
              <a:t>, provided with </a:t>
            </a:r>
            <a:r>
              <a:rPr lang="en-GB" altLang="en-US" b="1" smtClean="0">
                <a:solidFill>
                  <a:srgbClr val="FF0000"/>
                </a:solidFill>
              </a:rPr>
              <a:t>the name</a:t>
            </a:r>
          </a:p>
          <a:p>
            <a:pPr>
              <a:buFont typeface="Wingdings" panose="05000000000000000000" pitchFamily="2" charset="2"/>
              <a:buNone/>
            </a:pPr>
            <a:endParaRPr lang="en-GB" altLang="en-US" b="1" smtClean="0"/>
          </a:p>
          <a:p>
            <a:r>
              <a:rPr lang="en-GB" altLang="en-US" b="1" smtClean="0"/>
              <a:t>Array </a:t>
            </a:r>
            <a:r>
              <a:rPr lang="en-GB" altLang="en-US" smtClean="0"/>
              <a:t>consists of </a:t>
            </a:r>
            <a:r>
              <a:rPr lang="en-GB" altLang="en-US" b="1" smtClean="0">
                <a:solidFill>
                  <a:srgbClr val="0000CC"/>
                </a:solidFill>
              </a:rPr>
              <a:t>cells </a:t>
            </a:r>
            <a:r>
              <a:rPr lang="en-GB" altLang="en-US" smtClean="0"/>
              <a:t>to keep (store) </a:t>
            </a:r>
            <a:r>
              <a:rPr lang="en-GB" altLang="en-US" b="1" smtClean="0">
                <a:solidFill>
                  <a:srgbClr val="006600"/>
                </a:solidFill>
              </a:rPr>
              <a:t>the values</a:t>
            </a:r>
            <a:r>
              <a:rPr lang="en-GB" altLang="en-US" smtClean="0"/>
              <a:t>, provided with </a:t>
            </a:r>
            <a:r>
              <a:rPr lang="en-GB" altLang="en-US" b="1" smtClean="0">
                <a:solidFill>
                  <a:srgbClr val="FF0000"/>
                </a:solidFill>
              </a:rPr>
              <a:t>the name </a:t>
            </a:r>
            <a:r>
              <a:rPr lang="en-GB" altLang="en-US" smtClean="0"/>
              <a:t>and </a:t>
            </a:r>
            <a:r>
              <a:rPr lang="en-GB" altLang="en-US" b="1" smtClean="0">
                <a:solidFill>
                  <a:srgbClr val="FF0000"/>
                </a:solidFill>
              </a:rPr>
              <a:t>the indexes</a:t>
            </a:r>
            <a:r>
              <a:rPr lang="en-GB" altLang="en-US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15201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altLang="en-US" smtClean="0"/>
              <a:t>Why?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altLang="en-US" sz="2400"/>
              <a:t>Let’s set up an assignment to find maximum salary among the 5 employee.</a:t>
            </a:r>
          </a:p>
          <a:p>
            <a:pPr>
              <a:buFont typeface="Wingdings" panose="05000000000000000000" pitchFamily="2" charset="2"/>
              <a:buNone/>
            </a:pPr>
            <a:r>
              <a:rPr lang="et-EE" altLang="en-US" sz="2400"/>
              <a:t>	</a:t>
            </a:r>
            <a:r>
              <a:rPr lang="et-EE" altLang="en-US" sz="2400" b="1">
                <a:solidFill>
                  <a:srgbClr val="0000CC"/>
                </a:solidFill>
              </a:rPr>
              <a:t>Dim</a:t>
            </a:r>
            <a:r>
              <a:rPr lang="et-EE" altLang="en-US" sz="2400"/>
              <a:t> salary1%, salary2%, salary3%, salary4%, salary5%</a:t>
            </a:r>
          </a:p>
          <a:p>
            <a:pPr>
              <a:buFont typeface="Wingdings" panose="05000000000000000000" pitchFamily="2" charset="2"/>
              <a:buNone/>
            </a:pPr>
            <a:r>
              <a:rPr lang="et-EE" altLang="en-US" sz="2400"/>
              <a:t>		or</a:t>
            </a:r>
          </a:p>
          <a:p>
            <a:pPr>
              <a:buFont typeface="Wingdings" panose="05000000000000000000" pitchFamily="2" charset="2"/>
              <a:buNone/>
            </a:pPr>
            <a:r>
              <a:rPr lang="et-EE" altLang="en-US" sz="2400"/>
              <a:t>	</a:t>
            </a:r>
            <a:r>
              <a:rPr lang="et-EE" altLang="en-US" sz="2400" b="1">
                <a:solidFill>
                  <a:srgbClr val="0000CC"/>
                </a:solidFill>
              </a:rPr>
              <a:t>Dim</a:t>
            </a:r>
            <a:r>
              <a:rPr lang="et-EE" altLang="en-US" sz="2400"/>
              <a:t> salaries%(4)</a:t>
            </a:r>
          </a:p>
          <a:p>
            <a:pPr>
              <a:buFont typeface="Wingdings" panose="05000000000000000000" pitchFamily="2" charset="2"/>
              <a:buNone/>
            </a:pPr>
            <a:endParaRPr lang="et-EE" altLang="en-US" sz="2400"/>
          </a:p>
          <a:p>
            <a:r>
              <a:rPr lang="et-EE" altLang="en-US" sz="2400" b="1"/>
              <a:t>Example on the whiteboard!</a:t>
            </a:r>
          </a:p>
          <a:p>
            <a:pPr>
              <a:buFont typeface="Wingdings" panose="05000000000000000000" pitchFamily="2" charset="2"/>
              <a:buNone/>
            </a:pPr>
            <a:r>
              <a:rPr lang="et-EE" altLang="en-US" sz="240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175151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altLang="en-US" smtClean="0"/>
              <a:t>Main properties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514350" indent="-514350">
              <a:buNone/>
              <a:defRPr/>
            </a:pPr>
            <a:r>
              <a:rPr lang="et-EE" dirty="0" smtClean="0"/>
              <a:t>1.  Name</a:t>
            </a:r>
          </a:p>
          <a:p>
            <a:pPr marL="514350" indent="-514350">
              <a:buNone/>
              <a:defRPr/>
            </a:pPr>
            <a:r>
              <a:rPr lang="et-EE" dirty="0" smtClean="0"/>
              <a:t>		</a:t>
            </a:r>
            <a:r>
              <a:rPr lang="et-EE" i="1" dirty="0" smtClean="0"/>
              <a:t>For names, same rules as variables</a:t>
            </a:r>
          </a:p>
          <a:p>
            <a:pPr marL="514350" indent="-514350">
              <a:buNone/>
              <a:defRPr/>
            </a:pPr>
            <a:r>
              <a:rPr lang="et-EE" dirty="0" smtClean="0"/>
              <a:t>2.  Dimensions</a:t>
            </a:r>
          </a:p>
          <a:p>
            <a:pPr marL="514350" indent="-514350">
              <a:buNone/>
              <a:defRPr/>
            </a:pPr>
            <a:r>
              <a:rPr lang="et-EE" dirty="0" smtClean="0"/>
              <a:t>		</a:t>
            </a:r>
            <a:r>
              <a:rPr lang="et-EE" sz="2900" i="1" dirty="0"/>
              <a:t>It will determine how the items </a:t>
            </a:r>
            <a:r>
              <a:rPr lang="et-EE" i="1" dirty="0" smtClean="0"/>
              <a:t>are organised?</a:t>
            </a:r>
          </a:p>
          <a:p>
            <a:pPr marL="514350" indent="-514350">
              <a:buNone/>
              <a:defRPr/>
            </a:pPr>
            <a:r>
              <a:rPr lang="et-EE" dirty="0" smtClean="0"/>
              <a:t>3.  </a:t>
            </a:r>
            <a:r>
              <a:rPr lang="et-EE" dirty="0" err="1" smtClean="0"/>
              <a:t>Boundaries</a:t>
            </a:r>
            <a:r>
              <a:rPr lang="et-EE" dirty="0" smtClean="0"/>
              <a:t> of indexes</a:t>
            </a:r>
          </a:p>
          <a:p>
            <a:pPr marL="914400" lvl="1" indent="-514350">
              <a:buNone/>
              <a:defRPr/>
            </a:pPr>
            <a:r>
              <a:rPr lang="et-EE" dirty="0" smtClean="0"/>
              <a:t>	</a:t>
            </a:r>
            <a:r>
              <a:rPr lang="et-EE" sz="2900" i="1" dirty="0"/>
              <a:t>Boundaries for every dimension </a:t>
            </a:r>
          </a:p>
          <a:p>
            <a:pPr marL="514350" indent="-514350">
              <a:buNone/>
              <a:defRPr/>
            </a:pPr>
            <a:r>
              <a:rPr lang="et-EE" sz="2900" dirty="0"/>
              <a:t>4.  </a:t>
            </a:r>
            <a:r>
              <a:rPr lang="et-EE" sz="2900" dirty="0" err="1"/>
              <a:t>Dyn</a:t>
            </a:r>
            <a:r>
              <a:rPr lang="et-EE" dirty="0" err="1" smtClean="0"/>
              <a:t>amism</a:t>
            </a:r>
            <a:endParaRPr lang="et-EE" dirty="0" smtClean="0"/>
          </a:p>
          <a:p>
            <a:pPr marL="514350" indent="-514350">
              <a:buNone/>
              <a:defRPr/>
            </a:pPr>
            <a:r>
              <a:rPr lang="et-EE" dirty="0" smtClean="0"/>
              <a:t>		</a:t>
            </a:r>
            <a:r>
              <a:rPr lang="et-EE" i="1" dirty="0" smtClean="0"/>
              <a:t>Static memory (</a:t>
            </a:r>
            <a:r>
              <a:rPr lang="et-EE" b="1" i="1" dirty="0" smtClean="0">
                <a:solidFill>
                  <a:srgbClr val="0000CC"/>
                </a:solidFill>
              </a:rPr>
              <a:t>Dim</a:t>
            </a:r>
            <a:r>
              <a:rPr lang="et-EE" i="1" dirty="0" smtClean="0"/>
              <a:t>) and Dynamic memory (</a:t>
            </a:r>
            <a:r>
              <a:rPr lang="et-EE" b="1" i="1" dirty="0" smtClean="0">
                <a:solidFill>
                  <a:srgbClr val="0000CC"/>
                </a:solidFill>
              </a:rPr>
              <a:t>ReDim</a:t>
            </a:r>
            <a:r>
              <a:rPr lang="et-EE" i="1" dirty="0" smtClean="0"/>
              <a:t>)</a:t>
            </a:r>
          </a:p>
          <a:p>
            <a:pPr marL="514350" indent="-514350">
              <a:buNone/>
              <a:defRPr/>
            </a:pPr>
            <a:r>
              <a:rPr lang="et-EE" i="1" dirty="0" smtClean="0"/>
              <a:t>		</a:t>
            </a:r>
            <a:r>
              <a:rPr lang="et-EE" b="1" i="1" dirty="0" smtClean="0">
                <a:solidFill>
                  <a:srgbClr val="0000CC"/>
                </a:solidFill>
              </a:rPr>
              <a:t>Dim</a:t>
            </a:r>
            <a:r>
              <a:rPr lang="et-EE" i="1" dirty="0" smtClean="0"/>
              <a:t> – allocate memory before the work of a program</a:t>
            </a:r>
          </a:p>
          <a:p>
            <a:pPr marL="514350" indent="-514350">
              <a:buNone/>
              <a:defRPr/>
            </a:pPr>
            <a:r>
              <a:rPr lang="et-EE" i="1" dirty="0" smtClean="0"/>
              <a:t>		</a:t>
            </a:r>
            <a:r>
              <a:rPr lang="et-EE" b="1" i="1" dirty="0" smtClean="0">
                <a:solidFill>
                  <a:srgbClr val="0000CC"/>
                </a:solidFill>
              </a:rPr>
              <a:t>Redim</a:t>
            </a:r>
            <a:r>
              <a:rPr lang="et-EE" i="1" dirty="0" smtClean="0"/>
              <a:t> – allocate memory during the </a:t>
            </a:r>
            <a:r>
              <a:rPr lang="et-EE" i="1" dirty="0" err="1" smtClean="0"/>
              <a:t>program</a:t>
            </a:r>
            <a:r>
              <a:rPr lang="et-EE" i="1" dirty="0" smtClean="0"/>
              <a:t> </a:t>
            </a:r>
            <a:r>
              <a:rPr lang="et-EE" i="1" dirty="0" err="1" smtClean="0"/>
              <a:t>work</a:t>
            </a:r>
            <a:endParaRPr lang="et-EE" i="1" dirty="0" smtClean="0"/>
          </a:p>
          <a:p>
            <a:pPr marL="514350" indent="-514350">
              <a:buNone/>
              <a:defRPr/>
            </a:pPr>
            <a:r>
              <a:rPr lang="et-EE" dirty="0" smtClean="0"/>
              <a:t>5.  </a:t>
            </a:r>
            <a:r>
              <a:rPr lang="et-EE" dirty="0" err="1" smtClean="0"/>
              <a:t>Type</a:t>
            </a:r>
            <a:endParaRPr lang="et-EE" dirty="0" smtClean="0"/>
          </a:p>
          <a:p>
            <a:pPr marL="914400" lvl="1" indent="-514350">
              <a:buNone/>
              <a:defRPr/>
            </a:pPr>
            <a:r>
              <a:rPr lang="et-EE" i="1" dirty="0" smtClean="0"/>
              <a:t>	Integer, String, Date, Boolean, ...</a:t>
            </a:r>
          </a:p>
          <a:p>
            <a:pPr marL="914400" lvl="1" indent="-514350">
              <a:buNone/>
              <a:defRPr/>
            </a:pPr>
            <a:endParaRPr lang="et-EE" i="1" dirty="0" smtClean="0"/>
          </a:p>
          <a:p>
            <a:pPr marL="914400" lvl="1" indent="-514350">
              <a:buNone/>
              <a:defRPr/>
            </a:pPr>
            <a:r>
              <a:rPr lang="et-EE" b="1" i="1" dirty="0" smtClean="0">
                <a:solidFill>
                  <a:srgbClr val="FF0000"/>
                </a:solidFill>
              </a:rPr>
              <a:t>Every property is determined directly or indirecty with an array declaration!!!</a:t>
            </a:r>
          </a:p>
          <a:p>
            <a:pPr marL="514350" indent="-514350">
              <a:buNone/>
              <a:defRPr/>
            </a:pP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505275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altLang="en-US" smtClean="0"/>
              <a:t>Main properties - example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None/>
            </a:pPr>
            <a:r>
              <a:rPr lang="et-EE" altLang="en-US" b="1" smtClean="0">
                <a:solidFill>
                  <a:srgbClr val="0000CC"/>
                </a:solidFill>
              </a:rPr>
              <a:t>Dim</a:t>
            </a:r>
            <a:r>
              <a:rPr lang="et-EE" altLang="en-US" b="1" smtClean="0"/>
              <a:t> A(5) </a:t>
            </a:r>
            <a:r>
              <a:rPr lang="et-EE" altLang="en-US" b="1" smtClean="0">
                <a:solidFill>
                  <a:srgbClr val="0000CC"/>
                </a:solidFill>
              </a:rPr>
              <a:t>As Integer</a:t>
            </a:r>
          </a:p>
          <a:p>
            <a:pPr marL="514350" indent="-514350">
              <a:buNone/>
            </a:pPr>
            <a:endParaRPr lang="et-EE" altLang="en-US" smtClean="0"/>
          </a:p>
          <a:p>
            <a:pPr marL="514350" indent="-514350">
              <a:buNone/>
            </a:pPr>
            <a:r>
              <a:rPr lang="et-EE" altLang="en-US" b="1" smtClean="0"/>
              <a:t>Name</a:t>
            </a:r>
            <a:r>
              <a:rPr lang="et-EE" altLang="en-US" smtClean="0"/>
              <a:t> – </a:t>
            </a:r>
            <a:r>
              <a:rPr lang="et-EE" altLang="en-US" i="1" smtClean="0"/>
              <a:t>A</a:t>
            </a:r>
          </a:p>
          <a:p>
            <a:pPr marL="514350" indent="-514350">
              <a:buNone/>
            </a:pPr>
            <a:r>
              <a:rPr lang="et-EE" altLang="en-US" b="1" smtClean="0"/>
              <a:t>Dimesions</a:t>
            </a:r>
            <a:r>
              <a:rPr lang="et-EE" altLang="en-US" smtClean="0"/>
              <a:t> – </a:t>
            </a:r>
            <a:r>
              <a:rPr lang="et-EE" altLang="en-US" i="1" smtClean="0"/>
              <a:t>1</a:t>
            </a:r>
            <a:r>
              <a:rPr lang="et-EE" altLang="en-US" smtClean="0"/>
              <a:t> (</a:t>
            </a:r>
            <a:r>
              <a:rPr lang="et-EE" altLang="en-US" i="1" smtClean="0"/>
              <a:t>how many boundaries do we have?)</a:t>
            </a:r>
          </a:p>
          <a:p>
            <a:pPr marL="514350" indent="-514350">
              <a:buNone/>
            </a:pPr>
            <a:r>
              <a:rPr lang="et-EE" altLang="en-US" b="1" smtClean="0"/>
              <a:t>Boundaries of indexes </a:t>
            </a:r>
            <a:r>
              <a:rPr lang="et-EE" altLang="en-US" smtClean="0"/>
              <a:t>– (</a:t>
            </a:r>
            <a:r>
              <a:rPr lang="et-EE" altLang="en-US" i="1" smtClean="0"/>
              <a:t>for first dimension) 0 to 5</a:t>
            </a:r>
          </a:p>
          <a:p>
            <a:pPr marL="514350" indent="-514350">
              <a:buNone/>
            </a:pPr>
            <a:r>
              <a:rPr lang="et-EE" altLang="en-US" b="1" smtClean="0"/>
              <a:t>Dynamism</a:t>
            </a:r>
            <a:r>
              <a:rPr lang="et-EE" altLang="en-US" smtClean="0"/>
              <a:t> – </a:t>
            </a:r>
            <a:r>
              <a:rPr lang="et-EE" altLang="en-US" i="1" smtClean="0"/>
              <a:t>static (Dim)</a:t>
            </a:r>
          </a:p>
          <a:p>
            <a:pPr marL="514350" indent="-514350">
              <a:buNone/>
            </a:pPr>
            <a:r>
              <a:rPr lang="et-EE" altLang="en-US" b="1" smtClean="0"/>
              <a:t>Type</a:t>
            </a:r>
            <a:r>
              <a:rPr lang="et-EE" altLang="en-US" smtClean="0"/>
              <a:t> – </a:t>
            </a:r>
            <a:r>
              <a:rPr lang="et-EE" altLang="en-US" i="1" smtClean="0"/>
              <a:t>Integer</a:t>
            </a:r>
          </a:p>
          <a:p>
            <a:pPr marL="514350" indent="-514350">
              <a:buNone/>
            </a:pPr>
            <a:endParaRPr lang="et-EE" altLang="en-US" smtClean="0"/>
          </a:p>
          <a:p>
            <a:pPr marL="514350" indent="-514350">
              <a:buNone/>
            </a:pPr>
            <a:endParaRPr lang="et-EE" altLang="en-US" smtClean="0"/>
          </a:p>
          <a:p>
            <a:pPr marL="514350" indent="-514350">
              <a:buNone/>
            </a:pPr>
            <a:endParaRPr lang="et-EE" altLang="en-US" smtClean="0"/>
          </a:p>
          <a:p>
            <a:pPr marL="514350" indent="-514350">
              <a:buNone/>
            </a:pPr>
            <a:endParaRPr lang="et-EE" altLang="en-US" smtClean="0"/>
          </a:p>
        </p:txBody>
      </p:sp>
    </p:spTree>
    <p:extLst>
      <p:ext uri="{BB962C8B-B14F-4D97-AF65-F5344CB8AC3E}">
        <p14:creationId xmlns:p14="http://schemas.microsoft.com/office/powerpoint/2010/main" val="583874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altLang="en-US" smtClean="0"/>
              <a:t>Main properties -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None/>
              <a:defRPr/>
            </a:pPr>
            <a:r>
              <a:rPr lang="et-EE" b="1" dirty="0" err="1" smtClean="0"/>
              <a:t>Dim</a:t>
            </a:r>
            <a:r>
              <a:rPr lang="et-EE" b="1" dirty="0" smtClean="0"/>
              <a:t> B( , ) </a:t>
            </a:r>
            <a:r>
              <a:rPr lang="et-EE" b="1" dirty="0" err="1" smtClean="0"/>
              <a:t>As</a:t>
            </a:r>
            <a:r>
              <a:rPr lang="et-EE" b="1" dirty="0" smtClean="0"/>
              <a:t> String</a:t>
            </a:r>
          </a:p>
          <a:p>
            <a:pPr marL="514350" indent="-514350">
              <a:buNone/>
              <a:defRPr/>
            </a:pPr>
            <a:r>
              <a:rPr lang="et-EE" b="1" dirty="0" err="1" smtClean="0"/>
              <a:t>Redim</a:t>
            </a:r>
            <a:r>
              <a:rPr lang="et-EE" b="1" dirty="0" smtClean="0"/>
              <a:t> B(3, 7)</a:t>
            </a:r>
          </a:p>
          <a:p>
            <a:pPr marL="514350" indent="-514350">
              <a:buNone/>
              <a:defRPr/>
            </a:pPr>
            <a:endParaRPr lang="et-EE" dirty="0" smtClean="0"/>
          </a:p>
          <a:p>
            <a:pPr marL="514350" indent="-514350">
              <a:buNone/>
              <a:defRPr/>
            </a:pPr>
            <a:r>
              <a:rPr lang="et-EE" b="1" dirty="0" smtClean="0"/>
              <a:t>Name</a:t>
            </a:r>
            <a:r>
              <a:rPr lang="et-EE" dirty="0" smtClean="0"/>
              <a:t> – </a:t>
            </a:r>
            <a:r>
              <a:rPr lang="et-EE" i="1" dirty="0" smtClean="0"/>
              <a:t>B</a:t>
            </a:r>
          </a:p>
          <a:p>
            <a:pPr marL="514350" indent="-514350">
              <a:buNone/>
              <a:defRPr/>
            </a:pPr>
            <a:r>
              <a:rPr lang="et-EE" b="1" dirty="0" smtClean="0"/>
              <a:t>Dimesions</a:t>
            </a:r>
            <a:r>
              <a:rPr lang="et-EE" dirty="0" smtClean="0"/>
              <a:t> – </a:t>
            </a:r>
            <a:r>
              <a:rPr lang="et-EE" i="1" dirty="0" smtClean="0"/>
              <a:t>2</a:t>
            </a:r>
            <a:r>
              <a:rPr lang="et-EE" dirty="0" smtClean="0"/>
              <a:t> (</a:t>
            </a:r>
            <a:r>
              <a:rPr lang="et-EE" i="1" dirty="0" smtClean="0"/>
              <a:t>how many boundaries do we have?)</a:t>
            </a:r>
          </a:p>
          <a:p>
            <a:pPr marL="514350" indent="-514350">
              <a:buNone/>
              <a:defRPr/>
            </a:pPr>
            <a:r>
              <a:rPr lang="et-EE" b="1" dirty="0" smtClean="0"/>
              <a:t>Boundaries of indexes </a:t>
            </a:r>
          </a:p>
          <a:p>
            <a:pPr marL="514350" indent="-514350">
              <a:buNone/>
              <a:defRPr/>
            </a:pPr>
            <a:r>
              <a:rPr lang="et-EE" b="1" dirty="0" smtClean="0"/>
              <a:t>	</a:t>
            </a:r>
            <a:r>
              <a:rPr lang="et-EE" i="1" dirty="0" smtClean="0"/>
              <a:t>for first dimension </a:t>
            </a:r>
            <a:r>
              <a:rPr lang="et-EE" dirty="0" smtClean="0"/>
              <a:t>–</a:t>
            </a:r>
            <a:r>
              <a:rPr lang="et-EE" i="1" dirty="0" smtClean="0"/>
              <a:t> 0 to 3</a:t>
            </a:r>
          </a:p>
          <a:p>
            <a:pPr marL="514350" indent="-514350">
              <a:buNone/>
              <a:defRPr/>
            </a:pPr>
            <a:r>
              <a:rPr lang="et-EE" i="1" dirty="0" smtClean="0"/>
              <a:t>	for second dimension – 0 to 7</a:t>
            </a:r>
          </a:p>
          <a:p>
            <a:pPr marL="514350" indent="-514350">
              <a:buNone/>
              <a:defRPr/>
            </a:pPr>
            <a:r>
              <a:rPr lang="et-EE" b="1" dirty="0" smtClean="0"/>
              <a:t>Dynamism</a:t>
            </a:r>
            <a:r>
              <a:rPr lang="et-EE" dirty="0" smtClean="0"/>
              <a:t> – </a:t>
            </a:r>
            <a:r>
              <a:rPr lang="et-EE" i="1" dirty="0" smtClean="0"/>
              <a:t>dynamical (ReDim)</a:t>
            </a:r>
          </a:p>
          <a:p>
            <a:pPr marL="514350" indent="-514350">
              <a:buNone/>
              <a:defRPr/>
            </a:pPr>
            <a:r>
              <a:rPr lang="et-EE" b="1" dirty="0" smtClean="0"/>
              <a:t>Type</a:t>
            </a:r>
            <a:r>
              <a:rPr lang="et-EE" dirty="0" smtClean="0"/>
              <a:t> – </a:t>
            </a:r>
            <a:r>
              <a:rPr lang="et-EE" i="1" dirty="0" smtClean="0"/>
              <a:t>String</a:t>
            </a:r>
          </a:p>
          <a:p>
            <a:pPr marL="514350" indent="-514350">
              <a:buNone/>
              <a:defRPr/>
            </a:pPr>
            <a:endParaRPr lang="et-EE" dirty="0" smtClean="0"/>
          </a:p>
          <a:p>
            <a:pPr marL="514350" indent="-514350">
              <a:buNone/>
              <a:defRPr/>
            </a:pPr>
            <a:endParaRPr lang="et-EE" dirty="0" smtClean="0"/>
          </a:p>
          <a:p>
            <a:pPr marL="514350" indent="-514350">
              <a:buNone/>
              <a:defRPr/>
            </a:pPr>
            <a:endParaRPr lang="et-EE" dirty="0" smtClean="0"/>
          </a:p>
          <a:p>
            <a:pPr marL="514350" indent="-514350">
              <a:buNone/>
              <a:defRPr/>
            </a:pP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187837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altLang="en-US" smtClean="0"/>
              <a:t>Declaring a dynamic array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altLang="en-US" smtClean="0"/>
              <a:t>At first declare it as usual with </a:t>
            </a:r>
            <a:r>
              <a:rPr lang="et-EE" altLang="en-US" smtClean="0">
                <a:solidFill>
                  <a:srgbClr val="0000CC"/>
                </a:solidFill>
              </a:rPr>
              <a:t>Dim</a:t>
            </a:r>
            <a:r>
              <a:rPr lang="et-EE" altLang="en-US" smtClean="0"/>
              <a:t> statement (or </a:t>
            </a:r>
            <a:r>
              <a:rPr lang="et-EE" altLang="en-US" i="1" smtClean="0">
                <a:solidFill>
                  <a:srgbClr val="0000CC"/>
                </a:solidFill>
              </a:rPr>
              <a:t>Public</a:t>
            </a:r>
            <a:r>
              <a:rPr lang="et-EE" altLang="en-US" smtClean="0"/>
              <a:t> or </a:t>
            </a:r>
            <a:r>
              <a:rPr lang="et-EE" altLang="en-US" i="1" smtClean="0">
                <a:solidFill>
                  <a:srgbClr val="0000CC"/>
                </a:solidFill>
              </a:rPr>
              <a:t>Private</a:t>
            </a:r>
            <a:r>
              <a:rPr lang="et-EE" altLang="en-US" smtClean="0"/>
              <a:t>), but do not specify boundaries for its dimensions:</a:t>
            </a:r>
          </a:p>
          <a:p>
            <a:pPr>
              <a:buFont typeface="Wingdings" panose="05000000000000000000" pitchFamily="2" charset="2"/>
              <a:buNone/>
            </a:pPr>
            <a:r>
              <a:rPr lang="et-EE" altLang="en-US" smtClean="0"/>
              <a:t>	</a:t>
            </a:r>
            <a:r>
              <a:rPr lang="et-EE" altLang="en-US" b="1" smtClean="0">
                <a:solidFill>
                  <a:srgbClr val="0000CC"/>
                </a:solidFill>
              </a:rPr>
              <a:t>Dim</a:t>
            </a:r>
            <a:r>
              <a:rPr lang="et-EE" altLang="en-US" b="1" smtClean="0"/>
              <a:t> DynArray() </a:t>
            </a:r>
            <a:r>
              <a:rPr lang="et-EE" altLang="en-US" b="1" smtClean="0">
                <a:solidFill>
                  <a:srgbClr val="0000CC"/>
                </a:solidFill>
              </a:rPr>
              <a:t>As Integer</a:t>
            </a:r>
          </a:p>
          <a:p>
            <a:r>
              <a:rPr lang="et-EE" altLang="en-US" smtClean="0"/>
              <a:t>Later in the program, when you know how many elements you want to store in the array, use the </a:t>
            </a:r>
            <a:r>
              <a:rPr lang="et-EE" altLang="en-US" smtClean="0">
                <a:solidFill>
                  <a:srgbClr val="0000CC"/>
                </a:solidFill>
              </a:rPr>
              <a:t>ReDim</a:t>
            </a:r>
            <a:r>
              <a:rPr lang="et-EE" altLang="en-US" smtClean="0"/>
              <a:t> statement:</a:t>
            </a:r>
          </a:p>
          <a:p>
            <a:pPr>
              <a:buFont typeface="Wingdings" panose="05000000000000000000" pitchFamily="2" charset="2"/>
              <a:buNone/>
            </a:pPr>
            <a:r>
              <a:rPr lang="et-EE" altLang="en-US" smtClean="0"/>
              <a:t>	</a:t>
            </a:r>
            <a:r>
              <a:rPr lang="et-EE" altLang="en-US" b="1" smtClean="0">
                <a:solidFill>
                  <a:srgbClr val="0000CC"/>
                </a:solidFill>
              </a:rPr>
              <a:t>ReDim</a:t>
            </a:r>
            <a:r>
              <a:rPr lang="et-EE" altLang="en-US" b="1" smtClean="0"/>
              <a:t> DynArray(UserCount)</a:t>
            </a:r>
          </a:p>
        </p:txBody>
      </p:sp>
    </p:spTree>
    <p:extLst>
      <p:ext uri="{BB962C8B-B14F-4D97-AF65-F5344CB8AC3E}">
        <p14:creationId xmlns:p14="http://schemas.microsoft.com/office/powerpoint/2010/main" val="2203622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altLang="en-US" smtClean="0"/>
              <a:t>Declaring a dynamic array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Font typeface="Wingdings" panose="05000000000000000000" pitchFamily="2" charset="2"/>
              <a:buNone/>
              <a:defRPr/>
            </a:pPr>
            <a:r>
              <a:rPr lang="et-EE" b="1" dirty="0" smtClean="0">
                <a:solidFill>
                  <a:srgbClr val="0000CC"/>
                </a:solidFill>
              </a:rPr>
              <a:t>Dim</a:t>
            </a:r>
            <a:r>
              <a:rPr lang="et-EE" b="1" dirty="0" smtClean="0"/>
              <a:t> </a:t>
            </a:r>
            <a:r>
              <a:rPr lang="et-EE" b="1" dirty="0" smtClean="0">
                <a:solidFill>
                  <a:srgbClr val="FF0000"/>
                </a:solidFill>
              </a:rPr>
              <a:t>A</a:t>
            </a:r>
            <a:r>
              <a:rPr lang="et-EE" b="1" dirty="0" smtClean="0"/>
              <a:t>( , , ) </a:t>
            </a:r>
            <a:r>
              <a:rPr lang="et-EE" b="1" dirty="0" smtClean="0">
                <a:solidFill>
                  <a:srgbClr val="0000CC"/>
                </a:solidFill>
              </a:rPr>
              <a:t>As Integer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t-EE" b="1" dirty="0" smtClean="0">
                <a:solidFill>
                  <a:srgbClr val="0000CC"/>
                </a:solidFill>
              </a:rPr>
              <a:t>ReDim</a:t>
            </a:r>
            <a:r>
              <a:rPr lang="et-EE" b="1" dirty="0" smtClean="0"/>
              <a:t> </a:t>
            </a:r>
            <a:r>
              <a:rPr lang="et-EE" b="1" dirty="0" smtClean="0">
                <a:solidFill>
                  <a:srgbClr val="FF0000"/>
                </a:solidFill>
              </a:rPr>
              <a:t>A</a:t>
            </a:r>
            <a:r>
              <a:rPr lang="et-EE" b="1" dirty="0" smtClean="0"/>
              <a:t>(3, 7, 4)</a:t>
            </a:r>
          </a:p>
          <a:p>
            <a:pPr>
              <a:buFont typeface="Wingdings" panose="05000000000000000000" pitchFamily="2" charset="2"/>
              <a:buNone/>
              <a:defRPr/>
            </a:pPr>
            <a:endParaRPr lang="et-EE" b="1" dirty="0" smtClean="0"/>
          </a:p>
          <a:p>
            <a:pPr>
              <a:buFont typeface="Wingdings" panose="05000000000000000000" pitchFamily="2" charset="2"/>
              <a:buNone/>
              <a:defRPr/>
            </a:pPr>
            <a:r>
              <a:rPr lang="et-EE" sz="3800" b="1" dirty="0">
                <a:solidFill>
                  <a:srgbClr val="FF0000"/>
                </a:solidFill>
              </a:rPr>
              <a:t>How to know some essentials features?</a:t>
            </a:r>
          </a:p>
          <a:p>
            <a:pPr lvl="1">
              <a:buFont typeface="Wingdings" panose="05000000000000000000" pitchFamily="2" charset="2"/>
              <a:buNone/>
              <a:defRPr/>
            </a:pPr>
            <a:r>
              <a:rPr lang="et-EE" b="1" dirty="0" smtClean="0"/>
              <a:t>Dimensions in array</a:t>
            </a:r>
          </a:p>
          <a:p>
            <a:pPr lvl="1">
              <a:buFont typeface="Wingdings" panose="05000000000000000000" pitchFamily="2" charset="2"/>
              <a:buNone/>
              <a:defRPr/>
            </a:pPr>
            <a:r>
              <a:rPr lang="et-EE" dirty="0" smtClean="0"/>
              <a:t>		</a:t>
            </a:r>
            <a:r>
              <a:rPr lang="et-EE" b="1" dirty="0" smtClean="0">
                <a:solidFill>
                  <a:srgbClr val="FF0000"/>
                </a:solidFill>
              </a:rPr>
              <a:t>A</a:t>
            </a:r>
            <a:r>
              <a:rPr lang="et-EE" dirty="0" smtClean="0"/>
              <a:t>.</a:t>
            </a:r>
            <a:r>
              <a:rPr lang="et-EE" b="1" dirty="0" smtClean="0">
                <a:solidFill>
                  <a:srgbClr val="7030A0"/>
                </a:solidFill>
              </a:rPr>
              <a:t>Rank</a:t>
            </a:r>
            <a:r>
              <a:rPr lang="et-EE" dirty="0" smtClean="0"/>
              <a:t> - &gt; 3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t-EE" dirty="0" smtClean="0"/>
              <a:t>	</a:t>
            </a:r>
            <a:r>
              <a:rPr lang="et-EE" b="1" dirty="0" smtClean="0"/>
              <a:t>Total elements in array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t-EE" dirty="0" smtClean="0"/>
              <a:t>		</a:t>
            </a:r>
            <a:r>
              <a:rPr lang="et-EE" b="1" dirty="0" smtClean="0">
                <a:solidFill>
                  <a:srgbClr val="FF0000"/>
                </a:solidFill>
              </a:rPr>
              <a:t>A</a:t>
            </a:r>
            <a:r>
              <a:rPr lang="et-EE" dirty="0" smtClean="0"/>
              <a:t>.</a:t>
            </a:r>
            <a:r>
              <a:rPr lang="et-EE" b="1" dirty="0" smtClean="0">
                <a:solidFill>
                  <a:srgbClr val="7030A0"/>
                </a:solidFill>
              </a:rPr>
              <a:t>Length</a:t>
            </a:r>
            <a:r>
              <a:rPr lang="et-EE" dirty="0" smtClean="0"/>
              <a:t> - &gt; 160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t-EE" dirty="0" smtClean="0"/>
              <a:t>	</a:t>
            </a:r>
            <a:r>
              <a:rPr lang="et-EE" b="1" dirty="0" smtClean="0"/>
              <a:t>Elements in first dimension</a:t>
            </a:r>
          </a:p>
          <a:p>
            <a:pPr marL="514350" indent="-514350">
              <a:buNone/>
              <a:defRPr/>
            </a:pPr>
            <a:r>
              <a:rPr lang="et-EE" dirty="0" smtClean="0"/>
              <a:t>		</a:t>
            </a:r>
            <a:r>
              <a:rPr lang="et-EE" sz="2900" b="1" dirty="0">
                <a:solidFill>
                  <a:srgbClr val="FF0000"/>
                </a:solidFill>
              </a:rPr>
              <a:t>A</a:t>
            </a:r>
            <a:r>
              <a:rPr lang="et-EE" sz="2900" dirty="0"/>
              <a:t>.</a:t>
            </a:r>
            <a:r>
              <a:rPr lang="et-EE" sz="2900" b="1" dirty="0">
                <a:solidFill>
                  <a:srgbClr val="7030A0"/>
                </a:solidFill>
              </a:rPr>
              <a:t>GetLength</a:t>
            </a:r>
            <a:r>
              <a:rPr lang="et-EE" sz="2900" dirty="0"/>
              <a:t>(0) -&gt; 4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t-EE" dirty="0" smtClean="0"/>
              <a:t>	</a:t>
            </a:r>
            <a:r>
              <a:rPr lang="et-EE" sz="2900" b="1" dirty="0"/>
              <a:t>Elements in second dimension</a:t>
            </a:r>
          </a:p>
          <a:p>
            <a:pPr marL="514350" indent="-514350">
              <a:buNone/>
              <a:defRPr/>
            </a:pPr>
            <a:r>
              <a:rPr lang="et-EE" dirty="0" smtClean="0"/>
              <a:t>		</a:t>
            </a:r>
            <a:r>
              <a:rPr lang="et-EE" sz="2900" b="1" dirty="0">
                <a:solidFill>
                  <a:srgbClr val="FF0000"/>
                </a:solidFill>
              </a:rPr>
              <a:t>A</a:t>
            </a:r>
            <a:r>
              <a:rPr lang="et-EE" sz="2900" dirty="0"/>
              <a:t>.</a:t>
            </a:r>
            <a:r>
              <a:rPr lang="et-EE" sz="2900" b="1" dirty="0">
                <a:solidFill>
                  <a:srgbClr val="7030A0"/>
                </a:solidFill>
              </a:rPr>
              <a:t>GetLength</a:t>
            </a:r>
            <a:r>
              <a:rPr lang="et-EE" sz="2900" dirty="0"/>
              <a:t>(1) -&gt; 8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t-EE" dirty="0" smtClean="0"/>
              <a:t>	</a:t>
            </a:r>
            <a:r>
              <a:rPr lang="et-EE" sz="2900" b="1" dirty="0"/>
              <a:t>Elements in third dimension</a:t>
            </a:r>
          </a:p>
          <a:p>
            <a:pPr marL="514350" indent="-514350">
              <a:buNone/>
              <a:defRPr/>
            </a:pPr>
            <a:r>
              <a:rPr lang="et-EE" dirty="0" smtClean="0"/>
              <a:t>		</a:t>
            </a:r>
            <a:r>
              <a:rPr lang="et-EE" sz="2900" b="1" dirty="0">
                <a:solidFill>
                  <a:srgbClr val="FF0000"/>
                </a:solidFill>
              </a:rPr>
              <a:t>A</a:t>
            </a:r>
            <a:r>
              <a:rPr lang="et-EE" sz="2900" dirty="0"/>
              <a:t>.</a:t>
            </a:r>
            <a:r>
              <a:rPr lang="et-EE" sz="2900" b="1" dirty="0">
                <a:solidFill>
                  <a:srgbClr val="7030A0"/>
                </a:solidFill>
              </a:rPr>
              <a:t>GetLength</a:t>
            </a:r>
            <a:r>
              <a:rPr lang="et-EE" sz="2900" dirty="0"/>
              <a:t>(2) -&gt; 5</a:t>
            </a:r>
          </a:p>
          <a:p>
            <a:pPr marL="514350" indent="-514350">
              <a:buNone/>
              <a:defRPr/>
            </a:pPr>
            <a:endParaRPr lang="et-EE" b="1" dirty="0" smtClean="0"/>
          </a:p>
          <a:p>
            <a:pPr marL="514350" indent="-514350">
              <a:buNone/>
              <a:defRPr/>
            </a:pPr>
            <a:endParaRPr lang="et-EE" b="1" dirty="0" smtClean="0"/>
          </a:p>
          <a:p>
            <a:pPr marL="514350" indent="-514350">
              <a:buNone/>
              <a:defRPr/>
            </a:pPr>
            <a:endParaRPr lang="et-EE" b="1" dirty="0" smtClean="0"/>
          </a:p>
          <a:p>
            <a:pPr>
              <a:buFont typeface="Wingdings" panose="05000000000000000000" pitchFamily="2" charset="2"/>
              <a:buNone/>
              <a:defRPr/>
            </a:pPr>
            <a:endParaRPr lang="et-EE" b="1" dirty="0" smtClean="0"/>
          </a:p>
        </p:txBody>
      </p:sp>
      <p:sp>
        <p:nvSpPr>
          <p:cNvPr id="12292" name="TextBox 3"/>
          <p:cNvSpPr txBox="1">
            <a:spLocks noChangeArrowheads="1"/>
          </p:cNvSpPr>
          <p:nvPr/>
        </p:nvSpPr>
        <p:spPr bwMode="auto">
          <a:xfrm>
            <a:off x="6599239" y="2924176"/>
            <a:ext cx="4105275" cy="309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t-EE" altLang="en-US" sz="1800" b="1">
                <a:solidFill>
                  <a:srgbClr val="000000"/>
                </a:solidFill>
              </a:rPr>
              <a:t>Last index in the first dimension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t-EE" altLang="en-US" sz="1800">
                <a:solidFill>
                  <a:srgbClr val="000000"/>
                </a:solidFill>
              </a:rPr>
              <a:t>	</a:t>
            </a:r>
            <a:r>
              <a:rPr lang="et-EE" altLang="en-US" sz="1800" b="1">
                <a:solidFill>
                  <a:srgbClr val="FF0000"/>
                </a:solidFill>
              </a:rPr>
              <a:t>A</a:t>
            </a:r>
            <a:r>
              <a:rPr lang="et-EE" altLang="en-US" sz="1800">
                <a:solidFill>
                  <a:srgbClr val="000000"/>
                </a:solidFill>
              </a:rPr>
              <a:t>.</a:t>
            </a:r>
            <a:r>
              <a:rPr lang="et-EE" altLang="en-US" sz="1800" b="1">
                <a:solidFill>
                  <a:srgbClr val="7030A0"/>
                </a:solidFill>
              </a:rPr>
              <a:t>GetUpperBound</a:t>
            </a:r>
            <a:r>
              <a:rPr lang="et-EE" altLang="en-US" sz="1800">
                <a:solidFill>
                  <a:srgbClr val="000000"/>
                </a:solidFill>
              </a:rPr>
              <a:t>(0) - &gt; 3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t-EE" altLang="en-US" sz="1800">
              <a:solidFill>
                <a:srgbClr val="000000"/>
              </a:solidFill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t-EE" altLang="en-US" sz="1800" b="1">
                <a:solidFill>
                  <a:srgbClr val="000000"/>
                </a:solidFill>
              </a:rPr>
              <a:t>Last index in the second dimension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t-EE" altLang="en-US" sz="1800">
                <a:solidFill>
                  <a:srgbClr val="000000"/>
                </a:solidFill>
              </a:rPr>
              <a:t>	</a:t>
            </a:r>
            <a:r>
              <a:rPr lang="et-EE" altLang="en-US" sz="1800" b="1">
                <a:solidFill>
                  <a:srgbClr val="FF0000"/>
                </a:solidFill>
              </a:rPr>
              <a:t>A</a:t>
            </a:r>
            <a:r>
              <a:rPr lang="et-EE" altLang="en-US" sz="1800">
                <a:solidFill>
                  <a:srgbClr val="000000"/>
                </a:solidFill>
              </a:rPr>
              <a:t>.</a:t>
            </a:r>
            <a:r>
              <a:rPr lang="et-EE" altLang="en-US" sz="1800" b="1">
                <a:solidFill>
                  <a:srgbClr val="7030A0"/>
                </a:solidFill>
              </a:rPr>
              <a:t>GetUpperBound</a:t>
            </a:r>
            <a:r>
              <a:rPr lang="et-EE" altLang="en-US" sz="1800">
                <a:solidFill>
                  <a:srgbClr val="000000"/>
                </a:solidFill>
              </a:rPr>
              <a:t>(1) - &gt; 7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t-EE" altLang="en-US" sz="1800">
              <a:solidFill>
                <a:srgbClr val="000000"/>
              </a:solidFill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t-EE" altLang="en-US" sz="1800" b="1">
                <a:solidFill>
                  <a:srgbClr val="000000"/>
                </a:solidFill>
              </a:rPr>
              <a:t>Last index in the second dimension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t-EE" altLang="en-US" sz="1800">
                <a:solidFill>
                  <a:srgbClr val="000000"/>
                </a:solidFill>
              </a:rPr>
              <a:t>	</a:t>
            </a:r>
            <a:r>
              <a:rPr lang="et-EE" altLang="en-US" sz="1800" b="1">
                <a:solidFill>
                  <a:srgbClr val="FF0000"/>
                </a:solidFill>
              </a:rPr>
              <a:t>A</a:t>
            </a:r>
            <a:r>
              <a:rPr lang="et-EE" altLang="en-US" sz="1800">
                <a:solidFill>
                  <a:srgbClr val="000000"/>
                </a:solidFill>
              </a:rPr>
              <a:t>.</a:t>
            </a:r>
            <a:r>
              <a:rPr lang="et-EE" altLang="en-US" sz="1800" b="1">
                <a:solidFill>
                  <a:srgbClr val="7030A0"/>
                </a:solidFill>
              </a:rPr>
              <a:t>GetUpperBound</a:t>
            </a:r>
            <a:r>
              <a:rPr lang="et-EE" altLang="en-US" sz="1800">
                <a:solidFill>
                  <a:srgbClr val="000000"/>
                </a:solidFill>
              </a:rPr>
              <a:t>(2) - &gt; 4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t-EE" altLang="en-US" sz="2000">
              <a:solidFill>
                <a:srgbClr val="000000"/>
              </a:solidFill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t-EE" altLang="en-US" sz="1800">
              <a:solidFill>
                <a:srgbClr val="000000"/>
              </a:solidFill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t-EE" altLang="en-US" sz="1800">
              <a:solidFill>
                <a:srgbClr val="000000"/>
              </a:solidFill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t-EE" alt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0806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Lecture Theme">
  <a:themeElements>
    <a:clrScheme name="1_Lecture Theme 10">
      <a:dk1>
        <a:srgbClr val="000000"/>
      </a:dk1>
      <a:lt1>
        <a:srgbClr val="FFFFFF"/>
      </a:lt1>
      <a:dk2>
        <a:srgbClr val="660033"/>
      </a:dk2>
      <a:lt2>
        <a:srgbClr val="666699"/>
      </a:lt2>
      <a:accent1>
        <a:srgbClr val="95A3D1"/>
      </a:accent1>
      <a:accent2>
        <a:srgbClr val="FFFF66"/>
      </a:accent2>
      <a:accent3>
        <a:srgbClr val="FFFFFF"/>
      </a:accent3>
      <a:accent4>
        <a:srgbClr val="000000"/>
      </a:accent4>
      <a:accent5>
        <a:srgbClr val="C8CEE5"/>
      </a:accent5>
      <a:accent6>
        <a:srgbClr val="E7E75C"/>
      </a:accent6>
      <a:hlink>
        <a:srgbClr val="5A84D8"/>
      </a:hlink>
      <a:folHlink>
        <a:srgbClr val="CCCC99"/>
      </a:folHlink>
    </a:clrScheme>
    <a:fontScheme name="1_Lecture Theme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1_Lecture Theme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Lecture Theme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Lecture Theme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Lecture Theme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Lecture Theme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Lecture Theme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Lecture Theme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Lecture Theme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Lecture Theme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Lecture Theme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ecture Theme">
  <a:themeElements>
    <a:clrScheme name="Lecture Theme 10">
      <a:dk1>
        <a:srgbClr val="000000"/>
      </a:dk1>
      <a:lt1>
        <a:srgbClr val="FFFFFF"/>
      </a:lt1>
      <a:dk2>
        <a:srgbClr val="660033"/>
      </a:dk2>
      <a:lt2>
        <a:srgbClr val="666699"/>
      </a:lt2>
      <a:accent1>
        <a:srgbClr val="95A3D1"/>
      </a:accent1>
      <a:accent2>
        <a:srgbClr val="FFFF66"/>
      </a:accent2>
      <a:accent3>
        <a:srgbClr val="FFFFFF"/>
      </a:accent3>
      <a:accent4>
        <a:srgbClr val="000000"/>
      </a:accent4>
      <a:accent5>
        <a:srgbClr val="C8CEE5"/>
      </a:accent5>
      <a:accent6>
        <a:srgbClr val="E7E75C"/>
      </a:accent6>
      <a:hlink>
        <a:srgbClr val="5A84D8"/>
      </a:hlink>
      <a:folHlink>
        <a:srgbClr val="CCCC99"/>
      </a:folHlink>
    </a:clrScheme>
    <a:fontScheme name="Lecture Theme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Lecture Theme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cture Theme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cture Theme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cture Theme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cture Theme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cture Theme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cture Theme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cture Theme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cture Theme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cture Theme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413</Words>
  <Application>Microsoft Office PowerPoint</Application>
  <PresentationFormat>Widescreen</PresentationFormat>
  <Paragraphs>176</Paragraphs>
  <Slides>17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Calibri</vt:lpstr>
      <vt:lpstr>Times New Roman</vt:lpstr>
      <vt:lpstr>Wingdings</vt:lpstr>
      <vt:lpstr>1_Lecture Theme</vt:lpstr>
      <vt:lpstr>Lecture Theme</vt:lpstr>
      <vt:lpstr>Introduction to Programming  Lecture 5</vt:lpstr>
      <vt:lpstr>Storing set of data</vt:lpstr>
      <vt:lpstr>Variable vs Array</vt:lpstr>
      <vt:lpstr>Why?</vt:lpstr>
      <vt:lpstr>Main properties</vt:lpstr>
      <vt:lpstr>Main properties - example</vt:lpstr>
      <vt:lpstr>Main properties - example</vt:lpstr>
      <vt:lpstr>Declaring a dynamic array</vt:lpstr>
      <vt:lpstr>Declaring a dynamic array</vt:lpstr>
      <vt:lpstr>Initializing Arrays</vt:lpstr>
      <vt:lpstr>Initializing Arrays – real example</vt:lpstr>
      <vt:lpstr>Repeated ReDim declaration</vt:lpstr>
      <vt:lpstr>Preserve example</vt:lpstr>
      <vt:lpstr>Initializing array with random number</vt:lpstr>
      <vt:lpstr>An additional possibility to store data ...</vt:lpstr>
      <vt:lpstr>The ArrayList Collection</vt:lpstr>
      <vt:lpstr>The ArrayList Collection</vt:lpstr>
    </vt:vector>
  </TitlesOfParts>
  <Company>Tallinn University of Technology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msury.mahunnah@outlook.com</dc:creator>
  <cp:lastModifiedBy>Msury Rogasian Mahunnah</cp:lastModifiedBy>
  <cp:revision>3</cp:revision>
  <dcterms:created xsi:type="dcterms:W3CDTF">2016-10-31T12:34:51Z</dcterms:created>
  <dcterms:modified xsi:type="dcterms:W3CDTF">2016-11-01T08:33:06Z</dcterms:modified>
</cp:coreProperties>
</file>