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3AC4A-525B-43CE-872A-5042C7A9FDFC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F610A-3BFE-4229-AF1E-D56C145801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88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DF0FD5-28BC-4D34-8BE7-D763CDC4404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t-EE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88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t-EE" altLang="en-US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BEEF38-70B3-4A63-8923-F6D6404A3C5E}" type="slidenum">
              <a:rPr kumimoji="0" lang="et-E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t-EE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522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t-EE" altLang="en-US" smtClean="0">
                <a:latin typeface="Arial" panose="020B0604020202020204" pitchFamily="34" charset="0"/>
              </a:rPr>
              <a:t>Keyword return, returns a value and exits the function immediately.</a:t>
            </a:r>
          </a:p>
          <a:p>
            <a:endParaRPr lang="et-EE" altLang="en-US" smtClean="0">
              <a:latin typeface="Arial" panose="020B0604020202020204" pitchFamily="34" charset="0"/>
            </a:endParaRPr>
          </a:p>
          <a:p>
            <a:r>
              <a:rPr lang="en-US" altLang="en-US" smtClean="0">
                <a:latin typeface="Arial" panose="020B0604020202020204" pitchFamily="34" charset="0"/>
              </a:rPr>
              <a:t>To function Fact assign </a:t>
            </a:r>
            <a:r>
              <a:rPr lang="et-EE" altLang="en-US" smtClean="0">
                <a:latin typeface="Arial" panose="020B0604020202020204" pitchFamily="34" charset="0"/>
              </a:rPr>
              <a:t>a </a:t>
            </a:r>
            <a:r>
              <a:rPr lang="en-US" altLang="en-US" smtClean="0">
                <a:latin typeface="Arial" panose="020B0604020202020204" pitchFamily="34" charset="0"/>
              </a:rPr>
              <a:t>value from a variable F</a:t>
            </a:r>
            <a:r>
              <a:rPr lang="et-EE" altLang="en-US" smtClean="0">
                <a:latin typeface="Arial" panose="020B0604020202020204" pitchFamily="34" charset="0"/>
              </a:rPr>
              <a:t>, without exiting from function.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4EEA62-18CF-4331-9B3F-7D8EF4D11F63}" type="slidenum">
              <a:rPr kumimoji="0" lang="et-E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t-EE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7577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t-EE" altLang="en-US" smtClean="0">
                <a:latin typeface="Arial" panose="020B0604020202020204" pitchFamily="34" charset="0"/>
              </a:rPr>
              <a:t>Keyword return, returns a value and exits the function immediately.</a:t>
            </a:r>
          </a:p>
          <a:p>
            <a:endParaRPr lang="et-EE" altLang="en-US" smtClean="0">
              <a:latin typeface="Arial" panose="020B0604020202020204" pitchFamily="34" charset="0"/>
            </a:endParaRPr>
          </a:p>
          <a:p>
            <a:r>
              <a:rPr lang="en-US" altLang="en-US" smtClean="0">
                <a:latin typeface="Arial" panose="020B0604020202020204" pitchFamily="34" charset="0"/>
              </a:rPr>
              <a:t>To function Fact assign </a:t>
            </a:r>
            <a:r>
              <a:rPr lang="et-EE" altLang="en-US" smtClean="0">
                <a:latin typeface="Arial" panose="020B0604020202020204" pitchFamily="34" charset="0"/>
              </a:rPr>
              <a:t>a </a:t>
            </a:r>
            <a:r>
              <a:rPr lang="en-US" altLang="en-US" smtClean="0">
                <a:latin typeface="Arial" panose="020B0604020202020204" pitchFamily="34" charset="0"/>
              </a:rPr>
              <a:t>value from a variable F</a:t>
            </a:r>
            <a:r>
              <a:rPr lang="et-EE" altLang="en-US" smtClean="0">
                <a:latin typeface="Arial" panose="020B0604020202020204" pitchFamily="34" charset="0"/>
              </a:rPr>
              <a:t>, without exiting from function.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C24AAC-DA5D-4FC6-A06D-58EBA0513ABA}" type="slidenum">
              <a:rPr kumimoji="0" lang="et-E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t-EE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781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latin typeface="Arial" panose="020B0604020202020204" pitchFamily="34" charset="0"/>
              </a:rPr>
              <a:t>In many situations, you will need to convert variables from one type into another.</a:t>
            </a:r>
            <a:endParaRPr lang="et-EE" altLang="en-US" smtClean="0">
              <a:latin typeface="Arial" panose="020B0604020202020204" pitchFamily="34" charset="0"/>
            </a:endParaRPr>
          </a:p>
          <a:p>
            <a:endParaRPr lang="et-EE" altLang="en-US" smtClean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F5C7C4-E23E-45E5-89AE-70A0876AFDB2}" type="slidenum">
              <a:rPr kumimoji="0" lang="et-E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t-EE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18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latin typeface="Arial" panose="020B0604020202020204" pitchFamily="34" charset="0"/>
              </a:rPr>
              <a:t>In many situations, you will need to convert variables from one type into another.</a:t>
            </a:r>
            <a:endParaRPr lang="et-EE" altLang="en-US" smtClean="0">
              <a:latin typeface="Arial" panose="020B0604020202020204" pitchFamily="34" charset="0"/>
            </a:endParaRPr>
          </a:p>
          <a:p>
            <a:endParaRPr lang="et-EE" altLang="en-US" smtClean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A22DFC-DBEB-425E-8E61-6C68815F58DD}" type="slidenum">
              <a:rPr kumimoji="0" lang="et-E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t-EE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972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t-EE" b="1" dirty="0" smtClean="0">
                <a:latin typeface="+mn-lt"/>
              </a:rPr>
              <a:t>IsNumeric - </a:t>
            </a:r>
            <a:r>
              <a:rPr lang="en-US" dirty="0" smtClean="0">
                <a:latin typeface="+mn-lt"/>
              </a:rPr>
              <a:t>Use this function to determine whether a variable holds a numeric value before</a:t>
            </a:r>
          </a:p>
          <a:p>
            <a:pPr>
              <a:defRPr/>
            </a:pPr>
            <a:r>
              <a:rPr lang="en-US" dirty="0" smtClean="0">
                <a:latin typeface="+mn-lt"/>
              </a:rPr>
              <a:t>passing it to a procedure that expects a numeric value or before processing it as a number.</a:t>
            </a:r>
            <a:endParaRPr lang="et-EE" dirty="0" smtClean="0">
              <a:latin typeface="+mn-lt"/>
            </a:endParaRPr>
          </a:p>
          <a:p>
            <a:pPr>
              <a:defRPr/>
            </a:pPr>
            <a:r>
              <a:rPr lang="et-EE" dirty="0" smtClean="0">
                <a:latin typeface="+mn-lt"/>
              </a:rPr>
              <a:t>IsDate - The following expressions</a:t>
            </a:r>
          </a:p>
          <a:p>
            <a:pPr>
              <a:defRPr/>
            </a:pPr>
            <a:r>
              <a:rPr lang="en-US" dirty="0" smtClean="0">
                <a:latin typeface="+mn-lt"/>
              </a:rPr>
              <a:t>return True because they all represent valid dates:</a:t>
            </a:r>
          </a:p>
          <a:p>
            <a:pPr>
              <a:defRPr/>
            </a:pPr>
            <a:r>
              <a:rPr lang="et-EE" dirty="0" smtClean="0">
                <a:latin typeface="+mn-lt"/>
              </a:rPr>
              <a:t>IsDate(#10/12/2010#)</a:t>
            </a:r>
          </a:p>
          <a:p>
            <a:pPr>
              <a:defRPr/>
            </a:pPr>
            <a:r>
              <a:rPr lang="et-EE" dirty="0" smtClean="0">
                <a:latin typeface="+mn-lt"/>
              </a:rPr>
              <a:t>IsDate("10/12/2010")</a:t>
            </a:r>
          </a:p>
          <a:p>
            <a:pPr>
              <a:defRPr/>
            </a:pPr>
            <a:r>
              <a:rPr lang="et-EE" dirty="0" smtClean="0">
                <a:latin typeface="+mn-lt"/>
              </a:rPr>
              <a:t>IsDate("October 12, 2010")</a:t>
            </a:r>
          </a:p>
          <a:p>
            <a:pPr>
              <a:defRPr/>
            </a:pPr>
            <a:endParaRPr lang="et-EE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793C6E-2DAE-4CD4-9CAE-41C657C80ACA}" type="slidenum">
              <a:rPr kumimoji="0" lang="et-E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t-EE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640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t-EE" altLang="en-US" smtClean="0">
              <a:latin typeface="Arial" panose="020B0604020202020204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6C5A0E-035A-43DF-9C0D-870E20A9DF98}" type="slidenum">
              <a:rPr kumimoji="0" lang="et-EE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t-EE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09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CE984-EFDB-4984-B017-CC907E58F3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52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0C4D4-E9BC-4008-A777-D36927AEE8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75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85700-072B-4C63-9891-333F20FCF0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81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F24FF-26F9-4E08-9B73-88AE2ADDF9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791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99E8B-B4A5-486B-8860-97FEAB77C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808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97559-E5D9-4136-B642-9D86FDC89F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384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D8F02D-EEC1-4384-B052-14E1814874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940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A6669-D260-45B9-8D1B-4DD91C98A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8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D9387-3EBF-43A7-8420-93793762DE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188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FE6F2-36FE-4B85-879F-C00D4D2C16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027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342F1-8D95-4EEB-9E64-5764948A64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83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53276-4038-4662-A126-6CBF8BEB46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732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165BC-031F-424C-8F8C-8A65782093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851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C3732-C37C-40C0-B667-0DB4FD4DD7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928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397D8-3AEB-4716-B3AA-1E63252CAE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27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0FD95-E06D-4ADD-942C-7975F6E606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64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F1ED5-5D5E-45DF-AFB9-7E3DD60574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45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839AB-9542-4F6B-BF88-FBF0B8E64D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504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0D7AD-6253-4766-BF2A-DA772B2D7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46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98E15-FA61-4868-8BA0-57C04B0D0D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10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3C59D-B6F1-43B8-BB64-E7ED007E7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09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5566D-84A7-4D84-84D1-2CADF79E71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82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t-EE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3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t-EE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t-EE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</p:grpSp>
        <p:grpSp>
          <p:nvGrpSpPr>
            <p:cNvPr id="103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3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t-EE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7084" y="6251575"/>
            <a:ext cx="25400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2517" y="6248400"/>
            <a:ext cx="38608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FE2C9AC-1584-4B4C-AF6A-B3B4AE0F74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35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05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t-EE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05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t-EE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6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567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6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6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AF546AC-121B-4EBF-B093-0672C468CB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57632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35301" y="947738"/>
            <a:ext cx="7847013" cy="2266950"/>
          </a:xfrm>
        </p:spPr>
        <p:txBody>
          <a:bodyPr anchorCtr="1"/>
          <a:lstStyle/>
          <a:p>
            <a:pPr algn="ctr" eaLnBrk="1" hangingPunct="1">
              <a:defRPr/>
            </a:pPr>
            <a:r>
              <a:rPr lang="et-EE" dirty="0" err="1" smtClean="0">
                <a:latin typeface="+mn-lt"/>
              </a:rPr>
              <a:t>Introduction</a:t>
            </a:r>
            <a:r>
              <a:rPr lang="et-EE" dirty="0" smtClean="0">
                <a:latin typeface="+mn-lt"/>
              </a:rPr>
              <a:t> </a:t>
            </a:r>
            <a:r>
              <a:rPr lang="et-EE" dirty="0" err="1" smtClean="0">
                <a:latin typeface="+mn-lt"/>
              </a:rPr>
              <a:t>to</a:t>
            </a:r>
            <a:r>
              <a:rPr lang="et-EE" dirty="0" smtClean="0">
                <a:latin typeface="+mn-lt"/>
              </a:rPr>
              <a:t> </a:t>
            </a:r>
            <a:r>
              <a:rPr lang="et-EE" dirty="0" err="1" smtClean="0">
                <a:latin typeface="+mn-lt"/>
              </a:rPr>
              <a:t>Programming</a:t>
            </a:r>
            <a:r>
              <a:rPr lang="et-EE" dirty="0" smtClean="0">
                <a:latin typeface="+mn-lt"/>
              </a:rPr>
              <a:t/>
            </a:r>
            <a:br>
              <a:rPr lang="et-EE" dirty="0" smtClean="0">
                <a:latin typeface="+mn-lt"/>
              </a:rPr>
            </a:br>
            <a:r>
              <a:rPr lang="et-EE" dirty="0" smtClean="0">
                <a:latin typeface="+mn-lt"/>
              </a:rPr>
              <a:t/>
            </a:r>
            <a:br>
              <a:rPr lang="et-EE" dirty="0" smtClean="0">
                <a:latin typeface="+mn-lt"/>
              </a:rPr>
            </a:br>
            <a:r>
              <a:rPr lang="et-EE" dirty="0" err="1" smtClean="0">
                <a:latin typeface="+mn-lt"/>
              </a:rPr>
              <a:t>Lecture</a:t>
            </a:r>
            <a:r>
              <a:rPr lang="et-EE" dirty="0" smtClean="0">
                <a:latin typeface="+mn-lt"/>
              </a:rPr>
              <a:t> 3</a:t>
            </a:r>
            <a:endParaRPr lang="en-US" sz="4600" dirty="0"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38525" y="3576638"/>
            <a:ext cx="6586538" cy="2138362"/>
          </a:xfrm>
        </p:spPr>
        <p:txBody>
          <a:bodyPr anchor="ctr"/>
          <a:lstStyle/>
          <a:p>
            <a:pPr marL="0" indent="0" algn="ctr" eaLnBrk="1" hangingPunct="1">
              <a:buNone/>
            </a:pPr>
            <a:r>
              <a:rPr lang="et-EE" altLang="en-US" sz="3200"/>
              <a:t>Msury Mahunnah</a:t>
            </a:r>
            <a:r>
              <a:rPr lang="en-US" altLang="en-US" sz="3200"/>
              <a:t>,</a:t>
            </a:r>
            <a:r>
              <a:rPr lang="et-EE" altLang="en-US" sz="3200"/>
              <a:t> </a:t>
            </a:r>
          </a:p>
          <a:p>
            <a:pPr marL="0" indent="0" algn="ctr" eaLnBrk="1" hangingPunct="1">
              <a:buNone/>
            </a:pPr>
            <a:r>
              <a:rPr lang="et-EE" altLang="en-US" sz="3200"/>
              <a:t>Department of Informatics,</a:t>
            </a:r>
          </a:p>
          <a:p>
            <a:pPr marL="0" indent="0" algn="ctr" eaLnBrk="1" hangingPunct="1">
              <a:buNone/>
            </a:pPr>
            <a:r>
              <a:rPr lang="et-EE" altLang="en-US" sz="3200"/>
              <a:t>T</a:t>
            </a:r>
            <a:r>
              <a:rPr lang="en-US" altLang="en-US" sz="3200"/>
              <a:t>allinn University of Technology </a:t>
            </a:r>
            <a:endParaRPr lang="en-US" altLang="en-US" sz="3000"/>
          </a:p>
        </p:txBody>
      </p:sp>
    </p:spTree>
    <p:extLst>
      <p:ext uri="{BB962C8B-B14F-4D97-AF65-F5344CB8AC3E}">
        <p14:creationId xmlns:p14="http://schemas.microsoft.com/office/powerpoint/2010/main" val="197022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438400" y="277813"/>
            <a:ext cx="8229600" cy="1143000"/>
          </a:xfrm>
        </p:spPr>
        <p:txBody>
          <a:bodyPr/>
          <a:lstStyle/>
          <a:p>
            <a:r>
              <a:rPr lang="et-EE" altLang="en-US" b="1" smtClean="0"/>
              <a:t>Repetition without Loop-statement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438400" y="1600201"/>
            <a:ext cx="8121650" cy="5141913"/>
          </a:xfrm>
        </p:spPr>
        <p:txBody>
          <a:bodyPr/>
          <a:lstStyle/>
          <a:p>
            <a:pPr algn="just"/>
            <a:r>
              <a:rPr lang="et-EE" altLang="en-US" smtClean="0"/>
              <a:t>Repetition with </a:t>
            </a:r>
            <a:r>
              <a:rPr lang="et-EE" altLang="en-US" b="1" smtClean="0">
                <a:solidFill>
                  <a:srgbClr val="FF0000"/>
                </a:solidFill>
              </a:rPr>
              <a:t>a</a:t>
            </a:r>
            <a:r>
              <a:rPr lang="et-EE" altLang="en-US" smtClean="0"/>
              <a:t> </a:t>
            </a:r>
            <a:r>
              <a:rPr lang="et-EE" altLang="en-US" b="1" smtClean="0">
                <a:solidFill>
                  <a:srgbClr val="FF0000"/>
                </a:solidFill>
              </a:rPr>
              <a:t>recursion</a:t>
            </a:r>
            <a:r>
              <a:rPr lang="et-EE" altLang="en-US" smtClean="0"/>
              <a:t> - a function calls     (executes) itself.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mtClean="0"/>
          </a:p>
          <a:p>
            <a:pPr algn="just">
              <a:buFont typeface="Wingdings" panose="05000000000000000000" pitchFamily="2" charset="2"/>
              <a:buNone/>
            </a:pPr>
            <a:endParaRPr lang="et-EE" altLang="en-US" smtClean="0"/>
          </a:p>
          <a:p>
            <a:pPr lvl="1" algn="just"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Function</a:t>
            </a:r>
            <a:r>
              <a:rPr lang="et-EE" altLang="en-US" smtClean="0"/>
              <a:t> FactRec&amp;(</a:t>
            </a:r>
            <a:r>
              <a:rPr lang="et-EE" altLang="en-US" b="1" smtClean="0">
                <a:solidFill>
                  <a:srgbClr val="0000CC"/>
                </a:solidFill>
              </a:rPr>
              <a:t>ByVal</a:t>
            </a:r>
            <a:r>
              <a:rPr lang="et-EE" altLang="en-US" smtClean="0"/>
              <a:t> n&amp;)</a:t>
            </a:r>
          </a:p>
          <a:p>
            <a:pPr lvl="1" algn="just">
              <a:buFont typeface="Wingdings" panose="05000000000000000000" pitchFamily="2" charset="2"/>
              <a:buNone/>
            </a:pPr>
            <a:r>
              <a:rPr lang="en-US" altLang="en-US" smtClean="0"/>
              <a:t>        </a:t>
            </a:r>
            <a:r>
              <a:rPr lang="en-US" altLang="en-US" b="1" smtClean="0">
                <a:solidFill>
                  <a:srgbClr val="0000CC"/>
                </a:solidFill>
              </a:rPr>
              <a:t>If</a:t>
            </a:r>
            <a:r>
              <a:rPr lang="en-US" altLang="en-US" smtClean="0"/>
              <a:t> n = 1 </a:t>
            </a:r>
            <a:r>
              <a:rPr lang="en-US" altLang="en-US" b="1" smtClean="0">
                <a:solidFill>
                  <a:srgbClr val="0000CC"/>
                </a:solidFill>
              </a:rPr>
              <a:t>Then</a:t>
            </a:r>
            <a:r>
              <a:rPr lang="en-US" altLang="en-US" smtClean="0"/>
              <a:t> </a:t>
            </a:r>
            <a:r>
              <a:rPr lang="en-US" altLang="en-US" b="1" smtClean="0">
                <a:solidFill>
                  <a:srgbClr val="0000CC"/>
                </a:solidFill>
              </a:rPr>
              <a:t>Return</a:t>
            </a:r>
            <a:r>
              <a:rPr lang="en-US" altLang="en-US" smtClean="0"/>
              <a:t> 1</a:t>
            </a:r>
          </a:p>
          <a:p>
            <a:pPr lvl="1" algn="just">
              <a:buFont typeface="Wingdings" panose="05000000000000000000" pitchFamily="2" charset="2"/>
              <a:buNone/>
            </a:pPr>
            <a:r>
              <a:rPr lang="et-EE" altLang="en-US" smtClean="0"/>
              <a:t>        FactRec = n * FactRec(n - 1)</a:t>
            </a:r>
          </a:p>
          <a:p>
            <a:pPr lvl="1" algn="just"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 End Function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et-EE" altLang="en-US" b="1" smtClean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None/>
            </a:pPr>
            <a:endParaRPr lang="et-EE" altLang="en-US" smtClean="0"/>
          </a:p>
          <a:p>
            <a:pPr algn="just"/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1561141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/>
              <a:t>Converting Variable Types</a:t>
            </a:r>
            <a:endParaRPr lang="et-EE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3" y="1706564"/>
            <a:ext cx="8280400" cy="4962525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t-EE" dirty="0" smtClean="0"/>
              <a:t>T</a:t>
            </a:r>
            <a:r>
              <a:rPr lang="en-US" dirty="0" smtClean="0"/>
              <a:t>he </a:t>
            </a:r>
            <a:r>
              <a:rPr lang="en-US" b="1" dirty="0" smtClean="0">
                <a:solidFill>
                  <a:srgbClr val="0000CC"/>
                </a:solidFill>
              </a:rPr>
              <a:t>methods</a:t>
            </a:r>
            <a:r>
              <a:rPr lang="en-US" dirty="0" smtClean="0"/>
              <a:t> of the </a:t>
            </a:r>
            <a:r>
              <a:rPr lang="en-US" b="1" dirty="0" smtClean="0">
                <a:solidFill>
                  <a:srgbClr val="FF0000"/>
                </a:solidFill>
              </a:rPr>
              <a:t>Convert</a:t>
            </a:r>
            <a:r>
              <a:rPr lang="en-US" dirty="0" smtClean="0"/>
              <a:t> class that perform data-type conversions</a:t>
            </a:r>
            <a:r>
              <a:rPr lang="et-EE" dirty="0" smtClean="0"/>
              <a:t>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i="1" dirty="0" smtClean="0"/>
              <a:t>	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ToBoolean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ToByte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ToChar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ToDateTime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ToDecimal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ToDouble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ToInt16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ToInt32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ToInt64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ToSByte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ToShort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ToSingle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ToString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ToUInt16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ToUInt32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ToUInt64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b="1" i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err="1" smtClean="0">
                <a:solidFill>
                  <a:srgbClr val="FF0000"/>
                </a:solidFill>
              </a:rPr>
              <a:t>Example</a:t>
            </a:r>
            <a:r>
              <a:rPr lang="et-EE" dirty="0" smtClean="0"/>
              <a:t>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fr-FR" dirty="0" smtClean="0">
                <a:solidFill>
                  <a:srgbClr val="0000CC"/>
                </a:solidFill>
              </a:rPr>
              <a:t>Dim</a:t>
            </a:r>
            <a:r>
              <a:rPr lang="fr-FR" dirty="0" smtClean="0"/>
              <a:t> x$ = “</a:t>
            </a:r>
            <a:r>
              <a:rPr lang="et-EE" dirty="0" smtClean="0"/>
              <a:t>21</a:t>
            </a:r>
            <a:r>
              <a:rPr lang="fr-FR" dirty="0" smtClean="0"/>
              <a:t>.03.2011", y </a:t>
            </a:r>
            <a:r>
              <a:rPr lang="fr-FR" dirty="0" smtClean="0">
                <a:solidFill>
                  <a:srgbClr val="0000CC"/>
                </a:solidFill>
              </a:rPr>
              <a:t>As</a:t>
            </a:r>
            <a:r>
              <a:rPr lang="fr-FR" dirty="0" smtClean="0"/>
              <a:t> Date</a:t>
            </a:r>
            <a:endParaRPr lang="et-EE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dirty="0" smtClean="0"/>
              <a:t>y = Convert.ToDateTime(x) </a:t>
            </a:r>
            <a:r>
              <a:rPr lang="et-EE" sz="2800" i="1" dirty="0" err="1">
                <a:solidFill>
                  <a:srgbClr val="00B050"/>
                </a:solidFill>
                <a:ea typeface="+mn-ea"/>
                <a:cs typeface="+mn-cs"/>
              </a:rPr>
              <a:t>‘y = #3/21/2011#</a:t>
            </a:r>
          </a:p>
        </p:txBody>
      </p:sp>
    </p:spTree>
    <p:extLst>
      <p:ext uri="{BB962C8B-B14F-4D97-AF65-F5344CB8AC3E}">
        <p14:creationId xmlns:p14="http://schemas.microsoft.com/office/powerpoint/2010/main" val="1706971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/>
              <a:t>Converting Variable Types 2</a:t>
            </a:r>
            <a:endParaRPr lang="et-EE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Functions </a:t>
            </a:r>
            <a:r>
              <a:rPr lang="en-US" dirty="0" smtClean="0"/>
              <a:t>that perform data-type conversions</a:t>
            </a:r>
            <a:r>
              <a:rPr lang="et-EE" dirty="0" smtClean="0"/>
              <a:t>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i="1" dirty="0" smtClean="0"/>
              <a:t>	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CBool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CByte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CChar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CDate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CDec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CDbl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CInt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CLng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CSByte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CShort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CSng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CStr</a:t>
            </a:r>
            <a:r>
              <a:rPr lang="et-EE" i="1" dirty="0" smtClean="0"/>
              <a:t>, 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CUInt</a:t>
            </a:r>
            <a:r>
              <a:rPr lang="et-EE" i="1" dirty="0" smtClean="0"/>
              <a:t>, 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CULng</a:t>
            </a:r>
            <a:r>
              <a:rPr lang="et-EE" i="1" dirty="0" smtClean="0"/>
              <a:t>,</a:t>
            </a:r>
            <a:r>
              <a:rPr lang="et-EE" i="1" dirty="0" smtClean="0">
                <a:solidFill>
                  <a:schemeClr val="accent3">
                    <a:lumMod val="75000"/>
                  </a:schemeClr>
                </a:solidFill>
              </a:rPr>
              <a:t> CUShort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i="1" dirty="0" smtClean="0">
                <a:solidFill>
                  <a:srgbClr val="FF0000"/>
                </a:solidFill>
              </a:rPr>
              <a:t>Example</a:t>
            </a:r>
            <a:r>
              <a:rPr lang="et-EE" i="1" dirty="0" smtClean="0"/>
              <a:t>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fr-FR" dirty="0" smtClean="0">
                <a:solidFill>
                  <a:srgbClr val="0000CC"/>
                </a:solidFill>
              </a:rPr>
              <a:t>Dim</a:t>
            </a:r>
            <a:r>
              <a:rPr lang="fr-FR" dirty="0" smtClean="0"/>
              <a:t> x$ = “</a:t>
            </a:r>
            <a:r>
              <a:rPr lang="et-EE" dirty="0" smtClean="0"/>
              <a:t>21</a:t>
            </a:r>
            <a:r>
              <a:rPr lang="fr-FR" dirty="0" smtClean="0"/>
              <a:t>.03.2011", y </a:t>
            </a:r>
            <a:r>
              <a:rPr lang="fr-FR" dirty="0" smtClean="0">
                <a:solidFill>
                  <a:srgbClr val="0000CC"/>
                </a:solidFill>
              </a:rPr>
              <a:t>As</a:t>
            </a:r>
            <a:r>
              <a:rPr lang="fr-FR" dirty="0" smtClean="0"/>
              <a:t> Date</a:t>
            </a:r>
            <a:endParaRPr lang="et-EE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dirty="0" smtClean="0"/>
              <a:t>y = CDate(x) </a:t>
            </a:r>
            <a:r>
              <a:rPr lang="et-EE" sz="2800" i="1" dirty="0" err="1">
                <a:solidFill>
                  <a:srgbClr val="00B050"/>
                </a:solidFill>
                <a:ea typeface="+mn-ea"/>
                <a:cs typeface="+mn-cs"/>
              </a:rPr>
              <a:t>‘y = #3/21/2011#</a:t>
            </a:r>
          </a:p>
        </p:txBody>
      </p:sp>
    </p:spTree>
    <p:extLst>
      <p:ext uri="{BB962C8B-B14F-4D97-AF65-F5344CB8AC3E}">
        <p14:creationId xmlns:p14="http://schemas.microsoft.com/office/powerpoint/2010/main" val="178486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/>
              <a:t>Functions for checking data type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IsNumeric()</a:t>
            </a:r>
            <a:r>
              <a:rPr lang="et-EE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Returns True if its argument is a number (Short, Integer, Long, Single, Double,</a:t>
            </a:r>
            <a:r>
              <a:rPr lang="et-EE" altLang="en-US" smtClean="0"/>
              <a:t> Decimal).</a:t>
            </a:r>
          </a:p>
          <a:p>
            <a:r>
              <a:rPr lang="en-US" altLang="en-US" b="1" smtClean="0">
                <a:solidFill>
                  <a:srgbClr val="FF0000"/>
                </a:solidFill>
              </a:rPr>
              <a:t>IsDate() </a:t>
            </a:r>
            <a:r>
              <a:rPr lang="en-US" altLang="en-US" smtClean="0"/>
              <a:t>Returns True if its argument is a valid date (or time).</a:t>
            </a:r>
            <a:endParaRPr lang="et-EE" altLang="en-US" smtClean="0"/>
          </a:p>
          <a:p>
            <a:r>
              <a:rPr lang="en-US" altLang="en-US" b="1" smtClean="0">
                <a:solidFill>
                  <a:srgbClr val="FF0000"/>
                </a:solidFill>
              </a:rPr>
              <a:t>IsArray() </a:t>
            </a:r>
            <a:r>
              <a:rPr lang="en-US" altLang="en-US" smtClean="0"/>
              <a:t>Returns True if its argument is an array.</a:t>
            </a: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3425955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78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dirty="0" smtClean="0"/>
              <a:t>An example with </a:t>
            </a:r>
            <a:r>
              <a:rPr lang="et-EE" b="1" dirty="0" smtClean="0">
                <a:solidFill>
                  <a:srgbClr val="FF0000"/>
                </a:solidFill>
              </a:rPr>
              <a:t>IsNumeric</a:t>
            </a:r>
            <a:r>
              <a:rPr lang="et-EE" dirty="0" smtClean="0"/>
              <a:t> (TextBox)</a:t>
            </a:r>
            <a:endParaRPr lang="et-EE" b="1" dirty="0">
              <a:solidFill>
                <a:srgbClr val="FF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135189" y="1773238"/>
            <a:ext cx="8569325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200"/>
              <a:t> </a:t>
            </a:r>
            <a:r>
              <a:rPr lang="en-US" altLang="en-US" sz="2200">
                <a:solidFill>
                  <a:srgbClr val="0000CC"/>
                </a:solidFill>
              </a:rPr>
              <a:t>Private Sub </a:t>
            </a:r>
            <a:r>
              <a:rPr lang="en-US" altLang="en-US" sz="2200">
                <a:solidFill>
                  <a:srgbClr val="7030A0"/>
                </a:solidFill>
              </a:rPr>
              <a:t>Button1</a:t>
            </a:r>
            <a:r>
              <a:rPr lang="en-US" altLang="en-US" sz="2200"/>
              <a:t>_Click(ByVal sender As System.Object,</a:t>
            </a:r>
            <a:r>
              <a:rPr lang="et-EE" altLang="en-US" sz="2200"/>
              <a:t> ...)</a:t>
            </a:r>
            <a:endParaRPr lang="et-EE" altLang="en-US" sz="2200">
              <a:solidFill>
                <a:srgbClr val="0000CC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z="2200">
                <a:solidFill>
                  <a:srgbClr val="0000CC"/>
                </a:solidFill>
              </a:rPr>
              <a:t>Dim</a:t>
            </a:r>
            <a:r>
              <a:rPr lang="et-EE" altLang="en-US" sz="2200"/>
              <a:t> x%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z="2200">
                <a:solidFill>
                  <a:srgbClr val="0000CC"/>
                </a:solidFill>
              </a:rPr>
              <a:t>If Not </a:t>
            </a:r>
            <a:r>
              <a:rPr lang="et-EE" altLang="en-US" sz="2200" b="1">
                <a:solidFill>
                  <a:srgbClr val="FF0000"/>
                </a:solidFill>
              </a:rPr>
              <a:t>IsNumeric</a:t>
            </a:r>
            <a:r>
              <a:rPr lang="et-EE" altLang="en-US" sz="2200"/>
              <a:t>(</a:t>
            </a:r>
            <a:r>
              <a:rPr lang="et-EE" altLang="en-US" sz="2200">
                <a:solidFill>
                  <a:srgbClr val="7030A0"/>
                </a:solidFill>
              </a:rPr>
              <a:t>TBox_Age</a:t>
            </a:r>
            <a:r>
              <a:rPr lang="et-EE" altLang="en-US" sz="2200"/>
              <a:t>.Text) </a:t>
            </a:r>
            <a:r>
              <a:rPr lang="et-EE" altLang="en-US" sz="2200">
                <a:solidFill>
                  <a:srgbClr val="0000CC"/>
                </a:solidFill>
              </a:rPr>
              <a:t>Then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z="2200"/>
              <a:t>	</a:t>
            </a:r>
            <a:r>
              <a:rPr lang="en-US" altLang="en-US" sz="2200"/>
              <a:t>MsgBox(</a:t>
            </a:r>
            <a:r>
              <a:rPr lang="en-US" altLang="en-US" sz="2200">
                <a:solidFill>
                  <a:srgbClr val="C00000"/>
                </a:solidFill>
              </a:rPr>
              <a:t>"A number is expected!"</a:t>
            </a:r>
            <a:r>
              <a:rPr lang="en-US" altLang="en-US" sz="2200"/>
              <a:t>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z="2200"/>
              <a:t>	</a:t>
            </a:r>
            <a:r>
              <a:rPr lang="et-EE" altLang="en-US" sz="2200">
                <a:solidFill>
                  <a:srgbClr val="7030A0"/>
                </a:solidFill>
              </a:rPr>
              <a:t>TBox_Age</a:t>
            </a:r>
            <a:r>
              <a:rPr lang="et-EE" altLang="en-US" sz="2200"/>
              <a:t>.Text = </a:t>
            </a:r>
            <a:r>
              <a:rPr lang="et-EE" altLang="en-US" sz="2200">
                <a:solidFill>
                  <a:srgbClr val="C00000"/>
                </a:solidFill>
              </a:rPr>
              <a:t>""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z="2200"/>
              <a:t>	</a:t>
            </a:r>
            <a:r>
              <a:rPr lang="et-EE" altLang="en-US" sz="2200">
                <a:solidFill>
                  <a:srgbClr val="7030A0"/>
                </a:solidFill>
              </a:rPr>
              <a:t>TBox_Age</a:t>
            </a:r>
            <a:r>
              <a:rPr lang="et-EE" altLang="en-US" sz="2200"/>
              <a:t>.Focus()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z="2200"/>
              <a:t>	Exit Sub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z="2200">
                <a:solidFill>
                  <a:srgbClr val="0000CC"/>
                </a:solidFill>
              </a:rPr>
              <a:t>End If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z="2200"/>
              <a:t>x = Convert.ToInt32(</a:t>
            </a:r>
            <a:r>
              <a:rPr lang="et-EE" altLang="en-US" sz="2200">
                <a:solidFill>
                  <a:srgbClr val="7030A0"/>
                </a:solidFill>
              </a:rPr>
              <a:t>TBox_Age</a:t>
            </a:r>
            <a:r>
              <a:rPr lang="et-EE" altLang="en-US" sz="2200"/>
              <a:t>.Text) ‘</a:t>
            </a:r>
            <a:r>
              <a:rPr lang="et-EE" altLang="en-US" sz="2200" i="1">
                <a:solidFill>
                  <a:srgbClr val="FF0000"/>
                </a:solidFill>
              </a:rPr>
              <a:t>floating-point number???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200"/>
              <a:t>MsgBox(</a:t>
            </a:r>
            <a:r>
              <a:rPr lang="en-US" altLang="en-US" sz="2200">
                <a:solidFill>
                  <a:srgbClr val="C00000"/>
                </a:solidFill>
              </a:rPr>
              <a:t>"You are "</a:t>
            </a:r>
            <a:r>
              <a:rPr lang="en-US" altLang="en-US" sz="2200"/>
              <a:t> &amp; x &amp; </a:t>
            </a:r>
            <a:r>
              <a:rPr lang="en-US" altLang="en-US" sz="2200">
                <a:solidFill>
                  <a:srgbClr val="C00000"/>
                </a:solidFill>
              </a:rPr>
              <a:t>" years old!"</a:t>
            </a:r>
            <a:r>
              <a:rPr lang="en-US" altLang="en-US" sz="2200"/>
              <a:t>)</a:t>
            </a:r>
            <a:endParaRPr lang="et-EE" altLang="en-US" sz="220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>
                <a:solidFill>
                  <a:srgbClr val="0000CC"/>
                </a:solidFill>
              </a:rPr>
              <a:t>End Sub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6383339" y="3524250"/>
            <a:ext cx="4537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00B050"/>
                </a:solidFill>
              </a:rPr>
              <a:t>Three objects on the form are needed</a:t>
            </a:r>
            <a:r>
              <a:rPr lang="et-EE" altLang="en-US" sz="1800">
                <a:solidFill>
                  <a:srgbClr val="00B050"/>
                </a:solidFill>
              </a:rPr>
              <a:t>: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B050"/>
                </a:solidFill>
              </a:rPr>
              <a:t>TextBox  with a </a:t>
            </a:r>
            <a:r>
              <a:rPr lang="et-EE" altLang="en-US" sz="1800" i="1">
                <a:solidFill>
                  <a:srgbClr val="00B050"/>
                </a:solidFill>
              </a:rPr>
              <a:t>Name</a:t>
            </a:r>
            <a:r>
              <a:rPr lang="et-EE" altLang="en-US" sz="1800">
                <a:solidFill>
                  <a:srgbClr val="00B050"/>
                </a:solidFill>
              </a:rPr>
              <a:t> “TBox_Age”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B050"/>
                </a:solidFill>
              </a:rPr>
              <a:t>Button with a </a:t>
            </a:r>
            <a:r>
              <a:rPr lang="et-EE" altLang="en-US" sz="1800" i="1">
                <a:solidFill>
                  <a:srgbClr val="00B050"/>
                </a:solidFill>
              </a:rPr>
              <a:t>Name</a:t>
            </a:r>
            <a:r>
              <a:rPr lang="et-EE" altLang="en-US" sz="1800">
                <a:solidFill>
                  <a:srgbClr val="00B050"/>
                </a:solidFill>
              </a:rPr>
              <a:t> “Button_1”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B050"/>
                </a:solidFill>
              </a:rPr>
              <a:t>Label with a </a:t>
            </a:r>
            <a:r>
              <a:rPr lang="et-EE" altLang="en-US" sz="1800" i="1">
                <a:solidFill>
                  <a:srgbClr val="00B050"/>
                </a:solidFill>
              </a:rPr>
              <a:t>Text</a:t>
            </a:r>
            <a:r>
              <a:rPr lang="et-EE" altLang="en-US" sz="1800">
                <a:solidFill>
                  <a:srgbClr val="00B050"/>
                </a:solidFill>
              </a:rPr>
              <a:t> “Age”</a:t>
            </a:r>
          </a:p>
        </p:txBody>
      </p:sp>
    </p:spTree>
    <p:extLst>
      <p:ext uri="{BB962C8B-B14F-4D97-AF65-F5344CB8AC3E}">
        <p14:creationId xmlns:p14="http://schemas.microsoft.com/office/powerpoint/2010/main" val="3528285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1" y="277813"/>
            <a:ext cx="800417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dirty="0" smtClean="0"/>
              <a:t>A example with </a:t>
            </a:r>
            <a:r>
              <a:rPr lang="et-EE" b="1" dirty="0" smtClean="0">
                <a:solidFill>
                  <a:srgbClr val="FF0000"/>
                </a:solidFill>
              </a:rPr>
              <a:t>IsNumeric</a:t>
            </a:r>
            <a:r>
              <a:rPr lang="et-EE" dirty="0" smtClean="0"/>
              <a:t> (InputBox)</a:t>
            </a:r>
            <a:endParaRPr lang="et-EE" b="1" dirty="0">
              <a:solidFill>
                <a:srgbClr val="FF0000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08213" y="1855788"/>
            <a:ext cx="8712200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00CC"/>
                </a:solidFill>
              </a:rPr>
              <a:t>Private Sub </a:t>
            </a:r>
            <a:r>
              <a:rPr lang="en-US" dirty="0" smtClean="0">
                <a:solidFill>
                  <a:srgbClr val="7030A0"/>
                </a:solidFill>
              </a:rPr>
              <a:t>Button1</a:t>
            </a:r>
            <a:r>
              <a:rPr lang="en-US" dirty="0" smtClean="0"/>
              <a:t>_Click(</a:t>
            </a:r>
            <a:r>
              <a:rPr lang="en-US" dirty="0" err="1" smtClean="0"/>
              <a:t>ByVal</a:t>
            </a:r>
            <a:r>
              <a:rPr lang="en-US" dirty="0" smtClean="0"/>
              <a:t> sender As </a:t>
            </a:r>
            <a:r>
              <a:rPr lang="en-US" dirty="0" err="1" smtClean="0"/>
              <a:t>System.Object</a:t>
            </a:r>
            <a:r>
              <a:rPr lang="en-US" dirty="0" smtClean="0"/>
              <a:t>,</a:t>
            </a:r>
            <a:r>
              <a:rPr lang="et-EE" dirty="0" smtClean="0"/>
              <a:t> ...)</a:t>
            </a:r>
            <a:endParaRPr lang="et-EE" dirty="0" smtClean="0">
              <a:solidFill>
                <a:srgbClr val="0000CC"/>
              </a:solidFill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t-EE" sz="2400" dirty="0" err="1">
                <a:solidFill>
                  <a:srgbClr val="0000CC"/>
                </a:solidFill>
              </a:rPr>
              <a:t>Dim</a:t>
            </a:r>
            <a:r>
              <a:rPr lang="et-EE" sz="2400" dirty="0"/>
              <a:t> </a:t>
            </a:r>
            <a:r>
              <a:rPr lang="et-EE" sz="2400" dirty="0" err="1"/>
              <a:t>strAge</a:t>
            </a:r>
            <a:r>
              <a:rPr lang="et-EE" sz="2400" dirty="0"/>
              <a:t> </a:t>
            </a:r>
            <a:r>
              <a:rPr lang="et-EE" sz="2400" dirty="0" err="1">
                <a:solidFill>
                  <a:srgbClr val="0000CC"/>
                </a:solidFill>
              </a:rPr>
              <a:t>As</a:t>
            </a:r>
            <a:r>
              <a:rPr lang="et-EE" sz="2400" dirty="0"/>
              <a:t> String = ""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t-EE" sz="2400" dirty="0" err="1">
                <a:solidFill>
                  <a:srgbClr val="0000CC"/>
                </a:solidFill>
              </a:rPr>
              <a:t>Dim</a:t>
            </a:r>
            <a:r>
              <a:rPr lang="et-EE" sz="2400" dirty="0"/>
              <a:t> </a:t>
            </a:r>
            <a:r>
              <a:rPr lang="et-EE" sz="2400" dirty="0" err="1"/>
              <a:t>Age</a:t>
            </a:r>
            <a:r>
              <a:rPr lang="et-EE" sz="2400" dirty="0"/>
              <a:t> </a:t>
            </a:r>
            <a:r>
              <a:rPr lang="et-EE" sz="2400" dirty="0" err="1">
                <a:solidFill>
                  <a:srgbClr val="0000CC"/>
                </a:solidFill>
              </a:rPr>
              <a:t>As</a:t>
            </a:r>
            <a:r>
              <a:rPr lang="et-EE" sz="2400" dirty="0"/>
              <a:t> </a:t>
            </a:r>
            <a:r>
              <a:rPr lang="et-EE" sz="2400" dirty="0" err="1"/>
              <a:t>Integer</a:t>
            </a:r>
            <a:endParaRPr lang="et-EE" sz="2400" dirty="0"/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t-EE" sz="2400" dirty="0" err="1">
                <a:solidFill>
                  <a:srgbClr val="0000CC"/>
                </a:solidFill>
              </a:rPr>
              <a:t>Do</a:t>
            </a:r>
            <a:r>
              <a:rPr lang="et-EE" sz="2400" dirty="0">
                <a:solidFill>
                  <a:srgbClr val="0000CC"/>
                </a:solidFill>
              </a:rPr>
              <a:t> </a:t>
            </a:r>
            <a:r>
              <a:rPr lang="et-EE" sz="2400" dirty="0" err="1">
                <a:solidFill>
                  <a:srgbClr val="0000CC"/>
                </a:solidFill>
              </a:rPr>
              <a:t>While</a:t>
            </a:r>
            <a:r>
              <a:rPr lang="et-EE" sz="2400" dirty="0">
                <a:solidFill>
                  <a:srgbClr val="0000CC"/>
                </a:solidFill>
              </a:rPr>
              <a:t> </a:t>
            </a:r>
            <a:r>
              <a:rPr lang="et-EE" sz="2400" dirty="0" err="1">
                <a:solidFill>
                  <a:srgbClr val="0000CC"/>
                </a:solidFill>
              </a:rPr>
              <a:t>Not</a:t>
            </a:r>
            <a:r>
              <a:rPr lang="et-EE" sz="2400" dirty="0">
                <a:solidFill>
                  <a:srgbClr val="0000CC"/>
                </a:solidFill>
              </a:rPr>
              <a:t> </a:t>
            </a:r>
            <a:r>
              <a:rPr lang="et-EE" sz="2400" dirty="0" err="1">
                <a:solidFill>
                  <a:srgbClr val="FF0000"/>
                </a:solidFill>
              </a:rPr>
              <a:t>IsNumeric</a:t>
            </a:r>
            <a:r>
              <a:rPr lang="et-EE" sz="2400" dirty="0" err="1"/>
              <a:t>(strAge</a:t>
            </a:r>
            <a:r>
              <a:rPr lang="et-EE" sz="2400" dirty="0"/>
              <a:t>)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t-EE" sz="2400" dirty="0"/>
              <a:t>	</a:t>
            </a:r>
            <a:r>
              <a:rPr lang="en-US" sz="2400" dirty="0" err="1"/>
              <a:t>strAge</a:t>
            </a:r>
            <a:r>
              <a:rPr lang="en-US" sz="2400" dirty="0"/>
              <a:t> = </a:t>
            </a:r>
            <a:r>
              <a:rPr lang="en-US" sz="2400" dirty="0" err="1"/>
              <a:t>InputBox</a:t>
            </a:r>
            <a:r>
              <a:rPr lang="en-US" sz="2400" dirty="0"/>
              <a:t>(“</a:t>
            </a:r>
            <a:r>
              <a:rPr lang="et-EE" sz="2400" dirty="0"/>
              <a:t>P</a:t>
            </a:r>
            <a:r>
              <a:rPr lang="en-US" sz="2400" dirty="0"/>
              <a:t>lease enter your age")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t-EE" sz="2400" dirty="0">
                <a:solidFill>
                  <a:srgbClr val="0000CC"/>
                </a:solidFill>
              </a:rPr>
              <a:t>Loop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sz="2400" dirty="0" err="1"/>
              <a:t>Age</a:t>
            </a:r>
            <a:r>
              <a:rPr lang="et-EE" sz="2400" dirty="0"/>
              <a:t> = Convert.ToInt32(strAge) </a:t>
            </a:r>
            <a:r>
              <a:rPr lang="et-EE" sz="2000" kern="1200" dirty="0">
                <a:solidFill>
                  <a:srgbClr val="00B050"/>
                </a:solidFill>
                <a:ea typeface="+mn-ea"/>
                <a:cs typeface="+mn-cs"/>
              </a:rPr>
              <a:t>‘</a:t>
            </a:r>
            <a:r>
              <a:rPr lang="et-EE" sz="2000" kern="1200" dirty="0" err="1">
                <a:solidFill>
                  <a:srgbClr val="00B050"/>
                </a:solidFill>
                <a:ea typeface="+mn-ea"/>
                <a:cs typeface="+mn-cs"/>
              </a:rPr>
              <a:t>if</a:t>
            </a:r>
            <a:r>
              <a:rPr lang="et-EE" sz="2000" kern="1200" dirty="0">
                <a:solidFill>
                  <a:srgbClr val="00B050"/>
                </a:solidFill>
                <a:ea typeface="+mn-ea"/>
                <a:cs typeface="+mn-cs"/>
              </a:rPr>
              <a:t> </a:t>
            </a:r>
            <a:r>
              <a:rPr lang="et-EE" sz="2000" kern="1200" dirty="0" err="1">
                <a:solidFill>
                  <a:srgbClr val="00B050"/>
                </a:solidFill>
                <a:ea typeface="+mn-ea"/>
                <a:cs typeface="+mn-cs"/>
              </a:rPr>
              <a:t>strAge</a:t>
            </a:r>
            <a:r>
              <a:rPr lang="et-EE" sz="2000" kern="1200" dirty="0">
                <a:solidFill>
                  <a:srgbClr val="00B050"/>
                </a:solidFill>
                <a:ea typeface="+mn-ea"/>
                <a:cs typeface="+mn-cs"/>
              </a:rPr>
              <a:t> </a:t>
            </a:r>
            <a:r>
              <a:rPr lang="et-EE" sz="2000" kern="1200" dirty="0" err="1">
                <a:solidFill>
                  <a:srgbClr val="00B050"/>
                </a:solidFill>
                <a:ea typeface="+mn-ea"/>
                <a:cs typeface="+mn-cs"/>
              </a:rPr>
              <a:t>is</a:t>
            </a:r>
            <a:r>
              <a:rPr lang="et-EE" sz="2000" kern="1200" dirty="0">
                <a:solidFill>
                  <a:srgbClr val="00B050"/>
                </a:solidFill>
                <a:ea typeface="+mn-ea"/>
                <a:cs typeface="+mn-cs"/>
              </a:rPr>
              <a:t>  a </a:t>
            </a:r>
            <a:r>
              <a:rPr lang="et-EE" sz="2000" kern="1200" dirty="0" err="1">
                <a:solidFill>
                  <a:srgbClr val="00B050"/>
                </a:solidFill>
                <a:ea typeface="+mn-ea"/>
                <a:cs typeface="+mn-cs"/>
              </a:rPr>
              <a:t>floating-point</a:t>
            </a:r>
            <a:r>
              <a:rPr lang="et-EE" sz="2000" kern="1200" dirty="0">
                <a:solidFill>
                  <a:srgbClr val="00B050"/>
                </a:solidFill>
                <a:ea typeface="+mn-ea"/>
                <a:cs typeface="+mn-cs"/>
              </a:rPr>
              <a:t> number?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sz="2400" dirty="0" err="1"/>
              <a:t>MsgBox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C00000"/>
                </a:solidFill>
              </a:rPr>
              <a:t>"You are "</a:t>
            </a:r>
            <a:r>
              <a:rPr lang="en-US" sz="2400" dirty="0"/>
              <a:t> &amp; </a:t>
            </a:r>
            <a:r>
              <a:rPr lang="et-EE" sz="2400" dirty="0" err="1"/>
              <a:t>Age</a:t>
            </a:r>
            <a:r>
              <a:rPr lang="en-US" sz="2400" dirty="0"/>
              <a:t> &amp; </a:t>
            </a:r>
            <a:r>
              <a:rPr lang="en-US" sz="2400" dirty="0">
                <a:solidFill>
                  <a:srgbClr val="C00000"/>
                </a:solidFill>
              </a:rPr>
              <a:t>" years old!"</a:t>
            </a:r>
            <a:r>
              <a:rPr lang="en-US" sz="2400" dirty="0"/>
              <a:t>)</a:t>
            </a:r>
            <a:endParaRPr lang="et-EE" sz="24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End </a:t>
            </a:r>
            <a:r>
              <a:rPr lang="et-EE" dirty="0" err="1" smtClean="0">
                <a:solidFill>
                  <a:srgbClr val="0000CC"/>
                </a:solidFill>
              </a:rPr>
              <a:t>Sub</a:t>
            </a:r>
            <a:endParaRPr lang="et-EE" dirty="0" smtClean="0">
              <a:solidFill>
                <a:srgbClr val="0000CC"/>
              </a:solidFill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6888164" y="2565401"/>
            <a:ext cx="37798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00B050"/>
                </a:solidFill>
              </a:rPr>
              <a:t>A object on the form is needed</a:t>
            </a:r>
            <a:r>
              <a:rPr lang="et-EE" altLang="en-US" sz="1800">
                <a:solidFill>
                  <a:srgbClr val="00B050"/>
                </a:solidFill>
              </a:rPr>
              <a:t>: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B050"/>
                </a:solidFill>
              </a:rPr>
              <a:t>Button with a </a:t>
            </a:r>
            <a:r>
              <a:rPr lang="et-EE" altLang="en-US" sz="1800" i="1">
                <a:solidFill>
                  <a:srgbClr val="00B050"/>
                </a:solidFill>
              </a:rPr>
              <a:t>Name</a:t>
            </a:r>
            <a:r>
              <a:rPr lang="et-EE" altLang="en-US" sz="1800">
                <a:solidFill>
                  <a:srgbClr val="00B050"/>
                </a:solidFill>
              </a:rPr>
              <a:t> “Button_1”</a:t>
            </a:r>
          </a:p>
        </p:txBody>
      </p:sp>
    </p:spTree>
    <p:extLst>
      <p:ext uri="{BB962C8B-B14F-4D97-AF65-F5344CB8AC3E}">
        <p14:creationId xmlns:p14="http://schemas.microsoft.com/office/powerpoint/2010/main" val="2124225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>
                <a:solidFill>
                  <a:srgbClr val="0000CC"/>
                </a:solidFill>
              </a:rPr>
              <a:t>Try</a:t>
            </a:r>
            <a:r>
              <a:rPr lang="et-EE" altLang="en-US" smtClean="0"/>
              <a:t> ... </a:t>
            </a:r>
            <a:r>
              <a:rPr lang="et-EE" altLang="en-US" smtClean="0">
                <a:solidFill>
                  <a:srgbClr val="0000CC"/>
                </a:solidFill>
              </a:rPr>
              <a:t>Catch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Try</a:t>
            </a:r>
            <a:r>
              <a:rPr lang="et-EE" dirty="0" smtClean="0"/>
              <a:t> ... </a:t>
            </a:r>
            <a:r>
              <a:rPr lang="et-EE" dirty="0" smtClean="0">
                <a:solidFill>
                  <a:srgbClr val="0000CC"/>
                </a:solidFill>
              </a:rPr>
              <a:t>Catch</a:t>
            </a:r>
            <a:r>
              <a:rPr lang="et-EE" dirty="0" smtClean="0"/>
              <a:t> statement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Try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dirty="0" smtClean="0">
                <a:solidFill>
                  <a:srgbClr val="00B050"/>
                </a:solidFill>
              </a:rPr>
              <a:t>‘sentence(s)1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Catch </a:t>
            </a:r>
            <a:r>
              <a:rPr lang="et-EE" dirty="0" smtClean="0"/>
              <a:t>[ex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Exception]</a:t>
            </a:r>
            <a:endParaRPr lang="et-EE" dirty="0" smtClean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dirty="0" smtClean="0">
                <a:solidFill>
                  <a:srgbClr val="00B050"/>
                </a:solidFill>
              </a:rPr>
              <a:t>‘ sentence(s)2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[</a:t>
            </a:r>
            <a:r>
              <a:rPr lang="et-EE" dirty="0" smtClean="0">
                <a:solidFill>
                  <a:srgbClr val="0000CC"/>
                </a:solidFill>
              </a:rPr>
              <a:t>Finally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B050"/>
                </a:solidFill>
              </a:rPr>
              <a:t>	‘sentence(s)3</a:t>
            </a:r>
            <a:r>
              <a:rPr lang="et-EE" dirty="0" smtClean="0"/>
              <a:t>]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End Try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/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5448300" y="2276476"/>
            <a:ext cx="4895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 i="1">
                <a:solidFill>
                  <a:srgbClr val="000000"/>
                </a:solidFill>
              </a:rPr>
              <a:t>At first, execute sentence(s)1, but if the error appear, execute sentence(s)2</a:t>
            </a: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5519739" y="4076700"/>
            <a:ext cx="4897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 i="1">
                <a:solidFill>
                  <a:srgbClr val="000000"/>
                </a:solidFill>
              </a:rPr>
              <a:t>[ ] – this part of structure is not necessary </a:t>
            </a:r>
          </a:p>
        </p:txBody>
      </p:sp>
    </p:spTree>
    <p:extLst>
      <p:ext uri="{BB962C8B-B14F-4D97-AF65-F5344CB8AC3E}">
        <p14:creationId xmlns:p14="http://schemas.microsoft.com/office/powerpoint/2010/main" val="2915841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>
                <a:solidFill>
                  <a:srgbClr val="0000CC"/>
                </a:solidFill>
              </a:rPr>
              <a:t>Try</a:t>
            </a:r>
            <a:r>
              <a:rPr lang="et-EE" altLang="en-US" smtClean="0"/>
              <a:t> ... </a:t>
            </a:r>
            <a:r>
              <a:rPr lang="et-EE" altLang="en-US" smtClean="0">
                <a:solidFill>
                  <a:srgbClr val="0000CC"/>
                </a:solidFill>
              </a:rPr>
              <a:t>Catch</a:t>
            </a:r>
            <a:r>
              <a:rPr lang="et-EE" altLang="en-US" smtClean="0"/>
              <a:t> and Textbox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7772400" cy="52578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Private</a:t>
            </a:r>
            <a:r>
              <a:rPr lang="et-EE" dirty="0" smtClean="0"/>
              <a:t> </a:t>
            </a:r>
            <a:r>
              <a:rPr lang="et-EE" dirty="0" smtClean="0">
                <a:solidFill>
                  <a:srgbClr val="0000CC"/>
                </a:solidFill>
              </a:rPr>
              <a:t>Sub</a:t>
            </a:r>
            <a:r>
              <a:rPr lang="et-EE" dirty="0" smtClean="0"/>
              <a:t> Button1_Click(</a:t>
            </a:r>
            <a:r>
              <a:rPr lang="et-EE" dirty="0" smtClean="0">
                <a:solidFill>
                  <a:srgbClr val="0000CC"/>
                </a:solidFill>
              </a:rPr>
              <a:t>ByVal</a:t>
            </a:r>
            <a:r>
              <a:rPr lang="et-EE" dirty="0" smtClean="0"/>
              <a:t> sender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System.Object, </a:t>
            </a:r>
            <a:r>
              <a:rPr lang="et-EE" dirty="0" smtClean="0">
                <a:solidFill>
                  <a:srgbClr val="0000CC"/>
                </a:solidFill>
              </a:rPr>
              <a:t>ByVal</a:t>
            </a:r>
            <a:r>
              <a:rPr lang="et-EE" dirty="0" smtClean="0"/>
              <a:t> e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System.EventArgs) </a:t>
            </a:r>
            <a:r>
              <a:rPr lang="et-EE" dirty="0" err="1" smtClean="0"/>
              <a:t>Handles</a:t>
            </a:r>
            <a:r>
              <a:rPr lang="et-EE" dirty="0" smtClean="0"/>
              <a:t> Button1.Click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</a:t>
            </a:r>
            <a:r>
              <a:rPr lang="et-EE" dirty="0" err="1" smtClean="0"/>
              <a:t>Age%</a:t>
            </a: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Try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Age = Convert.ToInt32(</a:t>
            </a:r>
            <a:r>
              <a:rPr lang="et-EE" dirty="0" smtClean="0">
                <a:solidFill>
                  <a:srgbClr val="7030A0"/>
                </a:solidFill>
              </a:rPr>
              <a:t>TBox_Age</a:t>
            </a:r>
            <a:r>
              <a:rPr lang="et-EE" dirty="0" smtClean="0"/>
              <a:t>.Text)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</a:t>
            </a:r>
            <a:r>
              <a:rPr lang="en-US" dirty="0" err="1" smtClean="0"/>
              <a:t>MsgBox</a:t>
            </a:r>
            <a:r>
              <a:rPr lang="en-US" dirty="0" smtClean="0"/>
              <a:t>("You are " &amp; Age &amp; " years old!")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Catch</a:t>
            </a:r>
            <a:r>
              <a:rPr lang="et-EE" dirty="0" smtClean="0"/>
              <a:t> ex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Exception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MsgBox(ex.Message)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</a:t>
            </a:r>
            <a:r>
              <a:rPr lang="en-US" i="1" dirty="0" smtClean="0">
                <a:solidFill>
                  <a:srgbClr val="00B050"/>
                </a:solidFill>
              </a:rPr>
              <a:t>'</a:t>
            </a:r>
            <a:r>
              <a:rPr lang="en-US" i="1" dirty="0" err="1" smtClean="0">
                <a:solidFill>
                  <a:srgbClr val="00B050"/>
                </a:solidFill>
              </a:rPr>
              <a:t>MsgBox</a:t>
            </a:r>
            <a:r>
              <a:rPr lang="en-US" i="1" dirty="0" smtClean="0">
                <a:solidFill>
                  <a:srgbClr val="00B050"/>
                </a:solidFill>
              </a:rPr>
              <a:t>("A number is expected!")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Finally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</a:t>
            </a:r>
            <a:r>
              <a:rPr lang="et-EE" dirty="0" smtClean="0">
                <a:solidFill>
                  <a:srgbClr val="7030A0"/>
                </a:solidFill>
              </a:rPr>
              <a:t>TBox_Age</a:t>
            </a:r>
            <a:r>
              <a:rPr lang="et-EE" dirty="0" smtClean="0"/>
              <a:t>.Text = ""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</a:t>
            </a:r>
            <a:r>
              <a:rPr lang="et-EE" dirty="0" smtClean="0">
                <a:solidFill>
                  <a:srgbClr val="7030A0"/>
                </a:solidFill>
              </a:rPr>
              <a:t>TBox_Age</a:t>
            </a:r>
            <a:r>
              <a:rPr lang="et-EE" dirty="0" smtClean="0"/>
              <a:t>.Focus()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End</a:t>
            </a:r>
            <a:r>
              <a:rPr lang="et-EE" dirty="0" smtClean="0"/>
              <a:t> </a:t>
            </a:r>
            <a:r>
              <a:rPr lang="et-EE" dirty="0" err="1" smtClean="0">
                <a:solidFill>
                  <a:srgbClr val="0000CC"/>
                </a:solidFill>
              </a:rPr>
              <a:t>Try</a:t>
            </a:r>
            <a:endParaRPr lang="et-EE" dirty="0" smtClean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</a:t>
            </a:r>
            <a:r>
              <a:rPr lang="et-EE" dirty="0" smtClean="0">
                <a:solidFill>
                  <a:srgbClr val="0000CC"/>
                </a:solidFill>
              </a:rPr>
              <a:t>End</a:t>
            </a:r>
            <a:r>
              <a:rPr lang="et-EE" dirty="0" smtClean="0"/>
              <a:t> </a:t>
            </a:r>
            <a:r>
              <a:rPr lang="et-EE" dirty="0" smtClean="0">
                <a:solidFill>
                  <a:srgbClr val="0000CC"/>
                </a:solidFill>
              </a:rPr>
              <a:t>Sub</a:t>
            </a:r>
          </a:p>
        </p:txBody>
      </p:sp>
      <p:cxnSp>
        <p:nvCxnSpPr>
          <p:cNvPr id="5" name="Curved Connector 4"/>
          <p:cNvCxnSpPr/>
          <p:nvPr/>
        </p:nvCxnSpPr>
        <p:spPr>
          <a:xfrm rot="10800000" flipV="1">
            <a:off x="5951539" y="3500439"/>
            <a:ext cx="2016125" cy="936625"/>
          </a:xfrm>
          <a:prstGeom prst="curvedConnector3">
            <a:avLst>
              <a:gd name="adj1" fmla="val -118181"/>
            </a:avLst>
          </a:prstGeom>
          <a:ln w="28575">
            <a:solidFill>
              <a:schemeClr val="tx1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5" name="TextBox 10"/>
          <p:cNvSpPr txBox="1">
            <a:spLocks noChangeArrowheads="1"/>
          </p:cNvSpPr>
          <p:nvPr/>
        </p:nvSpPr>
        <p:spPr bwMode="auto">
          <a:xfrm>
            <a:off x="8759826" y="3573464"/>
            <a:ext cx="15843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400">
                <a:solidFill>
                  <a:srgbClr val="00B050"/>
                </a:solidFill>
              </a:rPr>
              <a:t>if an error appears go there</a:t>
            </a:r>
          </a:p>
        </p:txBody>
      </p:sp>
    </p:spTree>
    <p:extLst>
      <p:ext uri="{BB962C8B-B14F-4D97-AF65-F5344CB8AC3E}">
        <p14:creationId xmlns:p14="http://schemas.microsoft.com/office/powerpoint/2010/main" val="324232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>
                <a:solidFill>
                  <a:srgbClr val="0000CC"/>
                </a:solidFill>
              </a:rPr>
              <a:t>Try</a:t>
            </a:r>
            <a:r>
              <a:rPr lang="et-EE" altLang="en-US" smtClean="0"/>
              <a:t> ... </a:t>
            </a:r>
            <a:r>
              <a:rPr lang="et-EE" altLang="en-US" smtClean="0">
                <a:solidFill>
                  <a:srgbClr val="0000CC"/>
                </a:solidFill>
              </a:rPr>
              <a:t>Catch</a:t>
            </a:r>
            <a:r>
              <a:rPr lang="et-EE" altLang="en-US" smtClean="0"/>
              <a:t> and Inputbox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7772400" cy="52578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</a:t>
            </a:r>
            <a:r>
              <a:rPr lang="et-EE" sz="3600" dirty="0">
                <a:solidFill>
                  <a:srgbClr val="0000CC"/>
                </a:solidFill>
              </a:rPr>
              <a:t>Private</a:t>
            </a:r>
            <a:r>
              <a:rPr lang="et-EE" dirty="0" smtClean="0"/>
              <a:t> </a:t>
            </a:r>
            <a:r>
              <a:rPr lang="et-EE" sz="3600" dirty="0">
                <a:solidFill>
                  <a:srgbClr val="0000CC"/>
                </a:solidFill>
              </a:rPr>
              <a:t>Sub</a:t>
            </a:r>
            <a:r>
              <a:rPr lang="et-EE" dirty="0" smtClean="0"/>
              <a:t> Button1_Click(</a:t>
            </a:r>
            <a:r>
              <a:rPr lang="et-EE" dirty="0" smtClean="0">
                <a:solidFill>
                  <a:srgbClr val="0000CC"/>
                </a:solidFill>
              </a:rPr>
              <a:t>ByVal </a:t>
            </a:r>
            <a:r>
              <a:rPr lang="et-EE" dirty="0" smtClean="0"/>
              <a:t>sender As System.Object, </a:t>
            </a:r>
            <a:r>
              <a:rPr lang="et-EE" sz="3600" dirty="0">
                <a:solidFill>
                  <a:srgbClr val="0000CC"/>
                </a:solidFill>
              </a:rPr>
              <a:t>ByVal</a:t>
            </a:r>
            <a:r>
              <a:rPr lang="et-EE" dirty="0" smtClean="0"/>
              <a:t> e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System.EventArgs) </a:t>
            </a:r>
            <a:r>
              <a:rPr lang="et-EE" dirty="0" err="1" smtClean="0"/>
              <a:t>Handles</a:t>
            </a:r>
            <a:r>
              <a:rPr lang="et-EE" dirty="0" smtClean="0"/>
              <a:t> Button1.Click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sz="3600" dirty="0">
                <a:solidFill>
                  <a:srgbClr val="0000CC"/>
                </a:solidFill>
              </a:rPr>
              <a:t>Dim</a:t>
            </a:r>
            <a:r>
              <a:rPr lang="et-EE" dirty="0" smtClean="0"/>
              <a:t> strAge </a:t>
            </a:r>
            <a:r>
              <a:rPr lang="et-EE" sz="3600" dirty="0">
                <a:solidFill>
                  <a:srgbClr val="0000CC"/>
                </a:solidFill>
              </a:rPr>
              <a:t>As</a:t>
            </a:r>
            <a:r>
              <a:rPr lang="et-EE" dirty="0" smtClean="0"/>
              <a:t> String = ""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sz="3600" dirty="0">
                <a:solidFill>
                  <a:srgbClr val="0000CC"/>
                </a:solidFill>
              </a:rPr>
              <a:t>Dim</a:t>
            </a:r>
            <a:r>
              <a:rPr lang="et-EE" dirty="0" smtClean="0"/>
              <a:t> Age </a:t>
            </a:r>
            <a:r>
              <a:rPr lang="et-EE" sz="3600" dirty="0" err="1">
                <a:solidFill>
                  <a:srgbClr val="0000CC"/>
                </a:solidFill>
              </a:rPr>
              <a:t>As</a:t>
            </a:r>
            <a:r>
              <a:rPr lang="et-EE" dirty="0" smtClean="0"/>
              <a:t> </a:t>
            </a:r>
            <a:r>
              <a:rPr lang="et-EE" dirty="0" err="1" smtClean="0"/>
              <a:t>Integer</a:t>
            </a: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sz="3600" dirty="0">
                <a:solidFill>
                  <a:srgbClr val="0000CC"/>
                </a:solidFill>
              </a:rPr>
              <a:t>Do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</a:t>
            </a:r>
            <a:r>
              <a:rPr lang="en-US" dirty="0" err="1" smtClean="0"/>
              <a:t>strAge</a:t>
            </a:r>
            <a:r>
              <a:rPr lang="en-US" dirty="0" smtClean="0"/>
              <a:t> = </a:t>
            </a:r>
            <a:r>
              <a:rPr lang="en-US" dirty="0" err="1" smtClean="0"/>
              <a:t>InputBox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"Please enter your age")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</a:t>
            </a:r>
            <a:r>
              <a:rPr lang="et-EE" sz="3600" dirty="0">
                <a:solidFill>
                  <a:srgbClr val="0000CC"/>
                </a:solidFill>
              </a:rPr>
              <a:t>Try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    Age = Convert.ToInt32(strAge) </a:t>
            </a:r>
            <a:r>
              <a:rPr lang="et-EE" dirty="0" smtClean="0">
                <a:solidFill>
                  <a:srgbClr val="00B050"/>
                </a:solidFill>
              </a:rPr>
              <a:t>‘if error here, go to there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    </a:t>
            </a:r>
            <a:r>
              <a:rPr lang="et-EE" sz="3600" dirty="0">
                <a:solidFill>
                  <a:srgbClr val="0000CC"/>
                </a:solidFill>
              </a:rPr>
              <a:t>Exit</a:t>
            </a:r>
            <a:r>
              <a:rPr lang="et-EE" dirty="0" smtClean="0"/>
              <a:t> </a:t>
            </a:r>
            <a:r>
              <a:rPr lang="et-EE" sz="3600" dirty="0">
                <a:solidFill>
                  <a:srgbClr val="0000CC"/>
                </a:solidFill>
              </a:rPr>
              <a:t>Do </a:t>
            </a:r>
            <a:r>
              <a:rPr lang="et-EE" sz="2700" dirty="0">
                <a:solidFill>
                  <a:srgbClr val="00B050"/>
                </a:solidFill>
              </a:rPr>
              <a:t>‘Exit Do when previous sentence doesn’t give error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</a:t>
            </a:r>
            <a:r>
              <a:rPr lang="et-EE" sz="3600" dirty="0">
                <a:solidFill>
                  <a:srgbClr val="0000CC"/>
                </a:solidFill>
              </a:rPr>
              <a:t>Catch</a:t>
            </a:r>
            <a:r>
              <a:rPr lang="et-EE" dirty="0" smtClean="0"/>
              <a:t> ex </a:t>
            </a:r>
            <a:r>
              <a:rPr lang="et-EE" sz="3600" dirty="0">
                <a:solidFill>
                  <a:srgbClr val="0000CC"/>
                </a:solidFill>
              </a:rPr>
              <a:t>As</a:t>
            </a:r>
            <a:r>
              <a:rPr lang="et-EE" dirty="0" smtClean="0"/>
              <a:t> Exception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    MsgBox(ex.Message)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</a:t>
            </a:r>
            <a:r>
              <a:rPr lang="et-EE" sz="3600" dirty="0">
                <a:solidFill>
                  <a:srgbClr val="0000CC"/>
                </a:solidFill>
              </a:rPr>
              <a:t>End</a:t>
            </a:r>
            <a:r>
              <a:rPr lang="et-EE" dirty="0" smtClean="0"/>
              <a:t> </a:t>
            </a:r>
            <a:r>
              <a:rPr lang="et-EE" sz="3600" dirty="0">
                <a:solidFill>
                  <a:srgbClr val="0000CC"/>
                </a:solidFill>
              </a:rPr>
              <a:t>Try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sz="3600" dirty="0">
                <a:solidFill>
                  <a:srgbClr val="0000CC"/>
                </a:solidFill>
              </a:rPr>
              <a:t>Loop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sz="3600" dirty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</a:t>
            </a:r>
            <a:r>
              <a:rPr lang="en-US" dirty="0" err="1" smtClean="0"/>
              <a:t>MsgBox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"You are "</a:t>
            </a:r>
            <a:r>
              <a:rPr lang="en-US" dirty="0" smtClean="0"/>
              <a:t> &amp; Age &amp; </a:t>
            </a:r>
            <a:r>
              <a:rPr lang="en-US" dirty="0" smtClean="0">
                <a:solidFill>
                  <a:srgbClr val="00B050"/>
                </a:solidFill>
              </a:rPr>
              <a:t>" years old!"</a:t>
            </a:r>
            <a:r>
              <a:rPr lang="en-US" dirty="0" smtClean="0"/>
              <a:t>)</a:t>
            </a: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</a:t>
            </a:r>
            <a:r>
              <a:rPr lang="et-EE" sz="3600" dirty="0">
                <a:solidFill>
                  <a:srgbClr val="0000CC"/>
                </a:solidFill>
              </a:rPr>
              <a:t>End</a:t>
            </a:r>
            <a:r>
              <a:rPr lang="et-EE" dirty="0" smtClean="0"/>
              <a:t> </a:t>
            </a:r>
            <a:r>
              <a:rPr lang="et-EE" sz="3600" dirty="0">
                <a:solidFill>
                  <a:srgbClr val="0000CC"/>
                </a:solidFill>
              </a:rPr>
              <a:t>Sub</a:t>
            </a:r>
          </a:p>
        </p:txBody>
      </p:sp>
      <p:cxnSp>
        <p:nvCxnSpPr>
          <p:cNvPr id="5" name="Curved Connector 4"/>
          <p:cNvCxnSpPr/>
          <p:nvPr/>
        </p:nvCxnSpPr>
        <p:spPr>
          <a:xfrm rot="10800000" flipV="1">
            <a:off x="5303839" y="4076700"/>
            <a:ext cx="2808287" cy="865188"/>
          </a:xfrm>
          <a:prstGeom prst="curvedConnector3">
            <a:avLst>
              <a:gd name="adj1" fmla="val -39550"/>
            </a:avLst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18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Two type of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et-EE" b="1" dirty="0" smtClean="0">
                <a:solidFill>
                  <a:srgbClr val="FF0000"/>
                </a:solidFill>
              </a:rPr>
              <a:t>Subroutines </a:t>
            </a:r>
            <a:r>
              <a:rPr lang="et-EE" b="1" dirty="0" smtClean="0"/>
              <a:t>(</a:t>
            </a:r>
            <a:r>
              <a:rPr lang="et-EE" b="1" dirty="0" smtClean="0">
                <a:solidFill>
                  <a:srgbClr val="0000CC"/>
                </a:solidFill>
              </a:rPr>
              <a:t>Sub ... End Sub</a:t>
            </a:r>
            <a:r>
              <a:rPr lang="et-EE" b="1" dirty="0" smtClean="0"/>
              <a:t>)</a:t>
            </a:r>
          </a:p>
          <a:p>
            <a:pPr lvl="1" algn="just">
              <a:defRPr/>
            </a:pPr>
            <a:r>
              <a:rPr lang="en-US" dirty="0" smtClean="0"/>
              <a:t>perform actions and they don’t return any result</a:t>
            </a:r>
            <a:endParaRPr lang="et-EE" dirty="0" smtClean="0"/>
          </a:p>
          <a:p>
            <a:pPr algn="just">
              <a:defRPr/>
            </a:pPr>
            <a:r>
              <a:rPr lang="et-EE" b="1" dirty="0" smtClean="0">
                <a:solidFill>
                  <a:srgbClr val="FF0000"/>
                </a:solidFill>
              </a:rPr>
              <a:t>Functions </a:t>
            </a:r>
            <a:r>
              <a:rPr lang="et-EE" b="1" dirty="0" smtClean="0"/>
              <a:t>(</a:t>
            </a:r>
            <a:r>
              <a:rPr lang="et-EE" b="1" dirty="0" smtClean="0">
                <a:solidFill>
                  <a:srgbClr val="0000CC"/>
                </a:solidFill>
              </a:rPr>
              <a:t>Function ... End Function</a:t>
            </a:r>
            <a:r>
              <a:rPr lang="et-EE" b="1" dirty="0" smtClean="0"/>
              <a:t>)</a:t>
            </a:r>
          </a:p>
          <a:p>
            <a:pPr lvl="1" algn="just">
              <a:defRPr/>
            </a:pPr>
            <a:r>
              <a:rPr lang="en-US" dirty="0" smtClean="0"/>
              <a:t>perform some calculations and return a value</a:t>
            </a:r>
            <a:endParaRPr lang="et-EE" dirty="0" smtClean="0"/>
          </a:p>
          <a:p>
            <a:pPr algn="just">
              <a:defRPr/>
            </a:pPr>
            <a:endParaRPr lang="et-EE" dirty="0" smtClean="0"/>
          </a:p>
          <a:p>
            <a:pPr algn="just">
              <a:defRPr/>
            </a:pPr>
            <a:r>
              <a:rPr lang="et-EE" dirty="0" smtClean="0"/>
              <a:t>A simple and short program does not need them. It is enough to use automatically appearing </a:t>
            </a:r>
            <a:r>
              <a:rPr lang="et-EE" b="1" dirty="0" smtClean="0"/>
              <a:t>object’s event</a:t>
            </a:r>
            <a:r>
              <a:rPr lang="et-EE" dirty="0" smtClean="0"/>
              <a:t> procedures (</a:t>
            </a:r>
            <a:r>
              <a:rPr lang="et-EE" b="1" dirty="0" smtClean="0"/>
              <a:t>subroutines</a:t>
            </a:r>
            <a:r>
              <a:rPr lang="et-EE" dirty="0" smtClean="0"/>
              <a:t>),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t-EE" b="1" dirty="0" smtClean="0"/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b="1" dirty="0"/>
              <a:t>F</a:t>
            </a:r>
            <a:r>
              <a:rPr lang="et-EE" b="1" dirty="0" smtClean="0"/>
              <a:t>or instance:</a:t>
            </a:r>
            <a:endParaRPr lang="et-EE" b="1" dirty="0" smtClean="0">
              <a:solidFill>
                <a:srgbClr val="0000CC"/>
              </a:solidFill>
            </a:endParaRPr>
          </a:p>
          <a:p>
            <a:pPr lvl="1" algn="just">
              <a:buFont typeface="Wingdings" panose="05000000000000000000" pitchFamily="2" charset="2"/>
              <a:buNone/>
              <a:defRPr/>
            </a:pPr>
            <a:r>
              <a:rPr lang="et-EE" i="1" dirty="0" smtClean="0">
                <a:solidFill>
                  <a:srgbClr val="0000CC"/>
                </a:solidFill>
              </a:rPr>
              <a:t>Private Sub </a:t>
            </a:r>
            <a:r>
              <a:rPr lang="et-EE" i="1" dirty="0" smtClean="0"/>
              <a:t>Button1_Click(</a:t>
            </a:r>
            <a:r>
              <a:rPr lang="et-EE" i="1" dirty="0" smtClean="0">
                <a:solidFill>
                  <a:srgbClr val="0000CC"/>
                </a:solidFill>
              </a:rPr>
              <a:t>ByVal</a:t>
            </a:r>
            <a:r>
              <a:rPr lang="et-EE" i="1" dirty="0" smtClean="0"/>
              <a:t> sender </a:t>
            </a:r>
            <a:r>
              <a:rPr lang="et-EE" i="1" dirty="0" smtClean="0">
                <a:solidFill>
                  <a:srgbClr val="0000CC"/>
                </a:solidFill>
              </a:rPr>
              <a:t>As</a:t>
            </a:r>
            <a:r>
              <a:rPr lang="et-EE" i="1" dirty="0" smtClean="0"/>
              <a:t> System.Object, </a:t>
            </a:r>
            <a:r>
              <a:rPr lang="et-EE" i="1" dirty="0">
                <a:solidFill>
                  <a:srgbClr val="0000CC"/>
                </a:solidFill>
              </a:rPr>
              <a:t>ByVal</a:t>
            </a:r>
            <a:r>
              <a:rPr lang="et-EE" i="1" dirty="0" smtClean="0"/>
              <a:t> e </a:t>
            </a:r>
            <a:r>
              <a:rPr lang="et-EE" i="1" dirty="0" smtClean="0">
                <a:solidFill>
                  <a:srgbClr val="0000CC"/>
                </a:solidFill>
              </a:rPr>
              <a:t>As</a:t>
            </a:r>
            <a:r>
              <a:rPr lang="et-EE" i="1" dirty="0" smtClean="0"/>
              <a:t> System.EventArgs) Handles Button1.Click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r>
              <a:rPr lang="et-EE" i="1" dirty="0" smtClean="0"/>
              <a:t>	…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r>
              <a:rPr lang="et-EE" i="1" dirty="0" smtClean="0"/>
              <a:t>	…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r>
              <a:rPr lang="et-EE" i="1" dirty="0" smtClean="0"/>
              <a:t>	…	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r>
              <a:rPr lang="et-EE" i="1" dirty="0" smtClean="0">
                <a:solidFill>
                  <a:srgbClr val="0000CC"/>
                </a:solidFill>
              </a:rPr>
              <a:t>End Sub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7289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/>
              <a:t>Subroutine</a:t>
            </a:r>
            <a:r>
              <a:rPr lang="et-EE" altLang="en-US" smtClean="0"/>
              <a:t> </a:t>
            </a:r>
            <a:r>
              <a:rPr lang="et-EE" altLang="en-US" b="1" i="1" smtClean="0">
                <a:solidFill>
                  <a:srgbClr val="FF0000"/>
                </a:solidFill>
              </a:rPr>
              <a:t>general form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Sub</a:t>
            </a:r>
            <a:r>
              <a:rPr lang="et-EE" altLang="en-US" smtClean="0"/>
              <a:t> </a:t>
            </a:r>
            <a:r>
              <a:rPr lang="et-EE" altLang="en-US" i="1" smtClean="0"/>
              <a:t>subroutine_name</a:t>
            </a:r>
            <a:r>
              <a:rPr lang="et-EE" altLang="en-US" smtClean="0"/>
              <a:t>({</a:t>
            </a:r>
            <a:r>
              <a:rPr lang="et-EE" altLang="en-US" i="1" smtClean="0"/>
              <a:t>param</a:t>
            </a:r>
            <a:r>
              <a:rPr lang="et-EE" altLang="en-US" smtClean="0"/>
              <a:t> </a:t>
            </a:r>
            <a:r>
              <a:rPr lang="et-EE" altLang="en-US" b="1" smtClean="0">
                <a:solidFill>
                  <a:srgbClr val="0000CC"/>
                </a:solidFill>
              </a:rPr>
              <a:t>As</a:t>
            </a:r>
            <a:r>
              <a:rPr lang="et-EE" altLang="en-US" smtClean="0"/>
              <a:t> </a:t>
            </a:r>
            <a:r>
              <a:rPr lang="et-EE" altLang="en-US" i="1" smtClean="0"/>
              <a:t>varType</a:t>
            </a:r>
            <a:r>
              <a:rPr lang="et-EE" altLang="en-US" smtClean="0"/>
              <a:t>})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	</a:t>
            </a:r>
            <a:r>
              <a:rPr lang="et-EE" altLang="en-US" i="1" smtClean="0"/>
              <a:t>Statement(s)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	{</a:t>
            </a:r>
            <a:r>
              <a:rPr lang="et-EE" altLang="en-US" b="1" smtClean="0">
                <a:solidFill>
                  <a:srgbClr val="0000CC"/>
                </a:solidFill>
              </a:rPr>
              <a:t>Exit Sub</a:t>
            </a:r>
            <a:r>
              <a:rPr lang="et-EE" altLang="en-US" smtClean="0"/>
              <a:t>}</a:t>
            </a:r>
            <a:endParaRPr lang="et-EE" altLang="en-US" b="1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End Sub 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5591175" y="2781300"/>
            <a:ext cx="44656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000000"/>
                </a:solidFill>
              </a:rPr>
              <a:t>{}</a:t>
            </a:r>
            <a:r>
              <a:rPr lang="et-EE" altLang="en-US" sz="1800">
                <a:solidFill>
                  <a:srgbClr val="000000"/>
                </a:solidFill>
              </a:rPr>
              <a:t> – this part of the structure may miss or appear discretionary times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000000"/>
                </a:solidFill>
              </a:rPr>
              <a:t>varType </a:t>
            </a:r>
            <a:r>
              <a:rPr lang="et-EE" altLang="en-US" sz="1800">
                <a:solidFill>
                  <a:srgbClr val="000000"/>
                </a:solidFill>
              </a:rPr>
              <a:t>– discretionary type (Integer, Long, Single, Double, Char, Date, ...)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000000"/>
                </a:solidFill>
              </a:rPr>
              <a:t>param</a:t>
            </a:r>
            <a:r>
              <a:rPr lang="et-EE" altLang="en-US" sz="1800">
                <a:solidFill>
                  <a:srgbClr val="000000"/>
                </a:solidFill>
              </a:rPr>
              <a:t> = parameter - </a:t>
            </a:r>
            <a:r>
              <a:rPr lang="en-US" altLang="en-US" sz="1800">
                <a:solidFill>
                  <a:srgbClr val="000000"/>
                </a:solidFill>
              </a:rPr>
              <a:t>a special kind of variable,</a:t>
            </a:r>
            <a:r>
              <a:rPr lang="et-EE" altLang="en-US" sz="1800">
                <a:solidFill>
                  <a:srgbClr val="000000"/>
                </a:solidFill>
              </a:rPr>
              <a:t> </a:t>
            </a:r>
            <a:r>
              <a:rPr lang="en-US" altLang="en-US" sz="1800">
                <a:solidFill>
                  <a:srgbClr val="000000"/>
                </a:solidFill>
              </a:rPr>
              <a:t>that is used for passing information between procedures</a:t>
            </a:r>
            <a:endParaRPr lang="et-EE" altLang="en-US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0000"/>
                </a:solidFill>
              </a:rPr>
              <a:t>T</a:t>
            </a:r>
            <a:r>
              <a:rPr lang="en-US" altLang="en-US" sz="1800">
                <a:solidFill>
                  <a:srgbClr val="000000"/>
                </a:solidFill>
              </a:rPr>
              <a:t>here are two kinds of parameters - </a:t>
            </a:r>
            <a:r>
              <a:rPr lang="en-US" altLang="en-US" sz="1800" b="1">
                <a:solidFill>
                  <a:srgbClr val="000000"/>
                </a:solidFill>
              </a:rPr>
              <a:t>input</a:t>
            </a:r>
            <a:r>
              <a:rPr lang="en-US" altLang="en-US" sz="1800">
                <a:solidFill>
                  <a:srgbClr val="000000"/>
                </a:solidFill>
              </a:rPr>
              <a:t> </a:t>
            </a:r>
            <a:r>
              <a:rPr lang="et-EE" altLang="en-US" sz="1800">
                <a:solidFill>
                  <a:srgbClr val="000000"/>
                </a:solidFill>
              </a:rPr>
              <a:t>(</a:t>
            </a:r>
            <a:r>
              <a:rPr lang="et-EE" altLang="en-US" sz="1800" b="1">
                <a:solidFill>
                  <a:srgbClr val="0000CC"/>
                </a:solidFill>
              </a:rPr>
              <a:t>ByVal</a:t>
            </a:r>
            <a:r>
              <a:rPr lang="et-EE" altLang="en-US" sz="1800">
                <a:solidFill>
                  <a:srgbClr val="000000"/>
                </a:solidFill>
              </a:rPr>
              <a:t>) </a:t>
            </a:r>
            <a:r>
              <a:rPr lang="en-US" altLang="en-US" sz="1800">
                <a:solidFill>
                  <a:srgbClr val="000000"/>
                </a:solidFill>
              </a:rPr>
              <a:t>and </a:t>
            </a:r>
            <a:r>
              <a:rPr lang="en-US" altLang="en-US" sz="1800" b="1">
                <a:solidFill>
                  <a:srgbClr val="000000"/>
                </a:solidFill>
              </a:rPr>
              <a:t>output</a:t>
            </a:r>
            <a:r>
              <a:rPr lang="en-US" altLang="en-US" sz="1800">
                <a:solidFill>
                  <a:srgbClr val="000000"/>
                </a:solidFill>
              </a:rPr>
              <a:t> </a:t>
            </a:r>
            <a:r>
              <a:rPr lang="et-EE" altLang="en-US" sz="1800">
                <a:solidFill>
                  <a:srgbClr val="000000"/>
                </a:solidFill>
              </a:rPr>
              <a:t>(</a:t>
            </a:r>
            <a:r>
              <a:rPr lang="et-EE" altLang="en-US" sz="1800" b="1">
                <a:solidFill>
                  <a:srgbClr val="0000CC"/>
                </a:solidFill>
              </a:rPr>
              <a:t>ByRef</a:t>
            </a:r>
            <a:r>
              <a:rPr lang="et-EE" altLang="en-US" sz="1800">
                <a:solidFill>
                  <a:srgbClr val="000000"/>
                </a:solidFill>
              </a:rPr>
              <a:t>) </a:t>
            </a:r>
            <a:r>
              <a:rPr lang="en-US" altLang="en-US" sz="1800">
                <a:solidFill>
                  <a:srgbClr val="000000"/>
                </a:solidFill>
              </a:rPr>
              <a:t>parameters</a:t>
            </a:r>
            <a:endParaRPr lang="et-EE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6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ByVal</a:t>
            </a:r>
            <a:r>
              <a:rPr lang="et-EE" altLang="en-US" smtClean="0"/>
              <a:t> and </a:t>
            </a:r>
            <a:r>
              <a:rPr lang="et-EE" altLang="en-US" b="1" smtClean="0">
                <a:solidFill>
                  <a:srgbClr val="0000CC"/>
                </a:solidFill>
              </a:rPr>
              <a:t>ByRef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188" y="1711326"/>
            <a:ext cx="8507412" cy="4525963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b="1" dirty="0" err="1" smtClean="0">
                <a:solidFill>
                  <a:srgbClr val="0000CC"/>
                </a:solidFill>
              </a:rPr>
              <a:t>ByVal</a:t>
            </a:r>
            <a:r>
              <a:rPr lang="en-US" dirty="0" smtClean="0"/>
              <a:t> is short</a:t>
            </a:r>
            <a:r>
              <a:rPr lang="et-EE" dirty="0" smtClean="0"/>
              <a:t> </a:t>
            </a:r>
            <a:r>
              <a:rPr lang="et-EE" dirty="0" err="1" smtClean="0"/>
              <a:t>form</a:t>
            </a:r>
            <a:r>
              <a:rPr lang="et-EE" dirty="0" smtClean="0"/>
              <a:t> </a:t>
            </a:r>
            <a:r>
              <a:rPr lang="en-US" dirty="0" smtClean="0"/>
              <a:t>for “By Value”</a:t>
            </a:r>
            <a:endParaRPr lang="et-EE" dirty="0" smtClean="0"/>
          </a:p>
          <a:p>
            <a:pPr lvl="1" algn="just">
              <a:spcBef>
                <a:spcPts val="0"/>
              </a:spcBef>
              <a:buNone/>
              <a:defRPr/>
            </a:pPr>
            <a:r>
              <a:rPr lang="et-EE" sz="2400" dirty="0"/>
              <a:t>	... </a:t>
            </a:r>
            <a:r>
              <a:rPr lang="en-US" sz="2400" dirty="0"/>
              <a:t>it means that you are passing a copy of a</a:t>
            </a:r>
            <a:r>
              <a:rPr lang="et-EE" sz="2400" dirty="0"/>
              <a:t> </a:t>
            </a:r>
            <a:r>
              <a:rPr lang="en-US" sz="2400" dirty="0"/>
              <a:t>variable to your Subroutine. You can make changes to the copy and the original will not be</a:t>
            </a:r>
            <a:r>
              <a:rPr lang="et-EE" sz="2400" dirty="0"/>
              <a:t> altered.</a:t>
            </a:r>
          </a:p>
          <a:p>
            <a:pPr algn="just">
              <a:defRPr/>
            </a:pPr>
            <a:r>
              <a:rPr lang="et-EE" b="1" dirty="0" smtClean="0">
                <a:solidFill>
                  <a:srgbClr val="0000CC"/>
                </a:solidFill>
              </a:rPr>
              <a:t>ByRef</a:t>
            </a:r>
            <a:r>
              <a:rPr lang="en-US" dirty="0" smtClean="0"/>
              <a:t> is short </a:t>
            </a:r>
            <a:r>
              <a:rPr lang="et-EE" dirty="0" err="1" smtClean="0"/>
              <a:t>form</a:t>
            </a:r>
            <a:r>
              <a:rPr lang="et-EE" dirty="0" smtClean="0"/>
              <a:t> </a:t>
            </a:r>
            <a:r>
              <a:rPr lang="en-US" dirty="0" smtClean="0"/>
              <a:t>for </a:t>
            </a:r>
            <a:r>
              <a:rPr lang="et-EE" dirty="0" smtClean="0"/>
              <a:t>“</a:t>
            </a:r>
            <a:r>
              <a:rPr lang="en-US" dirty="0" smtClean="0"/>
              <a:t>By Reference</a:t>
            </a:r>
            <a:r>
              <a:rPr lang="et-EE" dirty="0" smtClean="0"/>
              <a:t>”</a:t>
            </a:r>
          </a:p>
          <a:p>
            <a:pPr lvl="1" algn="just">
              <a:spcBef>
                <a:spcPts val="0"/>
              </a:spcBef>
              <a:buNone/>
              <a:defRPr/>
            </a:pPr>
            <a:r>
              <a:rPr lang="et-EE" sz="2400" dirty="0"/>
              <a:t>	... this </a:t>
            </a:r>
            <a:r>
              <a:rPr lang="en-US" sz="2400" dirty="0"/>
              <a:t>means that you are not handing</a:t>
            </a:r>
          </a:p>
          <a:p>
            <a:pPr lvl="1" algn="just">
              <a:spcBef>
                <a:spcPts val="0"/>
              </a:spcBef>
              <a:buNone/>
              <a:defRPr/>
            </a:pPr>
            <a:r>
              <a:rPr lang="et-EE" sz="2400" dirty="0"/>
              <a:t>	</a:t>
            </a:r>
            <a:r>
              <a:rPr lang="en-US" sz="2400" dirty="0"/>
              <a:t>over a copy of the original variable but </a:t>
            </a:r>
            <a:r>
              <a:rPr lang="en-US" sz="2400" b="1" dirty="0"/>
              <a:t>pointing to the original variable</a:t>
            </a:r>
            <a:endParaRPr lang="et-EE" sz="2400" b="1" dirty="0"/>
          </a:p>
          <a:p>
            <a:pPr algn="just">
              <a:spcBef>
                <a:spcPts val="0"/>
              </a:spcBef>
              <a:buNone/>
              <a:defRPr/>
            </a:pPr>
            <a:endParaRPr lang="et-EE" dirty="0" smtClean="0"/>
          </a:p>
          <a:p>
            <a:pPr algn="just">
              <a:spcBef>
                <a:spcPts val="0"/>
              </a:spcBef>
              <a:buNone/>
              <a:defRPr/>
            </a:pPr>
            <a:r>
              <a:rPr lang="et-EE" sz="2400" dirty="0"/>
              <a:t>Declaring a parameter with </a:t>
            </a:r>
            <a:r>
              <a:rPr lang="et-EE" sz="2400" b="1" dirty="0">
                <a:solidFill>
                  <a:srgbClr val="0000CC"/>
                </a:solidFill>
              </a:rPr>
              <a:t>ByVal</a:t>
            </a:r>
            <a:r>
              <a:rPr lang="et-EE" sz="2400" dirty="0"/>
              <a:t>, we call it </a:t>
            </a:r>
            <a:r>
              <a:rPr lang="et-EE" sz="2400" b="1" dirty="0">
                <a:solidFill>
                  <a:srgbClr val="FF0000"/>
                </a:solidFill>
              </a:rPr>
              <a:t>input parameter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et-EE" sz="2400" dirty="0"/>
              <a:t>Declaring a parameter with </a:t>
            </a:r>
            <a:r>
              <a:rPr lang="et-EE" sz="2400" b="1" dirty="0">
                <a:solidFill>
                  <a:srgbClr val="0000CC"/>
                </a:solidFill>
              </a:rPr>
              <a:t>ByRef</a:t>
            </a:r>
            <a:r>
              <a:rPr lang="et-EE" sz="2400" dirty="0"/>
              <a:t>, we call it </a:t>
            </a:r>
            <a:r>
              <a:rPr lang="et-EE" sz="2400" b="1" dirty="0">
                <a:solidFill>
                  <a:srgbClr val="FF0000"/>
                </a:solidFill>
              </a:rPr>
              <a:t>output parameter</a:t>
            </a:r>
          </a:p>
        </p:txBody>
      </p:sp>
    </p:spTree>
    <p:extLst>
      <p:ext uri="{BB962C8B-B14F-4D97-AF65-F5344CB8AC3E}">
        <p14:creationId xmlns:p14="http://schemas.microsoft.com/office/powerpoint/2010/main" val="210029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/>
              <a:t>Function</a:t>
            </a:r>
            <a:r>
              <a:rPr lang="et-EE" altLang="en-US" smtClean="0"/>
              <a:t> </a:t>
            </a:r>
            <a:r>
              <a:rPr lang="et-EE" altLang="en-US" b="1" i="1" smtClean="0">
                <a:solidFill>
                  <a:srgbClr val="FF0000"/>
                </a:solidFill>
              </a:rPr>
              <a:t>general form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Function</a:t>
            </a:r>
            <a:r>
              <a:rPr lang="et-EE" altLang="en-US" smtClean="0"/>
              <a:t> </a:t>
            </a:r>
            <a:r>
              <a:rPr lang="et-EE" altLang="en-US" i="1" smtClean="0"/>
              <a:t>function_name</a:t>
            </a:r>
            <a:r>
              <a:rPr lang="et-EE" altLang="en-US" smtClean="0"/>
              <a:t>({</a:t>
            </a:r>
            <a:r>
              <a:rPr lang="et-EE" altLang="en-US" i="1" smtClean="0"/>
              <a:t>param</a:t>
            </a:r>
            <a:r>
              <a:rPr lang="et-EE" altLang="en-US" smtClean="0"/>
              <a:t> </a:t>
            </a:r>
            <a:r>
              <a:rPr lang="et-EE" altLang="en-US" b="1" smtClean="0">
                <a:solidFill>
                  <a:srgbClr val="0000CC"/>
                </a:solidFill>
              </a:rPr>
              <a:t>As</a:t>
            </a:r>
            <a:r>
              <a:rPr lang="et-EE" altLang="en-US" smtClean="0"/>
              <a:t> </a:t>
            </a:r>
            <a:r>
              <a:rPr lang="et-EE" altLang="en-US" i="1" smtClean="0"/>
              <a:t>varType</a:t>
            </a:r>
            <a:r>
              <a:rPr lang="et-EE" altLang="en-US" smtClean="0"/>
              <a:t>}) </a:t>
            </a:r>
            <a:r>
              <a:rPr lang="et-EE" altLang="en-US" b="1" smtClean="0">
                <a:solidFill>
                  <a:srgbClr val="0000CC"/>
                </a:solidFill>
              </a:rPr>
              <a:t>As</a:t>
            </a:r>
            <a:r>
              <a:rPr lang="et-EE" altLang="en-US" smtClean="0"/>
              <a:t> </a:t>
            </a:r>
            <a:r>
              <a:rPr lang="et-EE" altLang="en-US" i="1" smtClean="0"/>
              <a:t>varType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	</a:t>
            </a:r>
            <a:r>
              <a:rPr lang="et-EE" altLang="en-US" i="1" smtClean="0"/>
              <a:t>Statement(s)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	{</a:t>
            </a:r>
            <a:r>
              <a:rPr lang="et-EE" altLang="en-US" b="1" smtClean="0">
                <a:solidFill>
                  <a:srgbClr val="0000CC"/>
                </a:solidFill>
              </a:rPr>
              <a:t>Exit Function</a:t>
            </a:r>
            <a:r>
              <a:rPr lang="et-EE" altLang="en-US" smtClean="0"/>
              <a:t>}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b="1" smtClean="0"/>
              <a:t>	</a:t>
            </a:r>
            <a:r>
              <a:rPr lang="et-EE" altLang="en-US" smtClean="0"/>
              <a:t>{</a:t>
            </a:r>
            <a:r>
              <a:rPr lang="et-EE" altLang="en-US" b="1" smtClean="0">
                <a:solidFill>
                  <a:srgbClr val="0000CC"/>
                </a:solidFill>
              </a:rPr>
              <a:t>Return</a:t>
            </a:r>
            <a:r>
              <a:rPr lang="et-EE" altLang="en-US" b="1" smtClean="0"/>
              <a:t> </a:t>
            </a:r>
            <a:r>
              <a:rPr lang="et-EE" altLang="en-US" i="1" smtClean="0"/>
              <a:t>return</a:t>
            </a:r>
            <a:r>
              <a:rPr lang="et-EE" altLang="en-US" smtClean="0"/>
              <a:t>_</a:t>
            </a:r>
            <a:r>
              <a:rPr lang="et-EE" altLang="en-US" i="1" smtClean="0"/>
              <a:t>value</a:t>
            </a:r>
            <a:r>
              <a:rPr lang="et-EE" altLang="en-US" smtClean="0"/>
              <a:t>}</a:t>
            </a:r>
            <a:endParaRPr lang="et-EE" altLang="en-US" i="1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b="1" i="1" smtClean="0"/>
              <a:t>	</a:t>
            </a:r>
            <a:r>
              <a:rPr lang="et-EE" altLang="en-US" i="1" smtClean="0"/>
              <a:t>{function_name = return_value}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End Function</a:t>
            </a:r>
          </a:p>
        </p:txBody>
      </p:sp>
    </p:spTree>
    <p:extLst>
      <p:ext uri="{BB962C8B-B14F-4D97-AF65-F5344CB8AC3E}">
        <p14:creationId xmlns:p14="http://schemas.microsoft.com/office/powerpoint/2010/main" val="170418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Subroutine</a:t>
            </a:r>
            <a:r>
              <a:rPr lang="et-EE" altLang="en-US" smtClean="0"/>
              <a:t> in use</a:t>
            </a: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5951539" y="2349501"/>
            <a:ext cx="13684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FF0000"/>
                </a:solidFill>
              </a:rPr>
              <a:t>Format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08214" y="1557338"/>
            <a:ext cx="8002587" cy="467995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dirty="0" err="1">
                <a:solidFill>
                  <a:srgbClr val="0000CC"/>
                </a:solidFill>
              </a:rPr>
              <a:t>Sub</a:t>
            </a:r>
            <a:r>
              <a:rPr lang="et-EE" sz="2400" dirty="0"/>
              <a:t> </a:t>
            </a:r>
            <a:r>
              <a:rPr lang="et-EE" sz="2400" dirty="0" err="1"/>
              <a:t>ShowDate(</a:t>
            </a:r>
            <a:r>
              <a:rPr lang="et-EE" sz="2400" dirty="0"/>
              <a:t>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dirty="0"/>
              <a:t> 		</a:t>
            </a:r>
            <a:r>
              <a:rPr lang="et-EE" sz="2400" dirty="0" err="1"/>
              <a:t>MsgBox(Format(Now(</a:t>
            </a:r>
            <a:r>
              <a:rPr lang="et-EE" sz="2400" dirty="0"/>
              <a:t>), "</a:t>
            </a:r>
            <a:r>
              <a:rPr lang="et-EE" sz="2400" u="sng" dirty="0" err="1"/>
              <a:t>dd.mm.yyyy</a:t>
            </a:r>
            <a:r>
              <a:rPr lang="et-EE" sz="2400" dirty="0"/>
              <a:t>"))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dirty="0">
                <a:solidFill>
                  <a:srgbClr val="0000CC"/>
                </a:solidFill>
              </a:rPr>
              <a:t>End </a:t>
            </a:r>
            <a:r>
              <a:rPr lang="et-EE" sz="2400" dirty="0" err="1">
                <a:solidFill>
                  <a:srgbClr val="0000CC"/>
                </a:solidFill>
              </a:rPr>
              <a:t>Sub</a:t>
            </a:r>
            <a:r>
              <a:rPr lang="et-EE" sz="2400" dirty="0">
                <a:solidFill>
                  <a:srgbClr val="0000CC"/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t-EE" sz="2400" dirty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To</a:t>
            </a:r>
            <a:r>
              <a:rPr lang="et-EE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call</a:t>
            </a:r>
            <a:r>
              <a:rPr lang="et-EE" sz="2400" b="1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execute</a:t>
            </a:r>
            <a:r>
              <a:rPr lang="et-EE" sz="2400" b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t-EE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subroutine</a:t>
            </a:r>
            <a:r>
              <a:rPr lang="et-EE" sz="24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dirty="0">
                <a:solidFill>
                  <a:srgbClr val="0000CC"/>
                </a:solidFill>
              </a:rPr>
              <a:t> </a:t>
            </a:r>
            <a:r>
              <a:rPr lang="et-EE" sz="2400" dirty="0" err="1">
                <a:solidFill>
                  <a:schemeClr val="dk1"/>
                </a:solidFill>
              </a:rPr>
              <a:t>ShowDate(</a:t>
            </a:r>
            <a:r>
              <a:rPr lang="et-EE" sz="2400" dirty="0">
                <a:solidFill>
                  <a:schemeClr val="dk1"/>
                </a:solidFill>
              </a:rPr>
              <a:t>) </a:t>
            </a:r>
            <a:r>
              <a:rPr lang="et-EE" sz="2400" dirty="0" err="1">
                <a:solidFill>
                  <a:schemeClr val="dk1"/>
                </a:solidFill>
              </a:rPr>
              <a:t>or</a:t>
            </a:r>
            <a:r>
              <a:rPr lang="et-EE" sz="2400" dirty="0">
                <a:solidFill>
                  <a:schemeClr val="dk1"/>
                </a:solidFill>
              </a:rPr>
              <a:t> </a:t>
            </a:r>
            <a:r>
              <a:rPr lang="et-EE" sz="2400" dirty="0" err="1">
                <a:solidFill>
                  <a:schemeClr val="dk1"/>
                </a:solidFill>
              </a:rPr>
              <a:t>Call</a:t>
            </a:r>
            <a:r>
              <a:rPr lang="et-EE" sz="2400" dirty="0">
                <a:solidFill>
                  <a:schemeClr val="dk1"/>
                </a:solidFill>
              </a:rPr>
              <a:t> </a:t>
            </a:r>
            <a:r>
              <a:rPr lang="et-EE" sz="2400" dirty="0" err="1">
                <a:solidFill>
                  <a:schemeClr val="dk1"/>
                </a:solidFill>
              </a:rPr>
              <a:t>ShowDate(</a:t>
            </a:r>
            <a:r>
              <a:rPr lang="et-EE" sz="2400" dirty="0">
                <a:solidFill>
                  <a:schemeClr val="dk1"/>
                </a:solidFill>
              </a:rPr>
              <a:t>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t-EE" sz="2000" dirty="0">
              <a:solidFill>
                <a:schemeClr val="dk1"/>
              </a:solidFill>
            </a:endParaRPr>
          </a:p>
          <a:p>
            <a:pPr algn="just">
              <a:defRPr/>
            </a:pPr>
            <a:r>
              <a:rPr lang="et-EE" sz="2000" dirty="0" err="1">
                <a:solidFill>
                  <a:schemeClr val="dk1"/>
                </a:solidFill>
              </a:rPr>
              <a:t>Now(</a:t>
            </a:r>
            <a:r>
              <a:rPr lang="et-EE" sz="2000" dirty="0">
                <a:solidFill>
                  <a:schemeClr val="dk1"/>
                </a:solidFill>
              </a:rPr>
              <a:t>) – </a:t>
            </a:r>
            <a:r>
              <a:rPr lang="et-EE" sz="2000" dirty="0" err="1">
                <a:solidFill>
                  <a:schemeClr val="dk1"/>
                </a:solidFill>
              </a:rPr>
              <a:t>built-in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function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that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returns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Date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value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containing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the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current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date</a:t>
            </a:r>
            <a:r>
              <a:rPr lang="et-EE" sz="2000" dirty="0">
                <a:solidFill>
                  <a:schemeClr val="dk1"/>
                </a:solidFill>
              </a:rPr>
              <a:t> and </a:t>
            </a:r>
            <a:r>
              <a:rPr lang="et-EE" sz="2000" dirty="0" err="1">
                <a:solidFill>
                  <a:schemeClr val="dk1"/>
                </a:solidFill>
              </a:rPr>
              <a:t>time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according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to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your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system</a:t>
            </a:r>
            <a:endParaRPr lang="et-EE" sz="2000" dirty="0">
              <a:solidFill>
                <a:schemeClr val="dk1"/>
              </a:solidFill>
            </a:endParaRPr>
          </a:p>
          <a:p>
            <a:pPr algn="just">
              <a:defRPr/>
            </a:pPr>
            <a:r>
              <a:rPr lang="et-EE" sz="2000" dirty="0" err="1">
                <a:solidFill>
                  <a:schemeClr val="dk1"/>
                </a:solidFill>
              </a:rPr>
              <a:t>Format</a:t>
            </a:r>
            <a:r>
              <a:rPr lang="et-EE" sz="2000" dirty="0">
                <a:solidFill>
                  <a:schemeClr val="dk1"/>
                </a:solidFill>
              </a:rPr>
              <a:t> – </a:t>
            </a:r>
            <a:r>
              <a:rPr lang="et-EE" sz="2000" dirty="0" err="1">
                <a:solidFill>
                  <a:schemeClr val="dk1"/>
                </a:solidFill>
              </a:rPr>
              <a:t>built-in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function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that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returns</a:t>
            </a:r>
            <a:r>
              <a:rPr lang="et-EE" sz="2000" dirty="0">
                <a:solidFill>
                  <a:schemeClr val="dk1"/>
                </a:solidFill>
              </a:rPr>
              <a:t> a string </a:t>
            </a:r>
            <a:r>
              <a:rPr lang="et-EE" sz="2000" dirty="0" err="1">
                <a:solidFill>
                  <a:schemeClr val="dk1"/>
                </a:solidFill>
              </a:rPr>
              <a:t>formatted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according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to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instructions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contained</a:t>
            </a:r>
            <a:r>
              <a:rPr lang="et-EE" sz="2000" dirty="0">
                <a:solidFill>
                  <a:schemeClr val="dk1"/>
                </a:solidFill>
              </a:rPr>
              <a:t> </a:t>
            </a:r>
            <a:r>
              <a:rPr lang="et-EE" sz="2000" dirty="0" err="1">
                <a:solidFill>
                  <a:schemeClr val="dk1"/>
                </a:solidFill>
              </a:rPr>
              <a:t>in</a:t>
            </a:r>
            <a:r>
              <a:rPr lang="et-EE" sz="2000" dirty="0">
                <a:solidFill>
                  <a:schemeClr val="dk1"/>
                </a:solidFill>
              </a:rPr>
              <a:t> a </a:t>
            </a:r>
            <a:r>
              <a:rPr lang="et-EE" sz="2000" dirty="0" err="1">
                <a:solidFill>
                  <a:schemeClr val="dk1"/>
                </a:solidFill>
              </a:rPr>
              <a:t>format</a:t>
            </a:r>
            <a:r>
              <a:rPr lang="et-EE" sz="2000" dirty="0">
                <a:solidFill>
                  <a:schemeClr val="dk1"/>
                </a:solidFill>
              </a:rPr>
              <a:t> String </a:t>
            </a:r>
            <a:r>
              <a:rPr lang="et-EE" sz="2000" dirty="0" err="1">
                <a:solidFill>
                  <a:schemeClr val="dk1"/>
                </a:solidFill>
              </a:rPr>
              <a:t>expression</a:t>
            </a:r>
            <a:endParaRPr lang="en-GB" sz="2000" dirty="0">
              <a:solidFill>
                <a:schemeClr val="dk1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424113" y="16287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534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Subroutine</a:t>
            </a:r>
            <a:r>
              <a:rPr lang="et-EE" altLang="en-US" smtClean="0"/>
              <a:t> in use 2</a:t>
            </a: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5375276" y="2781301"/>
            <a:ext cx="13684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FF0000"/>
                </a:solidFill>
              </a:rPr>
              <a:t>Format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5189" y="1484313"/>
            <a:ext cx="8353425" cy="5257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b="1" dirty="0" err="1">
                <a:solidFill>
                  <a:srgbClr val="FF0000"/>
                </a:solidFill>
              </a:rPr>
              <a:t>Using</a:t>
            </a:r>
            <a:r>
              <a:rPr lang="et-EE" sz="2400" b="1" dirty="0">
                <a:solidFill>
                  <a:srgbClr val="FF0000"/>
                </a:solidFill>
              </a:rPr>
              <a:t> a </a:t>
            </a:r>
            <a:r>
              <a:rPr lang="et-EE" sz="2400" b="1" dirty="0" err="1">
                <a:solidFill>
                  <a:srgbClr val="FF0000"/>
                </a:solidFill>
              </a:rPr>
              <a:t>parameter</a:t>
            </a:r>
            <a:endParaRPr lang="et-EE" sz="2400" dirty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dirty="0" err="1">
                <a:solidFill>
                  <a:srgbClr val="0000CC"/>
                </a:solidFill>
              </a:rPr>
              <a:t>Sub</a:t>
            </a:r>
            <a:r>
              <a:rPr lang="et-EE" sz="2400" dirty="0"/>
              <a:t> </a:t>
            </a:r>
            <a:r>
              <a:rPr lang="et-EE" sz="2400" dirty="0" err="1"/>
              <a:t>ShowDate(</a:t>
            </a:r>
            <a:r>
              <a:rPr lang="et-EE" sz="2400" dirty="0" err="1">
                <a:solidFill>
                  <a:srgbClr val="0000CC"/>
                </a:solidFill>
              </a:rPr>
              <a:t>ByVal</a:t>
            </a:r>
            <a:r>
              <a:rPr lang="et-EE" sz="2400" dirty="0">
                <a:solidFill>
                  <a:srgbClr val="0000CC"/>
                </a:solidFill>
              </a:rPr>
              <a:t> </a:t>
            </a:r>
            <a:r>
              <a:rPr lang="et-EE" sz="2400" i="1" dirty="0" err="1"/>
              <a:t>myDate</a:t>
            </a:r>
            <a:r>
              <a:rPr lang="et-EE" sz="2400" dirty="0"/>
              <a:t> </a:t>
            </a:r>
            <a:r>
              <a:rPr lang="et-EE" sz="2400" dirty="0" err="1">
                <a:solidFill>
                  <a:srgbClr val="0000CC"/>
                </a:solidFill>
              </a:rPr>
              <a:t>As</a:t>
            </a:r>
            <a:r>
              <a:rPr lang="et-EE" sz="2400" dirty="0"/>
              <a:t> </a:t>
            </a:r>
            <a:r>
              <a:rPr lang="et-EE" sz="2400" dirty="0" err="1">
                <a:solidFill>
                  <a:srgbClr val="0000CC"/>
                </a:solidFill>
              </a:rPr>
              <a:t>Date</a:t>
            </a:r>
            <a:r>
              <a:rPr lang="et-EE" sz="2400" dirty="0"/>
              <a:t>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dirty="0"/>
              <a:t>		</a:t>
            </a:r>
            <a:r>
              <a:rPr lang="et-EE" sz="2400" dirty="0" err="1"/>
              <a:t>MsgBox(Format(myDate(</a:t>
            </a:r>
            <a:r>
              <a:rPr lang="et-EE" sz="2400" dirty="0"/>
              <a:t>), "</a:t>
            </a:r>
            <a:r>
              <a:rPr lang="et-EE" sz="2400" u="sng" dirty="0" err="1"/>
              <a:t>dd.mm.yyyy</a:t>
            </a:r>
            <a:r>
              <a:rPr lang="et-EE" sz="2400" dirty="0"/>
              <a:t>"))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dirty="0">
                <a:solidFill>
                  <a:srgbClr val="0000CC"/>
                </a:solidFill>
              </a:rPr>
              <a:t>End </a:t>
            </a:r>
            <a:r>
              <a:rPr lang="et-EE" sz="2400" dirty="0" err="1">
                <a:solidFill>
                  <a:srgbClr val="0000CC"/>
                </a:solidFill>
              </a:rPr>
              <a:t>Sub</a:t>
            </a:r>
            <a:endParaRPr lang="et-EE" sz="2400" dirty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endParaRPr lang="et-EE" sz="2400" dirty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To</a:t>
            </a:r>
            <a:r>
              <a:rPr lang="et-EE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call</a:t>
            </a:r>
            <a:r>
              <a:rPr lang="et-EE" sz="2400" b="1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execute</a:t>
            </a:r>
            <a:r>
              <a:rPr lang="et-EE" sz="2400" b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t-EE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2400" b="1" dirty="0" err="1">
                <a:solidFill>
                  <a:schemeClr val="accent6">
                    <a:lumMod val="75000"/>
                  </a:schemeClr>
                </a:solidFill>
              </a:rPr>
              <a:t>subroutine</a:t>
            </a:r>
            <a:r>
              <a:rPr lang="et-EE" sz="24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t-EE" sz="2400" dirty="0">
                <a:solidFill>
                  <a:srgbClr val="0000CC"/>
                </a:solidFill>
              </a:rPr>
              <a:t>	</a:t>
            </a:r>
            <a:r>
              <a:rPr lang="et-EE" sz="2400" dirty="0"/>
              <a:t>ShowDate(#3/21/2011#) </a:t>
            </a:r>
            <a:r>
              <a:rPr lang="et-EE" sz="2400" i="1" dirty="0" err="1"/>
              <a:t>or</a:t>
            </a:r>
            <a:r>
              <a:rPr lang="et-EE" sz="2400" dirty="0"/>
              <a:t> </a:t>
            </a:r>
            <a:r>
              <a:rPr lang="et-EE" sz="2400" b="1" dirty="0" err="1">
                <a:solidFill>
                  <a:srgbClr val="0000CC"/>
                </a:solidFill>
              </a:rPr>
              <a:t>Call</a:t>
            </a:r>
            <a:r>
              <a:rPr lang="et-EE" sz="2400" dirty="0"/>
              <a:t> ShowDate(#3/21/2011#)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t-EE" sz="2000" dirty="0"/>
          </a:p>
          <a:p>
            <a:pPr algn="just">
              <a:defRPr/>
            </a:pPr>
            <a:r>
              <a:rPr lang="et-EE" sz="2000" b="1" dirty="0" err="1"/>
              <a:t>myDate</a:t>
            </a:r>
            <a:r>
              <a:rPr lang="et-EE" sz="2000" dirty="0">
                <a:solidFill>
                  <a:srgbClr val="0000CC"/>
                </a:solidFill>
              </a:rPr>
              <a:t> </a:t>
            </a:r>
            <a:r>
              <a:rPr lang="et-EE" sz="2000" dirty="0"/>
              <a:t>– </a:t>
            </a:r>
            <a:r>
              <a:rPr lang="et-EE" sz="2000" dirty="0" err="1"/>
              <a:t>parameter</a:t>
            </a:r>
            <a:endParaRPr lang="et-EE" sz="2000" dirty="0"/>
          </a:p>
          <a:p>
            <a:pPr algn="just">
              <a:defRPr/>
            </a:pPr>
            <a:r>
              <a:rPr lang="et-EE" sz="2000" b="1" dirty="0" err="1"/>
              <a:t>Format</a:t>
            </a:r>
            <a:r>
              <a:rPr lang="et-EE" sz="2000" dirty="0"/>
              <a:t> – </a:t>
            </a:r>
            <a:r>
              <a:rPr lang="et-EE" sz="2000" dirty="0" err="1"/>
              <a:t>built-in</a:t>
            </a:r>
            <a:r>
              <a:rPr lang="et-EE" sz="2000" dirty="0"/>
              <a:t> </a:t>
            </a:r>
            <a:r>
              <a:rPr lang="et-EE" sz="2000" dirty="0" err="1"/>
              <a:t>function</a:t>
            </a:r>
            <a:r>
              <a:rPr lang="et-EE" sz="2000" dirty="0"/>
              <a:t> </a:t>
            </a:r>
            <a:r>
              <a:rPr lang="et-EE" sz="2000" dirty="0" err="1"/>
              <a:t>that</a:t>
            </a:r>
            <a:r>
              <a:rPr lang="et-EE" sz="2000" dirty="0"/>
              <a:t> </a:t>
            </a:r>
            <a:r>
              <a:rPr lang="et-EE" sz="2000" dirty="0" err="1"/>
              <a:t>returns</a:t>
            </a:r>
            <a:r>
              <a:rPr lang="et-EE" sz="2000" dirty="0"/>
              <a:t> a string </a:t>
            </a:r>
            <a:r>
              <a:rPr lang="et-EE" sz="2000" dirty="0" err="1"/>
              <a:t>formatted</a:t>
            </a:r>
            <a:r>
              <a:rPr lang="et-EE" sz="2000" dirty="0"/>
              <a:t> </a:t>
            </a:r>
            <a:r>
              <a:rPr lang="et-EE" sz="2000" dirty="0" err="1"/>
              <a:t>according</a:t>
            </a:r>
            <a:r>
              <a:rPr lang="et-EE" sz="2000" dirty="0"/>
              <a:t> </a:t>
            </a:r>
            <a:r>
              <a:rPr lang="et-EE" sz="2000" dirty="0" err="1"/>
              <a:t>to</a:t>
            </a:r>
            <a:r>
              <a:rPr lang="et-EE" sz="2000" dirty="0"/>
              <a:t> </a:t>
            </a:r>
            <a:r>
              <a:rPr lang="et-EE" sz="2000" dirty="0" err="1"/>
              <a:t>instructions</a:t>
            </a:r>
            <a:r>
              <a:rPr lang="et-EE" sz="2000" dirty="0"/>
              <a:t> </a:t>
            </a:r>
            <a:r>
              <a:rPr lang="et-EE" sz="2000" dirty="0" err="1"/>
              <a:t>contained</a:t>
            </a:r>
            <a:r>
              <a:rPr lang="et-EE" sz="2000" dirty="0"/>
              <a:t> </a:t>
            </a:r>
            <a:r>
              <a:rPr lang="et-EE" sz="2000" dirty="0" err="1"/>
              <a:t>in</a:t>
            </a:r>
            <a:r>
              <a:rPr lang="et-EE" sz="2000" dirty="0"/>
              <a:t> a </a:t>
            </a:r>
            <a:r>
              <a:rPr lang="et-EE" sz="2000" dirty="0" err="1"/>
              <a:t>format</a:t>
            </a:r>
            <a:r>
              <a:rPr lang="et-EE" sz="2000" dirty="0"/>
              <a:t> String </a:t>
            </a:r>
            <a:r>
              <a:rPr lang="et-EE" sz="2000" dirty="0" err="1"/>
              <a:t>expression</a:t>
            </a:r>
            <a:r>
              <a:rPr lang="et-EE" sz="2000" dirty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68325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Function</a:t>
            </a:r>
            <a:r>
              <a:rPr lang="et-EE" altLang="en-US" smtClean="0"/>
              <a:t> in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9013" y="1816100"/>
            <a:ext cx="8229600" cy="49974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0000CC"/>
                </a:solidFill>
              </a:rPr>
              <a:t>Function</a:t>
            </a:r>
            <a:r>
              <a:rPr lang="en-US" dirty="0" smtClean="0"/>
              <a:t> Fact(</a:t>
            </a:r>
            <a:r>
              <a:rPr lang="en-US" dirty="0" err="1" smtClean="0">
                <a:solidFill>
                  <a:srgbClr val="0000CC"/>
                </a:solidFill>
              </a:rPr>
              <a:t>ByVal</a:t>
            </a:r>
            <a:r>
              <a:rPr lang="en-US" dirty="0" smtClean="0"/>
              <a:t> n </a:t>
            </a:r>
            <a:r>
              <a:rPr lang="en-US" dirty="0" smtClean="0">
                <a:solidFill>
                  <a:srgbClr val="0000CC"/>
                </a:solidFill>
              </a:rPr>
              <a:t>As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0000CC"/>
                </a:solidFill>
              </a:rPr>
              <a:t>As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endParaRPr lang="en-US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i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Int, F </a:t>
            </a:r>
            <a:r>
              <a:rPr lang="et-EE" dirty="0" smtClean="0">
                <a:solidFill>
                  <a:srgbClr val="0000CC"/>
                </a:solidFill>
              </a:rPr>
              <a:t>As</a:t>
            </a:r>
            <a:r>
              <a:rPr lang="et-EE" dirty="0" smtClean="0"/>
              <a:t> Int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F = 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For</a:t>
            </a:r>
            <a:r>
              <a:rPr lang="et-EE" dirty="0" smtClean="0"/>
              <a:t> i = 1 </a:t>
            </a:r>
            <a:r>
              <a:rPr lang="et-EE" dirty="0" smtClean="0">
                <a:solidFill>
                  <a:srgbClr val="0000CC"/>
                </a:solidFill>
              </a:rPr>
              <a:t>To</a:t>
            </a:r>
            <a:r>
              <a:rPr lang="et-EE" dirty="0" smtClean="0"/>
              <a:t> 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    F = F * i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Next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       </a:t>
            </a:r>
            <a:r>
              <a:rPr lang="et-EE" dirty="0" smtClean="0">
                <a:solidFill>
                  <a:srgbClr val="0000CC"/>
                </a:solidFill>
              </a:rPr>
              <a:t>Return</a:t>
            </a:r>
            <a:r>
              <a:rPr lang="et-EE" dirty="0" smtClean="0"/>
              <a:t> F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End Function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chemeClr val="accent6">
                    <a:lumMod val="75000"/>
                  </a:schemeClr>
                </a:solidFill>
              </a:rPr>
              <a:t>To call (execute) this function: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factorial </a:t>
            </a:r>
            <a:r>
              <a:rPr lang="et-EE" dirty="0" smtClean="0">
                <a:solidFill>
                  <a:srgbClr val="0000CC"/>
                </a:solidFill>
              </a:rPr>
              <a:t>As Int </a:t>
            </a:r>
            <a:r>
              <a:rPr lang="et-EE" dirty="0" smtClean="0"/>
              <a:t>= Fact(5)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28026" y="1703388"/>
            <a:ext cx="2232025" cy="646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t-EE" b="1" i="1" dirty="0">
                <a:solidFill>
                  <a:srgbClr val="0000CC"/>
                </a:solidFill>
                <a:latin typeface="Arial" charset="0"/>
              </a:rPr>
              <a:t>ByVal</a:t>
            </a:r>
            <a:r>
              <a:rPr lang="et-EE" i="1" dirty="0">
                <a:solidFill>
                  <a:srgbClr val="000000"/>
                </a:solidFill>
                <a:latin typeface="Arial" charset="0"/>
              </a:rPr>
              <a:t> define that n is input parameter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56363" y="2708275"/>
            <a:ext cx="4248150" cy="273685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dirty="0">
                <a:solidFill>
                  <a:srgbClr val="0000CC"/>
                </a:solidFill>
                <a:latin typeface="Arial"/>
              </a:rPr>
              <a:t>Function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Fact(</a:t>
            </a:r>
            <a:r>
              <a:rPr lang="en-US" sz="3200" dirty="0" err="1">
                <a:solidFill>
                  <a:srgbClr val="0000CC"/>
                </a:solidFill>
                <a:latin typeface="Arial"/>
              </a:rPr>
              <a:t>ByVal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n </a:t>
            </a:r>
            <a:r>
              <a:rPr lang="en-US" sz="3200" dirty="0">
                <a:solidFill>
                  <a:srgbClr val="0000CC"/>
                </a:solidFill>
                <a:latin typeface="Arial"/>
              </a:rPr>
              <a:t>As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) </a:t>
            </a:r>
            <a:r>
              <a:rPr lang="en-US" sz="3200" dirty="0">
                <a:solidFill>
                  <a:srgbClr val="0000CC"/>
                </a:solidFill>
                <a:latin typeface="Arial"/>
              </a:rPr>
              <a:t>As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/>
              </a:rPr>
              <a:t>Int</a:t>
            </a:r>
            <a:endParaRPr lang="en-US" sz="3200" dirty="0">
              <a:solidFill>
                <a:srgbClr val="000000"/>
              </a:solidFill>
              <a:latin typeface="Arial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t-EE" sz="3200" dirty="0">
                <a:solidFill>
                  <a:srgbClr val="000000"/>
                </a:solidFill>
                <a:latin typeface="Arial"/>
              </a:rPr>
              <a:t>        </a:t>
            </a:r>
            <a:r>
              <a:rPr lang="et-EE" sz="3200" dirty="0">
                <a:solidFill>
                  <a:srgbClr val="0000CC"/>
                </a:solidFill>
                <a:latin typeface="Arial"/>
              </a:rPr>
              <a:t>Dim</a:t>
            </a:r>
            <a:r>
              <a:rPr lang="et-EE" sz="3200" dirty="0">
                <a:solidFill>
                  <a:srgbClr val="000000"/>
                </a:solidFill>
                <a:latin typeface="Arial"/>
              </a:rPr>
              <a:t> i </a:t>
            </a:r>
            <a:r>
              <a:rPr lang="et-EE" sz="3200" dirty="0">
                <a:solidFill>
                  <a:srgbClr val="0000CC"/>
                </a:solidFill>
                <a:latin typeface="Arial"/>
              </a:rPr>
              <a:t>As</a:t>
            </a:r>
            <a:r>
              <a:rPr lang="et-EE" sz="3200" dirty="0">
                <a:solidFill>
                  <a:srgbClr val="000000"/>
                </a:solidFill>
                <a:latin typeface="Arial"/>
              </a:rPr>
              <a:t> Int, F </a:t>
            </a:r>
            <a:r>
              <a:rPr lang="et-EE" sz="3200" dirty="0">
                <a:solidFill>
                  <a:srgbClr val="0000CC"/>
                </a:solidFill>
                <a:latin typeface="Arial"/>
              </a:rPr>
              <a:t>As</a:t>
            </a:r>
            <a:r>
              <a:rPr lang="et-EE" sz="3200" dirty="0">
                <a:solidFill>
                  <a:srgbClr val="000000"/>
                </a:solidFill>
                <a:latin typeface="Arial"/>
              </a:rPr>
              <a:t> Int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t-EE" sz="3200" dirty="0">
                <a:solidFill>
                  <a:srgbClr val="000000"/>
                </a:solidFill>
                <a:latin typeface="Arial"/>
              </a:rPr>
              <a:t>        F = 1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t-EE" sz="3200" dirty="0">
                <a:solidFill>
                  <a:srgbClr val="000000"/>
                </a:solidFill>
                <a:latin typeface="Arial"/>
              </a:rPr>
              <a:t>        </a:t>
            </a:r>
            <a:r>
              <a:rPr lang="et-EE" sz="3200" dirty="0">
                <a:solidFill>
                  <a:srgbClr val="0000CC"/>
                </a:solidFill>
                <a:latin typeface="Arial"/>
              </a:rPr>
              <a:t>For</a:t>
            </a:r>
            <a:r>
              <a:rPr lang="et-EE" sz="3200" dirty="0">
                <a:solidFill>
                  <a:srgbClr val="000000"/>
                </a:solidFill>
                <a:latin typeface="Arial"/>
              </a:rPr>
              <a:t> i = 1 </a:t>
            </a:r>
            <a:r>
              <a:rPr lang="et-EE" sz="3200" dirty="0">
                <a:solidFill>
                  <a:srgbClr val="0000CC"/>
                </a:solidFill>
                <a:latin typeface="Arial"/>
              </a:rPr>
              <a:t>To</a:t>
            </a:r>
            <a:r>
              <a:rPr lang="et-EE" sz="3200" dirty="0">
                <a:solidFill>
                  <a:srgbClr val="000000"/>
                </a:solidFill>
                <a:latin typeface="Arial"/>
              </a:rPr>
              <a:t> n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t-EE" sz="3200" dirty="0">
                <a:solidFill>
                  <a:srgbClr val="000000"/>
                </a:solidFill>
                <a:latin typeface="Arial"/>
              </a:rPr>
              <a:t>            F = F * i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t-EE" sz="3200" dirty="0">
                <a:solidFill>
                  <a:srgbClr val="000000"/>
                </a:solidFill>
                <a:latin typeface="Arial"/>
              </a:rPr>
              <a:t>        </a:t>
            </a:r>
            <a:r>
              <a:rPr lang="et-EE" sz="3200" dirty="0">
                <a:solidFill>
                  <a:srgbClr val="0000CC"/>
                </a:solidFill>
                <a:latin typeface="Arial"/>
              </a:rPr>
              <a:t>Next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t-EE" sz="3200" dirty="0">
                <a:solidFill>
                  <a:srgbClr val="000000"/>
                </a:solidFill>
                <a:latin typeface="Arial"/>
              </a:rPr>
              <a:t>        Fact = F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t-EE" sz="3200" dirty="0">
                <a:solidFill>
                  <a:srgbClr val="0000CC"/>
                </a:solidFill>
                <a:latin typeface="Arial"/>
              </a:rPr>
              <a:t>End Function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41825" y="4652963"/>
            <a:ext cx="2590800" cy="0"/>
          </a:xfrm>
          <a:prstGeom prst="straightConnector1">
            <a:avLst/>
          </a:prstGeom>
          <a:ln w="38100" cmpd="dbl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4367213" y="3789364"/>
            <a:ext cx="1441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0000"/>
                </a:solidFill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3691049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Function</a:t>
            </a:r>
            <a:r>
              <a:rPr lang="et-EE" altLang="en-US" smtClean="0"/>
              <a:t> in use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0000CC"/>
                </a:solidFill>
              </a:rPr>
              <a:t>Function </a:t>
            </a:r>
            <a:r>
              <a:rPr lang="en-US" dirty="0" err="1" smtClean="0"/>
              <a:t>NextDay</a:t>
            </a:r>
            <a:r>
              <a:rPr lang="en-US" dirty="0" smtClean="0"/>
              <a:t>() </a:t>
            </a:r>
            <a:r>
              <a:rPr lang="en-US" dirty="0" smtClean="0">
                <a:solidFill>
                  <a:srgbClr val="0000CC"/>
                </a:solidFill>
              </a:rPr>
              <a:t>As Date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0000CC"/>
                </a:solidFill>
              </a:rPr>
              <a:t>Dim </a:t>
            </a:r>
            <a:r>
              <a:rPr lang="en-US" dirty="0" err="1" smtClean="0"/>
              <a:t>theNextDay</a:t>
            </a:r>
            <a:r>
              <a:rPr lang="en-US" dirty="0" smtClean="0">
                <a:solidFill>
                  <a:srgbClr val="0000CC"/>
                </a:solidFill>
              </a:rPr>
              <a:t> As Date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dirty="0" err="1" smtClean="0"/>
              <a:t>theNextDay</a:t>
            </a:r>
            <a:r>
              <a:rPr lang="en-US" dirty="0" smtClean="0"/>
              <a:t> = </a:t>
            </a:r>
            <a:r>
              <a:rPr lang="en-US" dirty="0" err="1" smtClean="0"/>
              <a:t>Now.AddDays</a:t>
            </a:r>
            <a:r>
              <a:rPr lang="en-US" dirty="0" smtClean="0"/>
              <a:t>(1)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0000CC"/>
                </a:solidFill>
              </a:rPr>
              <a:t>Return </a:t>
            </a:r>
            <a:r>
              <a:rPr lang="en-US" dirty="0" err="1" smtClean="0"/>
              <a:t>theNextDay</a:t>
            </a:r>
            <a:endParaRPr lang="en-US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0000CC"/>
                </a:solidFill>
              </a:rPr>
              <a:t>End Function</a:t>
            </a:r>
            <a:endParaRPr lang="et-EE" dirty="0" smtClean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chemeClr val="accent6">
                    <a:lumMod val="75000"/>
                  </a:schemeClr>
                </a:solidFill>
              </a:rPr>
              <a:t>To call (execute) this function</a:t>
            </a:r>
            <a:r>
              <a:rPr lang="et-EE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>
                <a:solidFill>
                  <a:srgbClr val="0000CC"/>
                </a:solidFill>
              </a:rPr>
              <a:t>Dim </a:t>
            </a:r>
            <a:r>
              <a:rPr lang="et-EE" dirty="0" smtClean="0"/>
              <a:t>tomorrow</a:t>
            </a:r>
            <a:r>
              <a:rPr lang="et-EE" dirty="0" smtClean="0">
                <a:solidFill>
                  <a:srgbClr val="0000CC"/>
                </a:solidFill>
              </a:rPr>
              <a:t> As Date = </a:t>
            </a:r>
            <a:r>
              <a:rPr lang="et-EE" dirty="0" smtClean="0"/>
              <a:t>NextDay()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68680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 Theme">
  <a:themeElements>
    <a:clrScheme name="1_Lecture Them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1_Lectur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Lectur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ecture Theme">
  <a:themeElements>
    <a:clrScheme name="Lecture Them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ectur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ctur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949</Words>
  <Application>Microsoft Office PowerPoint</Application>
  <PresentationFormat>Widescreen</PresentationFormat>
  <Paragraphs>227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1_Lecture Theme</vt:lpstr>
      <vt:lpstr>Lecture Theme</vt:lpstr>
      <vt:lpstr>Introduction to Programming  Lecture 3</vt:lpstr>
      <vt:lpstr>Two type of procedures</vt:lpstr>
      <vt:lpstr>Subroutine general form</vt:lpstr>
      <vt:lpstr>ByVal and ByRef</vt:lpstr>
      <vt:lpstr>Function general form</vt:lpstr>
      <vt:lpstr>Subroutine in use</vt:lpstr>
      <vt:lpstr>Subroutine in use 2</vt:lpstr>
      <vt:lpstr>Function in use</vt:lpstr>
      <vt:lpstr>Function in use 2</vt:lpstr>
      <vt:lpstr>Repetition without Loop-statement</vt:lpstr>
      <vt:lpstr>Converting Variable Types</vt:lpstr>
      <vt:lpstr>Converting Variable Types 2</vt:lpstr>
      <vt:lpstr>Functions for checking data type</vt:lpstr>
      <vt:lpstr>An example with IsNumeric (TextBox)</vt:lpstr>
      <vt:lpstr>A example with IsNumeric (InputBox)</vt:lpstr>
      <vt:lpstr>Try ... Catch</vt:lpstr>
      <vt:lpstr>Try ... Catch and Textbox</vt:lpstr>
      <vt:lpstr>Try ... Catch and Inputbox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  Lecture 3</dc:title>
  <dc:creator>msury.mahunnah@outlook.com</dc:creator>
  <cp:lastModifiedBy>msury.mahunnah@outlook.com</cp:lastModifiedBy>
  <cp:revision>1</cp:revision>
  <dcterms:created xsi:type="dcterms:W3CDTF">2016-10-17T19:09:31Z</dcterms:created>
  <dcterms:modified xsi:type="dcterms:W3CDTF">2016-10-17T19:13:58Z</dcterms:modified>
</cp:coreProperties>
</file>