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B2B2F-9EE9-4F7A-9507-238977F7592A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89C02-3697-4849-855F-50AB9A657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56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DEA802E-8D05-4584-86E5-673C20B692FC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t-EE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B9980FE-F466-45F4-8BBC-903040732E43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CB9417-3126-4280-A05C-7F92B4FBC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6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419C963-CD76-4ACA-80EF-DB10416B9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A4C1DD-E65E-4D6E-9CD1-566B7804D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2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D19BCE-EAFE-4AFA-B836-EF6FD76D7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91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032B37F-26DF-4E6D-B149-0B8B91403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0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5C92F2B-97BF-4DD1-BDB5-33C9C48B7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25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15D0DCF-B28B-4CE1-8091-2A8889253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4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81F2E3-4544-415B-8550-325A62B6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5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3924717-08BA-429A-B4F0-BD4433EC8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43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9F7320F-7761-4662-ACA2-0EF91DE82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83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9D0A647-70F6-4E2F-8CD1-911C4A7FD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74F6057-BC91-4734-9792-BDC1C6559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83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3904D2-4574-472D-A5CB-22C28B33A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00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AE4BCC-25FE-428C-AD87-F07EAE175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42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624B2C-26FB-468F-9F5F-0D3A8FA78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8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491133-3377-4745-AC03-14911A3E6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462BC1-DE77-463F-9118-4606BB99B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086DAE-4D91-4EC0-AEE3-9B5B7FE81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1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84B931-5AAE-4ABE-A2F1-F49B56C73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4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8286DA-55C0-419B-A90B-300E5F488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3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F22E1B7-6157-4EC0-A91C-D55D34531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BA8E08-0977-4D47-80BD-01DC23CA2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5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t-EE" altLang="en-US" sz="2400" smtClean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3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2813" y="6251575"/>
            <a:ext cx="1905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4388" y="6248400"/>
            <a:ext cx="2895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4827D0-6C75-4CEF-8F0C-25C466E3541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05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t-EE" altLang="en-US" sz="2400" smtClean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5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06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67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56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i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56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5AC01-FE51-41FA-B568-A97052DFE4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1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11300" y="947738"/>
            <a:ext cx="7847013" cy="2266950"/>
          </a:xfrm>
        </p:spPr>
        <p:txBody>
          <a:bodyPr anchorCtr="1"/>
          <a:lstStyle/>
          <a:p>
            <a:pPr algn="ctr" eaLnBrk="1" hangingPunct="1">
              <a:defRPr/>
            </a:pPr>
            <a:r>
              <a:rPr lang="et-EE" dirty="0" err="1" smtClean="0">
                <a:latin typeface="+mn-lt"/>
              </a:rPr>
              <a:t>Introduction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to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Programming</a:t>
            </a: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err="1" smtClean="0">
                <a:latin typeface="+mn-lt"/>
              </a:rPr>
              <a:t>Lecture</a:t>
            </a:r>
            <a:r>
              <a:rPr lang="et-EE" smtClean="0">
                <a:latin typeface="+mn-lt"/>
              </a:rPr>
              <a:t> 2</a:t>
            </a:r>
            <a:endParaRPr lang="en-US" sz="4600" dirty="0" smtClean="0"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14525" y="3576638"/>
            <a:ext cx="6586538" cy="2138362"/>
          </a:xfrm>
        </p:spPr>
        <p:txBody>
          <a:bodyPr anchor="ctr"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t-EE" altLang="en-US" sz="3200" smtClean="0"/>
              <a:t>Msury Mahunnah</a:t>
            </a:r>
            <a:r>
              <a:rPr lang="en-US" altLang="en-US" sz="3200" smtClean="0"/>
              <a:t>,</a:t>
            </a:r>
            <a:r>
              <a:rPr lang="et-EE" altLang="en-US" sz="3200" smtClean="0"/>
              <a:t>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t-EE" altLang="en-US" sz="3200" smtClean="0"/>
              <a:t>Department of Informatics,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t-EE" altLang="en-US" sz="3200" smtClean="0"/>
              <a:t>T</a:t>
            </a:r>
            <a:r>
              <a:rPr lang="en-US" altLang="en-US" sz="3200" smtClean="0"/>
              <a:t>allinn University of Technology </a:t>
            </a:r>
            <a:endParaRPr lang="en-US" altLang="en-US" sz="3000" smtClean="0"/>
          </a:p>
        </p:txBody>
      </p:sp>
    </p:spTree>
    <p:extLst>
      <p:ext uri="{BB962C8B-B14F-4D97-AF65-F5344CB8AC3E}">
        <p14:creationId xmlns:p14="http://schemas.microsoft.com/office/powerpoint/2010/main" val="38790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z="3600" smtClean="0"/>
              <a:t>The characters that define the type of a </a:t>
            </a:r>
            <a:r>
              <a:rPr lang="en-US" altLang="en-US" sz="3600" smtClean="0"/>
              <a:t>v</a:t>
            </a:r>
            <a:r>
              <a:rPr lang="et-EE" altLang="en-US" sz="3600" smtClean="0"/>
              <a:t>ariable</a:t>
            </a:r>
            <a:endParaRPr lang="et-EE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None/>
            </a:pPr>
            <a:r>
              <a:rPr lang="et-EE" altLang="en-US" smtClean="0"/>
              <a:t>1. </a:t>
            </a:r>
            <a:r>
              <a:rPr lang="et-EE" altLang="en-US" b="1" smtClean="0">
                <a:solidFill>
                  <a:srgbClr val="FF0000"/>
                </a:solidFill>
              </a:rPr>
              <a:t>%</a:t>
            </a:r>
            <a:r>
              <a:rPr lang="et-EE" altLang="en-US" smtClean="0"/>
              <a:t> - </a:t>
            </a:r>
            <a:r>
              <a:rPr lang="et-EE" altLang="en-US" b="1" smtClean="0">
                <a:solidFill>
                  <a:srgbClr val="0000CC"/>
                </a:solidFill>
              </a:rPr>
              <a:t>Integer</a:t>
            </a:r>
          </a:p>
          <a:p>
            <a:pPr marL="514350" indent="-514350">
              <a:buFont typeface="Wingdings" pitchFamily="2" charset="2"/>
              <a:buNone/>
            </a:pPr>
            <a:r>
              <a:rPr lang="et-EE" altLang="en-US" smtClean="0"/>
              <a:t>2. </a:t>
            </a:r>
            <a:r>
              <a:rPr lang="et-EE" altLang="en-US" b="1" smtClean="0">
                <a:solidFill>
                  <a:srgbClr val="FF0000"/>
                </a:solidFill>
              </a:rPr>
              <a:t>&amp;</a:t>
            </a:r>
            <a:r>
              <a:rPr lang="et-EE" altLang="en-US" smtClean="0"/>
              <a:t> - </a:t>
            </a:r>
            <a:r>
              <a:rPr lang="et-EE" altLang="en-US" b="1" smtClean="0">
                <a:solidFill>
                  <a:srgbClr val="0000CC"/>
                </a:solidFill>
              </a:rPr>
              <a:t>Long</a:t>
            </a:r>
          </a:p>
          <a:p>
            <a:pPr marL="514350" indent="-514350">
              <a:buFont typeface="Wingdings" pitchFamily="2" charset="2"/>
              <a:buNone/>
            </a:pPr>
            <a:r>
              <a:rPr lang="et-EE" altLang="en-US" smtClean="0"/>
              <a:t>3. </a:t>
            </a:r>
            <a:r>
              <a:rPr lang="et-EE" altLang="en-US" b="1" smtClean="0">
                <a:solidFill>
                  <a:srgbClr val="FF0000"/>
                </a:solidFill>
              </a:rPr>
              <a:t>!</a:t>
            </a:r>
            <a:r>
              <a:rPr lang="et-EE" altLang="en-US" smtClean="0"/>
              <a:t> – </a:t>
            </a:r>
            <a:r>
              <a:rPr lang="et-EE" altLang="en-US" b="1" smtClean="0">
                <a:solidFill>
                  <a:srgbClr val="0000CC"/>
                </a:solidFill>
              </a:rPr>
              <a:t>Single</a:t>
            </a:r>
          </a:p>
          <a:p>
            <a:pPr marL="514350" indent="-514350">
              <a:buFont typeface="Wingdings" pitchFamily="2" charset="2"/>
              <a:buNone/>
            </a:pPr>
            <a:r>
              <a:rPr lang="et-EE" altLang="en-US" smtClean="0"/>
              <a:t>4. </a:t>
            </a:r>
            <a:r>
              <a:rPr lang="et-EE" altLang="en-US" b="1" smtClean="0">
                <a:solidFill>
                  <a:srgbClr val="FF0000"/>
                </a:solidFill>
              </a:rPr>
              <a:t>#</a:t>
            </a:r>
            <a:r>
              <a:rPr lang="et-EE" altLang="en-US" smtClean="0"/>
              <a:t> - </a:t>
            </a:r>
            <a:r>
              <a:rPr lang="et-EE" altLang="en-US" b="1" smtClean="0">
                <a:solidFill>
                  <a:srgbClr val="0000CC"/>
                </a:solidFill>
              </a:rPr>
              <a:t>Double</a:t>
            </a:r>
          </a:p>
          <a:p>
            <a:pPr marL="514350" indent="-514350">
              <a:buFont typeface="Wingdings" pitchFamily="2" charset="2"/>
              <a:buNone/>
            </a:pPr>
            <a:r>
              <a:rPr lang="et-EE" altLang="en-US" smtClean="0"/>
              <a:t>5. </a:t>
            </a:r>
            <a:r>
              <a:rPr lang="et-EE" altLang="en-US" b="1" smtClean="0">
                <a:solidFill>
                  <a:srgbClr val="FF0000"/>
                </a:solidFill>
              </a:rPr>
              <a:t>$</a:t>
            </a:r>
            <a:r>
              <a:rPr lang="et-EE" altLang="en-US" smtClean="0"/>
              <a:t> - </a:t>
            </a:r>
            <a:r>
              <a:rPr lang="et-EE" altLang="en-US" b="1" smtClean="0">
                <a:solidFill>
                  <a:srgbClr val="0000CC"/>
                </a:solidFill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2257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Examples of the declare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t-EE" dirty="0" smtClean="0"/>
              <a:t>The </a:t>
            </a:r>
            <a:r>
              <a:rPr lang="et-EE" dirty="0" smtClean="0">
                <a:solidFill>
                  <a:srgbClr val="FF0000"/>
                </a:solidFill>
              </a:rPr>
              <a:t>declare statement (DS) </a:t>
            </a:r>
            <a:r>
              <a:rPr lang="et-EE" dirty="0" smtClean="0"/>
              <a:t>defines a variable,  the data type of the variable and optionally, its initial value.</a:t>
            </a:r>
          </a:p>
          <a:p>
            <a:pPr>
              <a:defRPr/>
            </a:pPr>
            <a:r>
              <a:rPr lang="et-EE" dirty="0" smtClean="0"/>
              <a:t>DS begins with a keyword </a:t>
            </a: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a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Integer</a:t>
            </a:r>
            <a:r>
              <a:rPr lang="et-EE" dirty="0" smtClean="0"/>
              <a:t>, b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Long</a:t>
            </a:r>
            <a:r>
              <a:rPr lang="et-EE" dirty="0" smtClean="0"/>
              <a:t>  //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a</a:t>
            </a:r>
            <a:r>
              <a:rPr lang="et-EE" dirty="0" smtClean="0">
                <a:solidFill>
                  <a:srgbClr val="FF0000"/>
                </a:solidFill>
              </a:rPr>
              <a:t>%</a:t>
            </a:r>
            <a:r>
              <a:rPr lang="et-EE" dirty="0" smtClean="0"/>
              <a:t>, b</a:t>
            </a:r>
            <a:r>
              <a:rPr lang="et-EE" dirty="0" smtClean="0">
                <a:solidFill>
                  <a:srgbClr val="FF0000"/>
                </a:solidFill>
              </a:rPr>
              <a:t>&amp;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a = 247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b = 52</a:t>
            </a:r>
          </a:p>
          <a:p>
            <a:pPr lvl="1">
              <a:buFont typeface="Wingdings" pitchFamily="2" charset="2"/>
              <a:buNone/>
              <a:defRPr/>
            </a:pPr>
            <a:endParaRPr lang="et-EE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c </a:t>
            </a:r>
            <a:r>
              <a:rPr lang="et-EE" dirty="0" smtClean="0">
                <a:solidFill>
                  <a:srgbClr val="0000CC"/>
                </a:solidFill>
              </a:rPr>
              <a:t>As Integer </a:t>
            </a:r>
            <a:r>
              <a:rPr lang="et-EE" dirty="0" smtClean="0"/>
              <a:t>= 32768 //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c</a:t>
            </a:r>
            <a:r>
              <a:rPr lang="et-EE" dirty="0" smtClean="0">
                <a:solidFill>
                  <a:srgbClr val="FF0000"/>
                </a:solidFill>
              </a:rPr>
              <a:t>%</a:t>
            </a:r>
            <a:r>
              <a:rPr lang="et-EE" dirty="0" smtClean="0"/>
              <a:t>= 32768 </a:t>
            </a:r>
          </a:p>
          <a:p>
            <a:pPr lvl="1">
              <a:buFont typeface="Wingdings" pitchFamily="2" charset="2"/>
              <a:buNone/>
              <a:defRPr/>
            </a:pPr>
            <a:endParaRPr lang="et-EE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d </a:t>
            </a:r>
            <a:r>
              <a:rPr lang="et-EE" dirty="0" smtClean="0">
                <a:solidFill>
                  <a:srgbClr val="0000CC"/>
                </a:solidFill>
              </a:rPr>
              <a:t>As Single </a:t>
            </a:r>
            <a:r>
              <a:rPr lang="et-EE" dirty="0" smtClean="0"/>
              <a:t>= 2.78 //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d</a:t>
            </a:r>
            <a:r>
              <a:rPr lang="et-EE" dirty="0" smtClean="0">
                <a:solidFill>
                  <a:srgbClr val="FF0000"/>
                </a:solidFill>
              </a:rPr>
              <a:t>!</a:t>
            </a:r>
            <a:r>
              <a:rPr lang="et-EE" dirty="0" smtClean="0"/>
              <a:t> = 2.78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e </a:t>
            </a:r>
            <a:r>
              <a:rPr lang="et-EE" dirty="0" smtClean="0">
                <a:solidFill>
                  <a:srgbClr val="0000CC"/>
                </a:solidFill>
              </a:rPr>
              <a:t>As Double</a:t>
            </a:r>
            <a:r>
              <a:rPr lang="et-EE" dirty="0" smtClean="0"/>
              <a:t>= 3.14 //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e</a:t>
            </a:r>
            <a:r>
              <a:rPr lang="et-EE" dirty="0" smtClean="0">
                <a:solidFill>
                  <a:srgbClr val="FF0000"/>
                </a:solidFill>
              </a:rPr>
              <a:t>#</a:t>
            </a:r>
            <a:r>
              <a:rPr lang="et-EE" dirty="0" smtClean="0"/>
              <a:t> = 3.14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39234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</a:t>
            </a:r>
            <a:r>
              <a:rPr lang="et-EE" altLang="en-US" smtClean="0"/>
              <a:t>tring data type 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t-EE" altLang="en-US" smtClean="0"/>
              <a:t>Type “String” stores 2 billion characters (about 2GB)</a:t>
            </a:r>
          </a:p>
          <a:p>
            <a:pPr lvl="1">
              <a:buFont typeface="Wingdings" pitchFamily="2" charset="2"/>
              <a:buNone/>
            </a:pPr>
            <a:endParaRPr lang="et-EE" altLang="en-US" smtClean="0"/>
          </a:p>
          <a:p>
            <a:pPr lvl="1"/>
            <a:r>
              <a:rPr lang="et-EE" altLang="en-US" b="1" smtClean="0"/>
              <a:t>Examples of the declaration:</a:t>
            </a:r>
          </a:p>
          <a:p>
            <a:pPr lvl="2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word </a:t>
            </a:r>
            <a:r>
              <a:rPr lang="et-EE" altLang="en-US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smtClean="0">
                <a:solidFill>
                  <a:srgbClr val="0000CC"/>
                </a:solidFill>
              </a:rPr>
              <a:t>String</a:t>
            </a:r>
            <a:r>
              <a:rPr lang="et-EE" altLang="en-US" smtClean="0"/>
              <a:t> // or Dim word</a:t>
            </a:r>
            <a:r>
              <a:rPr lang="et-EE" altLang="en-US" smtClean="0">
                <a:solidFill>
                  <a:srgbClr val="FF0000"/>
                </a:solidFill>
              </a:rPr>
              <a:t>$</a:t>
            </a:r>
          </a:p>
          <a:p>
            <a:pPr lvl="2">
              <a:buFont typeface="Wingdings" pitchFamily="2" charset="2"/>
              <a:buNone/>
            </a:pPr>
            <a:r>
              <a:rPr lang="et-EE" altLang="en-US" smtClean="0"/>
              <a:t>word = “disambiguation”</a:t>
            </a:r>
          </a:p>
          <a:p>
            <a:pPr lvl="2">
              <a:buFont typeface="Wingdings" pitchFamily="2" charset="2"/>
              <a:buNone/>
            </a:pPr>
            <a:endParaRPr lang="et-EE" altLang="en-US" smtClean="0"/>
          </a:p>
          <a:p>
            <a:pPr lvl="2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word </a:t>
            </a:r>
            <a:r>
              <a:rPr lang="et-EE" altLang="en-US" smtClean="0">
                <a:solidFill>
                  <a:srgbClr val="0000CC"/>
                </a:solidFill>
              </a:rPr>
              <a:t>As String </a:t>
            </a:r>
            <a:r>
              <a:rPr lang="et-EE" altLang="en-US" smtClean="0"/>
              <a:t>= “disambiguation”</a:t>
            </a:r>
          </a:p>
          <a:p>
            <a:pPr lvl="2">
              <a:buFont typeface="Wingdings" pitchFamily="2" charset="2"/>
              <a:buNone/>
            </a:pPr>
            <a:r>
              <a:rPr lang="et-EE" altLang="en-US" smtClean="0"/>
              <a:t>or</a:t>
            </a:r>
          </a:p>
          <a:p>
            <a:pPr lvl="2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word</a:t>
            </a:r>
            <a:r>
              <a:rPr lang="et-EE" altLang="en-US" smtClean="0">
                <a:solidFill>
                  <a:srgbClr val="FF0000"/>
                </a:solidFill>
              </a:rPr>
              <a:t>$</a:t>
            </a:r>
            <a:r>
              <a:rPr lang="et-EE" altLang="en-US" smtClean="0"/>
              <a:t>= “disambiguation”</a:t>
            </a:r>
          </a:p>
          <a:p>
            <a:pPr lvl="1">
              <a:buFont typeface="Wingdings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3875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Date </a:t>
            </a:r>
            <a:r>
              <a:rPr lang="et-EE" altLang="en-US" smtClean="0"/>
              <a:t>data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t-EE" dirty="0" smtClean="0"/>
              <a:t>Store dat</a:t>
            </a:r>
            <a:r>
              <a:rPr lang="en-US" dirty="0" smtClean="0"/>
              <a:t>e</a:t>
            </a:r>
            <a:r>
              <a:rPr lang="et-EE" dirty="0" smtClean="0"/>
              <a:t> values that may include a time (or not), and they are declared with the </a:t>
            </a:r>
            <a:r>
              <a:rPr lang="et-EE" b="1" dirty="0" smtClean="0">
                <a:solidFill>
                  <a:srgbClr val="FF0000"/>
                </a:solidFill>
              </a:rPr>
              <a:t>Date</a:t>
            </a:r>
            <a:r>
              <a:rPr lang="et-EE" dirty="0" smtClean="0"/>
              <a:t> data type: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expiration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Date</a:t>
            </a:r>
          </a:p>
          <a:p>
            <a:pPr lvl="1">
              <a:buFont typeface="Wingdings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expiration = #01/01/2010#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expiration = #8/27/1999 6:27:11#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expiration = #July 2, 2011#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expiration = Today()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6113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Control Statements or Flow Control Statements</a:t>
            </a:r>
            <a:endParaRPr lang="et-EE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Decision Statements</a:t>
            </a:r>
          </a:p>
          <a:p>
            <a:pPr lvl="1"/>
            <a:r>
              <a:rPr lang="et-EE" altLang="en-US" smtClean="0"/>
              <a:t>If ... Then</a:t>
            </a:r>
          </a:p>
          <a:p>
            <a:pPr lvl="1"/>
            <a:r>
              <a:rPr lang="et-EE" altLang="en-US" smtClean="0"/>
              <a:t>If ... Then ... Else </a:t>
            </a:r>
          </a:p>
          <a:p>
            <a:pPr lvl="1"/>
            <a:r>
              <a:rPr lang="et-EE" altLang="en-US" smtClean="0"/>
              <a:t>Select Case</a:t>
            </a:r>
          </a:p>
          <a:p>
            <a:r>
              <a:rPr lang="et-EE" altLang="en-US" b="1" smtClean="0">
                <a:solidFill>
                  <a:srgbClr val="FF0000"/>
                </a:solidFill>
              </a:rPr>
              <a:t>Loop Statements</a:t>
            </a:r>
          </a:p>
          <a:p>
            <a:pPr lvl="1"/>
            <a:r>
              <a:rPr lang="et-EE" altLang="en-US" smtClean="0"/>
              <a:t>For ... Next</a:t>
            </a:r>
          </a:p>
          <a:p>
            <a:pPr lvl="1"/>
            <a:r>
              <a:rPr lang="et-EE" altLang="en-US" smtClean="0"/>
              <a:t>Do ... Loop</a:t>
            </a:r>
          </a:p>
          <a:p>
            <a:pPr lvl="1"/>
            <a:r>
              <a:rPr lang="et-EE" altLang="en-US" smtClean="0"/>
              <a:t>While ... End While</a:t>
            </a:r>
          </a:p>
          <a:p>
            <a:pPr lvl="1"/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2824505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If ... Then </a:t>
            </a:r>
            <a:r>
              <a:rPr lang="et-EE" altLang="en-US" smtClean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8515350" cy="52578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t-EE" sz="2400" dirty="0" smtClean="0"/>
              <a:t>The </a:t>
            </a:r>
            <a:r>
              <a:rPr lang="et-EE" sz="2400" b="1" dirty="0" smtClean="0">
                <a:solidFill>
                  <a:srgbClr val="0000CC"/>
                </a:solidFill>
              </a:rPr>
              <a:t>If.</a:t>
            </a:r>
            <a:r>
              <a:rPr lang="en-US" sz="2400" b="1" dirty="0" smtClean="0">
                <a:solidFill>
                  <a:srgbClr val="0000CC"/>
                </a:solidFill>
              </a:rPr>
              <a:t>.</a:t>
            </a:r>
            <a:r>
              <a:rPr lang="et-EE" sz="2400" b="1" dirty="0" smtClean="0">
                <a:solidFill>
                  <a:srgbClr val="0000CC"/>
                </a:solidFill>
              </a:rPr>
              <a:t>.Then </a:t>
            </a:r>
            <a:r>
              <a:rPr lang="et-EE" sz="2400" dirty="0" smtClean="0"/>
              <a:t>statement tests an expression, which is known as a </a:t>
            </a:r>
            <a:r>
              <a:rPr lang="et-EE" sz="2400" i="1" dirty="0" smtClean="0"/>
              <a:t>condition</a:t>
            </a:r>
            <a:r>
              <a:rPr lang="et-EE" sz="2400" dirty="0" smtClean="0"/>
              <a:t>. If the condition is </a:t>
            </a:r>
            <a:r>
              <a:rPr lang="et-EE" sz="2400" i="1" dirty="0" smtClean="0"/>
              <a:t>True</a:t>
            </a:r>
            <a:r>
              <a:rPr lang="et-EE" sz="2400" dirty="0" smtClean="0"/>
              <a:t>, the program executes the statement(s) that follow the </a:t>
            </a:r>
            <a:r>
              <a:rPr lang="et-EE" sz="2400" i="1" dirty="0" smtClean="0"/>
              <a:t>Then</a:t>
            </a:r>
            <a:r>
              <a:rPr lang="et-EE" sz="2400" dirty="0" smtClean="0"/>
              <a:t> keyword up to the End If statement, which terminates the conditional statement.</a:t>
            </a:r>
          </a:p>
          <a:p>
            <a:pPr>
              <a:defRPr/>
            </a:pPr>
            <a:r>
              <a:rPr lang="et-EE" sz="2400" dirty="0" smtClean="0"/>
              <a:t>The </a:t>
            </a:r>
            <a:r>
              <a:rPr lang="et-EE" sz="2400" b="1" dirty="0" smtClean="0">
                <a:solidFill>
                  <a:srgbClr val="0000CC"/>
                </a:solidFill>
              </a:rPr>
              <a:t>If...Then </a:t>
            </a:r>
            <a:r>
              <a:rPr lang="et-EE" sz="2400" dirty="0" smtClean="0"/>
              <a:t>statement can have a </a:t>
            </a:r>
            <a:r>
              <a:rPr lang="et-EE" sz="2400" dirty="0" smtClean="0">
                <a:solidFill>
                  <a:srgbClr val="FF0000"/>
                </a:solidFill>
              </a:rPr>
              <a:t>single-line</a:t>
            </a:r>
            <a:r>
              <a:rPr lang="et-EE" sz="2400" dirty="0" smtClean="0"/>
              <a:t> or </a:t>
            </a:r>
            <a:r>
              <a:rPr lang="et-EE" sz="2400" dirty="0" smtClean="0">
                <a:solidFill>
                  <a:srgbClr val="FF0000"/>
                </a:solidFill>
              </a:rPr>
              <a:t>multiple-line </a:t>
            </a:r>
            <a:r>
              <a:rPr lang="et-EE" sz="2400" dirty="0" smtClean="0"/>
              <a:t>syntax.</a:t>
            </a:r>
            <a:endParaRPr lang="en-US" sz="2400" dirty="0" smtClean="0"/>
          </a:p>
          <a:p>
            <a:pPr>
              <a:defRPr/>
            </a:pPr>
            <a:endParaRPr lang="et-EE" sz="2400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sz="2200" b="1" dirty="0" smtClean="0">
                <a:solidFill>
                  <a:srgbClr val="FF0000"/>
                </a:solidFill>
              </a:rPr>
              <a:t>Single-line syntax: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sz="2200" dirty="0" smtClean="0">
                <a:solidFill>
                  <a:srgbClr val="0000CC"/>
                </a:solidFill>
              </a:rPr>
              <a:t>	</a:t>
            </a:r>
            <a:r>
              <a:rPr lang="et-EE" sz="2200" b="1" dirty="0" smtClean="0">
                <a:solidFill>
                  <a:srgbClr val="0000CC"/>
                </a:solidFill>
              </a:rPr>
              <a:t>If</a:t>
            </a:r>
            <a:r>
              <a:rPr lang="et-EE" sz="2200" dirty="0" smtClean="0">
                <a:solidFill>
                  <a:srgbClr val="0000CC"/>
                </a:solidFill>
              </a:rPr>
              <a:t> </a:t>
            </a:r>
            <a:r>
              <a:rPr lang="et-EE" sz="2200" i="1" dirty="0" smtClean="0"/>
              <a:t>condition</a:t>
            </a:r>
            <a:r>
              <a:rPr lang="et-EE" sz="2200" dirty="0" smtClean="0"/>
              <a:t> </a:t>
            </a:r>
            <a:r>
              <a:rPr lang="et-EE" sz="2200" b="1" dirty="0" smtClean="0">
                <a:solidFill>
                  <a:srgbClr val="0000CC"/>
                </a:solidFill>
              </a:rPr>
              <a:t>Then</a:t>
            </a:r>
            <a:r>
              <a:rPr lang="et-EE" sz="2200" dirty="0" smtClean="0"/>
              <a:t> statement</a:t>
            </a:r>
          </a:p>
          <a:p>
            <a:pPr lvl="1">
              <a:buFont typeface="Wingdings" pitchFamily="2" charset="2"/>
              <a:buNone/>
              <a:defRPr/>
            </a:pPr>
            <a:endParaRPr lang="et-EE" sz="2200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sz="2200" b="1" dirty="0" smtClean="0">
                <a:solidFill>
                  <a:srgbClr val="FF0000"/>
                </a:solidFill>
              </a:rPr>
              <a:t>Multiple-line syntax: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sz="2200" dirty="0" smtClean="0"/>
              <a:t>	</a:t>
            </a:r>
            <a:r>
              <a:rPr lang="et-EE" sz="2200" b="1" dirty="0" smtClean="0">
                <a:solidFill>
                  <a:srgbClr val="0000CC"/>
                </a:solidFill>
              </a:rPr>
              <a:t>If</a:t>
            </a:r>
            <a:r>
              <a:rPr lang="et-EE" sz="2200" dirty="0" smtClean="0"/>
              <a:t> </a:t>
            </a:r>
            <a:r>
              <a:rPr lang="et-EE" sz="2200" i="1" dirty="0" smtClean="0"/>
              <a:t>condition</a:t>
            </a:r>
            <a:r>
              <a:rPr lang="et-EE" sz="2200" dirty="0" smtClean="0"/>
              <a:t> </a:t>
            </a:r>
            <a:r>
              <a:rPr lang="et-EE" sz="2200" b="1" dirty="0" smtClean="0">
                <a:solidFill>
                  <a:srgbClr val="0000CC"/>
                </a:solidFill>
              </a:rPr>
              <a:t>Then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sz="2200" dirty="0" smtClean="0"/>
              <a:t>		‘Statement(s)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sz="2200" dirty="0" smtClean="0"/>
              <a:t>	</a:t>
            </a:r>
            <a:r>
              <a:rPr lang="et-EE" sz="2200" b="1" dirty="0" smtClean="0">
                <a:solidFill>
                  <a:srgbClr val="0000CC"/>
                </a:solidFill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2673206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If ... Then ... Else </a:t>
            </a:r>
            <a:r>
              <a:rPr lang="et-EE" altLang="en-US" smtClean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088" y="1643063"/>
            <a:ext cx="8443912" cy="53578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t-EE" sz="2400" dirty="0" smtClean="0"/>
              <a:t>A variation of the </a:t>
            </a:r>
            <a:r>
              <a:rPr lang="et-EE" sz="2400" b="1" dirty="0" smtClean="0">
                <a:solidFill>
                  <a:srgbClr val="0000CC"/>
                </a:solidFill>
              </a:rPr>
              <a:t>If ... Then </a:t>
            </a:r>
            <a:r>
              <a:rPr lang="et-EE" sz="2400" dirty="0" smtClean="0"/>
              <a:t>statement is the </a:t>
            </a:r>
            <a:r>
              <a:rPr lang="et-EE" sz="2400" b="1" dirty="0" smtClean="0">
                <a:solidFill>
                  <a:srgbClr val="0000CC"/>
                </a:solidFill>
              </a:rPr>
              <a:t>If ... Then ... Else </a:t>
            </a:r>
            <a:r>
              <a:rPr lang="et-EE" sz="2400" dirty="0" smtClean="0"/>
              <a:t>statement, which executes one block of statements if the condition is True and another block </a:t>
            </a:r>
            <a:r>
              <a:rPr lang="en-US" sz="2400" dirty="0" smtClean="0"/>
              <a:t>o</a:t>
            </a:r>
            <a:r>
              <a:rPr lang="et-EE" sz="2400" dirty="0" smtClean="0"/>
              <a:t>f statements if the condition is False</a:t>
            </a:r>
          </a:p>
          <a:p>
            <a:pPr>
              <a:defRPr/>
            </a:pPr>
            <a:r>
              <a:rPr lang="et-EE" sz="2400" dirty="0" smtClean="0"/>
              <a:t>The </a:t>
            </a:r>
            <a:r>
              <a:rPr lang="et-EE" sz="2400" b="1" dirty="0" smtClean="0">
                <a:solidFill>
                  <a:srgbClr val="0000CC"/>
                </a:solidFill>
              </a:rPr>
              <a:t>If...Then </a:t>
            </a:r>
            <a:r>
              <a:rPr lang="et-EE" sz="2400" dirty="0" smtClean="0"/>
              <a:t>statement can have (</a:t>
            </a:r>
            <a:r>
              <a:rPr lang="et-EE" sz="2400" u="sng" dirty="0" smtClean="0"/>
              <a:t>again</a:t>
            </a:r>
            <a:r>
              <a:rPr lang="et-EE" sz="2400" dirty="0" smtClean="0"/>
              <a:t>) a </a:t>
            </a:r>
            <a:r>
              <a:rPr lang="et-EE" sz="2400" dirty="0" smtClean="0">
                <a:solidFill>
                  <a:srgbClr val="FF0000"/>
                </a:solidFill>
              </a:rPr>
              <a:t>single-line</a:t>
            </a:r>
            <a:r>
              <a:rPr lang="et-EE" sz="2400" dirty="0" smtClean="0"/>
              <a:t> or </a:t>
            </a:r>
            <a:r>
              <a:rPr lang="et-EE" sz="2400" dirty="0" smtClean="0">
                <a:solidFill>
                  <a:srgbClr val="FF0000"/>
                </a:solidFill>
              </a:rPr>
              <a:t>multiple-line </a:t>
            </a:r>
            <a:r>
              <a:rPr lang="et-EE" sz="2400" dirty="0" smtClean="0"/>
              <a:t>syntax.</a:t>
            </a: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et-EE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t-EE" sz="2400" b="1" dirty="0" smtClean="0">
                <a:solidFill>
                  <a:srgbClr val="FF0000"/>
                </a:solidFill>
              </a:rPr>
              <a:t>Single-line syntax: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dirty="0" smtClean="0">
                <a:solidFill>
                  <a:srgbClr val="0000CC"/>
                </a:solidFill>
              </a:rPr>
              <a:t>	</a:t>
            </a:r>
            <a:r>
              <a:rPr lang="et-EE" sz="2400" b="1" dirty="0" smtClean="0">
                <a:solidFill>
                  <a:srgbClr val="0000CC"/>
                </a:solidFill>
              </a:rPr>
              <a:t>If</a:t>
            </a:r>
            <a:r>
              <a:rPr lang="et-EE" sz="2400" dirty="0" smtClean="0">
                <a:solidFill>
                  <a:srgbClr val="0000CC"/>
                </a:solidFill>
              </a:rPr>
              <a:t> </a:t>
            </a:r>
            <a:r>
              <a:rPr lang="et-EE" sz="2400" i="1" dirty="0" smtClean="0"/>
              <a:t>condition</a:t>
            </a:r>
            <a:r>
              <a:rPr lang="et-EE" sz="2400" dirty="0" smtClean="0"/>
              <a:t> </a:t>
            </a:r>
            <a:r>
              <a:rPr lang="et-EE" sz="2400" b="1" dirty="0" smtClean="0">
                <a:solidFill>
                  <a:srgbClr val="0000CC"/>
                </a:solidFill>
              </a:rPr>
              <a:t>Then</a:t>
            </a:r>
            <a:r>
              <a:rPr lang="et-EE" sz="2400" dirty="0" smtClean="0"/>
              <a:t> statementblock1 </a:t>
            </a:r>
            <a:r>
              <a:rPr lang="et-EE" sz="2400" b="1" dirty="0" smtClean="0">
                <a:solidFill>
                  <a:srgbClr val="0000CC"/>
                </a:solidFill>
              </a:rPr>
              <a:t>Else</a:t>
            </a:r>
            <a:r>
              <a:rPr lang="et-EE" sz="2400" dirty="0" smtClean="0"/>
              <a:t> statementblock2</a:t>
            </a:r>
          </a:p>
          <a:p>
            <a:pPr>
              <a:buFont typeface="Wingdings" pitchFamily="2" charset="2"/>
              <a:buNone/>
              <a:defRPr/>
            </a:pPr>
            <a:endParaRPr lang="et-EE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t-EE" sz="2400" b="1" dirty="0" smtClean="0">
                <a:solidFill>
                  <a:srgbClr val="FF0000"/>
                </a:solidFill>
              </a:rPr>
              <a:t>Multiple-line syntax: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dirty="0" smtClean="0"/>
              <a:t>	</a:t>
            </a:r>
            <a:r>
              <a:rPr lang="et-EE" sz="2400" b="1" dirty="0" smtClean="0">
                <a:solidFill>
                  <a:srgbClr val="0000CC"/>
                </a:solidFill>
              </a:rPr>
              <a:t>If</a:t>
            </a:r>
            <a:r>
              <a:rPr lang="et-EE" sz="2400" dirty="0" smtClean="0"/>
              <a:t> </a:t>
            </a:r>
            <a:r>
              <a:rPr lang="et-EE" sz="2400" i="1" dirty="0" smtClean="0"/>
              <a:t>condition</a:t>
            </a:r>
            <a:r>
              <a:rPr lang="et-EE" sz="2400" dirty="0" smtClean="0"/>
              <a:t> </a:t>
            </a:r>
            <a:r>
              <a:rPr lang="et-EE" sz="2400" b="1" dirty="0" smtClean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dirty="0" smtClean="0"/>
              <a:t>		statementblock1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b="1" dirty="0" smtClean="0">
                <a:solidFill>
                  <a:srgbClr val="0000CC"/>
                </a:solidFill>
              </a:rPr>
              <a:t>	Else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dirty="0" smtClean="0"/>
              <a:t>		statementblock2</a:t>
            </a:r>
          </a:p>
          <a:p>
            <a:pPr>
              <a:buFont typeface="Wingdings" pitchFamily="2" charset="2"/>
              <a:buNone/>
              <a:defRPr/>
            </a:pPr>
            <a:r>
              <a:rPr lang="et-EE" sz="2400" dirty="0" smtClean="0"/>
              <a:t>	</a:t>
            </a:r>
            <a:r>
              <a:rPr lang="et-EE" sz="2400" b="1" dirty="0" smtClean="0">
                <a:solidFill>
                  <a:srgbClr val="0000CC"/>
                </a:solidFill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1513569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If ... Then ... Else </a:t>
            </a:r>
            <a:r>
              <a:rPr lang="et-EE" altLang="en-US" smtClean="0"/>
              <a:t>statement</a:t>
            </a:r>
            <a:r>
              <a:rPr lang="en-US" altLang="en-US" smtClean="0"/>
              <a:t> . . .</a:t>
            </a:r>
            <a:endParaRPr lang="et-EE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t-EE" dirty="0" smtClean="0"/>
              <a:t>A third variation of the </a:t>
            </a:r>
            <a:r>
              <a:rPr lang="et-EE" b="1" dirty="0" smtClean="0">
                <a:solidFill>
                  <a:srgbClr val="0000CC"/>
                </a:solidFill>
              </a:rPr>
              <a:t>If ... Then ... Else </a:t>
            </a:r>
            <a:r>
              <a:rPr lang="et-EE" dirty="0" smtClean="0"/>
              <a:t>statement uses several conditions, with the </a:t>
            </a:r>
            <a:r>
              <a:rPr lang="et-EE" b="1" dirty="0" smtClean="0">
                <a:solidFill>
                  <a:srgbClr val="0000CC"/>
                </a:solidFill>
              </a:rPr>
              <a:t>ElseIf</a:t>
            </a:r>
            <a:r>
              <a:rPr lang="et-EE" dirty="0" smtClean="0"/>
              <a:t> keywords: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If</a:t>
            </a:r>
            <a:r>
              <a:rPr lang="et-EE" dirty="0" smtClean="0"/>
              <a:t> </a:t>
            </a:r>
            <a:r>
              <a:rPr lang="et-EE" i="1" dirty="0" smtClean="0"/>
              <a:t>condition1</a:t>
            </a:r>
            <a:r>
              <a:rPr lang="et-EE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statementblock1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ElseIf</a:t>
            </a:r>
            <a:r>
              <a:rPr lang="et-EE" dirty="0" smtClean="0"/>
              <a:t> </a:t>
            </a:r>
            <a:r>
              <a:rPr lang="et-EE" i="1" dirty="0" smtClean="0"/>
              <a:t>condition2</a:t>
            </a:r>
            <a:r>
              <a:rPr lang="et-EE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statementblock2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ElseIf</a:t>
            </a:r>
            <a:r>
              <a:rPr lang="et-EE" dirty="0" smtClean="0"/>
              <a:t> </a:t>
            </a:r>
            <a:r>
              <a:rPr lang="et-EE" i="1" dirty="0" smtClean="0"/>
              <a:t>condition3</a:t>
            </a:r>
            <a:r>
              <a:rPr lang="et-EE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statementblock3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Else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 statementblock4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</a:t>
            </a:r>
            <a:r>
              <a:rPr lang="et-EE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If</a:t>
            </a:r>
          </a:p>
          <a:p>
            <a:pPr>
              <a:buFont typeface="Wingdings" pitchFamily="2" charset="2"/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24012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Select Case </a:t>
            </a:r>
            <a:r>
              <a:rPr lang="et-EE" altLang="en-US" smtClean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38" y="1600200"/>
            <a:ext cx="8515350" cy="5257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t-EE" sz="2900" dirty="0" smtClean="0"/>
              <a:t>The </a:t>
            </a:r>
            <a:r>
              <a:rPr lang="et-EE" sz="2900" b="1" dirty="0" smtClean="0">
                <a:solidFill>
                  <a:srgbClr val="0000CC"/>
                </a:solidFill>
              </a:rPr>
              <a:t>Select Case </a:t>
            </a:r>
            <a:r>
              <a:rPr lang="et-EE" sz="2900" dirty="0" smtClean="0"/>
              <a:t>structure evaluates a single expression at the top of the structure. The result of expression is then compared with several values; if it matches one of them, the corresponding block of statements is executed.</a:t>
            </a:r>
          </a:p>
          <a:p>
            <a:pPr>
              <a:buFont typeface="Wingdings" pitchFamily="2" charset="2"/>
              <a:buNone/>
              <a:defRPr/>
            </a:pPr>
            <a:endParaRPr lang="et-EE" sz="2000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Select Case </a:t>
            </a:r>
            <a:r>
              <a:rPr lang="et-EE" dirty="0" smtClean="0"/>
              <a:t>expression (selector)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>
                <a:solidFill>
                  <a:srgbClr val="0000CC"/>
                </a:solidFill>
              </a:rPr>
              <a:t>Case</a:t>
            </a:r>
            <a:r>
              <a:rPr lang="et-EE" dirty="0" smtClean="0"/>
              <a:t> value1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statementblock1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>
                <a:solidFill>
                  <a:srgbClr val="0000CC"/>
                </a:solidFill>
              </a:rPr>
              <a:t>Case</a:t>
            </a:r>
            <a:r>
              <a:rPr lang="et-EE" dirty="0" smtClean="0"/>
              <a:t> value2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statementblock2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.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.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.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	</a:t>
            </a:r>
            <a:r>
              <a:rPr lang="et-EE" b="1" dirty="0" smtClean="0">
                <a:solidFill>
                  <a:srgbClr val="0000CC"/>
                </a:solidFill>
              </a:rPr>
              <a:t>Case Else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dirty="0" smtClean="0"/>
              <a:t>		statementblockN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 Select</a:t>
            </a:r>
          </a:p>
        </p:txBody>
      </p:sp>
    </p:spTree>
    <p:extLst>
      <p:ext uri="{BB962C8B-B14F-4D97-AF65-F5344CB8AC3E}">
        <p14:creationId xmlns:p14="http://schemas.microsoft.com/office/powerpoint/2010/main" val="861160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For ... Next </a:t>
            </a:r>
            <a:r>
              <a:rPr lang="et-EE" altLang="en-US" smtClean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257800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None/>
              <a:defRPr/>
            </a:pPr>
            <a:r>
              <a:rPr lang="et-EE" sz="2200" dirty="0" smtClean="0">
                <a:solidFill>
                  <a:srgbClr val="0000CC"/>
                </a:solidFill>
              </a:rPr>
              <a:t>For</a:t>
            </a:r>
            <a:r>
              <a:rPr lang="et-EE" sz="2200" dirty="0" smtClean="0"/>
              <a:t> </a:t>
            </a:r>
            <a:r>
              <a:rPr lang="et-EE" sz="2200" i="1" dirty="0" smtClean="0"/>
              <a:t>counter</a:t>
            </a:r>
            <a:r>
              <a:rPr lang="et-EE" sz="2200" dirty="0" smtClean="0"/>
              <a:t> = </a:t>
            </a:r>
            <a:r>
              <a:rPr lang="et-EE" sz="2200" i="1" dirty="0" smtClean="0"/>
              <a:t>start</a:t>
            </a:r>
            <a:r>
              <a:rPr lang="et-EE" sz="2200" dirty="0" smtClean="0"/>
              <a:t> </a:t>
            </a:r>
            <a:r>
              <a:rPr lang="et-EE" sz="2200" dirty="0" smtClean="0">
                <a:solidFill>
                  <a:srgbClr val="0000CC"/>
                </a:solidFill>
              </a:rPr>
              <a:t>To</a:t>
            </a:r>
            <a:r>
              <a:rPr lang="et-EE" sz="2200" dirty="0" smtClean="0"/>
              <a:t> </a:t>
            </a:r>
            <a:r>
              <a:rPr lang="et-EE" sz="2200" i="1" dirty="0" smtClean="0"/>
              <a:t>end</a:t>
            </a:r>
            <a:r>
              <a:rPr lang="et-EE" sz="2200" dirty="0" smtClean="0"/>
              <a:t> [</a:t>
            </a:r>
            <a:r>
              <a:rPr lang="et-EE" sz="2200" dirty="0" smtClean="0">
                <a:solidFill>
                  <a:srgbClr val="0000CC"/>
                </a:solidFill>
              </a:rPr>
              <a:t>Step</a:t>
            </a:r>
            <a:r>
              <a:rPr lang="et-EE" sz="2200" dirty="0" smtClean="0"/>
              <a:t> </a:t>
            </a:r>
            <a:r>
              <a:rPr lang="et-EE" sz="2200" i="1" dirty="0" smtClean="0"/>
              <a:t>increment</a:t>
            </a:r>
            <a:r>
              <a:rPr lang="et-EE" sz="2200" dirty="0" smtClean="0"/>
              <a:t>]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t-EE" sz="1700" dirty="0" smtClean="0"/>
              <a:t>	‘</a:t>
            </a:r>
            <a:r>
              <a:rPr lang="et-EE" sz="1700" b="1" dirty="0" smtClean="0">
                <a:solidFill>
                  <a:srgbClr val="00B050"/>
                </a:solidFill>
              </a:rPr>
              <a:t>statements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t-EE" sz="2200" dirty="0" smtClean="0">
                <a:solidFill>
                  <a:srgbClr val="0000CC"/>
                </a:solidFill>
              </a:rPr>
              <a:t>Next</a:t>
            </a:r>
            <a:r>
              <a:rPr lang="et-EE" sz="2200" dirty="0" smtClean="0"/>
              <a:t> [</a:t>
            </a:r>
            <a:r>
              <a:rPr lang="et-EE" sz="2200" i="1" dirty="0" smtClean="0"/>
              <a:t>counter</a:t>
            </a:r>
            <a:r>
              <a:rPr lang="et-EE" sz="2200" dirty="0" smtClean="0"/>
              <a:t>]</a:t>
            </a:r>
            <a:endParaRPr lang="en-US" sz="2200" dirty="0" smtClean="0"/>
          </a:p>
          <a:p>
            <a:pPr lvl="1">
              <a:buFont typeface="Wingdings" pitchFamily="2" charset="2"/>
              <a:buNone/>
              <a:defRPr/>
            </a:pPr>
            <a:endParaRPr lang="et-EE" sz="2200" dirty="0" smtClean="0"/>
          </a:p>
          <a:p>
            <a:pPr>
              <a:defRPr/>
            </a:pPr>
            <a:r>
              <a:rPr lang="et-EE" sz="2400" dirty="0" smtClean="0"/>
              <a:t>In executing a </a:t>
            </a:r>
            <a:r>
              <a:rPr lang="et-EE" sz="2200" dirty="0" smtClean="0">
                <a:solidFill>
                  <a:srgbClr val="0000CC"/>
                </a:solidFill>
              </a:rPr>
              <a:t>For...Next </a:t>
            </a:r>
            <a:r>
              <a:rPr lang="et-EE" sz="2400" dirty="0" smtClean="0"/>
              <a:t>loop, VB does the following:</a:t>
            </a: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et-EE" sz="2400" dirty="0" smtClean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t-EE" sz="2400" dirty="0" smtClean="0"/>
              <a:t>Sets the </a:t>
            </a:r>
            <a:r>
              <a:rPr lang="et-EE" sz="2400" i="1" dirty="0" smtClean="0"/>
              <a:t>counter</a:t>
            </a:r>
            <a:r>
              <a:rPr lang="et-EE" sz="2400" dirty="0" smtClean="0"/>
              <a:t> variable equal to </a:t>
            </a:r>
            <a:r>
              <a:rPr lang="et-EE" sz="2400" i="1" dirty="0" smtClean="0"/>
              <a:t>start</a:t>
            </a:r>
            <a:r>
              <a:rPr lang="et-EE" sz="2400" dirty="0" smtClean="0"/>
              <a:t> variable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t-EE" sz="2400" dirty="0" smtClean="0"/>
              <a:t>Tests to see whether </a:t>
            </a:r>
            <a:r>
              <a:rPr lang="et-EE" sz="2400" i="1" dirty="0" smtClean="0"/>
              <a:t>counter</a:t>
            </a:r>
            <a:r>
              <a:rPr lang="et-EE" sz="2400" dirty="0" smtClean="0"/>
              <a:t> is greater than </a:t>
            </a:r>
            <a:r>
              <a:rPr lang="et-EE" sz="2400" i="1" dirty="0" smtClean="0"/>
              <a:t>end</a:t>
            </a:r>
            <a:r>
              <a:rPr lang="et-EE" sz="2400" dirty="0" smtClean="0"/>
              <a:t>. If so, it exits the loop without executing the </a:t>
            </a:r>
            <a:r>
              <a:rPr lang="et-EE" sz="2400" b="1" dirty="0" smtClean="0">
                <a:solidFill>
                  <a:srgbClr val="00B050"/>
                </a:solidFill>
              </a:rPr>
              <a:t>statements</a:t>
            </a:r>
            <a:r>
              <a:rPr lang="et-EE" sz="2400" dirty="0" smtClean="0"/>
              <a:t> in then loop’s body.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t-EE" sz="2400" dirty="0" smtClean="0"/>
              <a:t>Executes the statements in the block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t-EE" sz="2400" dirty="0" smtClean="0"/>
              <a:t>Increases the </a:t>
            </a:r>
            <a:r>
              <a:rPr lang="et-EE" sz="2400" i="1" dirty="0" smtClean="0"/>
              <a:t>counter</a:t>
            </a:r>
            <a:r>
              <a:rPr lang="et-EE" sz="2400" dirty="0" smtClean="0"/>
              <a:t> variable by amount specified with the </a:t>
            </a:r>
            <a:r>
              <a:rPr lang="et-EE" sz="2400" i="1" dirty="0" smtClean="0"/>
              <a:t>increment</a:t>
            </a:r>
            <a:r>
              <a:rPr lang="et-EE" sz="2400" dirty="0" smtClean="0"/>
              <a:t> argument fo</a:t>
            </a:r>
            <a:r>
              <a:rPr lang="en-US" sz="2400" dirty="0" smtClean="0"/>
              <a:t>l</a:t>
            </a:r>
            <a:r>
              <a:rPr lang="et-EE" sz="2400" dirty="0" smtClean="0"/>
              <a:t>lowing the </a:t>
            </a:r>
            <a:r>
              <a:rPr lang="et-EE" sz="2400" dirty="0" smtClean="0">
                <a:solidFill>
                  <a:srgbClr val="0000CC"/>
                </a:solidFill>
              </a:rPr>
              <a:t>Step</a:t>
            </a:r>
            <a:r>
              <a:rPr lang="et-EE" sz="2400" dirty="0" smtClean="0"/>
              <a:t> keyword.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t-EE" sz="2400" dirty="0" smtClean="0"/>
              <a:t>Continues with step 2.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51846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Microsoft Visual Studio and </a:t>
            </a:r>
            <a:br>
              <a:rPr lang="et-EE" dirty="0" smtClean="0"/>
            </a:br>
            <a:r>
              <a:rPr lang="et-EE" dirty="0" smtClean="0"/>
              <a:t>Visual Basic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t-EE" sz="3000" dirty="0" smtClean="0"/>
              <a:t>The </a:t>
            </a:r>
            <a:r>
              <a:rPr lang="en-US" sz="3000" dirty="0" smtClean="0"/>
              <a:t>Visual Studio is an integrated </a:t>
            </a:r>
            <a:r>
              <a:rPr lang="et-EE" sz="3000" dirty="0" smtClean="0"/>
              <a:t>development </a:t>
            </a:r>
            <a:r>
              <a:rPr lang="en-US" sz="3000" dirty="0" smtClean="0"/>
              <a:t>environment </a:t>
            </a:r>
            <a:r>
              <a:rPr lang="et-EE" sz="3000" dirty="0" smtClean="0"/>
              <a:t>(IDE) </a:t>
            </a:r>
            <a:r>
              <a:rPr lang="en-US" sz="3000" dirty="0" smtClean="0"/>
              <a:t>for </a:t>
            </a:r>
            <a:r>
              <a:rPr lang="en-US" sz="3000" b="1" dirty="0" smtClean="0">
                <a:solidFill>
                  <a:srgbClr val="0000CC"/>
                </a:solidFill>
              </a:rPr>
              <a:t>building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0000CC"/>
                </a:solidFill>
              </a:rPr>
              <a:t>testing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0000CC"/>
                </a:solidFill>
              </a:rPr>
              <a:t>debugging</a:t>
            </a:r>
            <a:r>
              <a:rPr lang="en-US" sz="3000" dirty="0" smtClean="0"/>
              <a:t>, and </a:t>
            </a:r>
            <a:r>
              <a:rPr lang="en-US" sz="3000" b="1" dirty="0" smtClean="0">
                <a:solidFill>
                  <a:srgbClr val="0000CC"/>
                </a:solidFill>
              </a:rPr>
              <a:t>deploying</a:t>
            </a:r>
            <a:r>
              <a:rPr lang="en-US" sz="3000" dirty="0" smtClean="0"/>
              <a:t> a variety</a:t>
            </a:r>
            <a:r>
              <a:rPr lang="et-EE" sz="3000" dirty="0" smtClean="0"/>
              <a:t> </a:t>
            </a:r>
            <a:r>
              <a:rPr lang="en-US" sz="3000" dirty="0" smtClean="0"/>
              <a:t>of applications: </a:t>
            </a:r>
            <a:endParaRPr lang="et-EE" sz="3000" dirty="0" smtClean="0"/>
          </a:p>
          <a:p>
            <a:pPr lvl="1">
              <a:defRPr/>
            </a:pPr>
            <a:r>
              <a:rPr lang="et-EE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Windows applications</a:t>
            </a:r>
            <a:r>
              <a:rPr lang="en-US" dirty="0" smtClean="0"/>
              <a:t>, </a:t>
            </a:r>
            <a:endParaRPr lang="et-EE" dirty="0" smtClean="0"/>
          </a:p>
          <a:p>
            <a:pPr lvl="1">
              <a:defRPr/>
            </a:pPr>
            <a:r>
              <a:rPr lang="et-EE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web applications</a:t>
            </a:r>
            <a:r>
              <a:rPr lang="en-US" dirty="0" smtClean="0"/>
              <a:t>, </a:t>
            </a:r>
            <a:endParaRPr lang="et-EE" dirty="0" smtClean="0"/>
          </a:p>
          <a:p>
            <a:pPr lvl="1">
              <a:defRPr/>
            </a:pPr>
            <a:r>
              <a:rPr lang="et-EE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classes</a:t>
            </a:r>
            <a:r>
              <a:rPr lang="en-US" dirty="0" smtClean="0"/>
              <a:t> and </a:t>
            </a:r>
            <a:endParaRPr lang="et-EE" dirty="0" smtClean="0"/>
          </a:p>
          <a:p>
            <a:pPr lvl="1">
              <a:defRPr/>
            </a:pPr>
            <a:r>
              <a:rPr lang="et-EE" b="1" dirty="0" smtClean="0"/>
              <a:t>	</a:t>
            </a:r>
            <a:r>
              <a:rPr lang="en-US" b="1" dirty="0" smtClean="0"/>
              <a:t>custom controls</a:t>
            </a:r>
            <a:r>
              <a:rPr lang="en-US" dirty="0" smtClean="0"/>
              <a:t>, and</a:t>
            </a:r>
          </a:p>
          <a:p>
            <a:pPr lvl="1">
              <a:defRPr/>
            </a:pPr>
            <a:r>
              <a:rPr lang="et-EE" dirty="0" smtClean="0"/>
              <a:t>	even </a:t>
            </a:r>
            <a:r>
              <a:rPr lang="et-EE" b="1" dirty="0" smtClean="0"/>
              <a:t>console applications</a:t>
            </a:r>
            <a:r>
              <a:rPr lang="et-EE" dirty="0" smtClean="0"/>
              <a:t>.</a:t>
            </a:r>
          </a:p>
          <a:p>
            <a:pPr lvl="1">
              <a:defRPr/>
            </a:pPr>
            <a:endParaRPr lang="et-EE" sz="1300" dirty="0" smtClean="0"/>
          </a:p>
          <a:p>
            <a:pPr>
              <a:defRPr/>
            </a:pPr>
            <a:r>
              <a:rPr lang="en-US" sz="3000" dirty="0" smtClean="0"/>
              <a:t>Visual Studio supports different </a:t>
            </a:r>
            <a:r>
              <a:rPr lang="et-EE" sz="3000" dirty="0" smtClean="0"/>
              <a:t>programming languages: </a:t>
            </a:r>
            <a:r>
              <a:rPr lang="pt-BR" sz="3000" b="1" u="sng" dirty="0" smtClean="0">
                <a:solidFill>
                  <a:srgbClr val="FF0000"/>
                </a:solidFill>
              </a:rPr>
              <a:t>Microsoft Visual Basic</a:t>
            </a:r>
            <a:r>
              <a:rPr lang="pt-BR" sz="3000" dirty="0" smtClean="0"/>
              <a:t>, </a:t>
            </a:r>
            <a:r>
              <a:rPr lang="pt-BR" sz="3000" b="1" dirty="0" smtClean="0"/>
              <a:t>Visual J#, Visual C#, and Visual C++.</a:t>
            </a:r>
            <a:endParaRPr lang="et-EE" sz="3000" b="1" dirty="0" smtClean="0"/>
          </a:p>
          <a:p>
            <a:pPr>
              <a:defRPr/>
            </a:pPr>
            <a:endParaRPr lang="et-EE" sz="1800" dirty="0" smtClean="0"/>
          </a:p>
          <a:p>
            <a:pPr>
              <a:defRPr/>
            </a:pPr>
            <a:endParaRPr lang="et-EE" sz="1800" dirty="0" smtClean="0"/>
          </a:p>
          <a:p>
            <a:pPr>
              <a:buFont typeface="Wingdings" pitchFamily="2" charset="2"/>
              <a:buNone/>
              <a:defRPr/>
            </a:pPr>
            <a:endParaRPr lang="et-EE" sz="1800" dirty="0" smtClean="0"/>
          </a:p>
          <a:p>
            <a:pPr>
              <a:buFont typeface="Wingdings" pitchFamily="2" charset="2"/>
              <a:buNone/>
              <a:defRPr/>
            </a:pP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339646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Do...Loop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The </a:t>
            </a:r>
            <a:r>
              <a:rPr lang="et-EE" altLang="en-US" sz="2600" smtClean="0">
                <a:solidFill>
                  <a:srgbClr val="0000CC"/>
                </a:solidFill>
              </a:rPr>
              <a:t>Do...Loop </a:t>
            </a:r>
            <a:r>
              <a:rPr lang="et-EE" altLang="en-US" smtClean="0"/>
              <a:t>statement executes a block of statements for as long as a condition is True or until a condition becomes True.</a:t>
            </a:r>
          </a:p>
          <a:p>
            <a:r>
              <a:rPr lang="et-EE" altLang="en-US" smtClean="0"/>
              <a:t>To execute a block of statements </a:t>
            </a:r>
            <a:r>
              <a:rPr lang="en-US" altLang="en-US" smtClean="0"/>
              <a:t>until</a:t>
            </a:r>
            <a:r>
              <a:rPr lang="et-EE" altLang="en-US" smtClean="0"/>
              <a:t> a condition is </a:t>
            </a:r>
            <a:r>
              <a:rPr lang="en-US" altLang="en-US" smtClean="0"/>
              <a:t>False</a:t>
            </a:r>
            <a:r>
              <a:rPr lang="et-EE" altLang="en-US" smtClean="0"/>
              <a:t>, use the following syntax:</a:t>
            </a:r>
          </a:p>
          <a:p>
            <a:pPr lvl="1">
              <a:buFont typeface="Wingdings" pitchFamily="2" charset="2"/>
              <a:buNone/>
            </a:pPr>
            <a:endParaRPr lang="en-US" altLang="en-US" smtClean="0">
              <a:solidFill>
                <a:srgbClr val="0000CC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Do</a:t>
            </a:r>
          </a:p>
          <a:p>
            <a:pPr lvl="1">
              <a:buFont typeface="Wingdings" pitchFamily="2" charset="2"/>
              <a:buNone/>
            </a:pPr>
            <a:r>
              <a:rPr lang="et-EE" altLang="en-US" smtClean="0"/>
              <a:t>	statementblock</a:t>
            </a:r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Loop While </a:t>
            </a:r>
            <a:r>
              <a:rPr lang="et-EE" altLang="en-US" i="1" smtClean="0"/>
              <a:t>condition</a:t>
            </a:r>
          </a:p>
        </p:txBody>
      </p:sp>
    </p:spTree>
    <p:extLst>
      <p:ext uri="{BB962C8B-B14F-4D97-AF65-F5344CB8AC3E}">
        <p14:creationId xmlns:p14="http://schemas.microsoft.com/office/powerpoint/2010/main" val="1430217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Do...Loop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To execute a block of statements until a condition becomes True, use the following syntax:</a:t>
            </a:r>
            <a:endParaRPr lang="en-US" altLang="en-US" smtClean="0"/>
          </a:p>
          <a:p>
            <a:pPr>
              <a:buFont typeface="Wingdings" pitchFamily="2" charset="2"/>
              <a:buNone/>
            </a:pPr>
            <a:endParaRPr lang="et-EE" altLang="en-US" smtClean="0"/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Do Until </a:t>
            </a:r>
            <a:r>
              <a:rPr lang="et-EE" altLang="en-US" i="1" smtClean="0"/>
              <a:t>condition</a:t>
            </a:r>
            <a:endParaRPr lang="et-EE" altLang="en-US" smtClean="0">
              <a:solidFill>
                <a:srgbClr val="0000CC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t-EE" altLang="en-US" smtClean="0"/>
              <a:t>	statementblock</a:t>
            </a:r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Loop</a:t>
            </a:r>
            <a:endParaRPr lang="et-EE" altLang="en-US" i="1" smtClean="0"/>
          </a:p>
        </p:txBody>
      </p:sp>
    </p:spTree>
    <p:extLst>
      <p:ext uri="{BB962C8B-B14F-4D97-AF65-F5344CB8AC3E}">
        <p14:creationId xmlns:p14="http://schemas.microsoft.com/office/powerpoint/2010/main" val="1025658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While</a:t>
            </a:r>
            <a:r>
              <a:rPr lang="et-EE" altLang="en-US" smtClean="0"/>
              <a:t> Loops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The While...End While loop executes a block of statements as long as condition is true. </a:t>
            </a:r>
            <a:endParaRPr lang="en-US" altLang="en-US" smtClean="0"/>
          </a:p>
          <a:p>
            <a:r>
              <a:rPr lang="et-EE" altLang="en-US" smtClean="0"/>
              <a:t>The loop has the following syntax:</a:t>
            </a:r>
            <a:endParaRPr lang="en-US" altLang="en-US" smtClean="0"/>
          </a:p>
          <a:p>
            <a:pPr>
              <a:buFont typeface="Wingdings" pitchFamily="2" charset="2"/>
              <a:buNone/>
            </a:pPr>
            <a:endParaRPr lang="et-EE" altLang="en-US" smtClean="0"/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While</a:t>
            </a:r>
            <a:r>
              <a:rPr lang="et-EE" altLang="en-US" smtClean="0"/>
              <a:t> condition</a:t>
            </a:r>
          </a:p>
          <a:p>
            <a:pPr lvl="1">
              <a:buFont typeface="Wingdings" pitchFamily="2" charset="2"/>
              <a:buNone/>
            </a:pPr>
            <a:r>
              <a:rPr lang="et-EE" altLang="en-US" smtClean="0"/>
              <a:t>	statementblock</a:t>
            </a:r>
          </a:p>
          <a:p>
            <a:pPr lvl="1">
              <a:buFont typeface="Wingdings" pitchFamily="2" charset="2"/>
              <a:buNone/>
            </a:pPr>
            <a:r>
              <a:rPr lang="et-EE" altLang="en-US" smtClean="0">
                <a:solidFill>
                  <a:srgbClr val="0000CC"/>
                </a:solidFill>
              </a:rPr>
              <a:t>End While</a:t>
            </a:r>
          </a:p>
        </p:txBody>
      </p:sp>
    </p:spTree>
    <p:extLst>
      <p:ext uri="{BB962C8B-B14F-4D97-AF65-F5344CB8AC3E}">
        <p14:creationId xmlns:p14="http://schemas.microsoft.com/office/powerpoint/2010/main" val="1358657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How to repeat forever?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‘statements-block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Loop</a:t>
            </a:r>
          </a:p>
          <a:p>
            <a:pPr>
              <a:buFont typeface="Wingdings" pitchFamily="2" charset="2"/>
              <a:buNone/>
              <a:defRPr/>
            </a:pP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While </a:t>
            </a:r>
            <a:r>
              <a:rPr lang="et-EE" dirty="0" smtClean="0"/>
              <a:t>1=1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</a:t>
            </a:r>
            <a:r>
              <a:rPr lang="et-EE" dirty="0" smtClean="0"/>
              <a:t>‘statements-block</a:t>
            </a: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 While</a:t>
            </a:r>
          </a:p>
          <a:p>
            <a:pPr>
              <a:buFont typeface="Wingdings" pitchFamily="2" charset="2"/>
              <a:buNone/>
              <a:defRPr/>
            </a:pP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While </a:t>
            </a:r>
            <a:r>
              <a:rPr lang="et-EE" dirty="0" smtClean="0"/>
              <a:t>True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</a:t>
            </a:r>
            <a:r>
              <a:rPr lang="et-EE" dirty="0" smtClean="0"/>
              <a:t>‘statements-block</a:t>
            </a: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 While</a:t>
            </a:r>
          </a:p>
          <a:p>
            <a:pPr>
              <a:buFont typeface="Wingdings" pitchFamily="2" charset="2"/>
              <a:buNone/>
              <a:defRPr/>
            </a:pPr>
            <a:endParaRPr lang="et-EE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33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Exit from “forever-loop”?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88" y="1600200"/>
            <a:ext cx="6686550" cy="52578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	...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>
                <a:solidFill>
                  <a:srgbClr val="0000CC"/>
                </a:solidFill>
              </a:rPr>
              <a:t>If</a:t>
            </a:r>
            <a:r>
              <a:rPr lang="et-EE" b="1" dirty="0" smtClean="0"/>
              <a:t> </a:t>
            </a:r>
            <a:r>
              <a:rPr lang="et-EE" i="1" dirty="0" smtClean="0"/>
              <a:t>condition</a:t>
            </a:r>
            <a:r>
              <a:rPr lang="et-EE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Then Exit Do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	...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Loop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While </a:t>
            </a:r>
            <a:r>
              <a:rPr lang="et-EE" dirty="0" smtClean="0"/>
              <a:t>1=1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...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</a:t>
            </a:r>
            <a:r>
              <a:rPr lang="et-EE" dirty="0" smtClean="0">
                <a:solidFill>
                  <a:srgbClr val="0000CC"/>
                </a:solidFill>
              </a:rPr>
              <a:t> If</a:t>
            </a:r>
            <a:r>
              <a:rPr lang="et-EE" dirty="0" smtClean="0"/>
              <a:t> </a:t>
            </a:r>
            <a:r>
              <a:rPr lang="et-EE" i="1" dirty="0" smtClean="0"/>
              <a:t>condition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Then Exit While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...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 While</a:t>
            </a:r>
          </a:p>
          <a:p>
            <a:pPr>
              <a:buFont typeface="Wingdings" pitchFamily="2" charset="2"/>
              <a:buNone/>
              <a:defRPr/>
            </a:pP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While </a:t>
            </a:r>
            <a:r>
              <a:rPr lang="et-EE" dirty="0" smtClean="0"/>
              <a:t>True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</a:t>
            </a:r>
            <a:r>
              <a:rPr lang="et-EE" dirty="0" smtClean="0"/>
              <a:t>...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</a:t>
            </a:r>
            <a:r>
              <a:rPr lang="et-EE" dirty="0" smtClean="0">
                <a:solidFill>
                  <a:srgbClr val="0000CC"/>
                </a:solidFill>
              </a:rPr>
              <a:t> If</a:t>
            </a:r>
            <a:r>
              <a:rPr lang="et-EE" dirty="0" smtClean="0"/>
              <a:t> </a:t>
            </a:r>
            <a:r>
              <a:rPr lang="et-EE" i="1" dirty="0" smtClean="0"/>
              <a:t>condition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Then Exit While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...</a:t>
            </a:r>
            <a:endParaRPr lang="et-EE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End While</a:t>
            </a:r>
          </a:p>
        </p:txBody>
      </p:sp>
    </p:spTree>
    <p:extLst>
      <p:ext uri="{BB962C8B-B14F-4D97-AF65-F5344CB8AC3E}">
        <p14:creationId xmlns:p14="http://schemas.microsoft.com/office/powerpoint/2010/main" val="374497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t-EE" altLang="en-US" smtClean="0"/>
              <a:t>Getting Started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t-EE" altLang="en-US" smtClean="0"/>
              <a:t>Launch Microsoft Visual Basic</a:t>
            </a:r>
          </a:p>
          <a:p>
            <a:r>
              <a:rPr lang="et-EE" altLang="en-US" smtClean="0"/>
              <a:t>From the File menu, select </a:t>
            </a:r>
            <a:r>
              <a:rPr lang="et-EE" altLang="en-US" b="1" smtClean="0"/>
              <a:t>New Project</a:t>
            </a:r>
          </a:p>
          <a:p>
            <a:r>
              <a:rPr lang="et-EE" altLang="en-US" smtClean="0"/>
              <a:t>The type of project, select</a:t>
            </a:r>
            <a:r>
              <a:rPr lang="et-EE" altLang="en-US" b="1" smtClean="0"/>
              <a:t> Windows Forms Application</a:t>
            </a:r>
          </a:p>
          <a:p>
            <a:r>
              <a:rPr lang="et-EE" altLang="en-US" smtClean="0"/>
              <a:t>Define</a:t>
            </a:r>
            <a:r>
              <a:rPr lang="et-EE" altLang="en-US" b="1" smtClean="0"/>
              <a:t> </a:t>
            </a:r>
            <a:r>
              <a:rPr lang="et-EE" altLang="en-US" smtClean="0"/>
              <a:t>Windows application name, </a:t>
            </a:r>
            <a:r>
              <a:rPr lang="et-EE" altLang="en-US" b="1" smtClean="0"/>
              <a:t>OK</a:t>
            </a:r>
          </a:p>
          <a:p>
            <a:r>
              <a:rPr lang="et-EE" altLang="en-US" smtClean="0"/>
              <a:t>Add</a:t>
            </a:r>
            <a:r>
              <a:rPr lang="et-EE" altLang="en-US" b="1" smtClean="0"/>
              <a:t> </a:t>
            </a:r>
            <a:r>
              <a:rPr lang="et-EE" altLang="en-US" smtClean="0"/>
              <a:t>control(s) from </a:t>
            </a:r>
            <a:r>
              <a:rPr lang="et-EE" altLang="en-US" b="1" smtClean="0"/>
              <a:t>“Common Controls”</a:t>
            </a:r>
            <a:endParaRPr lang="et-EE" altLang="en-US" smtClean="0"/>
          </a:p>
          <a:p>
            <a:r>
              <a:rPr lang="et-EE" altLang="en-US" b="1" smtClean="0"/>
              <a:t>To execute </a:t>
            </a:r>
            <a:r>
              <a:rPr lang="et-EE" altLang="en-US" smtClean="0"/>
              <a:t>select from menu: </a:t>
            </a:r>
          </a:p>
          <a:p>
            <a:pPr lvl="1"/>
            <a:r>
              <a:rPr lang="et-EE" altLang="en-US" smtClean="0"/>
              <a:t>“</a:t>
            </a:r>
            <a:r>
              <a:rPr lang="et-EE" altLang="en-US" b="1" smtClean="0"/>
              <a:t>Debug-&gt; Start Debugging</a:t>
            </a:r>
            <a:r>
              <a:rPr lang="et-EE" altLang="en-US" smtClean="0"/>
              <a:t>” or </a:t>
            </a:r>
            <a:r>
              <a:rPr lang="et-EE" altLang="en-US" b="1" smtClean="0"/>
              <a:t>press F5</a:t>
            </a:r>
          </a:p>
        </p:txBody>
      </p:sp>
    </p:spTree>
    <p:extLst>
      <p:ext uri="{BB962C8B-B14F-4D97-AF65-F5344CB8AC3E}">
        <p14:creationId xmlns:p14="http://schemas.microsoft.com/office/powerpoint/2010/main" val="2222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Toolbox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Includes different Windows form items</a:t>
            </a:r>
          </a:p>
          <a:p>
            <a:pPr>
              <a:defRPr/>
            </a:pPr>
            <a:r>
              <a:rPr lang="et-EE" dirty="0" smtClean="0"/>
              <a:t>Mainly we are using components (objects) from</a:t>
            </a:r>
          </a:p>
          <a:p>
            <a:pPr lvl="1">
              <a:defRPr/>
            </a:pPr>
            <a:r>
              <a:rPr lang="et-EE" dirty="0" smtClean="0"/>
              <a:t>Common Controls (Button, CheckBox, ...)</a:t>
            </a:r>
          </a:p>
          <a:p>
            <a:pPr lvl="1">
              <a:defRPr/>
            </a:pPr>
            <a:r>
              <a:rPr lang="et-EE" dirty="0" smtClean="0"/>
              <a:t>Containers (GroupBox, Panel)</a:t>
            </a:r>
          </a:p>
          <a:p>
            <a:pPr lvl="1">
              <a:defRPr/>
            </a:pPr>
            <a:r>
              <a:rPr lang="et-EE" dirty="0" smtClean="0"/>
              <a:t>Components (Timer)</a:t>
            </a:r>
            <a:endParaRPr lang="et-EE" dirty="0"/>
          </a:p>
          <a:p>
            <a:pPr>
              <a:defRPr/>
            </a:pPr>
            <a:r>
              <a:rPr lang="et-EE" dirty="0" smtClean="0"/>
              <a:t>Every Windows form components (objects) has its own:</a:t>
            </a:r>
          </a:p>
          <a:p>
            <a:pPr lvl="1">
              <a:defRPr/>
            </a:pPr>
            <a:r>
              <a:rPr lang="et-EE" dirty="0" smtClean="0">
                <a:solidFill>
                  <a:srgbClr val="0000CC"/>
                </a:solidFill>
              </a:rPr>
              <a:t>Properties</a:t>
            </a:r>
            <a:r>
              <a:rPr lang="et-EE" dirty="0" smtClean="0"/>
              <a:t> (= attributes, describing a object)</a:t>
            </a:r>
          </a:p>
          <a:p>
            <a:pPr lvl="1">
              <a:defRPr/>
            </a:pPr>
            <a:r>
              <a:rPr lang="et-EE" dirty="0" smtClean="0">
                <a:solidFill>
                  <a:srgbClr val="FF0000"/>
                </a:solidFill>
              </a:rPr>
              <a:t>Methods</a:t>
            </a:r>
            <a:r>
              <a:rPr lang="et-EE" dirty="0" smtClean="0"/>
              <a:t> (= acts)</a:t>
            </a:r>
          </a:p>
          <a:p>
            <a:pPr lvl="1">
              <a:defRPr/>
            </a:pPr>
            <a:r>
              <a:rPr lang="et-EE" dirty="0" smtClean="0">
                <a:solidFill>
                  <a:schemeClr val="accent6">
                    <a:lumMod val="75000"/>
                  </a:schemeClr>
                </a:solidFill>
              </a:rPr>
              <a:t>Events</a:t>
            </a:r>
            <a:r>
              <a:rPr lang="et-EE" dirty="0" smtClean="0"/>
              <a:t> (implemented by procedures)</a:t>
            </a:r>
          </a:p>
          <a:p>
            <a:pPr lvl="1">
              <a:defRPr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27230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Using object properties and methods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t-EE" b="1" dirty="0" smtClean="0"/>
              <a:t>object_name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0000CC"/>
                </a:solidFill>
              </a:rPr>
              <a:t>property</a:t>
            </a:r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/>
              <a:t>object_name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FF0000"/>
                </a:solidFill>
              </a:rPr>
              <a:t>method</a:t>
            </a:r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r>
              <a:rPr lang="et-EE" b="1" dirty="0" smtClean="0"/>
              <a:t>The examples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 </a:t>
            </a:r>
            <a:r>
              <a:rPr lang="et-EE" b="1" dirty="0" smtClean="0"/>
              <a:t>Button1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FF0000"/>
                </a:solidFill>
              </a:rPr>
              <a:t>Hide() 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	Button1 </a:t>
            </a:r>
            <a:r>
              <a:rPr lang="et-EE" i="1" dirty="0" smtClean="0"/>
              <a:t>– object name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	Hide() </a:t>
            </a:r>
            <a:r>
              <a:rPr lang="et-EE" i="1" dirty="0" smtClean="0"/>
              <a:t>– a method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/>
              <a:t>Button1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0000CC"/>
                </a:solidFill>
              </a:rPr>
              <a:t>Width</a:t>
            </a:r>
            <a:r>
              <a:rPr lang="et-EE" dirty="0" smtClean="0"/>
              <a:t> = 50</a:t>
            </a:r>
          </a:p>
          <a:p>
            <a:pPr>
              <a:buFont typeface="Wingdings" pitchFamily="2" charset="2"/>
              <a:buNone/>
              <a:defRPr/>
            </a:pPr>
            <a:r>
              <a:rPr lang="et-EE" dirty="0" smtClean="0"/>
              <a:t>		Width </a:t>
            </a:r>
            <a:r>
              <a:rPr lang="et-EE" i="1" dirty="0" smtClean="0"/>
              <a:t>– property</a:t>
            </a:r>
          </a:p>
          <a:p>
            <a:pPr>
              <a:buFont typeface="Wingdings" pitchFamily="2" charset="2"/>
              <a:buNone/>
              <a:defRPr/>
            </a:pPr>
            <a:endParaRPr lang="et-EE" i="1" dirty="0" smtClean="0"/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  <a:p>
            <a:pPr>
              <a:buFont typeface="Wingdings" pitchFamily="2" charset="2"/>
              <a:buNone/>
              <a:defRPr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4465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The variable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b="1" smtClean="0"/>
              <a:t>A variable</a:t>
            </a:r>
            <a:r>
              <a:rPr lang="et-EE" altLang="en-US" smtClean="0"/>
              <a:t> is a named location in computer memory that maintains values.</a:t>
            </a:r>
          </a:p>
          <a:p>
            <a:r>
              <a:rPr lang="et-EE" altLang="en-US" b="1" smtClean="0"/>
              <a:t>A variable</a:t>
            </a:r>
            <a:r>
              <a:rPr lang="et-EE" altLang="en-US" smtClean="0"/>
              <a:t> is a memory field or a cell to keep the values, provided with a name.</a:t>
            </a:r>
          </a:p>
          <a:p>
            <a:pPr>
              <a:buFont typeface="Wingdings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42837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The types of variables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altLang="en-US" smtClean="0"/>
              <a:t>   VB recognizes the following five categories of variable:</a:t>
            </a:r>
          </a:p>
          <a:p>
            <a:r>
              <a:rPr lang="et-EE" altLang="en-US" smtClean="0">
                <a:solidFill>
                  <a:srgbClr val="FF0000"/>
                </a:solidFill>
              </a:rPr>
              <a:t>Numeric</a:t>
            </a:r>
            <a:r>
              <a:rPr lang="et-EE" altLang="en-US" smtClean="0"/>
              <a:t> (stores numbers)</a:t>
            </a:r>
          </a:p>
          <a:p>
            <a:r>
              <a:rPr lang="et-EE" altLang="en-US" smtClean="0">
                <a:solidFill>
                  <a:srgbClr val="FF0000"/>
                </a:solidFill>
              </a:rPr>
              <a:t>String</a:t>
            </a:r>
            <a:r>
              <a:rPr lang="et-EE" altLang="en-US" smtClean="0"/>
              <a:t> (stores text)</a:t>
            </a:r>
          </a:p>
          <a:p>
            <a:r>
              <a:rPr lang="et-EE" altLang="en-US" smtClean="0">
                <a:solidFill>
                  <a:srgbClr val="FF0000"/>
                </a:solidFill>
              </a:rPr>
              <a:t>Boolean</a:t>
            </a:r>
            <a:r>
              <a:rPr lang="et-EE" altLang="en-US" smtClean="0"/>
              <a:t> (strores values “TRUE” and “FALSE”)</a:t>
            </a:r>
          </a:p>
          <a:p>
            <a:r>
              <a:rPr lang="et-EE" altLang="en-US" smtClean="0">
                <a:solidFill>
                  <a:srgbClr val="FF0000"/>
                </a:solidFill>
              </a:rPr>
              <a:t>Date</a:t>
            </a:r>
            <a:r>
              <a:rPr lang="et-EE" altLang="en-US" smtClean="0"/>
              <a:t> (stores timevalues and datevalues)</a:t>
            </a:r>
          </a:p>
          <a:p>
            <a:r>
              <a:rPr lang="et-EE" altLang="en-US" smtClean="0"/>
              <a:t>Object (can stores any type of data)</a:t>
            </a:r>
          </a:p>
          <a:p>
            <a:pPr>
              <a:buFont typeface="Wingdings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274602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Numeric</a:t>
            </a:r>
            <a:r>
              <a:rPr lang="et-EE" altLang="en-US" smtClean="0"/>
              <a:t> variables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Integer (there are several Integer data types)</a:t>
            </a:r>
          </a:p>
          <a:p>
            <a:r>
              <a:rPr lang="et-EE" altLang="en-US" smtClean="0"/>
              <a:t>Decimal</a:t>
            </a:r>
          </a:p>
          <a:p>
            <a:r>
              <a:rPr lang="et-EE" altLang="en-US" smtClean="0"/>
              <a:t>Single (floating-point numbers with limited precision)</a:t>
            </a:r>
          </a:p>
          <a:p>
            <a:r>
              <a:rPr lang="et-EE" altLang="en-US" smtClean="0"/>
              <a:t>Double (floating-point numbers with extreme precision)</a:t>
            </a:r>
          </a:p>
        </p:txBody>
      </p:sp>
    </p:spTree>
    <p:extLst>
      <p:ext uri="{BB962C8B-B14F-4D97-AF65-F5344CB8AC3E}">
        <p14:creationId xmlns:p14="http://schemas.microsoft.com/office/powerpoint/2010/main" val="22834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VB </a:t>
            </a:r>
            <a:r>
              <a:rPr lang="et-EE" altLang="en-US" b="1" smtClean="0"/>
              <a:t>numeric</a:t>
            </a:r>
            <a:r>
              <a:rPr lang="et-EE" altLang="en-US" smtClean="0"/>
              <a:t> data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36588" y="1689100"/>
          <a:ext cx="8435975" cy="502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3154"/>
                <a:gridCol w="1697717"/>
                <a:gridCol w="3775104"/>
              </a:tblGrid>
              <a:tr h="579155">
                <a:tc>
                  <a:txBody>
                    <a:bodyPr/>
                    <a:lstStyle/>
                    <a:p>
                      <a:pPr algn="ctr"/>
                      <a:r>
                        <a:rPr lang="et-EE" sz="1600" dirty="0" smtClean="0"/>
                        <a:t>Data type</a:t>
                      </a:r>
                      <a:endParaRPr lang="et-EE" sz="1600" dirty="0"/>
                    </a:p>
                  </a:txBody>
                  <a:tcPr marL="91442" marR="91442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600" dirty="0" smtClean="0"/>
                        <a:t>Memory representation</a:t>
                      </a:r>
                      <a:endParaRPr lang="et-EE" sz="1600" dirty="0"/>
                    </a:p>
                  </a:txBody>
                  <a:tcPr marL="91442" marR="91442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600" dirty="0" smtClean="0"/>
                        <a:t>Stores in the</a:t>
                      </a:r>
                      <a:r>
                        <a:rPr lang="et-EE" sz="1600" baseline="0" dirty="0" smtClean="0"/>
                        <a:t> range ...</a:t>
                      </a:r>
                      <a:endParaRPr lang="et-EE" sz="1600" dirty="0"/>
                    </a:p>
                  </a:txBody>
                  <a:tcPr marL="91442" marR="91442" marT="45723" marB="45723" anchor="ctr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Byte (Byte)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1 byte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0 to 255 (int)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Signed Byte (SByte)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1 byte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dirty="0" smtClean="0"/>
                        <a:t>-128 to 127 (int)</a:t>
                      </a:r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Short</a:t>
                      </a:r>
                      <a:r>
                        <a:rPr lang="et-EE" sz="1400" baseline="0" dirty="0" smtClean="0"/>
                        <a:t> (Int16)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2 bytes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dirty="0" smtClean="0"/>
                        <a:t>-32,768 to 32,767 (int)</a:t>
                      </a:r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Integer (Int32)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4 bytes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-2,147,483,648 to 2,147,483,647 (int)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Long (Int64)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8 bytes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-9x10^18 to  9x10^18 (int)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Unsigned Short (UShort)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2 bytes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0 to 65,536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Unsigned</a:t>
                      </a:r>
                      <a:r>
                        <a:rPr lang="et-EE" sz="1400" baseline="0" dirty="0" smtClean="0"/>
                        <a:t> Integer (UInteger)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4 bytes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0 to 4,294,967,295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</a:tr>
              <a:tr h="361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dirty="0" smtClean="0"/>
                        <a:t>Unsigned</a:t>
                      </a:r>
                      <a:r>
                        <a:rPr lang="et-EE" sz="1400" baseline="0" dirty="0" smtClean="0"/>
                        <a:t> Long(ULong)</a:t>
                      </a:r>
                      <a:endParaRPr lang="et-EE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8 bytes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0 to 18,446,744,073,709,551,</a:t>
                      </a:r>
                      <a:r>
                        <a:rPr lang="et-EE" sz="1400" baseline="0" dirty="0" smtClean="0"/>
                        <a:t> 615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</a:tr>
              <a:tr h="518191"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Single Precision (Single)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 anchor="ctr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4 bytes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 anchor="ctr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-3.40E38 to -1.40E-45 (neg numbers)</a:t>
                      </a:r>
                    </a:p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1.40E-45  to 3.40E38 (pos numbers)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 anchor="ctr"/>
                </a:tc>
              </a:tr>
              <a:tr h="518191"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Double</a:t>
                      </a:r>
                      <a:r>
                        <a:rPr lang="et-EE" sz="1400" baseline="0" dirty="0" smtClean="0">
                          <a:solidFill>
                            <a:srgbClr val="FF0000"/>
                          </a:solidFill>
                        </a:rPr>
                        <a:t> Precision (Double)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8 bytes</a:t>
                      </a:r>
                      <a:endParaRPr lang="et-E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-1.79E308 to -4,94E-324 (neg numbers)</a:t>
                      </a:r>
                    </a:p>
                    <a:p>
                      <a:r>
                        <a:rPr lang="et-EE" sz="1400" dirty="0" smtClean="0">
                          <a:solidFill>
                            <a:srgbClr val="FF0000"/>
                          </a:solidFill>
                        </a:rPr>
                        <a:t>4.94E-324  to 1.79E308 (pos numbers)</a:t>
                      </a:r>
                    </a:p>
                  </a:txBody>
                  <a:tcPr marL="91442" marR="91442" marT="45723" marB="45723"/>
                </a:tc>
              </a:tr>
              <a:tr h="518191"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Decimal (Decimal)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t-EE" sz="1400" dirty="0" smtClean="0"/>
                        <a:t>16</a:t>
                      </a:r>
                      <a:r>
                        <a:rPr lang="et-EE" sz="1400" baseline="0" dirty="0" smtClean="0"/>
                        <a:t> bytes</a:t>
                      </a:r>
                      <a:endParaRPr lang="et-EE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Integer and floating-point numbers scaled by a factor in</a:t>
                      </a:r>
                      <a:r>
                        <a:rPr lang="et-E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range from 0 to 28. </a:t>
                      </a:r>
                      <a:endParaRPr lang="et-EE" sz="1200" dirty="0"/>
                    </a:p>
                  </a:txBody>
                  <a:tcPr marL="91442" marR="91442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2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ecture Theme">
  <a:themeElements>
    <a:clrScheme name="1_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1_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cture Theme">
  <a:themeElements>
    <a:clrScheme name="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1054</Words>
  <Application>Microsoft Office PowerPoint</Application>
  <PresentationFormat>On-screen Show (4:3)</PresentationFormat>
  <Paragraphs>260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1_Lecture Theme</vt:lpstr>
      <vt:lpstr>Lecture Theme</vt:lpstr>
      <vt:lpstr>Introduction to Programming  Lecture 2</vt:lpstr>
      <vt:lpstr>Microsoft Visual Studio and  Visual Basic</vt:lpstr>
      <vt:lpstr>Getting Started</vt:lpstr>
      <vt:lpstr>Toolbox</vt:lpstr>
      <vt:lpstr>Using object properties and methods</vt:lpstr>
      <vt:lpstr>The variable</vt:lpstr>
      <vt:lpstr>The types of variables</vt:lpstr>
      <vt:lpstr>Numeric variables</vt:lpstr>
      <vt:lpstr>VB numeric data types</vt:lpstr>
      <vt:lpstr>The characters that define the type of a variable</vt:lpstr>
      <vt:lpstr>Examples of the declare statements</vt:lpstr>
      <vt:lpstr>String data type </vt:lpstr>
      <vt:lpstr>Date data type</vt:lpstr>
      <vt:lpstr>Control Statements or Flow Control Statements</vt:lpstr>
      <vt:lpstr>If ... Then Statement</vt:lpstr>
      <vt:lpstr>If ... Then ... Else Statement</vt:lpstr>
      <vt:lpstr>If ... Then ... Else statement . . .</vt:lpstr>
      <vt:lpstr>Select Case Statements</vt:lpstr>
      <vt:lpstr>For ... Next loops</vt:lpstr>
      <vt:lpstr>Do...Loop</vt:lpstr>
      <vt:lpstr>Do...Loop</vt:lpstr>
      <vt:lpstr>While Loops</vt:lpstr>
      <vt:lpstr>How to repeat forever?</vt:lpstr>
      <vt:lpstr>Exit from “forever-loop”?</vt:lpstr>
    </vt:vector>
  </TitlesOfParts>
  <Company>Tallinn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 Lecture 2</dc:title>
  <dc:creator>Msury Rogasian Mahunnah</dc:creator>
  <cp:lastModifiedBy>Msury Rogasian Mahunnah</cp:lastModifiedBy>
  <cp:revision>1</cp:revision>
  <dcterms:created xsi:type="dcterms:W3CDTF">2016-09-20T06:32:58Z</dcterms:created>
  <dcterms:modified xsi:type="dcterms:W3CDTF">2016-09-20T06:36:43Z</dcterms:modified>
</cp:coreProperties>
</file>